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7" r:id="rId3"/>
    <p:sldId id="285" r:id="rId4"/>
    <p:sldId id="280" r:id="rId5"/>
    <p:sldId id="281" r:id="rId6"/>
    <p:sldId id="282" r:id="rId7"/>
    <p:sldId id="283" r:id="rId8"/>
    <p:sldId id="284" r:id="rId9"/>
    <p:sldId id="260" r:id="rId10"/>
    <p:sldId id="258" r:id="rId11"/>
    <p:sldId id="274" r:id="rId12"/>
    <p:sldId id="278" r:id="rId13"/>
    <p:sldId id="279" r:id="rId14"/>
    <p:sldId id="275" r:id="rId15"/>
    <p:sldId id="264" r:id="rId16"/>
    <p:sldId id="262" r:id="rId17"/>
    <p:sldId id="286"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diagrams/_rels/data1.xml.rels><?xml version="1.0" encoding="UTF-8" standalone="yes"?>
<Relationships xmlns="http://schemas.openxmlformats.org/package/2006/relationships"><Relationship Id="rId8" Type="http://schemas.openxmlformats.org/officeDocument/2006/relationships/image" Target="../media/image8.svg" /><Relationship Id="rId3" Type="http://schemas.openxmlformats.org/officeDocument/2006/relationships/image" Target="../media/image3.png" /><Relationship Id="rId7" Type="http://schemas.openxmlformats.org/officeDocument/2006/relationships/image" Target="../media/image7.png" /><Relationship Id="rId12" Type="http://schemas.openxmlformats.org/officeDocument/2006/relationships/image" Target="../media/image12.svg" /><Relationship Id="rId2" Type="http://schemas.openxmlformats.org/officeDocument/2006/relationships/image" Target="../media/image2.svg" /><Relationship Id="rId1" Type="http://schemas.openxmlformats.org/officeDocument/2006/relationships/image" Target="../media/image1.png" /><Relationship Id="rId6" Type="http://schemas.openxmlformats.org/officeDocument/2006/relationships/image" Target="../media/image6.svg" /><Relationship Id="rId11" Type="http://schemas.openxmlformats.org/officeDocument/2006/relationships/image" Target="../media/image11.png" /><Relationship Id="rId5" Type="http://schemas.openxmlformats.org/officeDocument/2006/relationships/image" Target="../media/image5.png" /><Relationship Id="rId10" Type="http://schemas.openxmlformats.org/officeDocument/2006/relationships/image" Target="../media/image10.svg" /><Relationship Id="rId4" Type="http://schemas.openxmlformats.org/officeDocument/2006/relationships/image" Target="../media/image4.svg" /><Relationship Id="rId9" Type="http://schemas.openxmlformats.org/officeDocument/2006/relationships/image" Target="../media/image9.png" /></Relationships>
</file>

<file path=ppt/diagrams/_rels/data2.xml.rels><?xml version="1.0" encoding="UTF-8" standalone="yes"?>
<Relationships xmlns="http://schemas.openxmlformats.org/package/2006/relationships"><Relationship Id="rId8" Type="http://schemas.openxmlformats.org/officeDocument/2006/relationships/image" Target="../media/image21.svg" /><Relationship Id="rId3" Type="http://schemas.openxmlformats.org/officeDocument/2006/relationships/image" Target="../media/image16.png" /><Relationship Id="rId7" Type="http://schemas.openxmlformats.org/officeDocument/2006/relationships/image" Target="../media/image20.png" /><Relationship Id="rId2" Type="http://schemas.openxmlformats.org/officeDocument/2006/relationships/image" Target="../media/image15.svg" /><Relationship Id="rId1" Type="http://schemas.openxmlformats.org/officeDocument/2006/relationships/image" Target="../media/image14.png" /><Relationship Id="rId6" Type="http://schemas.openxmlformats.org/officeDocument/2006/relationships/image" Target="../media/image19.svg" /><Relationship Id="rId5" Type="http://schemas.openxmlformats.org/officeDocument/2006/relationships/image" Target="../media/image18.png" /><Relationship Id="rId4" Type="http://schemas.openxmlformats.org/officeDocument/2006/relationships/image" Target="../media/image17.svg" /></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 /><Relationship Id="rId3" Type="http://schemas.openxmlformats.org/officeDocument/2006/relationships/image" Target="../media/image3.png" /><Relationship Id="rId7" Type="http://schemas.openxmlformats.org/officeDocument/2006/relationships/image" Target="../media/image7.png" /><Relationship Id="rId12" Type="http://schemas.openxmlformats.org/officeDocument/2006/relationships/image" Target="../media/image12.svg" /><Relationship Id="rId2" Type="http://schemas.openxmlformats.org/officeDocument/2006/relationships/image" Target="../media/image2.svg" /><Relationship Id="rId1" Type="http://schemas.openxmlformats.org/officeDocument/2006/relationships/image" Target="../media/image1.png" /><Relationship Id="rId6" Type="http://schemas.openxmlformats.org/officeDocument/2006/relationships/image" Target="../media/image6.svg" /><Relationship Id="rId11" Type="http://schemas.openxmlformats.org/officeDocument/2006/relationships/image" Target="../media/image11.png" /><Relationship Id="rId5" Type="http://schemas.openxmlformats.org/officeDocument/2006/relationships/image" Target="../media/image5.png" /><Relationship Id="rId10" Type="http://schemas.openxmlformats.org/officeDocument/2006/relationships/image" Target="../media/image10.svg" /><Relationship Id="rId4" Type="http://schemas.openxmlformats.org/officeDocument/2006/relationships/image" Target="../media/image4.svg" /><Relationship Id="rId9" Type="http://schemas.openxmlformats.org/officeDocument/2006/relationships/image" Target="../media/image9.png" /></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 /><Relationship Id="rId3" Type="http://schemas.openxmlformats.org/officeDocument/2006/relationships/image" Target="../media/image16.png" /><Relationship Id="rId7" Type="http://schemas.openxmlformats.org/officeDocument/2006/relationships/image" Target="../media/image20.png" /><Relationship Id="rId2" Type="http://schemas.openxmlformats.org/officeDocument/2006/relationships/image" Target="../media/image15.svg" /><Relationship Id="rId1" Type="http://schemas.openxmlformats.org/officeDocument/2006/relationships/image" Target="../media/image14.png" /><Relationship Id="rId6" Type="http://schemas.openxmlformats.org/officeDocument/2006/relationships/image" Target="../media/image19.svg" /><Relationship Id="rId5" Type="http://schemas.openxmlformats.org/officeDocument/2006/relationships/image" Target="../media/image18.png" /><Relationship Id="rId4" Type="http://schemas.openxmlformats.org/officeDocument/2006/relationships/image" Target="../media/image17.svg" /></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875264-2897-4BF8-9ACE-34E51388C12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556D8BE-9E8A-47D1-8196-24138208484F}">
      <dgm:prSet/>
      <dgm:spPr/>
      <dgm:t>
        <a:bodyPr/>
        <a:lstStyle/>
        <a:p>
          <a:pPr>
            <a:lnSpc>
              <a:spcPct val="100000"/>
            </a:lnSpc>
          </a:pPr>
          <a:r>
            <a:rPr lang="en-US" b="1">
              <a:latin typeface="Arial"/>
              <a:cs typeface="Calibri"/>
            </a:rPr>
            <a:t>M1: </a:t>
          </a:r>
          <a:r>
            <a:rPr lang="en-US">
              <a:latin typeface="Arial"/>
              <a:cs typeface="Arial"/>
            </a:rPr>
            <a:t>Preprocessing and feature extraction</a:t>
          </a:r>
        </a:p>
      </dgm:t>
    </dgm:pt>
    <dgm:pt modelId="{3CDE0A6E-DA0A-47E3-A8E1-B36017554751}" type="parTrans" cxnId="{CBAB2ED7-2995-415F-B69A-182035938AA9}">
      <dgm:prSet/>
      <dgm:spPr/>
      <dgm:t>
        <a:bodyPr/>
        <a:lstStyle/>
        <a:p>
          <a:endParaRPr lang="en-US"/>
        </a:p>
      </dgm:t>
    </dgm:pt>
    <dgm:pt modelId="{AFDF814B-8DCA-458C-A671-917A3415A887}" type="sibTrans" cxnId="{CBAB2ED7-2995-415F-B69A-182035938AA9}">
      <dgm:prSet/>
      <dgm:spPr/>
      <dgm:t>
        <a:bodyPr/>
        <a:lstStyle/>
        <a:p>
          <a:pPr>
            <a:lnSpc>
              <a:spcPct val="100000"/>
            </a:lnSpc>
          </a:pPr>
          <a:endParaRPr lang="en-US"/>
        </a:p>
      </dgm:t>
    </dgm:pt>
    <dgm:pt modelId="{EF2F793E-7AC2-4A21-9630-934F80E842C3}">
      <dgm:prSet phldr="0"/>
      <dgm:spPr/>
      <dgm:t>
        <a:bodyPr/>
        <a:lstStyle/>
        <a:p>
          <a:pPr rtl="0">
            <a:lnSpc>
              <a:spcPct val="100000"/>
            </a:lnSpc>
          </a:pPr>
          <a:r>
            <a:rPr lang="en-US" b="1">
              <a:latin typeface="Arial"/>
              <a:cs typeface="Calibri"/>
            </a:rPr>
            <a:t>M2:</a:t>
          </a:r>
          <a:r>
            <a:rPr lang="en-US">
              <a:latin typeface="Arial"/>
              <a:cs typeface="Arial"/>
            </a:rPr>
            <a:t> Model training using CNN</a:t>
          </a:r>
        </a:p>
      </dgm:t>
    </dgm:pt>
    <dgm:pt modelId="{08F17500-F56E-4D8C-8030-5347F6DC1682}" type="parTrans" cxnId="{E5B33376-642C-4EE4-8E4D-A161ED853CF0}">
      <dgm:prSet/>
      <dgm:spPr/>
      <dgm:t>
        <a:bodyPr/>
        <a:lstStyle/>
        <a:p>
          <a:endParaRPr lang="en-US"/>
        </a:p>
      </dgm:t>
    </dgm:pt>
    <dgm:pt modelId="{5C4C6731-AB8B-4472-B465-A674A21A0F17}" type="sibTrans" cxnId="{E5B33376-642C-4EE4-8E4D-A161ED853CF0}">
      <dgm:prSet/>
      <dgm:spPr/>
      <dgm:t>
        <a:bodyPr/>
        <a:lstStyle/>
        <a:p>
          <a:pPr>
            <a:lnSpc>
              <a:spcPct val="100000"/>
            </a:lnSpc>
          </a:pPr>
          <a:endParaRPr lang="en-US"/>
        </a:p>
      </dgm:t>
    </dgm:pt>
    <dgm:pt modelId="{05BB8C6B-982E-44D9-827E-3DC4D81A8761}">
      <dgm:prSet/>
      <dgm:spPr/>
      <dgm:t>
        <a:bodyPr/>
        <a:lstStyle/>
        <a:p>
          <a:pPr>
            <a:lnSpc>
              <a:spcPct val="100000"/>
            </a:lnSpc>
          </a:pPr>
          <a:r>
            <a:rPr lang="en-US" b="1">
              <a:latin typeface="Arial"/>
              <a:cs typeface="Calibri"/>
            </a:rPr>
            <a:t>M4: </a:t>
          </a:r>
          <a:r>
            <a:rPr lang="en-US">
              <a:latin typeface="Arial"/>
              <a:cs typeface="Arial"/>
            </a:rPr>
            <a:t>Model training using LSTM based RNN </a:t>
          </a:r>
        </a:p>
      </dgm:t>
    </dgm:pt>
    <dgm:pt modelId="{A0F7A0B1-9B65-417F-A5FF-8522A25915B8}" type="parTrans" cxnId="{BD27A443-99C4-49EB-B5F6-BE57501E6BF7}">
      <dgm:prSet/>
      <dgm:spPr/>
      <dgm:t>
        <a:bodyPr/>
        <a:lstStyle/>
        <a:p>
          <a:endParaRPr lang="en-US"/>
        </a:p>
      </dgm:t>
    </dgm:pt>
    <dgm:pt modelId="{3592059C-D028-40C3-8DF1-29C7013ABCB5}" type="sibTrans" cxnId="{BD27A443-99C4-49EB-B5F6-BE57501E6BF7}">
      <dgm:prSet/>
      <dgm:spPr/>
      <dgm:t>
        <a:bodyPr/>
        <a:lstStyle/>
        <a:p>
          <a:pPr>
            <a:lnSpc>
              <a:spcPct val="100000"/>
            </a:lnSpc>
          </a:pPr>
          <a:endParaRPr lang="en-US"/>
        </a:p>
      </dgm:t>
    </dgm:pt>
    <dgm:pt modelId="{49AF8276-D3D8-4C1F-9255-9EA52477C798}">
      <dgm:prSet/>
      <dgm:spPr/>
      <dgm:t>
        <a:bodyPr/>
        <a:lstStyle/>
        <a:p>
          <a:pPr>
            <a:lnSpc>
              <a:spcPct val="100000"/>
            </a:lnSpc>
          </a:pPr>
          <a:r>
            <a:rPr lang="en-US" b="1">
              <a:latin typeface="Arial"/>
              <a:cs typeface="Calibri"/>
            </a:rPr>
            <a:t>M5: </a:t>
          </a:r>
          <a:r>
            <a:rPr lang="en-US">
              <a:latin typeface="Arial"/>
              <a:cs typeface="Arial"/>
            </a:rPr>
            <a:t>Model training using MobileNet </a:t>
          </a:r>
        </a:p>
      </dgm:t>
    </dgm:pt>
    <dgm:pt modelId="{DCF53D1B-D55F-415B-903A-4D2BB6EC91C9}" type="parTrans" cxnId="{DAACE961-5A2B-4A8D-8812-9A6C996B5CD6}">
      <dgm:prSet/>
      <dgm:spPr/>
      <dgm:t>
        <a:bodyPr/>
        <a:lstStyle/>
        <a:p>
          <a:endParaRPr lang="en-US"/>
        </a:p>
      </dgm:t>
    </dgm:pt>
    <dgm:pt modelId="{3F109A34-DEEB-4F46-A4D0-A61173A53FF4}" type="sibTrans" cxnId="{DAACE961-5A2B-4A8D-8812-9A6C996B5CD6}">
      <dgm:prSet/>
      <dgm:spPr/>
      <dgm:t>
        <a:bodyPr/>
        <a:lstStyle/>
        <a:p>
          <a:pPr>
            <a:lnSpc>
              <a:spcPct val="100000"/>
            </a:lnSpc>
          </a:pPr>
          <a:endParaRPr lang="en-US"/>
        </a:p>
      </dgm:t>
    </dgm:pt>
    <dgm:pt modelId="{DE0801D5-1AFF-4182-B49A-6A5C13560AA8}">
      <dgm:prSet/>
      <dgm:spPr/>
      <dgm:t>
        <a:bodyPr/>
        <a:lstStyle/>
        <a:p>
          <a:pPr>
            <a:lnSpc>
              <a:spcPct val="100000"/>
            </a:lnSpc>
          </a:pPr>
          <a:r>
            <a:rPr lang="en-US" b="1">
              <a:latin typeface="Arial"/>
              <a:cs typeface="Calibri"/>
            </a:rPr>
            <a:t>M6: </a:t>
          </a:r>
          <a:r>
            <a:rPr lang="en-US">
              <a:latin typeface="Arial"/>
              <a:cs typeface="Arial"/>
            </a:rPr>
            <a:t>Prediction of heart failure</a:t>
          </a:r>
        </a:p>
      </dgm:t>
    </dgm:pt>
    <dgm:pt modelId="{0783BD4C-F5D1-4807-ACC9-DC3FC50F6FA0}" type="parTrans" cxnId="{D0D32852-93C5-4137-88F4-9B5E0431E563}">
      <dgm:prSet/>
      <dgm:spPr/>
      <dgm:t>
        <a:bodyPr/>
        <a:lstStyle/>
        <a:p>
          <a:endParaRPr lang="en-US"/>
        </a:p>
      </dgm:t>
    </dgm:pt>
    <dgm:pt modelId="{B8FCB43B-7A5F-481D-89B6-7972DCA674C5}" type="sibTrans" cxnId="{D0D32852-93C5-4137-88F4-9B5E0431E563}">
      <dgm:prSet/>
      <dgm:spPr/>
      <dgm:t>
        <a:bodyPr/>
        <a:lstStyle/>
        <a:p>
          <a:pPr>
            <a:lnSpc>
              <a:spcPct val="100000"/>
            </a:lnSpc>
          </a:pPr>
          <a:endParaRPr lang="en-US"/>
        </a:p>
      </dgm:t>
    </dgm:pt>
    <dgm:pt modelId="{FFE10222-2135-477E-B6FF-27F8BD870D87}">
      <dgm:prSet/>
      <dgm:spPr/>
      <dgm:t>
        <a:bodyPr/>
        <a:lstStyle/>
        <a:p>
          <a:pPr rtl="0">
            <a:lnSpc>
              <a:spcPct val="100000"/>
            </a:lnSpc>
          </a:pPr>
          <a:r>
            <a:rPr lang="en-US" b="1">
              <a:latin typeface="Arial"/>
              <a:cs typeface="Calibri"/>
            </a:rPr>
            <a:t>M8: </a:t>
          </a:r>
          <a:r>
            <a:rPr lang="en-US">
              <a:latin typeface="Arial"/>
              <a:cs typeface="Arial"/>
            </a:rPr>
            <a:t>IoT device fabrication </a:t>
          </a:r>
          <a:r>
            <a:rPr lang="en-US">
              <a:solidFill>
                <a:srgbClr val="000000"/>
              </a:solidFill>
              <a:latin typeface="Arial"/>
              <a:cs typeface="Calibri"/>
            </a:rPr>
            <a:t>and deployment</a:t>
          </a:r>
        </a:p>
      </dgm:t>
    </dgm:pt>
    <dgm:pt modelId="{86D058C7-7E1C-48EA-9AB8-4C22DA69D64E}" type="parTrans" cxnId="{C9B3346E-B33B-4F9E-856D-8F09AA3D72F4}">
      <dgm:prSet/>
      <dgm:spPr/>
      <dgm:t>
        <a:bodyPr/>
        <a:lstStyle/>
        <a:p>
          <a:endParaRPr lang="en-US"/>
        </a:p>
      </dgm:t>
    </dgm:pt>
    <dgm:pt modelId="{F9545F0C-95B4-4657-9FD7-344F53D56A13}" type="sibTrans" cxnId="{C9B3346E-B33B-4F9E-856D-8F09AA3D72F4}">
      <dgm:prSet/>
      <dgm:spPr/>
      <dgm:t>
        <a:bodyPr/>
        <a:lstStyle/>
        <a:p>
          <a:endParaRPr lang="en-US"/>
        </a:p>
      </dgm:t>
    </dgm:pt>
    <dgm:pt modelId="{20C60BE0-1808-4758-A049-5F296D5CDF8A}">
      <dgm:prSet phldr="0"/>
      <dgm:spPr/>
      <dgm:t>
        <a:bodyPr/>
        <a:lstStyle/>
        <a:p>
          <a:pPr>
            <a:lnSpc>
              <a:spcPct val="100000"/>
            </a:lnSpc>
          </a:pPr>
          <a:r>
            <a:rPr lang="en-US" b="1">
              <a:solidFill>
                <a:srgbClr val="000000"/>
              </a:solidFill>
              <a:latin typeface="Arial"/>
              <a:cs typeface="Calibri"/>
            </a:rPr>
            <a:t>M7: </a:t>
          </a:r>
          <a:r>
            <a:rPr lang="en-US" b="0">
              <a:solidFill>
                <a:srgbClr val="000000"/>
              </a:solidFill>
              <a:latin typeface="Arial"/>
              <a:cs typeface="Calibri"/>
            </a:rPr>
            <a:t>Performance evolution of the models</a:t>
          </a:r>
          <a:endParaRPr lang="en-US" b="0">
            <a:latin typeface="Arial"/>
            <a:cs typeface="Arial"/>
          </a:endParaRPr>
        </a:p>
      </dgm:t>
    </dgm:pt>
    <dgm:pt modelId="{8159A7C3-85A0-4FB2-A81A-5C906D077960}" type="parTrans" cxnId="{F70F55EF-8F74-4697-AC05-F12286EF39F9}">
      <dgm:prSet/>
      <dgm:spPr/>
    </dgm:pt>
    <dgm:pt modelId="{359B099E-7B76-4CF0-8EAE-8EFCEA7A6912}" type="sibTrans" cxnId="{F70F55EF-8F74-4697-AC05-F12286EF39F9}">
      <dgm:prSet/>
      <dgm:spPr/>
    </dgm:pt>
    <dgm:pt modelId="{F3AF8D46-D7D7-4C7F-845A-2CF087DE2423}">
      <dgm:prSet phldr="0"/>
      <dgm:spPr/>
      <dgm:t>
        <a:bodyPr/>
        <a:lstStyle/>
        <a:p>
          <a:pPr>
            <a:lnSpc>
              <a:spcPct val="100000"/>
            </a:lnSpc>
          </a:pPr>
          <a:r>
            <a:rPr lang="en-US" b="1">
              <a:solidFill>
                <a:srgbClr val="000000"/>
              </a:solidFill>
              <a:latin typeface="Arial"/>
              <a:cs typeface="Calibri"/>
            </a:rPr>
            <a:t>M3: </a:t>
          </a:r>
          <a:r>
            <a:rPr lang="en-US" b="0">
              <a:solidFill>
                <a:srgbClr val="000000"/>
              </a:solidFill>
              <a:latin typeface="Arial"/>
              <a:cs typeface="Calibri"/>
            </a:rPr>
            <a:t>Model training using U-net </a:t>
          </a:r>
          <a:endParaRPr lang="en-US" b="0">
            <a:solidFill>
              <a:srgbClr val="000000"/>
            </a:solidFill>
            <a:latin typeface="Arial"/>
            <a:cs typeface="Arial"/>
          </a:endParaRPr>
        </a:p>
      </dgm:t>
    </dgm:pt>
    <dgm:pt modelId="{9CD6DDDA-2C80-4802-8537-2A53418FBB36}" type="parTrans" cxnId="{8BC47176-093C-45FF-BE90-0890425E74CD}">
      <dgm:prSet/>
      <dgm:spPr/>
    </dgm:pt>
    <dgm:pt modelId="{827FCA66-3400-4710-9B28-4C5B62F1A73F}" type="sibTrans" cxnId="{8BC47176-093C-45FF-BE90-0890425E74CD}">
      <dgm:prSet/>
      <dgm:spPr/>
    </dgm:pt>
    <dgm:pt modelId="{F412AE34-B0AC-422A-92A7-060E5506F98E}" type="pres">
      <dgm:prSet presAssocID="{BE875264-2897-4BF8-9ACE-34E51388C124}" presName="root" presStyleCnt="0">
        <dgm:presLayoutVars>
          <dgm:dir/>
          <dgm:resizeHandles val="exact"/>
        </dgm:presLayoutVars>
      </dgm:prSet>
      <dgm:spPr/>
    </dgm:pt>
    <dgm:pt modelId="{F87051E2-B42C-4347-8A69-1F1290112597}" type="pres">
      <dgm:prSet presAssocID="{E556D8BE-9E8A-47D1-8196-24138208484F}" presName="compNode" presStyleCnt="0"/>
      <dgm:spPr/>
    </dgm:pt>
    <dgm:pt modelId="{5496215D-6F21-44C4-B450-C03FE2434036}" type="pres">
      <dgm:prSet presAssocID="{E556D8BE-9E8A-47D1-8196-24138208484F}" presName="bgRect" presStyleLbl="bgShp" presStyleIdx="0" presStyleCnt="8"/>
      <dgm:spPr/>
    </dgm:pt>
    <dgm:pt modelId="{C218F3BC-BDC8-4B67-9136-3FACFCB6CA2D}" type="pres">
      <dgm:prSet presAssocID="{E556D8BE-9E8A-47D1-8196-24138208484F}"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DDED2F52-914C-4DAB-959F-54910685DEBB}" type="pres">
      <dgm:prSet presAssocID="{E556D8BE-9E8A-47D1-8196-24138208484F}" presName="spaceRect" presStyleCnt="0"/>
      <dgm:spPr/>
    </dgm:pt>
    <dgm:pt modelId="{9C742B35-774B-498D-8246-62D77025CE19}" type="pres">
      <dgm:prSet presAssocID="{E556D8BE-9E8A-47D1-8196-24138208484F}" presName="parTx" presStyleLbl="revTx" presStyleIdx="0" presStyleCnt="8">
        <dgm:presLayoutVars>
          <dgm:chMax val="0"/>
          <dgm:chPref val="0"/>
        </dgm:presLayoutVars>
      </dgm:prSet>
      <dgm:spPr/>
    </dgm:pt>
    <dgm:pt modelId="{0D8ECC3A-E42D-4996-ABFD-0C174A7A1103}" type="pres">
      <dgm:prSet presAssocID="{AFDF814B-8DCA-458C-A671-917A3415A887}" presName="sibTrans" presStyleCnt="0"/>
      <dgm:spPr/>
    </dgm:pt>
    <dgm:pt modelId="{305423A6-3A99-4DF0-AF38-FA107FEB8004}" type="pres">
      <dgm:prSet presAssocID="{EF2F793E-7AC2-4A21-9630-934F80E842C3}" presName="compNode" presStyleCnt="0"/>
      <dgm:spPr/>
    </dgm:pt>
    <dgm:pt modelId="{EA91C125-E56D-4B65-A57D-84D24863BE77}" type="pres">
      <dgm:prSet presAssocID="{EF2F793E-7AC2-4A21-9630-934F80E842C3}" presName="bgRect" presStyleLbl="bgShp" presStyleIdx="1" presStyleCnt="8"/>
      <dgm:spPr/>
    </dgm:pt>
    <dgm:pt modelId="{77BB49DE-FF21-4611-83DF-3314DDD02AEC}" type="pres">
      <dgm:prSet presAssocID="{EF2F793E-7AC2-4A21-9630-934F80E842C3}"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064106B7-226F-417F-8C40-286BCF28F6C9}" type="pres">
      <dgm:prSet presAssocID="{EF2F793E-7AC2-4A21-9630-934F80E842C3}" presName="spaceRect" presStyleCnt="0"/>
      <dgm:spPr/>
    </dgm:pt>
    <dgm:pt modelId="{D3634F51-AEF9-4D87-864D-CCD7CF86EEFD}" type="pres">
      <dgm:prSet presAssocID="{EF2F793E-7AC2-4A21-9630-934F80E842C3}" presName="parTx" presStyleLbl="revTx" presStyleIdx="1" presStyleCnt="8">
        <dgm:presLayoutVars>
          <dgm:chMax val="0"/>
          <dgm:chPref val="0"/>
        </dgm:presLayoutVars>
      </dgm:prSet>
      <dgm:spPr/>
    </dgm:pt>
    <dgm:pt modelId="{23554CED-F5E6-4925-8E4C-D6C37CF95B66}" type="pres">
      <dgm:prSet presAssocID="{5C4C6731-AB8B-4472-B465-A674A21A0F17}" presName="sibTrans" presStyleCnt="0"/>
      <dgm:spPr/>
    </dgm:pt>
    <dgm:pt modelId="{4D1D9174-1541-40C0-A725-39ABB4CCD487}" type="pres">
      <dgm:prSet presAssocID="{F3AF8D46-D7D7-4C7F-845A-2CF087DE2423}" presName="compNode" presStyleCnt="0"/>
      <dgm:spPr/>
    </dgm:pt>
    <dgm:pt modelId="{319EB678-483E-4B6E-8BC7-99DF5458D6C3}" type="pres">
      <dgm:prSet presAssocID="{F3AF8D46-D7D7-4C7F-845A-2CF087DE2423}" presName="bgRect" presStyleLbl="bgShp" presStyleIdx="2" presStyleCnt="8"/>
      <dgm:spPr/>
    </dgm:pt>
    <dgm:pt modelId="{1FF2F173-FEDF-49D9-BB21-7CA7CDA92F94}" type="pres">
      <dgm:prSet presAssocID="{F3AF8D46-D7D7-4C7F-845A-2CF087DE2423}" presName="iconRect" presStyleLbl="node1" presStyleIdx="2" presStyleCnt="8"/>
      <dgm:spPr/>
    </dgm:pt>
    <dgm:pt modelId="{63C872F2-4D61-4FA3-B4D1-EBF15DB5172D}" type="pres">
      <dgm:prSet presAssocID="{F3AF8D46-D7D7-4C7F-845A-2CF087DE2423}" presName="spaceRect" presStyleCnt="0"/>
      <dgm:spPr/>
    </dgm:pt>
    <dgm:pt modelId="{CAAE4CFB-2BC5-4064-833E-8DCFAA1D2DD2}" type="pres">
      <dgm:prSet presAssocID="{F3AF8D46-D7D7-4C7F-845A-2CF087DE2423}" presName="parTx" presStyleLbl="revTx" presStyleIdx="2" presStyleCnt="8">
        <dgm:presLayoutVars>
          <dgm:chMax val="0"/>
          <dgm:chPref val="0"/>
        </dgm:presLayoutVars>
      </dgm:prSet>
      <dgm:spPr/>
    </dgm:pt>
    <dgm:pt modelId="{E0B23A3E-2515-42CB-9508-01461D1185C5}" type="pres">
      <dgm:prSet presAssocID="{827FCA66-3400-4710-9B28-4C5B62F1A73F}" presName="sibTrans" presStyleCnt="0"/>
      <dgm:spPr/>
    </dgm:pt>
    <dgm:pt modelId="{8CB21E6B-A000-4581-B61C-5F2AD80446AC}" type="pres">
      <dgm:prSet presAssocID="{05BB8C6B-982E-44D9-827E-3DC4D81A8761}" presName="compNode" presStyleCnt="0"/>
      <dgm:spPr/>
    </dgm:pt>
    <dgm:pt modelId="{C93E63CF-0D66-40B6-896D-2389D97E6A8E}" type="pres">
      <dgm:prSet presAssocID="{05BB8C6B-982E-44D9-827E-3DC4D81A8761}" presName="bgRect" presStyleLbl="bgShp" presStyleIdx="3" presStyleCnt="8"/>
      <dgm:spPr/>
    </dgm:pt>
    <dgm:pt modelId="{B21FD891-0A5A-49ED-9795-1E4580D06E24}" type="pres">
      <dgm:prSet presAssocID="{05BB8C6B-982E-44D9-827E-3DC4D81A8761}" presName="iconRect" presStyleLbl="node1" presStyleIdx="3"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78433D58-6648-4C84-87BD-BAB93BD87C6A}" type="pres">
      <dgm:prSet presAssocID="{05BB8C6B-982E-44D9-827E-3DC4D81A8761}" presName="spaceRect" presStyleCnt="0"/>
      <dgm:spPr/>
    </dgm:pt>
    <dgm:pt modelId="{52925AB4-A690-419B-B920-51BDE5C863A1}" type="pres">
      <dgm:prSet presAssocID="{05BB8C6B-982E-44D9-827E-3DC4D81A8761}" presName="parTx" presStyleLbl="revTx" presStyleIdx="3" presStyleCnt="8">
        <dgm:presLayoutVars>
          <dgm:chMax val="0"/>
          <dgm:chPref val="0"/>
        </dgm:presLayoutVars>
      </dgm:prSet>
      <dgm:spPr/>
    </dgm:pt>
    <dgm:pt modelId="{7A220F9E-E496-4595-B9FA-7A477573C54A}" type="pres">
      <dgm:prSet presAssocID="{3592059C-D028-40C3-8DF1-29C7013ABCB5}" presName="sibTrans" presStyleCnt="0"/>
      <dgm:spPr/>
    </dgm:pt>
    <dgm:pt modelId="{6035920E-77B5-4947-AB0E-F93D4CB3E235}" type="pres">
      <dgm:prSet presAssocID="{49AF8276-D3D8-4C1F-9255-9EA52477C798}" presName="compNode" presStyleCnt="0"/>
      <dgm:spPr/>
    </dgm:pt>
    <dgm:pt modelId="{B0CCB056-9322-4934-ACE7-EB5055D04C16}" type="pres">
      <dgm:prSet presAssocID="{49AF8276-D3D8-4C1F-9255-9EA52477C798}" presName="bgRect" presStyleLbl="bgShp" presStyleIdx="4" presStyleCnt="8"/>
      <dgm:spPr/>
    </dgm:pt>
    <dgm:pt modelId="{DC77C55E-58B4-403B-B01D-D45BE0A37E4B}" type="pres">
      <dgm:prSet presAssocID="{49AF8276-D3D8-4C1F-9255-9EA52477C798}" presName="iconRect" presStyleLbl="node1" presStyleIdx="4"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CB3B8C91-8D3A-49B5-BE8E-00E954BAE562}" type="pres">
      <dgm:prSet presAssocID="{49AF8276-D3D8-4C1F-9255-9EA52477C798}" presName="spaceRect" presStyleCnt="0"/>
      <dgm:spPr/>
    </dgm:pt>
    <dgm:pt modelId="{1969DEBD-13C4-4EE9-9D84-85427348419C}" type="pres">
      <dgm:prSet presAssocID="{49AF8276-D3D8-4C1F-9255-9EA52477C798}" presName="parTx" presStyleLbl="revTx" presStyleIdx="4" presStyleCnt="8">
        <dgm:presLayoutVars>
          <dgm:chMax val="0"/>
          <dgm:chPref val="0"/>
        </dgm:presLayoutVars>
      </dgm:prSet>
      <dgm:spPr/>
    </dgm:pt>
    <dgm:pt modelId="{A61CB91A-E1BE-470E-A81E-D3A679D8D0C8}" type="pres">
      <dgm:prSet presAssocID="{3F109A34-DEEB-4F46-A4D0-A61173A53FF4}" presName="sibTrans" presStyleCnt="0"/>
      <dgm:spPr/>
    </dgm:pt>
    <dgm:pt modelId="{C9F120F8-9EAE-419A-9759-12C48C0B9769}" type="pres">
      <dgm:prSet presAssocID="{DE0801D5-1AFF-4182-B49A-6A5C13560AA8}" presName="compNode" presStyleCnt="0"/>
      <dgm:spPr/>
    </dgm:pt>
    <dgm:pt modelId="{1F5DD3B1-C666-41C6-9474-26AA73A54703}" type="pres">
      <dgm:prSet presAssocID="{DE0801D5-1AFF-4182-B49A-6A5C13560AA8}" presName="bgRect" presStyleLbl="bgShp" presStyleIdx="5" presStyleCnt="8"/>
      <dgm:spPr/>
    </dgm:pt>
    <dgm:pt modelId="{8A0C26F4-C6C6-4BC3-8033-50C942FD96A6}" type="pres">
      <dgm:prSet presAssocID="{DE0801D5-1AFF-4182-B49A-6A5C13560AA8}" presName="iconRect" presStyleLbl="node1" presStyleIdx="5"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rtbeat"/>
        </a:ext>
      </dgm:extLst>
    </dgm:pt>
    <dgm:pt modelId="{7E932C62-3250-4DE4-B113-9F67EF2980E5}" type="pres">
      <dgm:prSet presAssocID="{DE0801D5-1AFF-4182-B49A-6A5C13560AA8}" presName="spaceRect" presStyleCnt="0"/>
      <dgm:spPr/>
    </dgm:pt>
    <dgm:pt modelId="{532AE07C-AF1E-475D-9CDD-4DB47CE6E0BF}" type="pres">
      <dgm:prSet presAssocID="{DE0801D5-1AFF-4182-B49A-6A5C13560AA8}" presName="parTx" presStyleLbl="revTx" presStyleIdx="5" presStyleCnt="8">
        <dgm:presLayoutVars>
          <dgm:chMax val="0"/>
          <dgm:chPref val="0"/>
        </dgm:presLayoutVars>
      </dgm:prSet>
      <dgm:spPr/>
    </dgm:pt>
    <dgm:pt modelId="{833F6ABA-12FD-4E72-9E38-435A46A68EA6}" type="pres">
      <dgm:prSet presAssocID="{B8FCB43B-7A5F-481D-89B6-7972DCA674C5}" presName="sibTrans" presStyleCnt="0"/>
      <dgm:spPr/>
    </dgm:pt>
    <dgm:pt modelId="{F9303173-9254-4DA0-8CAE-86B5EE7F491E}" type="pres">
      <dgm:prSet presAssocID="{20C60BE0-1808-4758-A049-5F296D5CDF8A}" presName="compNode" presStyleCnt="0"/>
      <dgm:spPr/>
    </dgm:pt>
    <dgm:pt modelId="{A3FF3953-B27F-470F-B471-4BA345AD258C}" type="pres">
      <dgm:prSet presAssocID="{20C60BE0-1808-4758-A049-5F296D5CDF8A}" presName="bgRect" presStyleLbl="bgShp" presStyleIdx="6" presStyleCnt="8"/>
      <dgm:spPr/>
    </dgm:pt>
    <dgm:pt modelId="{7CFD01A3-9168-4E8B-ACBD-FBEB1E03A8F2}" type="pres">
      <dgm:prSet presAssocID="{20C60BE0-1808-4758-A049-5F296D5CDF8A}" presName="iconRect" presStyleLbl="node1" presStyleIdx="6" presStyleCnt="8"/>
      <dgm:spPr/>
    </dgm:pt>
    <dgm:pt modelId="{8963ED54-BB47-4544-AC92-F0EA9951C422}" type="pres">
      <dgm:prSet presAssocID="{20C60BE0-1808-4758-A049-5F296D5CDF8A}" presName="spaceRect" presStyleCnt="0"/>
      <dgm:spPr/>
    </dgm:pt>
    <dgm:pt modelId="{4F0856AA-3AAE-42A7-96B9-E48AAA0EA936}" type="pres">
      <dgm:prSet presAssocID="{20C60BE0-1808-4758-A049-5F296D5CDF8A}" presName="parTx" presStyleLbl="revTx" presStyleIdx="6" presStyleCnt="8">
        <dgm:presLayoutVars>
          <dgm:chMax val="0"/>
          <dgm:chPref val="0"/>
        </dgm:presLayoutVars>
      </dgm:prSet>
      <dgm:spPr/>
    </dgm:pt>
    <dgm:pt modelId="{0A311524-91B9-41C9-88C6-3770225D3626}" type="pres">
      <dgm:prSet presAssocID="{359B099E-7B76-4CF0-8EAE-8EFCEA7A6912}" presName="sibTrans" presStyleCnt="0"/>
      <dgm:spPr/>
    </dgm:pt>
    <dgm:pt modelId="{367A3D98-2249-4F0C-95DC-74D42F03891D}" type="pres">
      <dgm:prSet presAssocID="{FFE10222-2135-477E-B6FF-27F8BD870D87}" presName="compNode" presStyleCnt="0"/>
      <dgm:spPr/>
    </dgm:pt>
    <dgm:pt modelId="{54CD05ED-299F-42DA-BDD9-C114473C646E}" type="pres">
      <dgm:prSet presAssocID="{FFE10222-2135-477E-B6FF-27F8BD870D87}" presName="bgRect" presStyleLbl="bgShp" presStyleIdx="7" presStyleCnt="8"/>
      <dgm:spPr/>
    </dgm:pt>
    <dgm:pt modelId="{F9E88F69-19E2-4A8E-B31E-26CCE8EEA9C8}" type="pres">
      <dgm:prSet presAssocID="{FFE10222-2135-477E-B6FF-27F8BD870D87}" presName="iconRect" presStyleLbl="node1" presStyleIdx="7"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 List"/>
        </a:ext>
      </dgm:extLst>
    </dgm:pt>
    <dgm:pt modelId="{CBBE3AE7-0506-498A-B253-84D7E1EE0D74}" type="pres">
      <dgm:prSet presAssocID="{FFE10222-2135-477E-B6FF-27F8BD870D87}" presName="spaceRect" presStyleCnt="0"/>
      <dgm:spPr/>
    </dgm:pt>
    <dgm:pt modelId="{A6E1D93F-23BC-4E97-A95F-BBD764422D89}" type="pres">
      <dgm:prSet presAssocID="{FFE10222-2135-477E-B6FF-27F8BD870D87}" presName="parTx" presStyleLbl="revTx" presStyleIdx="7" presStyleCnt="8">
        <dgm:presLayoutVars>
          <dgm:chMax val="0"/>
          <dgm:chPref val="0"/>
        </dgm:presLayoutVars>
      </dgm:prSet>
      <dgm:spPr/>
    </dgm:pt>
  </dgm:ptLst>
  <dgm:cxnLst>
    <dgm:cxn modelId="{E0C34202-A2F0-4122-BD44-F44CC21378C3}" type="presOf" srcId="{F3AF8D46-D7D7-4C7F-845A-2CF087DE2423}" destId="{CAAE4CFB-2BC5-4064-833E-8DCFAA1D2DD2}" srcOrd="0" destOrd="0" presId="urn:microsoft.com/office/officeart/2018/2/layout/IconVerticalSolidList"/>
    <dgm:cxn modelId="{4F92791F-9506-49C0-A1A8-8454BB12C5A3}" type="presOf" srcId="{20C60BE0-1808-4758-A049-5F296D5CDF8A}" destId="{4F0856AA-3AAE-42A7-96B9-E48AAA0EA936}" srcOrd="0" destOrd="0" presId="urn:microsoft.com/office/officeart/2018/2/layout/IconVerticalSolidList"/>
    <dgm:cxn modelId="{8A006039-C7D2-4BB0-9497-4A33A4071307}" type="presOf" srcId="{49AF8276-D3D8-4C1F-9255-9EA52477C798}" destId="{1969DEBD-13C4-4EE9-9D84-85427348419C}" srcOrd="0" destOrd="0" presId="urn:microsoft.com/office/officeart/2018/2/layout/IconVerticalSolidList"/>
    <dgm:cxn modelId="{DAACE961-5A2B-4A8D-8812-9A6C996B5CD6}" srcId="{BE875264-2897-4BF8-9ACE-34E51388C124}" destId="{49AF8276-D3D8-4C1F-9255-9EA52477C798}" srcOrd="4" destOrd="0" parTransId="{DCF53D1B-D55F-415B-903A-4D2BB6EC91C9}" sibTransId="{3F109A34-DEEB-4F46-A4D0-A61173A53FF4}"/>
    <dgm:cxn modelId="{BD27A443-99C4-49EB-B5F6-BE57501E6BF7}" srcId="{BE875264-2897-4BF8-9ACE-34E51388C124}" destId="{05BB8C6B-982E-44D9-827E-3DC4D81A8761}" srcOrd="3" destOrd="0" parTransId="{A0F7A0B1-9B65-417F-A5FF-8522A25915B8}" sibTransId="{3592059C-D028-40C3-8DF1-29C7013ABCB5}"/>
    <dgm:cxn modelId="{27F5AB69-266A-4C53-8F03-9D84086587F5}" type="presOf" srcId="{FFE10222-2135-477E-B6FF-27F8BD870D87}" destId="{A6E1D93F-23BC-4E97-A95F-BBD764422D89}" srcOrd="0" destOrd="0" presId="urn:microsoft.com/office/officeart/2018/2/layout/IconVerticalSolidList"/>
    <dgm:cxn modelId="{C9B3346E-B33B-4F9E-856D-8F09AA3D72F4}" srcId="{BE875264-2897-4BF8-9ACE-34E51388C124}" destId="{FFE10222-2135-477E-B6FF-27F8BD870D87}" srcOrd="7" destOrd="0" parTransId="{86D058C7-7E1C-48EA-9AB8-4C22DA69D64E}" sibTransId="{F9545F0C-95B4-4657-9FD7-344F53D56A13}"/>
    <dgm:cxn modelId="{D0D32852-93C5-4137-88F4-9B5E0431E563}" srcId="{BE875264-2897-4BF8-9ACE-34E51388C124}" destId="{DE0801D5-1AFF-4182-B49A-6A5C13560AA8}" srcOrd="5" destOrd="0" parTransId="{0783BD4C-F5D1-4807-ACC9-DC3FC50F6FA0}" sibTransId="{B8FCB43B-7A5F-481D-89B6-7972DCA674C5}"/>
    <dgm:cxn modelId="{E5B33376-642C-4EE4-8E4D-A161ED853CF0}" srcId="{BE875264-2897-4BF8-9ACE-34E51388C124}" destId="{EF2F793E-7AC2-4A21-9630-934F80E842C3}" srcOrd="1" destOrd="0" parTransId="{08F17500-F56E-4D8C-8030-5347F6DC1682}" sibTransId="{5C4C6731-AB8B-4472-B465-A674A21A0F17}"/>
    <dgm:cxn modelId="{8BC47176-093C-45FF-BE90-0890425E74CD}" srcId="{BE875264-2897-4BF8-9ACE-34E51388C124}" destId="{F3AF8D46-D7D7-4C7F-845A-2CF087DE2423}" srcOrd="2" destOrd="0" parTransId="{9CD6DDDA-2C80-4802-8537-2A53418FBB36}" sibTransId="{827FCA66-3400-4710-9B28-4C5B62F1A73F}"/>
    <dgm:cxn modelId="{429B667A-EAEB-4E02-9DAF-22B6CB4CDF0B}" type="presOf" srcId="{05BB8C6B-982E-44D9-827E-3DC4D81A8761}" destId="{52925AB4-A690-419B-B920-51BDE5C863A1}" srcOrd="0" destOrd="0" presId="urn:microsoft.com/office/officeart/2018/2/layout/IconVerticalSolidList"/>
    <dgm:cxn modelId="{D85B918F-6B06-4809-BA68-EC033A40E234}" type="presOf" srcId="{E556D8BE-9E8A-47D1-8196-24138208484F}" destId="{9C742B35-774B-498D-8246-62D77025CE19}" srcOrd="0" destOrd="0" presId="urn:microsoft.com/office/officeart/2018/2/layout/IconVerticalSolidList"/>
    <dgm:cxn modelId="{59DDC2A0-68B3-498A-A803-0007AFF4D329}" type="presOf" srcId="{BE875264-2897-4BF8-9ACE-34E51388C124}" destId="{F412AE34-B0AC-422A-92A7-060E5506F98E}" srcOrd="0" destOrd="0" presId="urn:microsoft.com/office/officeart/2018/2/layout/IconVerticalSolidList"/>
    <dgm:cxn modelId="{A4F4E0AB-8650-4744-AA1C-B098F21CFEAB}" type="presOf" srcId="{DE0801D5-1AFF-4182-B49A-6A5C13560AA8}" destId="{532AE07C-AF1E-475D-9CDD-4DB47CE6E0BF}" srcOrd="0" destOrd="0" presId="urn:microsoft.com/office/officeart/2018/2/layout/IconVerticalSolidList"/>
    <dgm:cxn modelId="{C51E77C2-4F34-41EB-9B2E-8A836B544A94}" type="presOf" srcId="{EF2F793E-7AC2-4A21-9630-934F80E842C3}" destId="{D3634F51-AEF9-4D87-864D-CCD7CF86EEFD}" srcOrd="0" destOrd="0" presId="urn:microsoft.com/office/officeart/2018/2/layout/IconVerticalSolidList"/>
    <dgm:cxn modelId="{CBAB2ED7-2995-415F-B69A-182035938AA9}" srcId="{BE875264-2897-4BF8-9ACE-34E51388C124}" destId="{E556D8BE-9E8A-47D1-8196-24138208484F}" srcOrd="0" destOrd="0" parTransId="{3CDE0A6E-DA0A-47E3-A8E1-B36017554751}" sibTransId="{AFDF814B-8DCA-458C-A671-917A3415A887}"/>
    <dgm:cxn modelId="{F70F55EF-8F74-4697-AC05-F12286EF39F9}" srcId="{BE875264-2897-4BF8-9ACE-34E51388C124}" destId="{20C60BE0-1808-4758-A049-5F296D5CDF8A}" srcOrd="6" destOrd="0" parTransId="{8159A7C3-85A0-4FB2-A81A-5C906D077960}" sibTransId="{359B099E-7B76-4CF0-8EAE-8EFCEA7A6912}"/>
    <dgm:cxn modelId="{449CC983-5E5A-410B-848C-968BE2A2DB10}" type="presParOf" srcId="{F412AE34-B0AC-422A-92A7-060E5506F98E}" destId="{F87051E2-B42C-4347-8A69-1F1290112597}" srcOrd="0" destOrd="0" presId="urn:microsoft.com/office/officeart/2018/2/layout/IconVerticalSolidList"/>
    <dgm:cxn modelId="{092B4991-12DE-4039-8962-3CA14041177E}" type="presParOf" srcId="{F87051E2-B42C-4347-8A69-1F1290112597}" destId="{5496215D-6F21-44C4-B450-C03FE2434036}" srcOrd="0" destOrd="0" presId="urn:microsoft.com/office/officeart/2018/2/layout/IconVerticalSolidList"/>
    <dgm:cxn modelId="{ADDCCFC8-331C-4742-85AA-B7854FD2B457}" type="presParOf" srcId="{F87051E2-B42C-4347-8A69-1F1290112597}" destId="{C218F3BC-BDC8-4B67-9136-3FACFCB6CA2D}" srcOrd="1" destOrd="0" presId="urn:microsoft.com/office/officeart/2018/2/layout/IconVerticalSolidList"/>
    <dgm:cxn modelId="{D9D6E2E0-8762-40AA-ABCD-10154E470608}" type="presParOf" srcId="{F87051E2-B42C-4347-8A69-1F1290112597}" destId="{DDED2F52-914C-4DAB-959F-54910685DEBB}" srcOrd="2" destOrd="0" presId="urn:microsoft.com/office/officeart/2018/2/layout/IconVerticalSolidList"/>
    <dgm:cxn modelId="{A082BAB4-1A30-4B94-8B36-44257933370B}" type="presParOf" srcId="{F87051E2-B42C-4347-8A69-1F1290112597}" destId="{9C742B35-774B-498D-8246-62D77025CE19}" srcOrd="3" destOrd="0" presId="urn:microsoft.com/office/officeart/2018/2/layout/IconVerticalSolidList"/>
    <dgm:cxn modelId="{C44D62E8-C367-4932-A38A-FDDC6BC6D82B}" type="presParOf" srcId="{F412AE34-B0AC-422A-92A7-060E5506F98E}" destId="{0D8ECC3A-E42D-4996-ABFD-0C174A7A1103}" srcOrd="1" destOrd="0" presId="urn:microsoft.com/office/officeart/2018/2/layout/IconVerticalSolidList"/>
    <dgm:cxn modelId="{C8B3F7DD-80B1-4BB9-90BD-4D5B9F155A0C}" type="presParOf" srcId="{F412AE34-B0AC-422A-92A7-060E5506F98E}" destId="{305423A6-3A99-4DF0-AF38-FA107FEB8004}" srcOrd="2" destOrd="0" presId="urn:microsoft.com/office/officeart/2018/2/layout/IconVerticalSolidList"/>
    <dgm:cxn modelId="{2BF04004-5812-4861-BC8E-8C7B8C683D3A}" type="presParOf" srcId="{305423A6-3A99-4DF0-AF38-FA107FEB8004}" destId="{EA91C125-E56D-4B65-A57D-84D24863BE77}" srcOrd="0" destOrd="0" presId="urn:microsoft.com/office/officeart/2018/2/layout/IconVerticalSolidList"/>
    <dgm:cxn modelId="{A7C0C05E-AC72-4365-A38D-EE55A75934FB}" type="presParOf" srcId="{305423A6-3A99-4DF0-AF38-FA107FEB8004}" destId="{77BB49DE-FF21-4611-83DF-3314DDD02AEC}" srcOrd="1" destOrd="0" presId="urn:microsoft.com/office/officeart/2018/2/layout/IconVerticalSolidList"/>
    <dgm:cxn modelId="{AF4E4CF0-F6D0-4C86-853A-1B8806A5286A}" type="presParOf" srcId="{305423A6-3A99-4DF0-AF38-FA107FEB8004}" destId="{064106B7-226F-417F-8C40-286BCF28F6C9}" srcOrd="2" destOrd="0" presId="urn:microsoft.com/office/officeart/2018/2/layout/IconVerticalSolidList"/>
    <dgm:cxn modelId="{351018FD-DDBB-4C09-8539-7AF92B229288}" type="presParOf" srcId="{305423A6-3A99-4DF0-AF38-FA107FEB8004}" destId="{D3634F51-AEF9-4D87-864D-CCD7CF86EEFD}" srcOrd="3" destOrd="0" presId="urn:microsoft.com/office/officeart/2018/2/layout/IconVerticalSolidList"/>
    <dgm:cxn modelId="{87968E27-8173-4F9A-9DA8-B479B4501050}" type="presParOf" srcId="{F412AE34-B0AC-422A-92A7-060E5506F98E}" destId="{23554CED-F5E6-4925-8E4C-D6C37CF95B66}" srcOrd="3" destOrd="0" presId="urn:microsoft.com/office/officeart/2018/2/layout/IconVerticalSolidList"/>
    <dgm:cxn modelId="{1A79A73D-7E24-4B10-8D5A-24A65C094565}" type="presParOf" srcId="{F412AE34-B0AC-422A-92A7-060E5506F98E}" destId="{4D1D9174-1541-40C0-A725-39ABB4CCD487}" srcOrd="4" destOrd="0" presId="urn:microsoft.com/office/officeart/2018/2/layout/IconVerticalSolidList"/>
    <dgm:cxn modelId="{92ACC67C-C4C8-4818-9497-1C97468A0492}" type="presParOf" srcId="{4D1D9174-1541-40C0-A725-39ABB4CCD487}" destId="{319EB678-483E-4B6E-8BC7-99DF5458D6C3}" srcOrd="0" destOrd="0" presId="urn:microsoft.com/office/officeart/2018/2/layout/IconVerticalSolidList"/>
    <dgm:cxn modelId="{A8542D9D-C89A-4665-9F73-3AA91B1DCB41}" type="presParOf" srcId="{4D1D9174-1541-40C0-A725-39ABB4CCD487}" destId="{1FF2F173-FEDF-49D9-BB21-7CA7CDA92F94}" srcOrd="1" destOrd="0" presId="urn:microsoft.com/office/officeart/2018/2/layout/IconVerticalSolidList"/>
    <dgm:cxn modelId="{25315AFC-8FDB-4C15-B825-AA662BB59270}" type="presParOf" srcId="{4D1D9174-1541-40C0-A725-39ABB4CCD487}" destId="{63C872F2-4D61-4FA3-B4D1-EBF15DB5172D}" srcOrd="2" destOrd="0" presId="urn:microsoft.com/office/officeart/2018/2/layout/IconVerticalSolidList"/>
    <dgm:cxn modelId="{F61960D1-7A96-4247-940D-4ADFF18D6B02}" type="presParOf" srcId="{4D1D9174-1541-40C0-A725-39ABB4CCD487}" destId="{CAAE4CFB-2BC5-4064-833E-8DCFAA1D2DD2}" srcOrd="3" destOrd="0" presId="urn:microsoft.com/office/officeart/2018/2/layout/IconVerticalSolidList"/>
    <dgm:cxn modelId="{009E16F9-C221-4745-9C97-9D87A06A06A5}" type="presParOf" srcId="{F412AE34-B0AC-422A-92A7-060E5506F98E}" destId="{E0B23A3E-2515-42CB-9508-01461D1185C5}" srcOrd="5" destOrd="0" presId="urn:microsoft.com/office/officeart/2018/2/layout/IconVerticalSolidList"/>
    <dgm:cxn modelId="{105C2B6D-69EC-4738-85A8-D68AE6AF0144}" type="presParOf" srcId="{F412AE34-B0AC-422A-92A7-060E5506F98E}" destId="{8CB21E6B-A000-4581-B61C-5F2AD80446AC}" srcOrd="6" destOrd="0" presId="urn:microsoft.com/office/officeart/2018/2/layout/IconVerticalSolidList"/>
    <dgm:cxn modelId="{5D75EA08-1FA8-473D-9335-D66490FF3077}" type="presParOf" srcId="{8CB21E6B-A000-4581-B61C-5F2AD80446AC}" destId="{C93E63CF-0D66-40B6-896D-2389D97E6A8E}" srcOrd="0" destOrd="0" presId="urn:microsoft.com/office/officeart/2018/2/layout/IconVerticalSolidList"/>
    <dgm:cxn modelId="{D2D91C4E-069B-43CB-8D54-F90221F58365}" type="presParOf" srcId="{8CB21E6B-A000-4581-B61C-5F2AD80446AC}" destId="{B21FD891-0A5A-49ED-9795-1E4580D06E24}" srcOrd="1" destOrd="0" presId="urn:microsoft.com/office/officeart/2018/2/layout/IconVerticalSolidList"/>
    <dgm:cxn modelId="{AF48D0B2-CB5B-490F-AA22-AB236F35B995}" type="presParOf" srcId="{8CB21E6B-A000-4581-B61C-5F2AD80446AC}" destId="{78433D58-6648-4C84-87BD-BAB93BD87C6A}" srcOrd="2" destOrd="0" presId="urn:microsoft.com/office/officeart/2018/2/layout/IconVerticalSolidList"/>
    <dgm:cxn modelId="{ACDC5216-3931-4F09-A400-74D0FD661648}" type="presParOf" srcId="{8CB21E6B-A000-4581-B61C-5F2AD80446AC}" destId="{52925AB4-A690-419B-B920-51BDE5C863A1}" srcOrd="3" destOrd="0" presId="urn:microsoft.com/office/officeart/2018/2/layout/IconVerticalSolidList"/>
    <dgm:cxn modelId="{DE24841C-DB55-41B9-BD5B-F90D69E01964}" type="presParOf" srcId="{F412AE34-B0AC-422A-92A7-060E5506F98E}" destId="{7A220F9E-E496-4595-B9FA-7A477573C54A}" srcOrd="7" destOrd="0" presId="urn:microsoft.com/office/officeart/2018/2/layout/IconVerticalSolidList"/>
    <dgm:cxn modelId="{DDE26C29-08E3-403B-BC6D-6DA31EEFE3EC}" type="presParOf" srcId="{F412AE34-B0AC-422A-92A7-060E5506F98E}" destId="{6035920E-77B5-4947-AB0E-F93D4CB3E235}" srcOrd="8" destOrd="0" presId="urn:microsoft.com/office/officeart/2018/2/layout/IconVerticalSolidList"/>
    <dgm:cxn modelId="{D0FDE233-1444-4726-B366-174582C0AFCD}" type="presParOf" srcId="{6035920E-77B5-4947-AB0E-F93D4CB3E235}" destId="{B0CCB056-9322-4934-ACE7-EB5055D04C16}" srcOrd="0" destOrd="0" presId="urn:microsoft.com/office/officeart/2018/2/layout/IconVerticalSolidList"/>
    <dgm:cxn modelId="{6AE471D6-7CB5-4434-A93B-98383B201B51}" type="presParOf" srcId="{6035920E-77B5-4947-AB0E-F93D4CB3E235}" destId="{DC77C55E-58B4-403B-B01D-D45BE0A37E4B}" srcOrd="1" destOrd="0" presId="urn:microsoft.com/office/officeart/2018/2/layout/IconVerticalSolidList"/>
    <dgm:cxn modelId="{E948D47C-BC89-4394-869F-2A0F7B3CFDD2}" type="presParOf" srcId="{6035920E-77B5-4947-AB0E-F93D4CB3E235}" destId="{CB3B8C91-8D3A-49B5-BE8E-00E954BAE562}" srcOrd="2" destOrd="0" presId="urn:microsoft.com/office/officeart/2018/2/layout/IconVerticalSolidList"/>
    <dgm:cxn modelId="{FB41D85C-1BC6-46AB-828B-A32959987B0B}" type="presParOf" srcId="{6035920E-77B5-4947-AB0E-F93D4CB3E235}" destId="{1969DEBD-13C4-4EE9-9D84-85427348419C}" srcOrd="3" destOrd="0" presId="urn:microsoft.com/office/officeart/2018/2/layout/IconVerticalSolidList"/>
    <dgm:cxn modelId="{D9D3F20A-4F0C-4EFF-AC81-FCC28FF9C15D}" type="presParOf" srcId="{F412AE34-B0AC-422A-92A7-060E5506F98E}" destId="{A61CB91A-E1BE-470E-A81E-D3A679D8D0C8}" srcOrd="9" destOrd="0" presId="urn:microsoft.com/office/officeart/2018/2/layout/IconVerticalSolidList"/>
    <dgm:cxn modelId="{351AC3F0-2EC8-4494-B63D-9BEF0EE093EE}" type="presParOf" srcId="{F412AE34-B0AC-422A-92A7-060E5506F98E}" destId="{C9F120F8-9EAE-419A-9759-12C48C0B9769}" srcOrd="10" destOrd="0" presId="urn:microsoft.com/office/officeart/2018/2/layout/IconVerticalSolidList"/>
    <dgm:cxn modelId="{BD0B489A-2CD3-4641-8274-A7F8D9E45C15}" type="presParOf" srcId="{C9F120F8-9EAE-419A-9759-12C48C0B9769}" destId="{1F5DD3B1-C666-41C6-9474-26AA73A54703}" srcOrd="0" destOrd="0" presId="urn:microsoft.com/office/officeart/2018/2/layout/IconVerticalSolidList"/>
    <dgm:cxn modelId="{98585D08-2221-4A75-899D-0FCDCC296CDC}" type="presParOf" srcId="{C9F120F8-9EAE-419A-9759-12C48C0B9769}" destId="{8A0C26F4-C6C6-4BC3-8033-50C942FD96A6}" srcOrd="1" destOrd="0" presId="urn:microsoft.com/office/officeart/2018/2/layout/IconVerticalSolidList"/>
    <dgm:cxn modelId="{06F542DC-AC80-4887-84E0-8817EA156672}" type="presParOf" srcId="{C9F120F8-9EAE-419A-9759-12C48C0B9769}" destId="{7E932C62-3250-4DE4-B113-9F67EF2980E5}" srcOrd="2" destOrd="0" presId="urn:microsoft.com/office/officeart/2018/2/layout/IconVerticalSolidList"/>
    <dgm:cxn modelId="{BCE77A4B-C789-4E92-A862-CD0C3C76D06D}" type="presParOf" srcId="{C9F120F8-9EAE-419A-9759-12C48C0B9769}" destId="{532AE07C-AF1E-475D-9CDD-4DB47CE6E0BF}" srcOrd="3" destOrd="0" presId="urn:microsoft.com/office/officeart/2018/2/layout/IconVerticalSolidList"/>
    <dgm:cxn modelId="{B558A094-6098-4AFD-837C-DFAF6112FB2A}" type="presParOf" srcId="{F412AE34-B0AC-422A-92A7-060E5506F98E}" destId="{833F6ABA-12FD-4E72-9E38-435A46A68EA6}" srcOrd="11" destOrd="0" presId="urn:microsoft.com/office/officeart/2018/2/layout/IconVerticalSolidList"/>
    <dgm:cxn modelId="{29E5ADA8-D01E-4D7D-B8E1-69F30DF05F11}" type="presParOf" srcId="{F412AE34-B0AC-422A-92A7-060E5506F98E}" destId="{F9303173-9254-4DA0-8CAE-86B5EE7F491E}" srcOrd="12" destOrd="0" presId="urn:microsoft.com/office/officeart/2018/2/layout/IconVerticalSolidList"/>
    <dgm:cxn modelId="{3F168F67-A3F3-47C4-BF9D-CA7F80DB2D89}" type="presParOf" srcId="{F9303173-9254-4DA0-8CAE-86B5EE7F491E}" destId="{A3FF3953-B27F-470F-B471-4BA345AD258C}" srcOrd="0" destOrd="0" presId="urn:microsoft.com/office/officeart/2018/2/layout/IconVerticalSolidList"/>
    <dgm:cxn modelId="{C2732236-0D65-4FA6-846D-29F808472940}" type="presParOf" srcId="{F9303173-9254-4DA0-8CAE-86B5EE7F491E}" destId="{7CFD01A3-9168-4E8B-ACBD-FBEB1E03A8F2}" srcOrd="1" destOrd="0" presId="urn:microsoft.com/office/officeart/2018/2/layout/IconVerticalSolidList"/>
    <dgm:cxn modelId="{75CDB49B-9238-42AC-A696-D1C71DD7240C}" type="presParOf" srcId="{F9303173-9254-4DA0-8CAE-86B5EE7F491E}" destId="{8963ED54-BB47-4544-AC92-F0EA9951C422}" srcOrd="2" destOrd="0" presId="urn:microsoft.com/office/officeart/2018/2/layout/IconVerticalSolidList"/>
    <dgm:cxn modelId="{CFFD05CF-EDF4-4329-87AC-A873311FC8F7}" type="presParOf" srcId="{F9303173-9254-4DA0-8CAE-86B5EE7F491E}" destId="{4F0856AA-3AAE-42A7-96B9-E48AAA0EA936}" srcOrd="3" destOrd="0" presId="urn:microsoft.com/office/officeart/2018/2/layout/IconVerticalSolidList"/>
    <dgm:cxn modelId="{C5B5FA62-D611-4B8F-B0BD-15D2F4A60817}" type="presParOf" srcId="{F412AE34-B0AC-422A-92A7-060E5506F98E}" destId="{0A311524-91B9-41C9-88C6-3770225D3626}" srcOrd="13" destOrd="0" presId="urn:microsoft.com/office/officeart/2018/2/layout/IconVerticalSolidList"/>
    <dgm:cxn modelId="{A2FC10CF-5E35-47BB-B79C-43ACEE5A4997}" type="presParOf" srcId="{F412AE34-B0AC-422A-92A7-060E5506F98E}" destId="{367A3D98-2249-4F0C-95DC-74D42F03891D}" srcOrd="14" destOrd="0" presId="urn:microsoft.com/office/officeart/2018/2/layout/IconVerticalSolidList"/>
    <dgm:cxn modelId="{3F27E5A5-FDBD-40BB-BDFA-E657E4B956C8}" type="presParOf" srcId="{367A3D98-2249-4F0C-95DC-74D42F03891D}" destId="{54CD05ED-299F-42DA-BDD9-C114473C646E}" srcOrd="0" destOrd="0" presId="urn:microsoft.com/office/officeart/2018/2/layout/IconVerticalSolidList"/>
    <dgm:cxn modelId="{D4D03FDB-019C-4E5D-86FA-D929CFD96F62}" type="presParOf" srcId="{367A3D98-2249-4F0C-95DC-74D42F03891D}" destId="{F9E88F69-19E2-4A8E-B31E-26CCE8EEA9C8}" srcOrd="1" destOrd="0" presId="urn:microsoft.com/office/officeart/2018/2/layout/IconVerticalSolidList"/>
    <dgm:cxn modelId="{C6DD68A6-E80B-4605-9FC2-635DD9F0EFAF}" type="presParOf" srcId="{367A3D98-2249-4F0C-95DC-74D42F03891D}" destId="{CBBE3AE7-0506-498A-B253-84D7E1EE0D74}" srcOrd="2" destOrd="0" presId="urn:microsoft.com/office/officeart/2018/2/layout/IconVerticalSolidList"/>
    <dgm:cxn modelId="{25DF6434-764B-49A9-983F-894DF6C595A4}" type="presParOf" srcId="{367A3D98-2249-4F0C-95DC-74D42F03891D}" destId="{A6E1D93F-23BC-4E97-A95F-BBD764422D8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2C4F20-8778-4538-B3E6-206AF478961E}"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418BE3B-AA56-456A-B03A-42031EBB4735}">
      <dgm:prSet/>
      <dgm:spPr/>
      <dgm:t>
        <a:bodyPr/>
        <a:lstStyle/>
        <a:p>
          <a:r>
            <a:rPr lang="en-US" b="1">
              <a:latin typeface="Arial"/>
              <a:cs typeface="Arial"/>
            </a:rPr>
            <a:t>Preprocessing of ECG signals</a:t>
          </a:r>
          <a:endParaRPr lang="en-US">
            <a:latin typeface="Arial"/>
            <a:cs typeface="Arial"/>
          </a:endParaRPr>
        </a:p>
      </dgm:t>
    </dgm:pt>
    <dgm:pt modelId="{00EFEEE1-7FC5-4CA7-AFE0-93367AF39D9D}" type="parTrans" cxnId="{30614ABE-45A1-4A98-9F63-E7D8C04AB4F1}">
      <dgm:prSet/>
      <dgm:spPr/>
      <dgm:t>
        <a:bodyPr/>
        <a:lstStyle/>
        <a:p>
          <a:endParaRPr lang="en-US"/>
        </a:p>
      </dgm:t>
    </dgm:pt>
    <dgm:pt modelId="{35E3D381-92FC-4059-90BB-C9F82C31C6D3}" type="sibTrans" cxnId="{30614ABE-45A1-4A98-9F63-E7D8C04AB4F1}">
      <dgm:prSet/>
      <dgm:spPr/>
      <dgm:t>
        <a:bodyPr/>
        <a:lstStyle/>
        <a:p>
          <a:endParaRPr lang="en-US"/>
        </a:p>
      </dgm:t>
    </dgm:pt>
    <dgm:pt modelId="{161E6E16-C89F-4870-95C0-6807168FD54F}">
      <dgm:prSet/>
      <dgm:spPr/>
      <dgm:t>
        <a:bodyPr/>
        <a:lstStyle/>
        <a:p>
          <a:r>
            <a:rPr lang="en-US" b="1">
              <a:latin typeface="Arial"/>
              <a:cs typeface="Arial"/>
            </a:rPr>
            <a:t>Preprocessing of sensor data</a:t>
          </a:r>
          <a:endParaRPr lang="en-US">
            <a:latin typeface="Arial"/>
            <a:cs typeface="Arial"/>
          </a:endParaRPr>
        </a:p>
      </dgm:t>
    </dgm:pt>
    <dgm:pt modelId="{B7298D6A-9B65-49EC-97A0-BCD7685E30CF}" type="parTrans" cxnId="{141F0254-45BF-4A49-9A47-E58D5DB998B6}">
      <dgm:prSet/>
      <dgm:spPr/>
      <dgm:t>
        <a:bodyPr/>
        <a:lstStyle/>
        <a:p>
          <a:endParaRPr lang="en-US"/>
        </a:p>
      </dgm:t>
    </dgm:pt>
    <dgm:pt modelId="{5ED20FD6-4786-4BD7-9CFA-3222396E4485}" type="sibTrans" cxnId="{141F0254-45BF-4A49-9A47-E58D5DB998B6}">
      <dgm:prSet/>
      <dgm:spPr/>
      <dgm:t>
        <a:bodyPr/>
        <a:lstStyle/>
        <a:p>
          <a:endParaRPr lang="en-US"/>
        </a:p>
      </dgm:t>
    </dgm:pt>
    <dgm:pt modelId="{64997BC0-F7E5-47A9-A62C-12FD2D99E912}">
      <dgm:prSet/>
      <dgm:spPr/>
      <dgm:t>
        <a:bodyPr/>
        <a:lstStyle/>
        <a:p>
          <a:r>
            <a:rPr lang="en-US" b="1">
              <a:latin typeface="Arial"/>
              <a:cs typeface="Arial"/>
            </a:rPr>
            <a:t>Segmentation of ECG signals</a:t>
          </a:r>
          <a:endParaRPr lang="en-US">
            <a:latin typeface="Arial"/>
            <a:cs typeface="Arial"/>
          </a:endParaRPr>
        </a:p>
      </dgm:t>
    </dgm:pt>
    <dgm:pt modelId="{D7FB3C75-9F6B-41B8-8151-E1CFC3766CA9}" type="parTrans" cxnId="{73F4169F-BF90-44B0-8D0F-CCBC7891F737}">
      <dgm:prSet/>
      <dgm:spPr/>
      <dgm:t>
        <a:bodyPr/>
        <a:lstStyle/>
        <a:p>
          <a:endParaRPr lang="en-US"/>
        </a:p>
      </dgm:t>
    </dgm:pt>
    <dgm:pt modelId="{32E3873E-DD7E-4F1B-8FBF-666E37FBEF67}" type="sibTrans" cxnId="{73F4169F-BF90-44B0-8D0F-CCBC7891F737}">
      <dgm:prSet/>
      <dgm:spPr/>
      <dgm:t>
        <a:bodyPr/>
        <a:lstStyle/>
        <a:p>
          <a:endParaRPr lang="en-US"/>
        </a:p>
      </dgm:t>
    </dgm:pt>
    <dgm:pt modelId="{944729F6-EE5E-46D8-90B1-033985EAC89B}">
      <dgm:prSet/>
      <dgm:spPr/>
      <dgm:t>
        <a:bodyPr/>
        <a:lstStyle/>
        <a:p>
          <a:r>
            <a:rPr lang="en-US" b="1">
              <a:latin typeface="Arial"/>
              <a:cs typeface="Arial"/>
            </a:rPr>
            <a:t>Filtering the ECG signal</a:t>
          </a:r>
          <a:endParaRPr lang="en-US">
            <a:latin typeface="Arial"/>
            <a:cs typeface="Arial"/>
          </a:endParaRPr>
        </a:p>
      </dgm:t>
    </dgm:pt>
    <dgm:pt modelId="{DFE0EC1B-3629-48AF-BA18-53547D124868}" type="parTrans" cxnId="{25D02E3E-2A14-4F15-AE8F-C83754AE6D24}">
      <dgm:prSet/>
      <dgm:spPr/>
      <dgm:t>
        <a:bodyPr/>
        <a:lstStyle/>
        <a:p>
          <a:endParaRPr lang="en-US"/>
        </a:p>
      </dgm:t>
    </dgm:pt>
    <dgm:pt modelId="{D8BDD64E-E354-4D60-A3A2-4C9DFB3E8002}" type="sibTrans" cxnId="{25D02E3E-2A14-4F15-AE8F-C83754AE6D24}">
      <dgm:prSet/>
      <dgm:spPr/>
      <dgm:t>
        <a:bodyPr/>
        <a:lstStyle/>
        <a:p>
          <a:endParaRPr lang="en-US"/>
        </a:p>
      </dgm:t>
    </dgm:pt>
    <dgm:pt modelId="{EA775999-422F-42D1-816A-D9A318C0438E}">
      <dgm:prSet/>
      <dgm:spPr/>
      <dgm:t>
        <a:bodyPr/>
        <a:lstStyle/>
        <a:p>
          <a:r>
            <a:rPr lang="en-US" b="1">
              <a:latin typeface="Arial"/>
              <a:cs typeface="Arial"/>
            </a:rPr>
            <a:t>Peak Detection</a:t>
          </a:r>
          <a:endParaRPr lang="en-US">
            <a:latin typeface="Arial"/>
            <a:cs typeface="Arial"/>
          </a:endParaRPr>
        </a:p>
      </dgm:t>
    </dgm:pt>
    <dgm:pt modelId="{574EA7F0-1698-49B6-BA89-B9456BB95B65}" type="parTrans" cxnId="{2CEBB765-5AB0-4B12-B38E-8E47D7A12723}">
      <dgm:prSet/>
      <dgm:spPr/>
      <dgm:t>
        <a:bodyPr/>
        <a:lstStyle/>
        <a:p>
          <a:endParaRPr lang="en-US"/>
        </a:p>
      </dgm:t>
    </dgm:pt>
    <dgm:pt modelId="{0A7CB895-9FAE-4D65-B0EA-A9AE714B1E8D}" type="sibTrans" cxnId="{2CEBB765-5AB0-4B12-B38E-8E47D7A12723}">
      <dgm:prSet/>
      <dgm:spPr/>
      <dgm:t>
        <a:bodyPr/>
        <a:lstStyle/>
        <a:p>
          <a:endParaRPr lang="en-US"/>
        </a:p>
      </dgm:t>
    </dgm:pt>
    <dgm:pt modelId="{4F8F4A17-318B-4D2F-A740-03989DED3075}">
      <dgm:prSet/>
      <dgm:spPr/>
      <dgm:t>
        <a:bodyPr/>
        <a:lstStyle/>
        <a:p>
          <a:r>
            <a:rPr lang="en-US" b="1">
              <a:latin typeface="Arial"/>
              <a:cs typeface="Arial"/>
            </a:rPr>
            <a:t>Feature Extraction</a:t>
          </a:r>
          <a:endParaRPr lang="en-US">
            <a:latin typeface="Arial"/>
            <a:cs typeface="Arial"/>
          </a:endParaRPr>
        </a:p>
      </dgm:t>
    </dgm:pt>
    <dgm:pt modelId="{B79C0A73-A9E8-4E1A-80C5-17470CB63457}" type="parTrans" cxnId="{4C300B1B-8F7F-4F50-81C5-B4C0759610D8}">
      <dgm:prSet/>
      <dgm:spPr/>
      <dgm:t>
        <a:bodyPr/>
        <a:lstStyle/>
        <a:p>
          <a:endParaRPr lang="en-US"/>
        </a:p>
      </dgm:t>
    </dgm:pt>
    <dgm:pt modelId="{8B476522-ADA0-4332-B618-2CA37B46B516}" type="sibTrans" cxnId="{4C300B1B-8F7F-4F50-81C5-B4C0759610D8}">
      <dgm:prSet/>
      <dgm:spPr/>
      <dgm:t>
        <a:bodyPr/>
        <a:lstStyle/>
        <a:p>
          <a:endParaRPr lang="en-US"/>
        </a:p>
      </dgm:t>
    </dgm:pt>
    <dgm:pt modelId="{54EB47B3-F281-429F-B56F-27519BC4D336}" type="pres">
      <dgm:prSet presAssocID="{C82C4F20-8778-4538-B3E6-206AF478961E}" presName="root" presStyleCnt="0">
        <dgm:presLayoutVars>
          <dgm:dir/>
          <dgm:resizeHandles val="exact"/>
        </dgm:presLayoutVars>
      </dgm:prSet>
      <dgm:spPr/>
    </dgm:pt>
    <dgm:pt modelId="{2843F392-2CB5-49AF-A2C4-26562D6598C1}" type="pres">
      <dgm:prSet presAssocID="{F418BE3B-AA56-456A-B03A-42031EBB4735}" presName="compNode" presStyleCnt="0"/>
      <dgm:spPr/>
    </dgm:pt>
    <dgm:pt modelId="{7A697BD2-7BD7-491D-9C31-511A5D5B58AC}" type="pres">
      <dgm:prSet presAssocID="{F418BE3B-AA56-456A-B03A-42031EBB4735}" presName="bgRect" presStyleLbl="bgShp" presStyleIdx="0" presStyleCnt="4"/>
      <dgm:spPr/>
    </dgm:pt>
    <dgm:pt modelId="{D06E4A1E-DFBF-47E6-892D-E45DA2426D3A}" type="pres">
      <dgm:prSet presAssocID="{F418BE3B-AA56-456A-B03A-42031EBB473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rtbeat"/>
        </a:ext>
      </dgm:extLst>
    </dgm:pt>
    <dgm:pt modelId="{4F058739-53C7-4C71-B7C8-B3E76CF9C98F}" type="pres">
      <dgm:prSet presAssocID="{F418BE3B-AA56-456A-B03A-42031EBB4735}" presName="spaceRect" presStyleCnt="0"/>
      <dgm:spPr/>
    </dgm:pt>
    <dgm:pt modelId="{8CABFF56-6A65-45AB-B5DD-2C8ACE9E116B}" type="pres">
      <dgm:prSet presAssocID="{F418BE3B-AA56-456A-B03A-42031EBB4735}" presName="parTx" presStyleLbl="revTx" presStyleIdx="0" presStyleCnt="5">
        <dgm:presLayoutVars>
          <dgm:chMax val="0"/>
          <dgm:chPref val="0"/>
        </dgm:presLayoutVars>
      </dgm:prSet>
      <dgm:spPr/>
    </dgm:pt>
    <dgm:pt modelId="{6571C651-E115-431B-A07D-61B3C969D1A7}" type="pres">
      <dgm:prSet presAssocID="{35E3D381-92FC-4059-90BB-C9F82C31C6D3}" presName="sibTrans" presStyleCnt="0"/>
      <dgm:spPr/>
    </dgm:pt>
    <dgm:pt modelId="{D8479D96-2394-4F83-9FEE-031DB0B2139B}" type="pres">
      <dgm:prSet presAssocID="{161E6E16-C89F-4870-95C0-6807168FD54F}" presName="compNode" presStyleCnt="0"/>
      <dgm:spPr/>
    </dgm:pt>
    <dgm:pt modelId="{E2D5C3A7-B1FD-4D5C-810E-BB8E0B8AA0BF}" type="pres">
      <dgm:prSet presAssocID="{161E6E16-C89F-4870-95C0-6807168FD54F}" presName="bgRect" presStyleLbl="bgShp" presStyleIdx="1" presStyleCnt="4"/>
      <dgm:spPr/>
    </dgm:pt>
    <dgm:pt modelId="{852495EC-9C4A-457F-92F5-3585507EDF07}" type="pres">
      <dgm:prSet presAssocID="{161E6E16-C89F-4870-95C0-6807168FD54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Fi"/>
        </a:ext>
      </dgm:extLst>
    </dgm:pt>
    <dgm:pt modelId="{6761A8F6-07A1-4183-BD64-4D346CD2E809}" type="pres">
      <dgm:prSet presAssocID="{161E6E16-C89F-4870-95C0-6807168FD54F}" presName="spaceRect" presStyleCnt="0"/>
      <dgm:spPr/>
    </dgm:pt>
    <dgm:pt modelId="{EF493613-5FAD-4137-ADD5-1A187DAABAFA}" type="pres">
      <dgm:prSet presAssocID="{161E6E16-C89F-4870-95C0-6807168FD54F}" presName="parTx" presStyleLbl="revTx" presStyleIdx="1" presStyleCnt="5">
        <dgm:presLayoutVars>
          <dgm:chMax val="0"/>
          <dgm:chPref val="0"/>
        </dgm:presLayoutVars>
      </dgm:prSet>
      <dgm:spPr/>
    </dgm:pt>
    <dgm:pt modelId="{5924488C-0A6B-43AB-B989-9574B0DF37C5}" type="pres">
      <dgm:prSet presAssocID="{5ED20FD6-4786-4BD7-9CFA-3222396E4485}" presName="sibTrans" presStyleCnt="0"/>
      <dgm:spPr/>
    </dgm:pt>
    <dgm:pt modelId="{BD0C2BC3-F833-47A2-89FD-37F16CF83885}" type="pres">
      <dgm:prSet presAssocID="{64997BC0-F7E5-47A9-A62C-12FD2D99E912}" presName="compNode" presStyleCnt="0"/>
      <dgm:spPr/>
    </dgm:pt>
    <dgm:pt modelId="{91B453AD-0FF0-4D9B-ABB8-A0807EB62A5E}" type="pres">
      <dgm:prSet presAssocID="{64997BC0-F7E5-47A9-A62C-12FD2D99E912}" presName="bgRect" presStyleLbl="bgShp" presStyleIdx="2" presStyleCnt="4"/>
      <dgm:spPr/>
    </dgm:pt>
    <dgm:pt modelId="{0F4B71EB-D27C-4FEC-9808-FD215A6E880D}" type="pres">
      <dgm:prSet presAssocID="{64997BC0-F7E5-47A9-A62C-12FD2D99E91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rt with Pulse"/>
        </a:ext>
      </dgm:extLst>
    </dgm:pt>
    <dgm:pt modelId="{3E8A75AC-99C2-41E6-B504-346C8190E197}" type="pres">
      <dgm:prSet presAssocID="{64997BC0-F7E5-47A9-A62C-12FD2D99E912}" presName="spaceRect" presStyleCnt="0"/>
      <dgm:spPr/>
    </dgm:pt>
    <dgm:pt modelId="{F8D79697-7D56-4688-A1DF-4F997AE19F6B}" type="pres">
      <dgm:prSet presAssocID="{64997BC0-F7E5-47A9-A62C-12FD2D99E912}" presName="parTx" presStyleLbl="revTx" presStyleIdx="2" presStyleCnt="5">
        <dgm:presLayoutVars>
          <dgm:chMax val="0"/>
          <dgm:chPref val="0"/>
        </dgm:presLayoutVars>
      </dgm:prSet>
      <dgm:spPr/>
    </dgm:pt>
    <dgm:pt modelId="{B7E368B0-5DB5-4ADF-9486-F6819C0FFA65}" type="pres">
      <dgm:prSet presAssocID="{64997BC0-F7E5-47A9-A62C-12FD2D99E912}" presName="desTx" presStyleLbl="revTx" presStyleIdx="3" presStyleCnt="5">
        <dgm:presLayoutVars/>
      </dgm:prSet>
      <dgm:spPr/>
    </dgm:pt>
    <dgm:pt modelId="{54F97EFC-63BD-4778-B31D-7E84A8D5ABAA}" type="pres">
      <dgm:prSet presAssocID="{32E3873E-DD7E-4F1B-8FBF-666E37FBEF67}" presName="sibTrans" presStyleCnt="0"/>
      <dgm:spPr/>
    </dgm:pt>
    <dgm:pt modelId="{F4E9ADCE-07D8-4B73-B3C1-4B3F767CBD9C}" type="pres">
      <dgm:prSet presAssocID="{4F8F4A17-318B-4D2F-A740-03989DED3075}" presName="compNode" presStyleCnt="0"/>
      <dgm:spPr/>
    </dgm:pt>
    <dgm:pt modelId="{3D4FD376-F2E0-4F12-B569-E3DA6DE00E32}" type="pres">
      <dgm:prSet presAssocID="{4F8F4A17-318B-4D2F-A740-03989DED3075}" presName="bgRect" presStyleLbl="bgShp" presStyleIdx="3" presStyleCnt="4"/>
      <dgm:spPr/>
    </dgm:pt>
    <dgm:pt modelId="{24A01875-B877-4A18-A31E-8AD0435D369A}" type="pres">
      <dgm:prSet presAssocID="{4F8F4A17-318B-4D2F-A740-03989DED307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2921EA43-302E-4522-8D00-06CC23519ADF}" type="pres">
      <dgm:prSet presAssocID="{4F8F4A17-318B-4D2F-A740-03989DED3075}" presName="spaceRect" presStyleCnt="0"/>
      <dgm:spPr/>
    </dgm:pt>
    <dgm:pt modelId="{87278D57-41BA-4F03-90CE-1E8BB3FD975A}" type="pres">
      <dgm:prSet presAssocID="{4F8F4A17-318B-4D2F-A740-03989DED3075}" presName="parTx" presStyleLbl="revTx" presStyleIdx="4" presStyleCnt="5">
        <dgm:presLayoutVars>
          <dgm:chMax val="0"/>
          <dgm:chPref val="0"/>
        </dgm:presLayoutVars>
      </dgm:prSet>
      <dgm:spPr/>
    </dgm:pt>
  </dgm:ptLst>
  <dgm:cxnLst>
    <dgm:cxn modelId="{E3A9D709-8247-4FF6-B9DB-9FBF177C03B8}" type="presOf" srcId="{EA775999-422F-42D1-816A-D9A318C0438E}" destId="{B7E368B0-5DB5-4ADF-9486-F6819C0FFA65}" srcOrd="0" destOrd="1" presId="urn:microsoft.com/office/officeart/2018/2/layout/IconVerticalSolidList"/>
    <dgm:cxn modelId="{4C300B1B-8F7F-4F50-81C5-B4C0759610D8}" srcId="{C82C4F20-8778-4538-B3E6-206AF478961E}" destId="{4F8F4A17-318B-4D2F-A740-03989DED3075}" srcOrd="3" destOrd="0" parTransId="{B79C0A73-A9E8-4E1A-80C5-17470CB63457}" sibTransId="{8B476522-ADA0-4332-B618-2CA37B46B516}"/>
    <dgm:cxn modelId="{622F1131-1C6E-4119-989E-E20BEF6D3DCE}" type="presOf" srcId="{944729F6-EE5E-46D8-90B1-033985EAC89B}" destId="{B7E368B0-5DB5-4ADF-9486-F6819C0FFA65}" srcOrd="0" destOrd="0" presId="urn:microsoft.com/office/officeart/2018/2/layout/IconVerticalSolidList"/>
    <dgm:cxn modelId="{25D02E3E-2A14-4F15-AE8F-C83754AE6D24}" srcId="{64997BC0-F7E5-47A9-A62C-12FD2D99E912}" destId="{944729F6-EE5E-46D8-90B1-033985EAC89B}" srcOrd="0" destOrd="0" parTransId="{DFE0EC1B-3629-48AF-BA18-53547D124868}" sibTransId="{D8BDD64E-E354-4D60-A3A2-4C9DFB3E8002}"/>
    <dgm:cxn modelId="{2CEBB765-5AB0-4B12-B38E-8E47D7A12723}" srcId="{64997BC0-F7E5-47A9-A62C-12FD2D99E912}" destId="{EA775999-422F-42D1-816A-D9A318C0438E}" srcOrd="1" destOrd="0" parTransId="{574EA7F0-1698-49B6-BA89-B9456BB95B65}" sibTransId="{0A7CB895-9FAE-4D65-B0EA-A9AE714B1E8D}"/>
    <dgm:cxn modelId="{75041750-12D3-4FF0-B97A-4670483A5347}" type="presOf" srcId="{F418BE3B-AA56-456A-B03A-42031EBB4735}" destId="{8CABFF56-6A65-45AB-B5DD-2C8ACE9E116B}" srcOrd="0" destOrd="0" presId="urn:microsoft.com/office/officeart/2018/2/layout/IconVerticalSolidList"/>
    <dgm:cxn modelId="{141F0254-45BF-4A49-9A47-E58D5DB998B6}" srcId="{C82C4F20-8778-4538-B3E6-206AF478961E}" destId="{161E6E16-C89F-4870-95C0-6807168FD54F}" srcOrd="1" destOrd="0" parTransId="{B7298D6A-9B65-49EC-97A0-BCD7685E30CF}" sibTransId="{5ED20FD6-4786-4BD7-9CFA-3222396E4485}"/>
    <dgm:cxn modelId="{DB331E91-F0A9-4E82-8495-2313940B81F1}" type="presOf" srcId="{C82C4F20-8778-4538-B3E6-206AF478961E}" destId="{54EB47B3-F281-429F-B56F-27519BC4D336}" srcOrd="0" destOrd="0" presId="urn:microsoft.com/office/officeart/2018/2/layout/IconVerticalSolidList"/>
    <dgm:cxn modelId="{73F4169F-BF90-44B0-8D0F-CCBC7891F737}" srcId="{C82C4F20-8778-4538-B3E6-206AF478961E}" destId="{64997BC0-F7E5-47A9-A62C-12FD2D99E912}" srcOrd="2" destOrd="0" parTransId="{D7FB3C75-9F6B-41B8-8151-E1CFC3766CA9}" sibTransId="{32E3873E-DD7E-4F1B-8FBF-666E37FBEF67}"/>
    <dgm:cxn modelId="{DE3EFDB3-31AB-4EE7-B57B-0FA6E9F4AA34}" type="presOf" srcId="{4F8F4A17-318B-4D2F-A740-03989DED3075}" destId="{87278D57-41BA-4F03-90CE-1E8BB3FD975A}" srcOrd="0" destOrd="0" presId="urn:microsoft.com/office/officeart/2018/2/layout/IconVerticalSolidList"/>
    <dgm:cxn modelId="{30614ABE-45A1-4A98-9F63-E7D8C04AB4F1}" srcId="{C82C4F20-8778-4538-B3E6-206AF478961E}" destId="{F418BE3B-AA56-456A-B03A-42031EBB4735}" srcOrd="0" destOrd="0" parTransId="{00EFEEE1-7FC5-4CA7-AFE0-93367AF39D9D}" sibTransId="{35E3D381-92FC-4059-90BB-C9F82C31C6D3}"/>
    <dgm:cxn modelId="{AC8672FD-7033-4B3A-80BE-BEEC6EB67FF5}" type="presOf" srcId="{161E6E16-C89F-4870-95C0-6807168FD54F}" destId="{EF493613-5FAD-4137-ADD5-1A187DAABAFA}" srcOrd="0" destOrd="0" presId="urn:microsoft.com/office/officeart/2018/2/layout/IconVerticalSolidList"/>
    <dgm:cxn modelId="{3087A2FE-4E83-44CC-BAEA-5474C2F8E838}" type="presOf" srcId="{64997BC0-F7E5-47A9-A62C-12FD2D99E912}" destId="{F8D79697-7D56-4688-A1DF-4F997AE19F6B}" srcOrd="0" destOrd="0" presId="urn:microsoft.com/office/officeart/2018/2/layout/IconVerticalSolidList"/>
    <dgm:cxn modelId="{995A7904-4A88-4444-AF74-3DD26F160D4B}" type="presParOf" srcId="{54EB47B3-F281-429F-B56F-27519BC4D336}" destId="{2843F392-2CB5-49AF-A2C4-26562D6598C1}" srcOrd="0" destOrd="0" presId="urn:microsoft.com/office/officeart/2018/2/layout/IconVerticalSolidList"/>
    <dgm:cxn modelId="{AED6B69E-416B-49E1-9160-1C1626E89585}" type="presParOf" srcId="{2843F392-2CB5-49AF-A2C4-26562D6598C1}" destId="{7A697BD2-7BD7-491D-9C31-511A5D5B58AC}" srcOrd="0" destOrd="0" presId="urn:microsoft.com/office/officeart/2018/2/layout/IconVerticalSolidList"/>
    <dgm:cxn modelId="{8998CE0C-6538-4DE3-B2E3-DD494B769CC2}" type="presParOf" srcId="{2843F392-2CB5-49AF-A2C4-26562D6598C1}" destId="{D06E4A1E-DFBF-47E6-892D-E45DA2426D3A}" srcOrd="1" destOrd="0" presId="urn:microsoft.com/office/officeart/2018/2/layout/IconVerticalSolidList"/>
    <dgm:cxn modelId="{A800443C-C008-4AF8-8BCA-AAC2C10D79F6}" type="presParOf" srcId="{2843F392-2CB5-49AF-A2C4-26562D6598C1}" destId="{4F058739-53C7-4C71-B7C8-B3E76CF9C98F}" srcOrd="2" destOrd="0" presId="urn:microsoft.com/office/officeart/2018/2/layout/IconVerticalSolidList"/>
    <dgm:cxn modelId="{F35C37CF-D64F-4E63-BAAA-BFE2CA914D0E}" type="presParOf" srcId="{2843F392-2CB5-49AF-A2C4-26562D6598C1}" destId="{8CABFF56-6A65-45AB-B5DD-2C8ACE9E116B}" srcOrd="3" destOrd="0" presId="urn:microsoft.com/office/officeart/2018/2/layout/IconVerticalSolidList"/>
    <dgm:cxn modelId="{4A77831A-E6E7-4414-9A5A-0DD473918709}" type="presParOf" srcId="{54EB47B3-F281-429F-B56F-27519BC4D336}" destId="{6571C651-E115-431B-A07D-61B3C969D1A7}" srcOrd="1" destOrd="0" presId="urn:microsoft.com/office/officeart/2018/2/layout/IconVerticalSolidList"/>
    <dgm:cxn modelId="{C1F4A93B-842A-4354-B60A-63F4F200A327}" type="presParOf" srcId="{54EB47B3-F281-429F-B56F-27519BC4D336}" destId="{D8479D96-2394-4F83-9FEE-031DB0B2139B}" srcOrd="2" destOrd="0" presId="urn:microsoft.com/office/officeart/2018/2/layout/IconVerticalSolidList"/>
    <dgm:cxn modelId="{6F85F50C-02F7-4FD1-93BB-A8E4857205E4}" type="presParOf" srcId="{D8479D96-2394-4F83-9FEE-031DB0B2139B}" destId="{E2D5C3A7-B1FD-4D5C-810E-BB8E0B8AA0BF}" srcOrd="0" destOrd="0" presId="urn:microsoft.com/office/officeart/2018/2/layout/IconVerticalSolidList"/>
    <dgm:cxn modelId="{A163D3B5-2FE4-4FB4-AE06-237A95D08CBE}" type="presParOf" srcId="{D8479D96-2394-4F83-9FEE-031DB0B2139B}" destId="{852495EC-9C4A-457F-92F5-3585507EDF07}" srcOrd="1" destOrd="0" presId="urn:microsoft.com/office/officeart/2018/2/layout/IconVerticalSolidList"/>
    <dgm:cxn modelId="{FDABA529-14EA-42F3-B4BB-41313BC6635C}" type="presParOf" srcId="{D8479D96-2394-4F83-9FEE-031DB0B2139B}" destId="{6761A8F6-07A1-4183-BD64-4D346CD2E809}" srcOrd="2" destOrd="0" presId="urn:microsoft.com/office/officeart/2018/2/layout/IconVerticalSolidList"/>
    <dgm:cxn modelId="{FACE0477-61E2-47C7-9123-6D313B4081F6}" type="presParOf" srcId="{D8479D96-2394-4F83-9FEE-031DB0B2139B}" destId="{EF493613-5FAD-4137-ADD5-1A187DAABAFA}" srcOrd="3" destOrd="0" presId="urn:microsoft.com/office/officeart/2018/2/layout/IconVerticalSolidList"/>
    <dgm:cxn modelId="{B49902FE-4629-410C-AD2E-A63AE069C798}" type="presParOf" srcId="{54EB47B3-F281-429F-B56F-27519BC4D336}" destId="{5924488C-0A6B-43AB-B989-9574B0DF37C5}" srcOrd="3" destOrd="0" presId="urn:microsoft.com/office/officeart/2018/2/layout/IconVerticalSolidList"/>
    <dgm:cxn modelId="{C695FB86-B788-40E8-A0B9-9A5B0CCAC437}" type="presParOf" srcId="{54EB47B3-F281-429F-B56F-27519BC4D336}" destId="{BD0C2BC3-F833-47A2-89FD-37F16CF83885}" srcOrd="4" destOrd="0" presId="urn:microsoft.com/office/officeart/2018/2/layout/IconVerticalSolidList"/>
    <dgm:cxn modelId="{49BAB711-E0F7-4D72-AF96-FC9F89CFC45A}" type="presParOf" srcId="{BD0C2BC3-F833-47A2-89FD-37F16CF83885}" destId="{91B453AD-0FF0-4D9B-ABB8-A0807EB62A5E}" srcOrd="0" destOrd="0" presId="urn:microsoft.com/office/officeart/2018/2/layout/IconVerticalSolidList"/>
    <dgm:cxn modelId="{BD1E4968-3A5E-4108-8F73-2DD2CE709CAD}" type="presParOf" srcId="{BD0C2BC3-F833-47A2-89FD-37F16CF83885}" destId="{0F4B71EB-D27C-4FEC-9808-FD215A6E880D}" srcOrd="1" destOrd="0" presId="urn:microsoft.com/office/officeart/2018/2/layout/IconVerticalSolidList"/>
    <dgm:cxn modelId="{E4708915-CCFB-4705-A4E6-FF3712523769}" type="presParOf" srcId="{BD0C2BC3-F833-47A2-89FD-37F16CF83885}" destId="{3E8A75AC-99C2-41E6-B504-346C8190E197}" srcOrd="2" destOrd="0" presId="urn:microsoft.com/office/officeart/2018/2/layout/IconVerticalSolidList"/>
    <dgm:cxn modelId="{9911A62C-F63C-4C60-86AF-90882FD4FB87}" type="presParOf" srcId="{BD0C2BC3-F833-47A2-89FD-37F16CF83885}" destId="{F8D79697-7D56-4688-A1DF-4F997AE19F6B}" srcOrd="3" destOrd="0" presId="urn:microsoft.com/office/officeart/2018/2/layout/IconVerticalSolidList"/>
    <dgm:cxn modelId="{96BEAFAB-BBF8-4073-8E05-1697372F7B77}" type="presParOf" srcId="{BD0C2BC3-F833-47A2-89FD-37F16CF83885}" destId="{B7E368B0-5DB5-4ADF-9486-F6819C0FFA65}" srcOrd="4" destOrd="0" presId="urn:microsoft.com/office/officeart/2018/2/layout/IconVerticalSolidList"/>
    <dgm:cxn modelId="{0B83CE5D-F583-43EF-BF46-73977338F3DF}" type="presParOf" srcId="{54EB47B3-F281-429F-B56F-27519BC4D336}" destId="{54F97EFC-63BD-4778-B31D-7E84A8D5ABAA}" srcOrd="5" destOrd="0" presId="urn:microsoft.com/office/officeart/2018/2/layout/IconVerticalSolidList"/>
    <dgm:cxn modelId="{D83EABA9-AAEC-4C9C-9F51-266ABFBB92BC}" type="presParOf" srcId="{54EB47B3-F281-429F-B56F-27519BC4D336}" destId="{F4E9ADCE-07D8-4B73-B3C1-4B3F767CBD9C}" srcOrd="6" destOrd="0" presId="urn:microsoft.com/office/officeart/2018/2/layout/IconVerticalSolidList"/>
    <dgm:cxn modelId="{6002F0AA-3EC9-4D98-840B-337397977E49}" type="presParOf" srcId="{F4E9ADCE-07D8-4B73-B3C1-4B3F767CBD9C}" destId="{3D4FD376-F2E0-4F12-B569-E3DA6DE00E32}" srcOrd="0" destOrd="0" presId="urn:microsoft.com/office/officeart/2018/2/layout/IconVerticalSolidList"/>
    <dgm:cxn modelId="{C7DBD575-F790-479E-9369-3A451CD96E1B}" type="presParOf" srcId="{F4E9ADCE-07D8-4B73-B3C1-4B3F767CBD9C}" destId="{24A01875-B877-4A18-A31E-8AD0435D369A}" srcOrd="1" destOrd="0" presId="urn:microsoft.com/office/officeart/2018/2/layout/IconVerticalSolidList"/>
    <dgm:cxn modelId="{B9D84164-AC6E-4153-A0E5-1AFC83A53F42}" type="presParOf" srcId="{F4E9ADCE-07D8-4B73-B3C1-4B3F767CBD9C}" destId="{2921EA43-302E-4522-8D00-06CC23519ADF}" srcOrd="2" destOrd="0" presId="urn:microsoft.com/office/officeart/2018/2/layout/IconVerticalSolidList"/>
    <dgm:cxn modelId="{AEF43A31-3B7F-4236-A24C-D97D4A887AC3}" type="presParOf" srcId="{F4E9ADCE-07D8-4B73-B3C1-4B3F767CBD9C}" destId="{87278D57-41BA-4F03-90CE-1E8BB3FD975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96215D-6F21-44C4-B450-C03FE2434036}">
      <dsp:nvSpPr>
        <dsp:cNvPr id="0" name=""/>
        <dsp:cNvSpPr/>
      </dsp:nvSpPr>
      <dsp:spPr>
        <a:xfrm>
          <a:off x="0" y="757"/>
          <a:ext cx="6604698" cy="6365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18F3BC-BDC8-4B67-9136-3FACFCB6CA2D}">
      <dsp:nvSpPr>
        <dsp:cNvPr id="0" name=""/>
        <dsp:cNvSpPr/>
      </dsp:nvSpPr>
      <dsp:spPr>
        <a:xfrm>
          <a:off x="192546" y="143974"/>
          <a:ext cx="350085" cy="3500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742B35-774B-498D-8246-62D77025CE19}">
      <dsp:nvSpPr>
        <dsp:cNvPr id="0" name=""/>
        <dsp:cNvSpPr/>
      </dsp:nvSpPr>
      <dsp:spPr>
        <a:xfrm>
          <a:off x="735179" y="757"/>
          <a:ext cx="5869518" cy="636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365" tIns="67365" rIns="67365" bIns="67365" numCol="1" spcCol="1270" anchor="ctr" anchorCtr="0">
          <a:noAutofit/>
        </a:bodyPr>
        <a:lstStyle/>
        <a:p>
          <a:pPr marL="0" lvl="0" indent="0" algn="l" defTabSz="711200">
            <a:lnSpc>
              <a:spcPct val="100000"/>
            </a:lnSpc>
            <a:spcBef>
              <a:spcPct val="0"/>
            </a:spcBef>
            <a:spcAft>
              <a:spcPct val="35000"/>
            </a:spcAft>
            <a:buNone/>
          </a:pPr>
          <a:r>
            <a:rPr lang="en-US" sz="1600" b="1" kern="1200">
              <a:latin typeface="Arial"/>
              <a:cs typeface="Calibri"/>
            </a:rPr>
            <a:t>M1: </a:t>
          </a:r>
          <a:r>
            <a:rPr lang="en-US" sz="1600" kern="1200">
              <a:latin typeface="Arial"/>
              <a:cs typeface="Arial"/>
            </a:rPr>
            <a:t>Preprocessing and feature extraction</a:t>
          </a:r>
        </a:p>
      </dsp:txBody>
      <dsp:txXfrm>
        <a:off x="735179" y="757"/>
        <a:ext cx="5869518" cy="636518"/>
      </dsp:txXfrm>
    </dsp:sp>
    <dsp:sp modelId="{EA91C125-E56D-4B65-A57D-84D24863BE77}">
      <dsp:nvSpPr>
        <dsp:cNvPr id="0" name=""/>
        <dsp:cNvSpPr/>
      </dsp:nvSpPr>
      <dsp:spPr>
        <a:xfrm>
          <a:off x="0" y="796406"/>
          <a:ext cx="6604698" cy="6365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BB49DE-FF21-4611-83DF-3314DDD02AEC}">
      <dsp:nvSpPr>
        <dsp:cNvPr id="0" name=""/>
        <dsp:cNvSpPr/>
      </dsp:nvSpPr>
      <dsp:spPr>
        <a:xfrm>
          <a:off x="192546" y="939622"/>
          <a:ext cx="350085" cy="3500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634F51-AEF9-4D87-864D-CCD7CF86EEFD}">
      <dsp:nvSpPr>
        <dsp:cNvPr id="0" name=""/>
        <dsp:cNvSpPr/>
      </dsp:nvSpPr>
      <dsp:spPr>
        <a:xfrm>
          <a:off x="735179" y="796406"/>
          <a:ext cx="5869518" cy="636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365" tIns="67365" rIns="67365" bIns="67365" numCol="1" spcCol="1270" anchor="ctr" anchorCtr="0">
          <a:noAutofit/>
        </a:bodyPr>
        <a:lstStyle/>
        <a:p>
          <a:pPr marL="0" lvl="0" indent="0" algn="l" defTabSz="711200" rtl="0">
            <a:lnSpc>
              <a:spcPct val="100000"/>
            </a:lnSpc>
            <a:spcBef>
              <a:spcPct val="0"/>
            </a:spcBef>
            <a:spcAft>
              <a:spcPct val="35000"/>
            </a:spcAft>
            <a:buNone/>
          </a:pPr>
          <a:r>
            <a:rPr lang="en-US" sz="1600" b="1" kern="1200">
              <a:latin typeface="Arial"/>
              <a:cs typeface="Calibri"/>
            </a:rPr>
            <a:t>M2:</a:t>
          </a:r>
          <a:r>
            <a:rPr lang="en-US" sz="1600" kern="1200">
              <a:latin typeface="Arial"/>
              <a:cs typeface="Arial"/>
            </a:rPr>
            <a:t> Model training using CNN</a:t>
          </a:r>
        </a:p>
      </dsp:txBody>
      <dsp:txXfrm>
        <a:off x="735179" y="796406"/>
        <a:ext cx="5869518" cy="636518"/>
      </dsp:txXfrm>
    </dsp:sp>
    <dsp:sp modelId="{319EB678-483E-4B6E-8BC7-99DF5458D6C3}">
      <dsp:nvSpPr>
        <dsp:cNvPr id="0" name=""/>
        <dsp:cNvSpPr/>
      </dsp:nvSpPr>
      <dsp:spPr>
        <a:xfrm>
          <a:off x="0" y="1592054"/>
          <a:ext cx="6604698" cy="6365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F2F173-FEDF-49D9-BB21-7CA7CDA92F94}">
      <dsp:nvSpPr>
        <dsp:cNvPr id="0" name=""/>
        <dsp:cNvSpPr/>
      </dsp:nvSpPr>
      <dsp:spPr>
        <a:xfrm>
          <a:off x="192546" y="1735271"/>
          <a:ext cx="350085" cy="350085"/>
        </a:xfrm>
        <a:prstGeom prst="rect">
          <a:avLst/>
        </a:prstGeom>
        <a:solidFill>
          <a:schemeClr val="accent4">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AE4CFB-2BC5-4064-833E-8DCFAA1D2DD2}">
      <dsp:nvSpPr>
        <dsp:cNvPr id="0" name=""/>
        <dsp:cNvSpPr/>
      </dsp:nvSpPr>
      <dsp:spPr>
        <a:xfrm>
          <a:off x="735179" y="1592054"/>
          <a:ext cx="5869518" cy="636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365" tIns="67365" rIns="67365" bIns="67365" numCol="1" spcCol="1270" anchor="ctr" anchorCtr="0">
          <a:noAutofit/>
        </a:bodyPr>
        <a:lstStyle/>
        <a:p>
          <a:pPr marL="0" lvl="0" indent="0" algn="l" defTabSz="711200">
            <a:lnSpc>
              <a:spcPct val="100000"/>
            </a:lnSpc>
            <a:spcBef>
              <a:spcPct val="0"/>
            </a:spcBef>
            <a:spcAft>
              <a:spcPct val="35000"/>
            </a:spcAft>
            <a:buNone/>
          </a:pPr>
          <a:r>
            <a:rPr lang="en-US" sz="1600" b="1" kern="1200">
              <a:solidFill>
                <a:srgbClr val="000000"/>
              </a:solidFill>
              <a:latin typeface="Arial"/>
              <a:cs typeface="Calibri"/>
            </a:rPr>
            <a:t>M3: </a:t>
          </a:r>
          <a:r>
            <a:rPr lang="en-US" sz="1600" b="0" kern="1200">
              <a:solidFill>
                <a:srgbClr val="000000"/>
              </a:solidFill>
              <a:latin typeface="Arial"/>
              <a:cs typeface="Calibri"/>
            </a:rPr>
            <a:t>Model training using U-net </a:t>
          </a:r>
          <a:endParaRPr lang="en-US" sz="1600" b="0" kern="1200">
            <a:solidFill>
              <a:srgbClr val="000000"/>
            </a:solidFill>
            <a:latin typeface="Arial"/>
            <a:cs typeface="Arial"/>
          </a:endParaRPr>
        </a:p>
      </dsp:txBody>
      <dsp:txXfrm>
        <a:off x="735179" y="1592054"/>
        <a:ext cx="5869518" cy="636518"/>
      </dsp:txXfrm>
    </dsp:sp>
    <dsp:sp modelId="{C93E63CF-0D66-40B6-896D-2389D97E6A8E}">
      <dsp:nvSpPr>
        <dsp:cNvPr id="0" name=""/>
        <dsp:cNvSpPr/>
      </dsp:nvSpPr>
      <dsp:spPr>
        <a:xfrm>
          <a:off x="0" y="2387702"/>
          <a:ext cx="6604698" cy="6365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1FD891-0A5A-49ED-9795-1E4580D06E24}">
      <dsp:nvSpPr>
        <dsp:cNvPr id="0" name=""/>
        <dsp:cNvSpPr/>
      </dsp:nvSpPr>
      <dsp:spPr>
        <a:xfrm>
          <a:off x="192546" y="2530919"/>
          <a:ext cx="350085" cy="3500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925AB4-A690-419B-B920-51BDE5C863A1}">
      <dsp:nvSpPr>
        <dsp:cNvPr id="0" name=""/>
        <dsp:cNvSpPr/>
      </dsp:nvSpPr>
      <dsp:spPr>
        <a:xfrm>
          <a:off x="735179" y="2387702"/>
          <a:ext cx="5869518" cy="636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365" tIns="67365" rIns="67365" bIns="67365" numCol="1" spcCol="1270" anchor="ctr" anchorCtr="0">
          <a:noAutofit/>
        </a:bodyPr>
        <a:lstStyle/>
        <a:p>
          <a:pPr marL="0" lvl="0" indent="0" algn="l" defTabSz="711200">
            <a:lnSpc>
              <a:spcPct val="100000"/>
            </a:lnSpc>
            <a:spcBef>
              <a:spcPct val="0"/>
            </a:spcBef>
            <a:spcAft>
              <a:spcPct val="35000"/>
            </a:spcAft>
            <a:buNone/>
          </a:pPr>
          <a:r>
            <a:rPr lang="en-US" sz="1600" b="1" kern="1200">
              <a:latin typeface="Arial"/>
              <a:cs typeface="Calibri"/>
            </a:rPr>
            <a:t>M4: </a:t>
          </a:r>
          <a:r>
            <a:rPr lang="en-US" sz="1600" kern="1200">
              <a:latin typeface="Arial"/>
              <a:cs typeface="Arial"/>
            </a:rPr>
            <a:t>Model training using LSTM based RNN </a:t>
          </a:r>
        </a:p>
      </dsp:txBody>
      <dsp:txXfrm>
        <a:off x="735179" y="2387702"/>
        <a:ext cx="5869518" cy="636518"/>
      </dsp:txXfrm>
    </dsp:sp>
    <dsp:sp modelId="{B0CCB056-9322-4934-ACE7-EB5055D04C16}">
      <dsp:nvSpPr>
        <dsp:cNvPr id="0" name=""/>
        <dsp:cNvSpPr/>
      </dsp:nvSpPr>
      <dsp:spPr>
        <a:xfrm>
          <a:off x="0" y="3183351"/>
          <a:ext cx="6604698" cy="6365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77C55E-58B4-403B-B01D-D45BE0A37E4B}">
      <dsp:nvSpPr>
        <dsp:cNvPr id="0" name=""/>
        <dsp:cNvSpPr/>
      </dsp:nvSpPr>
      <dsp:spPr>
        <a:xfrm>
          <a:off x="192546" y="3326568"/>
          <a:ext cx="350085" cy="3500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69DEBD-13C4-4EE9-9D84-85427348419C}">
      <dsp:nvSpPr>
        <dsp:cNvPr id="0" name=""/>
        <dsp:cNvSpPr/>
      </dsp:nvSpPr>
      <dsp:spPr>
        <a:xfrm>
          <a:off x="735179" y="3183351"/>
          <a:ext cx="5869518" cy="636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365" tIns="67365" rIns="67365" bIns="67365" numCol="1" spcCol="1270" anchor="ctr" anchorCtr="0">
          <a:noAutofit/>
        </a:bodyPr>
        <a:lstStyle/>
        <a:p>
          <a:pPr marL="0" lvl="0" indent="0" algn="l" defTabSz="711200">
            <a:lnSpc>
              <a:spcPct val="100000"/>
            </a:lnSpc>
            <a:spcBef>
              <a:spcPct val="0"/>
            </a:spcBef>
            <a:spcAft>
              <a:spcPct val="35000"/>
            </a:spcAft>
            <a:buNone/>
          </a:pPr>
          <a:r>
            <a:rPr lang="en-US" sz="1600" b="1" kern="1200">
              <a:latin typeface="Arial"/>
              <a:cs typeface="Calibri"/>
            </a:rPr>
            <a:t>M5: </a:t>
          </a:r>
          <a:r>
            <a:rPr lang="en-US" sz="1600" kern="1200">
              <a:latin typeface="Arial"/>
              <a:cs typeface="Arial"/>
            </a:rPr>
            <a:t>Model training using MobileNet </a:t>
          </a:r>
        </a:p>
      </dsp:txBody>
      <dsp:txXfrm>
        <a:off x="735179" y="3183351"/>
        <a:ext cx="5869518" cy="636518"/>
      </dsp:txXfrm>
    </dsp:sp>
    <dsp:sp modelId="{1F5DD3B1-C666-41C6-9474-26AA73A54703}">
      <dsp:nvSpPr>
        <dsp:cNvPr id="0" name=""/>
        <dsp:cNvSpPr/>
      </dsp:nvSpPr>
      <dsp:spPr>
        <a:xfrm>
          <a:off x="0" y="3978999"/>
          <a:ext cx="6604698" cy="6365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0C26F4-C6C6-4BC3-8033-50C942FD96A6}">
      <dsp:nvSpPr>
        <dsp:cNvPr id="0" name=""/>
        <dsp:cNvSpPr/>
      </dsp:nvSpPr>
      <dsp:spPr>
        <a:xfrm>
          <a:off x="192546" y="4122216"/>
          <a:ext cx="350085" cy="35008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2AE07C-AF1E-475D-9CDD-4DB47CE6E0BF}">
      <dsp:nvSpPr>
        <dsp:cNvPr id="0" name=""/>
        <dsp:cNvSpPr/>
      </dsp:nvSpPr>
      <dsp:spPr>
        <a:xfrm>
          <a:off x="735179" y="3978999"/>
          <a:ext cx="5869518" cy="636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365" tIns="67365" rIns="67365" bIns="67365" numCol="1" spcCol="1270" anchor="ctr" anchorCtr="0">
          <a:noAutofit/>
        </a:bodyPr>
        <a:lstStyle/>
        <a:p>
          <a:pPr marL="0" lvl="0" indent="0" algn="l" defTabSz="711200">
            <a:lnSpc>
              <a:spcPct val="100000"/>
            </a:lnSpc>
            <a:spcBef>
              <a:spcPct val="0"/>
            </a:spcBef>
            <a:spcAft>
              <a:spcPct val="35000"/>
            </a:spcAft>
            <a:buNone/>
          </a:pPr>
          <a:r>
            <a:rPr lang="en-US" sz="1600" b="1" kern="1200">
              <a:latin typeface="Arial"/>
              <a:cs typeface="Calibri"/>
            </a:rPr>
            <a:t>M6: </a:t>
          </a:r>
          <a:r>
            <a:rPr lang="en-US" sz="1600" kern="1200">
              <a:latin typeface="Arial"/>
              <a:cs typeface="Arial"/>
            </a:rPr>
            <a:t>Prediction of heart failure</a:t>
          </a:r>
        </a:p>
      </dsp:txBody>
      <dsp:txXfrm>
        <a:off x="735179" y="3978999"/>
        <a:ext cx="5869518" cy="636518"/>
      </dsp:txXfrm>
    </dsp:sp>
    <dsp:sp modelId="{A3FF3953-B27F-470F-B471-4BA345AD258C}">
      <dsp:nvSpPr>
        <dsp:cNvPr id="0" name=""/>
        <dsp:cNvSpPr/>
      </dsp:nvSpPr>
      <dsp:spPr>
        <a:xfrm>
          <a:off x="0" y="4774648"/>
          <a:ext cx="6604698" cy="6365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FD01A3-9168-4E8B-ACBD-FBEB1E03A8F2}">
      <dsp:nvSpPr>
        <dsp:cNvPr id="0" name=""/>
        <dsp:cNvSpPr/>
      </dsp:nvSpPr>
      <dsp:spPr>
        <a:xfrm>
          <a:off x="192546" y="4917864"/>
          <a:ext cx="350085" cy="350085"/>
        </a:xfrm>
        <a:prstGeom prst="rect">
          <a:avLst/>
        </a:prstGeom>
        <a:solidFill>
          <a:schemeClr val="accent3">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0856AA-3AAE-42A7-96B9-E48AAA0EA936}">
      <dsp:nvSpPr>
        <dsp:cNvPr id="0" name=""/>
        <dsp:cNvSpPr/>
      </dsp:nvSpPr>
      <dsp:spPr>
        <a:xfrm>
          <a:off x="735179" y="4774648"/>
          <a:ext cx="5869518" cy="636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365" tIns="67365" rIns="67365" bIns="67365" numCol="1" spcCol="1270" anchor="ctr" anchorCtr="0">
          <a:noAutofit/>
        </a:bodyPr>
        <a:lstStyle/>
        <a:p>
          <a:pPr marL="0" lvl="0" indent="0" algn="l" defTabSz="711200">
            <a:lnSpc>
              <a:spcPct val="100000"/>
            </a:lnSpc>
            <a:spcBef>
              <a:spcPct val="0"/>
            </a:spcBef>
            <a:spcAft>
              <a:spcPct val="35000"/>
            </a:spcAft>
            <a:buNone/>
          </a:pPr>
          <a:r>
            <a:rPr lang="en-US" sz="1600" b="1" kern="1200">
              <a:solidFill>
                <a:srgbClr val="000000"/>
              </a:solidFill>
              <a:latin typeface="Arial"/>
              <a:cs typeface="Calibri"/>
            </a:rPr>
            <a:t>M7: </a:t>
          </a:r>
          <a:r>
            <a:rPr lang="en-US" sz="1600" b="0" kern="1200">
              <a:solidFill>
                <a:srgbClr val="000000"/>
              </a:solidFill>
              <a:latin typeface="Arial"/>
              <a:cs typeface="Calibri"/>
            </a:rPr>
            <a:t>Performance evolution of the models</a:t>
          </a:r>
          <a:endParaRPr lang="en-US" sz="1600" b="0" kern="1200">
            <a:latin typeface="Arial"/>
            <a:cs typeface="Arial"/>
          </a:endParaRPr>
        </a:p>
      </dsp:txBody>
      <dsp:txXfrm>
        <a:off x="735179" y="4774648"/>
        <a:ext cx="5869518" cy="636518"/>
      </dsp:txXfrm>
    </dsp:sp>
    <dsp:sp modelId="{54CD05ED-299F-42DA-BDD9-C114473C646E}">
      <dsp:nvSpPr>
        <dsp:cNvPr id="0" name=""/>
        <dsp:cNvSpPr/>
      </dsp:nvSpPr>
      <dsp:spPr>
        <a:xfrm>
          <a:off x="0" y="5570296"/>
          <a:ext cx="6604698" cy="6365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E88F69-19E2-4A8E-B31E-26CCE8EEA9C8}">
      <dsp:nvSpPr>
        <dsp:cNvPr id="0" name=""/>
        <dsp:cNvSpPr/>
      </dsp:nvSpPr>
      <dsp:spPr>
        <a:xfrm>
          <a:off x="192546" y="5713513"/>
          <a:ext cx="350085" cy="35008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E1D93F-23BC-4E97-A95F-BBD764422D89}">
      <dsp:nvSpPr>
        <dsp:cNvPr id="0" name=""/>
        <dsp:cNvSpPr/>
      </dsp:nvSpPr>
      <dsp:spPr>
        <a:xfrm>
          <a:off x="735179" y="5570296"/>
          <a:ext cx="5869518" cy="636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365" tIns="67365" rIns="67365" bIns="67365" numCol="1" spcCol="1270" anchor="ctr" anchorCtr="0">
          <a:noAutofit/>
        </a:bodyPr>
        <a:lstStyle/>
        <a:p>
          <a:pPr marL="0" lvl="0" indent="0" algn="l" defTabSz="711200" rtl="0">
            <a:lnSpc>
              <a:spcPct val="100000"/>
            </a:lnSpc>
            <a:spcBef>
              <a:spcPct val="0"/>
            </a:spcBef>
            <a:spcAft>
              <a:spcPct val="35000"/>
            </a:spcAft>
            <a:buNone/>
          </a:pPr>
          <a:r>
            <a:rPr lang="en-US" sz="1600" b="1" kern="1200">
              <a:latin typeface="Arial"/>
              <a:cs typeface="Calibri"/>
            </a:rPr>
            <a:t>M8: </a:t>
          </a:r>
          <a:r>
            <a:rPr lang="en-US" sz="1600" kern="1200">
              <a:latin typeface="Arial"/>
              <a:cs typeface="Arial"/>
            </a:rPr>
            <a:t>IoT device fabrication </a:t>
          </a:r>
          <a:r>
            <a:rPr lang="en-US" sz="1600" kern="1200">
              <a:solidFill>
                <a:srgbClr val="000000"/>
              </a:solidFill>
              <a:latin typeface="Arial"/>
              <a:cs typeface="Calibri"/>
            </a:rPr>
            <a:t>and deployment</a:t>
          </a:r>
        </a:p>
      </dsp:txBody>
      <dsp:txXfrm>
        <a:off x="735179" y="5570296"/>
        <a:ext cx="5869518" cy="6365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97BD2-7BD7-491D-9C31-511A5D5B58AC}">
      <dsp:nvSpPr>
        <dsp:cNvPr id="0" name=""/>
        <dsp:cNvSpPr/>
      </dsp:nvSpPr>
      <dsp:spPr>
        <a:xfrm>
          <a:off x="0" y="2284"/>
          <a:ext cx="6450544"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6E4A1E-DFBF-47E6-892D-E45DA2426D3A}">
      <dsp:nvSpPr>
        <dsp:cNvPr id="0" name=""/>
        <dsp:cNvSpPr/>
      </dsp:nvSpPr>
      <dsp:spPr>
        <a:xfrm>
          <a:off x="350270" y="262816"/>
          <a:ext cx="636855" cy="63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ABFF56-6A65-45AB-B5DD-2C8ACE9E116B}">
      <dsp:nvSpPr>
        <dsp:cNvPr id="0" name=""/>
        <dsp:cNvSpPr/>
      </dsp:nvSpPr>
      <dsp:spPr>
        <a:xfrm>
          <a:off x="1337397" y="2284"/>
          <a:ext cx="5113147"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b="1" kern="1200">
              <a:latin typeface="Arial"/>
              <a:cs typeface="Arial"/>
            </a:rPr>
            <a:t>Preprocessing of ECG signals</a:t>
          </a:r>
          <a:endParaRPr lang="en-US" sz="2200" kern="1200">
            <a:latin typeface="Arial"/>
            <a:cs typeface="Arial"/>
          </a:endParaRPr>
        </a:p>
      </dsp:txBody>
      <dsp:txXfrm>
        <a:off x="1337397" y="2284"/>
        <a:ext cx="5113147" cy="1157919"/>
      </dsp:txXfrm>
    </dsp:sp>
    <dsp:sp modelId="{E2D5C3A7-B1FD-4D5C-810E-BB8E0B8AA0BF}">
      <dsp:nvSpPr>
        <dsp:cNvPr id="0" name=""/>
        <dsp:cNvSpPr/>
      </dsp:nvSpPr>
      <dsp:spPr>
        <a:xfrm>
          <a:off x="0" y="1449684"/>
          <a:ext cx="6450544"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2495EC-9C4A-457F-92F5-3585507EDF07}">
      <dsp:nvSpPr>
        <dsp:cNvPr id="0" name=""/>
        <dsp:cNvSpPr/>
      </dsp:nvSpPr>
      <dsp:spPr>
        <a:xfrm>
          <a:off x="350270" y="1710216"/>
          <a:ext cx="636855" cy="63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493613-5FAD-4137-ADD5-1A187DAABAFA}">
      <dsp:nvSpPr>
        <dsp:cNvPr id="0" name=""/>
        <dsp:cNvSpPr/>
      </dsp:nvSpPr>
      <dsp:spPr>
        <a:xfrm>
          <a:off x="1337397" y="1449684"/>
          <a:ext cx="5113147"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b="1" kern="1200">
              <a:latin typeface="Arial"/>
              <a:cs typeface="Arial"/>
            </a:rPr>
            <a:t>Preprocessing of sensor data</a:t>
          </a:r>
          <a:endParaRPr lang="en-US" sz="2200" kern="1200">
            <a:latin typeface="Arial"/>
            <a:cs typeface="Arial"/>
          </a:endParaRPr>
        </a:p>
      </dsp:txBody>
      <dsp:txXfrm>
        <a:off x="1337397" y="1449684"/>
        <a:ext cx="5113147" cy="1157919"/>
      </dsp:txXfrm>
    </dsp:sp>
    <dsp:sp modelId="{91B453AD-0FF0-4D9B-ABB8-A0807EB62A5E}">
      <dsp:nvSpPr>
        <dsp:cNvPr id="0" name=""/>
        <dsp:cNvSpPr/>
      </dsp:nvSpPr>
      <dsp:spPr>
        <a:xfrm>
          <a:off x="0" y="2897083"/>
          <a:ext cx="6450544"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4B71EB-D27C-4FEC-9808-FD215A6E880D}">
      <dsp:nvSpPr>
        <dsp:cNvPr id="0" name=""/>
        <dsp:cNvSpPr/>
      </dsp:nvSpPr>
      <dsp:spPr>
        <a:xfrm>
          <a:off x="350270" y="3157615"/>
          <a:ext cx="636855" cy="63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D79697-7D56-4688-A1DF-4F997AE19F6B}">
      <dsp:nvSpPr>
        <dsp:cNvPr id="0" name=""/>
        <dsp:cNvSpPr/>
      </dsp:nvSpPr>
      <dsp:spPr>
        <a:xfrm>
          <a:off x="1337397" y="2897083"/>
          <a:ext cx="2902745"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b="1" kern="1200">
              <a:latin typeface="Arial"/>
              <a:cs typeface="Arial"/>
            </a:rPr>
            <a:t>Segmentation of ECG signals</a:t>
          </a:r>
          <a:endParaRPr lang="en-US" sz="2200" kern="1200">
            <a:latin typeface="Arial"/>
            <a:cs typeface="Arial"/>
          </a:endParaRPr>
        </a:p>
      </dsp:txBody>
      <dsp:txXfrm>
        <a:off x="1337397" y="2897083"/>
        <a:ext cx="2902745" cy="1157919"/>
      </dsp:txXfrm>
    </dsp:sp>
    <dsp:sp modelId="{B7E368B0-5DB5-4ADF-9486-F6819C0FFA65}">
      <dsp:nvSpPr>
        <dsp:cNvPr id="0" name=""/>
        <dsp:cNvSpPr/>
      </dsp:nvSpPr>
      <dsp:spPr>
        <a:xfrm>
          <a:off x="4240142" y="2897083"/>
          <a:ext cx="221040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00100">
            <a:lnSpc>
              <a:spcPct val="90000"/>
            </a:lnSpc>
            <a:spcBef>
              <a:spcPct val="0"/>
            </a:spcBef>
            <a:spcAft>
              <a:spcPct val="35000"/>
            </a:spcAft>
            <a:buNone/>
          </a:pPr>
          <a:r>
            <a:rPr lang="en-US" sz="1800" b="1" kern="1200">
              <a:latin typeface="Arial"/>
              <a:cs typeface="Arial"/>
            </a:rPr>
            <a:t>Filtering the ECG signal</a:t>
          </a:r>
          <a:endParaRPr lang="en-US" sz="1800" kern="1200">
            <a:latin typeface="Arial"/>
            <a:cs typeface="Arial"/>
          </a:endParaRPr>
        </a:p>
        <a:p>
          <a:pPr marL="0" lvl="0" indent="0" algn="l" defTabSz="800100">
            <a:lnSpc>
              <a:spcPct val="90000"/>
            </a:lnSpc>
            <a:spcBef>
              <a:spcPct val="0"/>
            </a:spcBef>
            <a:spcAft>
              <a:spcPct val="35000"/>
            </a:spcAft>
            <a:buNone/>
          </a:pPr>
          <a:r>
            <a:rPr lang="en-US" sz="1800" b="1" kern="1200">
              <a:latin typeface="Arial"/>
              <a:cs typeface="Arial"/>
            </a:rPr>
            <a:t>Peak Detection</a:t>
          </a:r>
          <a:endParaRPr lang="en-US" sz="1800" kern="1200">
            <a:latin typeface="Arial"/>
            <a:cs typeface="Arial"/>
          </a:endParaRPr>
        </a:p>
      </dsp:txBody>
      <dsp:txXfrm>
        <a:off x="4240142" y="2897083"/>
        <a:ext cx="2210402" cy="1157919"/>
      </dsp:txXfrm>
    </dsp:sp>
    <dsp:sp modelId="{3D4FD376-F2E0-4F12-B569-E3DA6DE00E32}">
      <dsp:nvSpPr>
        <dsp:cNvPr id="0" name=""/>
        <dsp:cNvSpPr/>
      </dsp:nvSpPr>
      <dsp:spPr>
        <a:xfrm>
          <a:off x="0" y="4344483"/>
          <a:ext cx="6450544"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A01875-B877-4A18-A31E-8AD0435D369A}">
      <dsp:nvSpPr>
        <dsp:cNvPr id="0" name=""/>
        <dsp:cNvSpPr/>
      </dsp:nvSpPr>
      <dsp:spPr>
        <a:xfrm>
          <a:off x="350270" y="4605015"/>
          <a:ext cx="636855" cy="63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278D57-41BA-4F03-90CE-1E8BB3FD975A}">
      <dsp:nvSpPr>
        <dsp:cNvPr id="0" name=""/>
        <dsp:cNvSpPr/>
      </dsp:nvSpPr>
      <dsp:spPr>
        <a:xfrm>
          <a:off x="1337397" y="4344483"/>
          <a:ext cx="5113147"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b="1" kern="1200">
              <a:latin typeface="Arial"/>
              <a:cs typeface="Arial"/>
            </a:rPr>
            <a:t>Feature Extraction</a:t>
          </a:r>
          <a:endParaRPr lang="en-US" sz="2200" kern="1200">
            <a:latin typeface="Arial"/>
            <a:cs typeface="Arial"/>
          </a:endParaRPr>
        </a:p>
      </dsp:txBody>
      <dsp:txXfrm>
        <a:off x="1337397" y="4344483"/>
        <a:ext cx="5113147" cy="115791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A2B3-767B-BE99-E48A-6C654F0AAD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C03335-A63B-B061-0F88-5DF6015428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CBF0EA-E86C-9E60-5CE5-4982F3CCC5DB}"/>
              </a:ext>
            </a:extLst>
          </p:cNvPr>
          <p:cNvSpPr>
            <a:spLocks noGrp="1"/>
          </p:cNvSpPr>
          <p:nvPr>
            <p:ph type="dt" sz="half" idx="10"/>
          </p:nvPr>
        </p:nvSpPr>
        <p:spPr/>
        <p:txBody>
          <a:bodyPr/>
          <a:lstStyle/>
          <a:p>
            <a:fld id="{E48D9227-9192-4177-A35F-DEAD011FD2CE}" type="datetimeFigureOut">
              <a:rPr lang="en-IN" smtClean="0"/>
              <a:t>06-03-2024</a:t>
            </a:fld>
            <a:endParaRPr lang="en-IN"/>
          </a:p>
        </p:txBody>
      </p:sp>
      <p:sp>
        <p:nvSpPr>
          <p:cNvPr id="5" name="Footer Placeholder 4">
            <a:extLst>
              <a:ext uri="{FF2B5EF4-FFF2-40B4-BE49-F238E27FC236}">
                <a16:creationId xmlns:a16="http://schemas.microsoft.com/office/drawing/2014/main" id="{4100BF9F-97AA-92F6-B46E-832327C589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AF6EA-3972-055D-7FAD-AB45FA85707B}"/>
              </a:ext>
            </a:extLst>
          </p:cNvPr>
          <p:cNvSpPr>
            <a:spLocks noGrp="1"/>
          </p:cNvSpPr>
          <p:nvPr>
            <p:ph type="sldNum" sz="quarter" idx="12"/>
          </p:nvPr>
        </p:nvSpPr>
        <p:spPr/>
        <p:txBody>
          <a:bodyPr/>
          <a:lstStyle/>
          <a:p>
            <a:fld id="{A087D9BA-1336-4255-9444-CEC05593BF2D}" type="slidenum">
              <a:rPr lang="en-IN" smtClean="0"/>
              <a:t>‹#›</a:t>
            </a:fld>
            <a:endParaRPr lang="en-IN"/>
          </a:p>
        </p:txBody>
      </p:sp>
    </p:spTree>
    <p:extLst>
      <p:ext uri="{BB962C8B-B14F-4D97-AF65-F5344CB8AC3E}">
        <p14:creationId xmlns:p14="http://schemas.microsoft.com/office/powerpoint/2010/main" val="4184483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94C8B-8DAE-AED2-173B-797E9B643C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94FC8C-0D8B-F4CE-9817-A9CB6C1E49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BAC26E-5763-7247-70CE-F54FB2D0362A}"/>
              </a:ext>
            </a:extLst>
          </p:cNvPr>
          <p:cNvSpPr>
            <a:spLocks noGrp="1"/>
          </p:cNvSpPr>
          <p:nvPr>
            <p:ph type="dt" sz="half" idx="10"/>
          </p:nvPr>
        </p:nvSpPr>
        <p:spPr/>
        <p:txBody>
          <a:bodyPr/>
          <a:lstStyle/>
          <a:p>
            <a:fld id="{E48D9227-9192-4177-A35F-DEAD011FD2CE}" type="datetimeFigureOut">
              <a:rPr lang="en-IN" smtClean="0"/>
              <a:t>06-03-2024</a:t>
            </a:fld>
            <a:endParaRPr lang="en-IN"/>
          </a:p>
        </p:txBody>
      </p:sp>
      <p:sp>
        <p:nvSpPr>
          <p:cNvPr id="5" name="Footer Placeholder 4">
            <a:extLst>
              <a:ext uri="{FF2B5EF4-FFF2-40B4-BE49-F238E27FC236}">
                <a16:creationId xmlns:a16="http://schemas.microsoft.com/office/drawing/2014/main" id="{0125A827-B0B0-4AFA-74A1-8CCBD80535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14F714-93F2-903F-2563-38DD6BBE0530}"/>
              </a:ext>
            </a:extLst>
          </p:cNvPr>
          <p:cNvSpPr>
            <a:spLocks noGrp="1"/>
          </p:cNvSpPr>
          <p:nvPr>
            <p:ph type="sldNum" sz="quarter" idx="12"/>
          </p:nvPr>
        </p:nvSpPr>
        <p:spPr/>
        <p:txBody>
          <a:bodyPr/>
          <a:lstStyle/>
          <a:p>
            <a:fld id="{A087D9BA-1336-4255-9444-CEC05593BF2D}" type="slidenum">
              <a:rPr lang="en-IN" smtClean="0"/>
              <a:t>‹#›</a:t>
            </a:fld>
            <a:endParaRPr lang="en-IN"/>
          </a:p>
        </p:txBody>
      </p:sp>
    </p:spTree>
    <p:extLst>
      <p:ext uri="{BB962C8B-B14F-4D97-AF65-F5344CB8AC3E}">
        <p14:creationId xmlns:p14="http://schemas.microsoft.com/office/powerpoint/2010/main" val="2592861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42483-76EE-AA38-4EE3-360C9973C3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80CA03-8945-47E1-0DD5-F72A255733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22790E-2AE2-B2AA-51C0-C132D785C301}"/>
              </a:ext>
            </a:extLst>
          </p:cNvPr>
          <p:cNvSpPr>
            <a:spLocks noGrp="1"/>
          </p:cNvSpPr>
          <p:nvPr>
            <p:ph type="dt" sz="half" idx="10"/>
          </p:nvPr>
        </p:nvSpPr>
        <p:spPr/>
        <p:txBody>
          <a:bodyPr/>
          <a:lstStyle/>
          <a:p>
            <a:fld id="{E48D9227-9192-4177-A35F-DEAD011FD2CE}" type="datetimeFigureOut">
              <a:rPr lang="en-IN" smtClean="0"/>
              <a:t>06-03-2024</a:t>
            </a:fld>
            <a:endParaRPr lang="en-IN"/>
          </a:p>
        </p:txBody>
      </p:sp>
      <p:sp>
        <p:nvSpPr>
          <p:cNvPr id="5" name="Footer Placeholder 4">
            <a:extLst>
              <a:ext uri="{FF2B5EF4-FFF2-40B4-BE49-F238E27FC236}">
                <a16:creationId xmlns:a16="http://schemas.microsoft.com/office/drawing/2014/main" id="{925D62F7-8415-08AB-69F7-344DF284E7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166C63-DBFC-B57F-0B6A-880566C0C4C0}"/>
              </a:ext>
            </a:extLst>
          </p:cNvPr>
          <p:cNvSpPr>
            <a:spLocks noGrp="1"/>
          </p:cNvSpPr>
          <p:nvPr>
            <p:ph type="sldNum" sz="quarter" idx="12"/>
          </p:nvPr>
        </p:nvSpPr>
        <p:spPr/>
        <p:txBody>
          <a:bodyPr/>
          <a:lstStyle/>
          <a:p>
            <a:fld id="{A087D9BA-1336-4255-9444-CEC05593BF2D}" type="slidenum">
              <a:rPr lang="en-IN" smtClean="0"/>
              <a:t>‹#›</a:t>
            </a:fld>
            <a:endParaRPr lang="en-IN"/>
          </a:p>
        </p:txBody>
      </p:sp>
    </p:spTree>
    <p:extLst>
      <p:ext uri="{BB962C8B-B14F-4D97-AF65-F5344CB8AC3E}">
        <p14:creationId xmlns:p14="http://schemas.microsoft.com/office/powerpoint/2010/main" val="79697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3608D-8192-7573-BE4F-CAE0F71B37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E38DB2-1996-E64B-7825-63AB1A05C3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BB135D-ECAF-4F83-8473-9FA4AA00413C}"/>
              </a:ext>
            </a:extLst>
          </p:cNvPr>
          <p:cNvSpPr>
            <a:spLocks noGrp="1"/>
          </p:cNvSpPr>
          <p:nvPr>
            <p:ph type="dt" sz="half" idx="10"/>
          </p:nvPr>
        </p:nvSpPr>
        <p:spPr/>
        <p:txBody>
          <a:bodyPr/>
          <a:lstStyle/>
          <a:p>
            <a:fld id="{E48D9227-9192-4177-A35F-DEAD011FD2CE}" type="datetimeFigureOut">
              <a:rPr lang="en-IN" smtClean="0"/>
              <a:t>06-03-2024</a:t>
            </a:fld>
            <a:endParaRPr lang="en-IN"/>
          </a:p>
        </p:txBody>
      </p:sp>
      <p:sp>
        <p:nvSpPr>
          <p:cNvPr id="5" name="Footer Placeholder 4">
            <a:extLst>
              <a:ext uri="{FF2B5EF4-FFF2-40B4-BE49-F238E27FC236}">
                <a16:creationId xmlns:a16="http://schemas.microsoft.com/office/drawing/2014/main" id="{71A9EC08-ED0B-BFD8-AC62-C02E312D8C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358B6B-B1C9-491B-9B63-EBB34BE53723}"/>
              </a:ext>
            </a:extLst>
          </p:cNvPr>
          <p:cNvSpPr>
            <a:spLocks noGrp="1"/>
          </p:cNvSpPr>
          <p:nvPr>
            <p:ph type="sldNum" sz="quarter" idx="12"/>
          </p:nvPr>
        </p:nvSpPr>
        <p:spPr/>
        <p:txBody>
          <a:bodyPr/>
          <a:lstStyle/>
          <a:p>
            <a:fld id="{A087D9BA-1336-4255-9444-CEC05593BF2D}" type="slidenum">
              <a:rPr lang="en-IN" smtClean="0"/>
              <a:t>‹#›</a:t>
            </a:fld>
            <a:endParaRPr lang="en-IN"/>
          </a:p>
        </p:txBody>
      </p:sp>
    </p:spTree>
    <p:extLst>
      <p:ext uri="{BB962C8B-B14F-4D97-AF65-F5344CB8AC3E}">
        <p14:creationId xmlns:p14="http://schemas.microsoft.com/office/powerpoint/2010/main" val="534985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02CED-AB79-C9BD-6318-90FBC48D1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E432A0-1FA0-B937-30DC-87CCD30EC8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312A88-421E-C048-FF08-AD7D927EFBD9}"/>
              </a:ext>
            </a:extLst>
          </p:cNvPr>
          <p:cNvSpPr>
            <a:spLocks noGrp="1"/>
          </p:cNvSpPr>
          <p:nvPr>
            <p:ph type="dt" sz="half" idx="10"/>
          </p:nvPr>
        </p:nvSpPr>
        <p:spPr/>
        <p:txBody>
          <a:bodyPr/>
          <a:lstStyle/>
          <a:p>
            <a:fld id="{E48D9227-9192-4177-A35F-DEAD011FD2CE}" type="datetimeFigureOut">
              <a:rPr lang="en-IN" smtClean="0"/>
              <a:t>06-03-2024</a:t>
            </a:fld>
            <a:endParaRPr lang="en-IN"/>
          </a:p>
        </p:txBody>
      </p:sp>
      <p:sp>
        <p:nvSpPr>
          <p:cNvPr id="5" name="Footer Placeholder 4">
            <a:extLst>
              <a:ext uri="{FF2B5EF4-FFF2-40B4-BE49-F238E27FC236}">
                <a16:creationId xmlns:a16="http://schemas.microsoft.com/office/drawing/2014/main" id="{66709C64-5CA0-E82B-A37F-433A73E698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114873-7A08-6A30-E708-180C93C29E09}"/>
              </a:ext>
            </a:extLst>
          </p:cNvPr>
          <p:cNvSpPr>
            <a:spLocks noGrp="1"/>
          </p:cNvSpPr>
          <p:nvPr>
            <p:ph type="sldNum" sz="quarter" idx="12"/>
          </p:nvPr>
        </p:nvSpPr>
        <p:spPr/>
        <p:txBody>
          <a:bodyPr/>
          <a:lstStyle/>
          <a:p>
            <a:fld id="{A087D9BA-1336-4255-9444-CEC05593BF2D}" type="slidenum">
              <a:rPr lang="en-IN" smtClean="0"/>
              <a:t>‹#›</a:t>
            </a:fld>
            <a:endParaRPr lang="en-IN"/>
          </a:p>
        </p:txBody>
      </p:sp>
    </p:spTree>
    <p:extLst>
      <p:ext uri="{BB962C8B-B14F-4D97-AF65-F5344CB8AC3E}">
        <p14:creationId xmlns:p14="http://schemas.microsoft.com/office/powerpoint/2010/main" val="758034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B8A0C-CF1B-00FD-511A-05498615CA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A2E210-EBD4-B43B-936E-1FA994786D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B58B89-E1AB-55E2-8CF5-0DF5D79DBF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82C64A-832F-D740-E555-F17B16609C43}"/>
              </a:ext>
            </a:extLst>
          </p:cNvPr>
          <p:cNvSpPr>
            <a:spLocks noGrp="1"/>
          </p:cNvSpPr>
          <p:nvPr>
            <p:ph type="dt" sz="half" idx="10"/>
          </p:nvPr>
        </p:nvSpPr>
        <p:spPr/>
        <p:txBody>
          <a:bodyPr/>
          <a:lstStyle/>
          <a:p>
            <a:fld id="{E48D9227-9192-4177-A35F-DEAD011FD2CE}" type="datetimeFigureOut">
              <a:rPr lang="en-IN" smtClean="0"/>
              <a:t>06-03-2024</a:t>
            </a:fld>
            <a:endParaRPr lang="en-IN"/>
          </a:p>
        </p:txBody>
      </p:sp>
      <p:sp>
        <p:nvSpPr>
          <p:cNvPr id="6" name="Footer Placeholder 5">
            <a:extLst>
              <a:ext uri="{FF2B5EF4-FFF2-40B4-BE49-F238E27FC236}">
                <a16:creationId xmlns:a16="http://schemas.microsoft.com/office/drawing/2014/main" id="{4E5B3DC9-A65A-CA8F-3DB1-FD63B10549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5DDBC9-00B2-B817-B6D9-C59C2CEF7A17}"/>
              </a:ext>
            </a:extLst>
          </p:cNvPr>
          <p:cNvSpPr>
            <a:spLocks noGrp="1"/>
          </p:cNvSpPr>
          <p:nvPr>
            <p:ph type="sldNum" sz="quarter" idx="12"/>
          </p:nvPr>
        </p:nvSpPr>
        <p:spPr/>
        <p:txBody>
          <a:bodyPr/>
          <a:lstStyle/>
          <a:p>
            <a:fld id="{A087D9BA-1336-4255-9444-CEC05593BF2D}" type="slidenum">
              <a:rPr lang="en-IN" smtClean="0"/>
              <a:t>‹#›</a:t>
            </a:fld>
            <a:endParaRPr lang="en-IN"/>
          </a:p>
        </p:txBody>
      </p:sp>
    </p:spTree>
    <p:extLst>
      <p:ext uri="{BB962C8B-B14F-4D97-AF65-F5344CB8AC3E}">
        <p14:creationId xmlns:p14="http://schemas.microsoft.com/office/powerpoint/2010/main" val="2414915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00E7D-B508-D1DD-DDD9-D75D5C7E50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458F41-DEEC-72F0-BD4A-5571EE0D85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84D959-43BD-61CE-231E-AA3D95742B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B1AE72-B454-ABE7-97E1-E7A6F1E729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BC1D1-E30A-59B1-225E-70A2E37EC9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A1387E-4DAC-FBFE-73B9-0254EB074F46}"/>
              </a:ext>
            </a:extLst>
          </p:cNvPr>
          <p:cNvSpPr>
            <a:spLocks noGrp="1"/>
          </p:cNvSpPr>
          <p:nvPr>
            <p:ph type="dt" sz="half" idx="10"/>
          </p:nvPr>
        </p:nvSpPr>
        <p:spPr/>
        <p:txBody>
          <a:bodyPr/>
          <a:lstStyle/>
          <a:p>
            <a:fld id="{E48D9227-9192-4177-A35F-DEAD011FD2CE}" type="datetimeFigureOut">
              <a:rPr lang="en-IN" smtClean="0"/>
              <a:t>06-03-2024</a:t>
            </a:fld>
            <a:endParaRPr lang="en-IN"/>
          </a:p>
        </p:txBody>
      </p:sp>
      <p:sp>
        <p:nvSpPr>
          <p:cNvPr id="8" name="Footer Placeholder 7">
            <a:extLst>
              <a:ext uri="{FF2B5EF4-FFF2-40B4-BE49-F238E27FC236}">
                <a16:creationId xmlns:a16="http://schemas.microsoft.com/office/drawing/2014/main" id="{5B620010-441E-0F7B-39FC-7589EE84D7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89F004-E0EA-E678-9416-744D4958C198}"/>
              </a:ext>
            </a:extLst>
          </p:cNvPr>
          <p:cNvSpPr>
            <a:spLocks noGrp="1"/>
          </p:cNvSpPr>
          <p:nvPr>
            <p:ph type="sldNum" sz="quarter" idx="12"/>
          </p:nvPr>
        </p:nvSpPr>
        <p:spPr/>
        <p:txBody>
          <a:bodyPr/>
          <a:lstStyle/>
          <a:p>
            <a:fld id="{A087D9BA-1336-4255-9444-CEC05593BF2D}" type="slidenum">
              <a:rPr lang="en-IN" smtClean="0"/>
              <a:t>‹#›</a:t>
            </a:fld>
            <a:endParaRPr lang="en-IN"/>
          </a:p>
        </p:txBody>
      </p:sp>
    </p:spTree>
    <p:extLst>
      <p:ext uri="{BB962C8B-B14F-4D97-AF65-F5344CB8AC3E}">
        <p14:creationId xmlns:p14="http://schemas.microsoft.com/office/powerpoint/2010/main" val="3428407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A3BC-D93A-E047-A732-F818F18535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9928F0-3B15-B87A-9561-9F8219969FF7}"/>
              </a:ext>
            </a:extLst>
          </p:cNvPr>
          <p:cNvSpPr>
            <a:spLocks noGrp="1"/>
          </p:cNvSpPr>
          <p:nvPr>
            <p:ph type="dt" sz="half" idx="10"/>
          </p:nvPr>
        </p:nvSpPr>
        <p:spPr/>
        <p:txBody>
          <a:bodyPr/>
          <a:lstStyle/>
          <a:p>
            <a:fld id="{E48D9227-9192-4177-A35F-DEAD011FD2CE}" type="datetimeFigureOut">
              <a:rPr lang="en-IN" smtClean="0"/>
              <a:t>06-03-2024</a:t>
            </a:fld>
            <a:endParaRPr lang="en-IN"/>
          </a:p>
        </p:txBody>
      </p:sp>
      <p:sp>
        <p:nvSpPr>
          <p:cNvPr id="4" name="Footer Placeholder 3">
            <a:extLst>
              <a:ext uri="{FF2B5EF4-FFF2-40B4-BE49-F238E27FC236}">
                <a16:creationId xmlns:a16="http://schemas.microsoft.com/office/drawing/2014/main" id="{B39241F0-2E43-F521-C88D-63D7A077888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8A0303-B119-84DE-020A-C5CC469FB1AD}"/>
              </a:ext>
            </a:extLst>
          </p:cNvPr>
          <p:cNvSpPr>
            <a:spLocks noGrp="1"/>
          </p:cNvSpPr>
          <p:nvPr>
            <p:ph type="sldNum" sz="quarter" idx="12"/>
          </p:nvPr>
        </p:nvSpPr>
        <p:spPr/>
        <p:txBody>
          <a:bodyPr/>
          <a:lstStyle/>
          <a:p>
            <a:fld id="{A087D9BA-1336-4255-9444-CEC05593BF2D}" type="slidenum">
              <a:rPr lang="en-IN" smtClean="0"/>
              <a:t>‹#›</a:t>
            </a:fld>
            <a:endParaRPr lang="en-IN"/>
          </a:p>
        </p:txBody>
      </p:sp>
    </p:spTree>
    <p:extLst>
      <p:ext uri="{BB962C8B-B14F-4D97-AF65-F5344CB8AC3E}">
        <p14:creationId xmlns:p14="http://schemas.microsoft.com/office/powerpoint/2010/main" val="46572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BACE68-ADEF-20CD-3A69-6730702F8B2A}"/>
              </a:ext>
            </a:extLst>
          </p:cNvPr>
          <p:cNvSpPr>
            <a:spLocks noGrp="1"/>
          </p:cNvSpPr>
          <p:nvPr>
            <p:ph type="dt" sz="half" idx="10"/>
          </p:nvPr>
        </p:nvSpPr>
        <p:spPr/>
        <p:txBody>
          <a:bodyPr/>
          <a:lstStyle/>
          <a:p>
            <a:fld id="{E48D9227-9192-4177-A35F-DEAD011FD2CE}" type="datetimeFigureOut">
              <a:rPr lang="en-IN" smtClean="0"/>
              <a:t>06-03-2024</a:t>
            </a:fld>
            <a:endParaRPr lang="en-IN"/>
          </a:p>
        </p:txBody>
      </p:sp>
      <p:sp>
        <p:nvSpPr>
          <p:cNvPr id="3" name="Footer Placeholder 2">
            <a:extLst>
              <a:ext uri="{FF2B5EF4-FFF2-40B4-BE49-F238E27FC236}">
                <a16:creationId xmlns:a16="http://schemas.microsoft.com/office/drawing/2014/main" id="{F5BF6444-3A40-7955-7451-1645CF502B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DA3EAC-8C01-FF6A-CF65-D5D3C0C42D1D}"/>
              </a:ext>
            </a:extLst>
          </p:cNvPr>
          <p:cNvSpPr>
            <a:spLocks noGrp="1"/>
          </p:cNvSpPr>
          <p:nvPr>
            <p:ph type="sldNum" sz="quarter" idx="12"/>
          </p:nvPr>
        </p:nvSpPr>
        <p:spPr/>
        <p:txBody>
          <a:bodyPr/>
          <a:lstStyle/>
          <a:p>
            <a:fld id="{A087D9BA-1336-4255-9444-CEC05593BF2D}" type="slidenum">
              <a:rPr lang="en-IN" smtClean="0"/>
              <a:t>‹#›</a:t>
            </a:fld>
            <a:endParaRPr lang="en-IN"/>
          </a:p>
        </p:txBody>
      </p:sp>
    </p:spTree>
    <p:extLst>
      <p:ext uri="{BB962C8B-B14F-4D97-AF65-F5344CB8AC3E}">
        <p14:creationId xmlns:p14="http://schemas.microsoft.com/office/powerpoint/2010/main" val="1419903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2B44F-47AD-0B14-5788-591E88BC1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C91F1E-9977-6419-BA5F-303254DACF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3293E1-BE21-307A-4FE4-63556A43F5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4CF62A-2B45-DD9E-397B-587B75C300CD}"/>
              </a:ext>
            </a:extLst>
          </p:cNvPr>
          <p:cNvSpPr>
            <a:spLocks noGrp="1"/>
          </p:cNvSpPr>
          <p:nvPr>
            <p:ph type="dt" sz="half" idx="10"/>
          </p:nvPr>
        </p:nvSpPr>
        <p:spPr/>
        <p:txBody>
          <a:bodyPr/>
          <a:lstStyle/>
          <a:p>
            <a:fld id="{E48D9227-9192-4177-A35F-DEAD011FD2CE}" type="datetimeFigureOut">
              <a:rPr lang="en-IN" smtClean="0"/>
              <a:t>06-03-2024</a:t>
            </a:fld>
            <a:endParaRPr lang="en-IN"/>
          </a:p>
        </p:txBody>
      </p:sp>
      <p:sp>
        <p:nvSpPr>
          <p:cNvPr id="6" name="Footer Placeholder 5">
            <a:extLst>
              <a:ext uri="{FF2B5EF4-FFF2-40B4-BE49-F238E27FC236}">
                <a16:creationId xmlns:a16="http://schemas.microsoft.com/office/drawing/2014/main" id="{FF0EF481-6F1C-2F8C-C273-E179FA0A83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FE4973-82E5-C0DA-D626-E69C5165940C}"/>
              </a:ext>
            </a:extLst>
          </p:cNvPr>
          <p:cNvSpPr>
            <a:spLocks noGrp="1"/>
          </p:cNvSpPr>
          <p:nvPr>
            <p:ph type="sldNum" sz="quarter" idx="12"/>
          </p:nvPr>
        </p:nvSpPr>
        <p:spPr/>
        <p:txBody>
          <a:bodyPr/>
          <a:lstStyle/>
          <a:p>
            <a:fld id="{A087D9BA-1336-4255-9444-CEC05593BF2D}" type="slidenum">
              <a:rPr lang="en-IN" smtClean="0"/>
              <a:t>‹#›</a:t>
            </a:fld>
            <a:endParaRPr lang="en-IN"/>
          </a:p>
        </p:txBody>
      </p:sp>
    </p:spTree>
    <p:extLst>
      <p:ext uri="{BB962C8B-B14F-4D97-AF65-F5344CB8AC3E}">
        <p14:creationId xmlns:p14="http://schemas.microsoft.com/office/powerpoint/2010/main" val="3508458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4E2F-AE1F-EAF2-C045-1968450AF8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34E403E-A967-B787-C777-4EE20541B4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BD9248-08EC-AF48-F82B-EAC9CB07D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3516A5-0916-AAD8-A34D-98982C5F6243}"/>
              </a:ext>
            </a:extLst>
          </p:cNvPr>
          <p:cNvSpPr>
            <a:spLocks noGrp="1"/>
          </p:cNvSpPr>
          <p:nvPr>
            <p:ph type="dt" sz="half" idx="10"/>
          </p:nvPr>
        </p:nvSpPr>
        <p:spPr/>
        <p:txBody>
          <a:bodyPr/>
          <a:lstStyle/>
          <a:p>
            <a:fld id="{E48D9227-9192-4177-A35F-DEAD011FD2CE}" type="datetimeFigureOut">
              <a:rPr lang="en-IN" smtClean="0"/>
              <a:t>06-03-2024</a:t>
            </a:fld>
            <a:endParaRPr lang="en-IN"/>
          </a:p>
        </p:txBody>
      </p:sp>
      <p:sp>
        <p:nvSpPr>
          <p:cNvPr id="6" name="Footer Placeholder 5">
            <a:extLst>
              <a:ext uri="{FF2B5EF4-FFF2-40B4-BE49-F238E27FC236}">
                <a16:creationId xmlns:a16="http://schemas.microsoft.com/office/drawing/2014/main" id="{EFB20748-5DEA-FF83-19A4-8960587220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12801A-7622-3B78-1F0A-6A704593F44B}"/>
              </a:ext>
            </a:extLst>
          </p:cNvPr>
          <p:cNvSpPr>
            <a:spLocks noGrp="1"/>
          </p:cNvSpPr>
          <p:nvPr>
            <p:ph type="sldNum" sz="quarter" idx="12"/>
          </p:nvPr>
        </p:nvSpPr>
        <p:spPr/>
        <p:txBody>
          <a:bodyPr/>
          <a:lstStyle/>
          <a:p>
            <a:fld id="{A087D9BA-1336-4255-9444-CEC05593BF2D}" type="slidenum">
              <a:rPr lang="en-IN" smtClean="0"/>
              <a:t>‹#›</a:t>
            </a:fld>
            <a:endParaRPr lang="en-IN"/>
          </a:p>
        </p:txBody>
      </p:sp>
    </p:spTree>
    <p:extLst>
      <p:ext uri="{BB962C8B-B14F-4D97-AF65-F5344CB8AC3E}">
        <p14:creationId xmlns:p14="http://schemas.microsoft.com/office/powerpoint/2010/main" val="2084612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5C0889-EAAF-A876-7978-35844185BC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7E63EF-AEFB-EBA9-639F-3A2D667C9D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BFE029-55DF-5D3E-6E16-B27E8F5F69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D9227-9192-4177-A35F-DEAD011FD2CE}" type="datetimeFigureOut">
              <a:rPr lang="en-IN" smtClean="0"/>
              <a:t>06-03-2024</a:t>
            </a:fld>
            <a:endParaRPr lang="en-IN"/>
          </a:p>
        </p:txBody>
      </p:sp>
      <p:sp>
        <p:nvSpPr>
          <p:cNvPr id="5" name="Footer Placeholder 4">
            <a:extLst>
              <a:ext uri="{FF2B5EF4-FFF2-40B4-BE49-F238E27FC236}">
                <a16:creationId xmlns:a16="http://schemas.microsoft.com/office/drawing/2014/main" id="{EA45A60C-EB53-331A-C8DE-981D8601E7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BF19EE-64CE-FFD3-5CFF-B06743CB3B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7D9BA-1336-4255-9444-CEC05593BF2D}" type="slidenum">
              <a:rPr lang="en-IN" smtClean="0"/>
              <a:t>‹#›</a:t>
            </a:fld>
            <a:endParaRPr lang="en-IN"/>
          </a:p>
        </p:txBody>
      </p:sp>
    </p:spTree>
    <p:extLst>
      <p:ext uri="{BB962C8B-B14F-4D97-AF65-F5344CB8AC3E}">
        <p14:creationId xmlns:p14="http://schemas.microsoft.com/office/powerpoint/2010/main" val="3670230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image" Target="../media/image22.png" /><Relationship Id="rId1" Type="http://schemas.openxmlformats.org/officeDocument/2006/relationships/slideLayout" Target="../slideLayouts/slideLayout6.xml" /><Relationship Id="rId5" Type="http://schemas.openxmlformats.org/officeDocument/2006/relationships/image" Target="../media/image25.png" /><Relationship Id="rId4" Type="http://schemas.openxmlformats.org/officeDocument/2006/relationships/image" Target="../media/image24.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0C3E82-3A09-370B-892F-197303D782DD}"/>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649920C-DEA4-88AC-133B-452A85485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ketch line">
            <a:extLst>
              <a:ext uri="{FF2B5EF4-FFF2-40B4-BE49-F238E27FC236}">
                <a16:creationId xmlns:a16="http://schemas.microsoft.com/office/drawing/2014/main" id="{79E1A407-A1E8-7397-1C05-DFEF0AD3E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itle 2">
            <a:extLst>
              <a:ext uri="{FF2B5EF4-FFF2-40B4-BE49-F238E27FC236}">
                <a16:creationId xmlns:a16="http://schemas.microsoft.com/office/drawing/2014/main" id="{A8FA5EDE-B4A8-1BA3-10B8-82F268F9C923}"/>
              </a:ext>
            </a:extLst>
          </p:cNvPr>
          <p:cNvSpPr txBox="1">
            <a:spLocks/>
          </p:cNvSpPr>
          <p:nvPr/>
        </p:nvSpPr>
        <p:spPr>
          <a:xfrm>
            <a:off x="319088" y="2632075"/>
            <a:ext cx="4875721" cy="3586163"/>
          </a:xfrm>
          <a:prstGeom prst="rect">
            <a:avLst/>
          </a:prstGeom>
        </p:spPr>
        <p:txBody>
          <a:bodyPr vert="horz" wrap="square"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latin typeface="Arial"/>
                <a:cs typeface="Arial"/>
              </a:rPr>
              <a:t>Team no: 30</a:t>
            </a:r>
          </a:p>
          <a:p>
            <a:pPr algn="l"/>
            <a:r>
              <a:rPr lang="en-US" sz="2800">
                <a:latin typeface="Arial"/>
                <a:cs typeface="Arial"/>
              </a:rPr>
              <a:t>Mentor: </a:t>
            </a:r>
            <a:r>
              <a:rPr lang="en-US" sz="2800" err="1">
                <a:latin typeface="Arial"/>
                <a:cs typeface="Arial"/>
              </a:rPr>
              <a:t>Dr.R.</a:t>
            </a:r>
            <a:r>
              <a:rPr lang="en-US" sz="2800">
                <a:latin typeface="Arial"/>
                <a:cs typeface="Arial"/>
              </a:rPr>
              <a:t>Kathiroli</a:t>
            </a:r>
          </a:p>
          <a:p>
            <a:pPr algn="l"/>
            <a:r>
              <a:rPr lang="en-US" sz="2800">
                <a:latin typeface="Arial"/>
                <a:cs typeface="Arial"/>
              </a:rPr>
              <a:t>	    Assistant Professor</a:t>
            </a:r>
            <a:endParaRPr lang="en-IN" sz="2800">
              <a:latin typeface="Arial"/>
              <a:cs typeface="Arial"/>
            </a:endParaRPr>
          </a:p>
        </p:txBody>
      </p:sp>
      <p:sp>
        <p:nvSpPr>
          <p:cNvPr id="10" name="Subtitle 2">
            <a:extLst>
              <a:ext uri="{FF2B5EF4-FFF2-40B4-BE49-F238E27FC236}">
                <a16:creationId xmlns:a16="http://schemas.microsoft.com/office/drawing/2014/main" id="{53E4FCE7-68A0-3CD4-8396-2F1C132DD7E3}"/>
              </a:ext>
            </a:extLst>
          </p:cNvPr>
          <p:cNvSpPr txBox="1">
            <a:spLocks/>
          </p:cNvSpPr>
          <p:nvPr/>
        </p:nvSpPr>
        <p:spPr>
          <a:xfrm>
            <a:off x="5745358" y="2632075"/>
            <a:ext cx="6357592" cy="3586163"/>
          </a:xfrm>
          <a:prstGeom prst="rect">
            <a:avLst/>
          </a:prstGeom>
        </p:spPr>
        <p:txBody>
          <a:bodyPr vert="horz" wrap="square"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latin typeface="Arial"/>
                <a:cs typeface="Arial"/>
              </a:rPr>
              <a:t>Team Members:</a:t>
            </a:r>
          </a:p>
          <a:p>
            <a:pPr algn="l"/>
            <a:r>
              <a:rPr lang="en-US" sz="2800">
                <a:latin typeface="Arial"/>
                <a:cs typeface="Arial"/>
              </a:rPr>
              <a:t>	Aishwarya Devi R (2021503501)</a:t>
            </a:r>
          </a:p>
          <a:p>
            <a:pPr algn="l"/>
            <a:r>
              <a:rPr lang="en-US" sz="2800">
                <a:latin typeface="Arial"/>
                <a:cs typeface="Arial"/>
              </a:rPr>
              <a:t>	Surya Raj M (2021503701)</a:t>
            </a:r>
          </a:p>
          <a:p>
            <a:pPr algn="l"/>
            <a:r>
              <a:rPr lang="en-US" sz="2800">
                <a:latin typeface="Arial"/>
                <a:cs typeface="Arial"/>
              </a:rPr>
              <a:t>	Sridhar P (2021503709)</a:t>
            </a:r>
            <a:endParaRPr lang="en-IN" sz="2800">
              <a:latin typeface="Arial"/>
              <a:cs typeface="Arial"/>
            </a:endParaRPr>
          </a:p>
        </p:txBody>
      </p:sp>
      <p:sp>
        <p:nvSpPr>
          <p:cNvPr id="2" name="Title 1">
            <a:extLst>
              <a:ext uri="{FF2B5EF4-FFF2-40B4-BE49-F238E27FC236}">
                <a16:creationId xmlns:a16="http://schemas.microsoft.com/office/drawing/2014/main" id="{C8133770-9905-5866-121F-15494A1A0D52}"/>
              </a:ext>
            </a:extLst>
          </p:cNvPr>
          <p:cNvSpPr>
            <a:spLocks noGrp="1"/>
          </p:cNvSpPr>
          <p:nvPr>
            <p:ph type="ctrTitle"/>
          </p:nvPr>
        </p:nvSpPr>
        <p:spPr>
          <a:xfrm>
            <a:off x="638881" y="417576"/>
            <a:ext cx="10909640" cy="1249394"/>
          </a:xfrm>
        </p:spPr>
        <p:txBody>
          <a:bodyPr vert="horz" lIns="91440" tIns="45720" rIns="91440" bIns="45720" rtlCol="0" anchor="ctr">
            <a:normAutofit/>
          </a:bodyPr>
          <a:lstStyle/>
          <a:p>
            <a:r>
              <a:rPr lang="en-US" sz="4000" b="1" kern="1200">
                <a:latin typeface="Arial"/>
                <a:cs typeface="Arial"/>
              </a:rPr>
              <a:t>IoT Enabled </a:t>
            </a:r>
            <a:r>
              <a:rPr lang="en-US" sz="4000" b="1" kern="1200">
                <a:effectLst/>
                <a:latin typeface="Arial"/>
                <a:cs typeface="Arial"/>
              </a:rPr>
              <a:t>Non-Invasive Method for Early Detection of Cardiotoxicity</a:t>
            </a:r>
            <a:endParaRPr lang="en-US" sz="4000" kern="1200">
              <a:latin typeface="Arial"/>
              <a:cs typeface="Arial"/>
            </a:endParaRPr>
          </a:p>
        </p:txBody>
      </p:sp>
    </p:spTree>
    <p:extLst>
      <p:ext uri="{BB962C8B-B14F-4D97-AF65-F5344CB8AC3E}">
        <p14:creationId xmlns:p14="http://schemas.microsoft.com/office/powerpoint/2010/main" val="4167576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594D6AA1-A0E1-45F9-8E25-BAB809229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6CB36EF-5BC8-0FA5-7751-94BD18987725}"/>
              </a:ext>
            </a:extLst>
          </p:cNvPr>
          <p:cNvSpPr txBox="1"/>
          <p:nvPr/>
        </p:nvSpPr>
        <p:spPr>
          <a:xfrm>
            <a:off x="838199" y="4250"/>
            <a:ext cx="10515599" cy="82159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4000" b="1">
                <a:latin typeface="Arial"/>
                <a:ea typeface="+mj-ea"/>
                <a:cs typeface="Arial"/>
              </a:rPr>
              <a:t> </a:t>
            </a:r>
            <a:r>
              <a:rPr lang="en-US" sz="4000" kern="1200">
                <a:latin typeface="Arial"/>
                <a:ea typeface="+mj-ea"/>
                <a:cs typeface="Arial"/>
              </a:rPr>
              <a:t>System</a:t>
            </a:r>
            <a:r>
              <a:rPr lang="en-US" sz="4000">
                <a:latin typeface="Arial"/>
                <a:ea typeface="+mj-ea"/>
                <a:cs typeface="Arial"/>
              </a:rPr>
              <a:t>  Model</a:t>
            </a:r>
            <a:endParaRPr lang="en-US" sz="4000" kern="1200">
              <a:latin typeface="Arial"/>
              <a:ea typeface="+mj-ea"/>
              <a:cs typeface="Arial"/>
            </a:endParaRPr>
          </a:p>
        </p:txBody>
      </p:sp>
      <p:pic>
        <p:nvPicPr>
          <p:cNvPr id="5" name="Picture 4">
            <a:extLst>
              <a:ext uri="{FF2B5EF4-FFF2-40B4-BE49-F238E27FC236}">
                <a16:creationId xmlns:a16="http://schemas.microsoft.com/office/drawing/2014/main" id="{92867F63-DA72-29A0-3BAA-A969CE988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7801" y="1055802"/>
            <a:ext cx="8814170" cy="5511704"/>
          </a:xfrm>
          <a:prstGeom prst="rect">
            <a:avLst/>
          </a:prstGeom>
        </p:spPr>
      </p:pic>
    </p:spTree>
    <p:extLst>
      <p:ext uri="{BB962C8B-B14F-4D97-AF65-F5344CB8AC3E}">
        <p14:creationId xmlns:p14="http://schemas.microsoft.com/office/powerpoint/2010/main" val="3784797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D629DA-E500-2C28-D8F8-BDEF41ADC4D8}"/>
              </a:ext>
            </a:extLst>
          </p:cNvPr>
          <p:cNvSpPr>
            <a:spLocks noGrp="1"/>
          </p:cNvSpPr>
          <p:nvPr>
            <p:ph type="title"/>
          </p:nvPr>
        </p:nvSpPr>
        <p:spPr>
          <a:xfrm>
            <a:off x="838200" y="557189"/>
            <a:ext cx="3374136" cy="5567891"/>
          </a:xfrm>
        </p:spPr>
        <p:txBody>
          <a:bodyPr>
            <a:normAutofit/>
          </a:bodyPr>
          <a:lstStyle/>
          <a:p>
            <a:r>
              <a:rPr lang="en-US" sz="5200">
                <a:latin typeface="Arial"/>
                <a:cs typeface="Calibri Light"/>
              </a:rPr>
              <a:t>Module 1</a:t>
            </a:r>
            <a:endParaRPr lang="en-US" sz="5200">
              <a:latin typeface="Arial"/>
              <a:cs typeface="Arial"/>
            </a:endParaRPr>
          </a:p>
        </p:txBody>
      </p:sp>
      <p:graphicFrame>
        <p:nvGraphicFramePr>
          <p:cNvPr id="7" name="Content Placeholder 2">
            <a:extLst>
              <a:ext uri="{FF2B5EF4-FFF2-40B4-BE49-F238E27FC236}">
                <a16:creationId xmlns:a16="http://schemas.microsoft.com/office/drawing/2014/main" id="{D0ECE40F-2BAB-E7C7-11D1-29888EBEA15D}"/>
              </a:ext>
            </a:extLst>
          </p:cNvPr>
          <p:cNvGraphicFramePr>
            <a:graphicFrameLocks noGrp="1"/>
          </p:cNvGraphicFramePr>
          <p:nvPr>
            <p:ph idx="1"/>
            <p:extLst>
              <p:ext uri="{D42A27DB-BD31-4B8C-83A1-F6EECF244321}">
                <p14:modId xmlns:p14="http://schemas.microsoft.com/office/powerpoint/2010/main" val="3497117220"/>
              </p:ext>
            </p:extLst>
          </p:nvPr>
        </p:nvGraphicFramePr>
        <p:xfrm>
          <a:off x="5093208" y="620392"/>
          <a:ext cx="6450545"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3795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5D8A51-158B-A98B-BAE8-76B8453AF2AF}"/>
              </a:ext>
            </a:extLst>
          </p:cNvPr>
          <p:cNvSpPr>
            <a:spLocks noGrp="1"/>
          </p:cNvSpPr>
          <p:nvPr>
            <p:ph type="title"/>
          </p:nvPr>
        </p:nvSpPr>
        <p:spPr>
          <a:xfrm>
            <a:off x="841248" y="548640"/>
            <a:ext cx="3960293" cy="5431536"/>
          </a:xfrm>
        </p:spPr>
        <p:txBody>
          <a:bodyPr>
            <a:normAutofit/>
          </a:bodyPr>
          <a:lstStyle/>
          <a:p>
            <a:r>
              <a:rPr lang="en-US" b="1">
                <a:latin typeface="Arial"/>
                <a:ea typeface="Söhne"/>
                <a:cs typeface="Söhne"/>
              </a:rPr>
              <a:t>Algorithm 1: </a:t>
            </a:r>
            <a:r>
              <a:rPr lang="en-US">
                <a:latin typeface="Arial"/>
                <a:ea typeface="Söhne"/>
                <a:cs typeface="Söhne"/>
              </a:rPr>
              <a:t>ECG Analysis Algorithm</a:t>
            </a:r>
            <a:br>
              <a:rPr lang="en-US">
                <a:latin typeface="Arial"/>
                <a:ea typeface="Söhne"/>
                <a:cs typeface="Söhne"/>
              </a:rPr>
            </a:br>
            <a:endParaRPr lang="en-US">
              <a:latin typeface="Arial"/>
              <a:cs typeface="Calibri Light"/>
            </a:endParaRP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7732E8-9333-76CF-7AE0-460A625123DE}"/>
              </a:ext>
            </a:extLst>
          </p:cNvPr>
          <p:cNvSpPr>
            <a:spLocks noGrp="1"/>
          </p:cNvSpPr>
          <p:nvPr>
            <p:ph idx="1"/>
          </p:nvPr>
        </p:nvSpPr>
        <p:spPr>
          <a:xfrm>
            <a:off x="5083286" y="178280"/>
            <a:ext cx="6497504" cy="6509837"/>
          </a:xfrm>
        </p:spPr>
        <p:txBody>
          <a:bodyPr vert="horz" lIns="91440" tIns="45720" rIns="91440" bIns="45720" rtlCol="0" anchor="ctr">
            <a:noAutofit/>
          </a:bodyPr>
          <a:lstStyle/>
          <a:p>
            <a:pPr marL="0" indent="0">
              <a:buNone/>
            </a:pPr>
            <a:r>
              <a:rPr lang="en-US" sz="2000" b="1">
                <a:latin typeface="Arial"/>
                <a:ea typeface="+mn-lt"/>
                <a:cs typeface="+mn-lt"/>
              </a:rPr>
              <a:t>REQUIRE :</a:t>
            </a:r>
            <a:r>
              <a:rPr lang="en-US" sz="2000">
                <a:latin typeface="Arial"/>
                <a:ea typeface="+mn-lt"/>
                <a:cs typeface="+mn-lt"/>
              </a:rPr>
              <a:t> ECG signal data</a:t>
            </a:r>
            <a:endParaRPr lang="en-US" sz="2000">
              <a:latin typeface="Arial"/>
              <a:cs typeface="Calibri"/>
            </a:endParaRPr>
          </a:p>
          <a:p>
            <a:pPr marL="0" indent="0">
              <a:buNone/>
            </a:pPr>
            <a:r>
              <a:rPr lang="en-US" sz="2000" b="1">
                <a:latin typeface="Arial"/>
                <a:ea typeface="+mn-lt"/>
                <a:cs typeface="+mn-lt"/>
              </a:rPr>
              <a:t>ENSURE : </a:t>
            </a:r>
            <a:r>
              <a:rPr lang="en-US" sz="2000">
                <a:latin typeface="Arial"/>
                <a:ea typeface="+mn-lt"/>
                <a:cs typeface="+mn-lt"/>
              </a:rPr>
              <a:t>HRV features, QT intervals, ST segment changes, heart rate, LVEF</a:t>
            </a:r>
          </a:p>
          <a:p>
            <a:r>
              <a:rPr lang="en-US" sz="2000">
                <a:latin typeface="Arial"/>
                <a:ea typeface="+mn-lt"/>
                <a:cs typeface="+mn-lt"/>
              </a:rPr>
              <a:t>Load ECG signal from file</a:t>
            </a:r>
            <a:endParaRPr lang="en-US" sz="2000">
              <a:latin typeface="Arial"/>
              <a:cs typeface="Calibri" panose="020F0502020204030204"/>
            </a:endParaRPr>
          </a:p>
          <a:p>
            <a:r>
              <a:rPr lang="en-US" sz="2000">
                <a:latin typeface="Arial"/>
                <a:ea typeface="+mn-lt"/>
                <a:cs typeface="+mn-lt"/>
              </a:rPr>
              <a:t>Extract R-peaks for each lead</a:t>
            </a:r>
            <a:endParaRPr lang="en-US" sz="2000">
              <a:latin typeface="Arial"/>
              <a:cs typeface="Calibri"/>
            </a:endParaRPr>
          </a:p>
          <a:p>
            <a:r>
              <a:rPr lang="en-US" sz="2000">
                <a:latin typeface="Arial"/>
                <a:ea typeface="+mn-lt"/>
                <a:cs typeface="+mn-lt"/>
              </a:rPr>
              <a:t>Calculate HRV features for each lead</a:t>
            </a:r>
            <a:endParaRPr lang="en-US" sz="2000">
              <a:latin typeface="Arial"/>
              <a:cs typeface="Calibri"/>
            </a:endParaRPr>
          </a:p>
          <a:p>
            <a:r>
              <a:rPr lang="en-US" sz="2000">
                <a:latin typeface="Arial"/>
                <a:ea typeface="+mn-lt"/>
                <a:cs typeface="+mn-lt"/>
              </a:rPr>
              <a:t>Calculate QT intervals for each lead</a:t>
            </a:r>
          </a:p>
          <a:p>
            <a:r>
              <a:rPr lang="en-US" sz="2000">
                <a:latin typeface="Arial"/>
                <a:ea typeface="+mn-lt"/>
                <a:cs typeface="+mn-lt"/>
              </a:rPr>
              <a:t>Analyze ST Segment changes</a:t>
            </a:r>
          </a:p>
          <a:p>
            <a:r>
              <a:rPr lang="en-US" sz="2000">
                <a:latin typeface="Arial"/>
                <a:ea typeface="+mn-lt"/>
                <a:cs typeface="+mn-lt"/>
              </a:rPr>
              <a:t>Calculate Heart Rate</a:t>
            </a:r>
            <a:endParaRPr lang="en-US" sz="2000">
              <a:latin typeface="Arial"/>
              <a:cs typeface="Calibri"/>
            </a:endParaRPr>
          </a:p>
          <a:p>
            <a:r>
              <a:rPr lang="en-US" sz="2000">
                <a:latin typeface="Arial"/>
                <a:ea typeface="+mn-lt"/>
                <a:cs typeface="+mn-lt"/>
              </a:rPr>
              <a:t>Estimate LVEF</a:t>
            </a:r>
            <a:endParaRPr lang="en-US" sz="2000">
              <a:latin typeface="Arial"/>
              <a:cs typeface="Calibri"/>
            </a:endParaRPr>
          </a:p>
          <a:p>
            <a:pPr marL="0" indent="0">
              <a:buNone/>
            </a:pPr>
            <a:r>
              <a:rPr lang="en-US" sz="2000" b="1">
                <a:latin typeface="Arial"/>
                <a:cs typeface="Calibri"/>
              </a:rPr>
              <a:t>OUTPUT:</a:t>
            </a:r>
          </a:p>
          <a:p>
            <a:pPr>
              <a:buFont typeface="Arial"/>
              <a:buChar char="•"/>
            </a:pPr>
            <a:r>
              <a:rPr lang="en-US" sz="2000">
                <a:latin typeface="Arial"/>
                <a:ea typeface="+mn-lt"/>
                <a:cs typeface="+mn-lt"/>
              </a:rPr>
              <a:t>HRV features</a:t>
            </a:r>
          </a:p>
          <a:p>
            <a:pPr>
              <a:buFont typeface="Arial"/>
              <a:buChar char="•"/>
            </a:pPr>
            <a:r>
              <a:rPr lang="en-US" sz="2000">
                <a:latin typeface="Arial"/>
                <a:ea typeface="+mn-lt"/>
                <a:cs typeface="+mn-lt"/>
              </a:rPr>
              <a:t>QT Intervals</a:t>
            </a:r>
          </a:p>
          <a:p>
            <a:pPr>
              <a:buFont typeface="Arial"/>
              <a:buChar char="•"/>
            </a:pPr>
            <a:r>
              <a:rPr lang="en-US" sz="2000">
                <a:latin typeface="Arial"/>
                <a:ea typeface="+mn-lt"/>
                <a:cs typeface="+mn-lt"/>
              </a:rPr>
              <a:t>ST Segment changes</a:t>
            </a:r>
          </a:p>
          <a:p>
            <a:pPr>
              <a:buFont typeface="Arial"/>
              <a:buChar char="•"/>
            </a:pPr>
            <a:r>
              <a:rPr lang="en-US" sz="2000">
                <a:latin typeface="Arial"/>
                <a:ea typeface="+mn-lt"/>
                <a:cs typeface="+mn-lt"/>
              </a:rPr>
              <a:t>Heart Rate</a:t>
            </a:r>
          </a:p>
          <a:p>
            <a:pPr>
              <a:buFont typeface="Arial"/>
              <a:buChar char="•"/>
            </a:pPr>
            <a:r>
              <a:rPr lang="en-US" sz="2000">
                <a:latin typeface="Arial"/>
                <a:ea typeface="+mn-lt"/>
                <a:cs typeface="+mn-lt"/>
              </a:rPr>
              <a:t>LVEF</a:t>
            </a:r>
          </a:p>
        </p:txBody>
      </p:sp>
    </p:spTree>
    <p:extLst>
      <p:ext uri="{BB962C8B-B14F-4D97-AF65-F5344CB8AC3E}">
        <p14:creationId xmlns:p14="http://schemas.microsoft.com/office/powerpoint/2010/main" val="3138552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808E372-C322-F19C-E4E3-5C2DE06609DC}"/>
              </a:ext>
            </a:extLst>
          </p:cNvPr>
          <p:cNvSpPr>
            <a:spLocks noGrp="1"/>
          </p:cNvSpPr>
          <p:nvPr>
            <p:ph type="title"/>
          </p:nvPr>
        </p:nvSpPr>
        <p:spPr>
          <a:xfrm>
            <a:off x="675410" y="410711"/>
            <a:ext cx="8449736" cy="552279"/>
          </a:xfrm>
        </p:spPr>
        <p:txBody>
          <a:bodyPr vert="horz" lIns="91440" tIns="45720" rIns="91440" bIns="45720" rtlCol="0" anchor="b">
            <a:noAutofit/>
          </a:bodyPr>
          <a:lstStyle/>
          <a:p>
            <a:r>
              <a:rPr lang="en-US" sz="3200" b="1">
                <a:latin typeface="Arial"/>
                <a:cs typeface="Arial"/>
              </a:rPr>
              <a:t>Cardiovascular Metrics in ECG Analysis:</a:t>
            </a:r>
          </a:p>
        </p:txBody>
      </p:sp>
      <p:sp>
        <p:nvSpPr>
          <p:cNvPr id="3" name="Content Placeholder 2">
            <a:extLst>
              <a:ext uri="{FF2B5EF4-FFF2-40B4-BE49-F238E27FC236}">
                <a16:creationId xmlns:a16="http://schemas.microsoft.com/office/drawing/2014/main" id="{81149E02-E73C-7FE8-5AAE-620089D544FF}"/>
              </a:ext>
            </a:extLst>
          </p:cNvPr>
          <p:cNvSpPr>
            <a:spLocks noGrp="1"/>
          </p:cNvSpPr>
          <p:nvPr>
            <p:ph idx="4294967295"/>
          </p:nvPr>
        </p:nvSpPr>
        <p:spPr>
          <a:xfrm>
            <a:off x="776051" y="1541438"/>
            <a:ext cx="3655050" cy="3447832"/>
          </a:xfrm>
        </p:spPr>
        <p:txBody>
          <a:bodyPr vert="horz" lIns="91440" tIns="45720" rIns="91440" bIns="45720" rtlCol="0" anchor="t">
            <a:normAutofit/>
          </a:bodyPr>
          <a:lstStyle/>
          <a:p>
            <a:pPr marL="0"/>
            <a:endParaRPr lang="en-US" sz="2400">
              <a:latin typeface="Arial"/>
              <a:cs typeface="Calibri"/>
            </a:endParaRPr>
          </a:p>
          <a:p>
            <a:pPr marL="0"/>
            <a:r>
              <a:rPr lang="en-US" sz="2400">
                <a:latin typeface="Arial"/>
                <a:cs typeface="Arial"/>
              </a:rPr>
              <a:t>Heart Rate Variability:</a:t>
            </a:r>
          </a:p>
          <a:p>
            <a:pPr marL="0"/>
            <a:endParaRPr lang="en-US" sz="2400">
              <a:latin typeface="Arial"/>
              <a:cs typeface="Calibri"/>
            </a:endParaRPr>
          </a:p>
          <a:p>
            <a:pPr marL="0"/>
            <a:endParaRPr lang="en-US" sz="2400">
              <a:latin typeface="Arial"/>
              <a:cs typeface="Calibri"/>
            </a:endParaRPr>
          </a:p>
          <a:p>
            <a:pPr marL="0"/>
            <a:endParaRPr lang="en-US" sz="2400">
              <a:latin typeface="Arial"/>
              <a:cs typeface="Calibri"/>
            </a:endParaRPr>
          </a:p>
          <a:p>
            <a:pPr marL="0"/>
            <a:endParaRPr lang="en-US" sz="2400">
              <a:latin typeface="Arial"/>
              <a:cs typeface="Calibri"/>
            </a:endParaRPr>
          </a:p>
          <a:p>
            <a:pPr marL="0"/>
            <a:r>
              <a:rPr lang="en-US" sz="2400">
                <a:latin typeface="Arial"/>
                <a:cs typeface="Arial"/>
              </a:rPr>
              <a:t>QT intervals: </a:t>
            </a:r>
          </a:p>
          <a:p>
            <a:pPr marL="0"/>
            <a:endParaRPr lang="en-US" sz="2400">
              <a:latin typeface="Arial"/>
              <a:cs typeface="Calibri"/>
            </a:endParaRPr>
          </a:p>
          <a:p>
            <a:pPr marL="0"/>
            <a:endParaRPr lang="en-US" sz="2400">
              <a:latin typeface="Arial"/>
              <a:cs typeface="Calibri"/>
            </a:endParaRPr>
          </a:p>
          <a:p>
            <a:pPr marL="0"/>
            <a:endParaRPr lang="en-US" sz="2400">
              <a:latin typeface="Arial"/>
              <a:cs typeface="Calibri"/>
            </a:endParaRPr>
          </a:p>
          <a:p>
            <a:pPr marL="0"/>
            <a:endParaRPr lang="en-US" sz="2400">
              <a:latin typeface="Arial"/>
              <a:cs typeface="Calibri"/>
            </a:endParaRPr>
          </a:p>
        </p:txBody>
      </p:sp>
      <p:pic>
        <p:nvPicPr>
          <p:cNvPr id="5" name="Picture 4">
            <a:extLst>
              <a:ext uri="{FF2B5EF4-FFF2-40B4-BE49-F238E27FC236}">
                <a16:creationId xmlns:a16="http://schemas.microsoft.com/office/drawing/2014/main" id="{B784911A-6541-F42A-4E33-378AE4AEE187}"/>
              </a:ext>
            </a:extLst>
          </p:cNvPr>
          <p:cNvPicPr>
            <a:picLocks noChangeAspect="1"/>
          </p:cNvPicPr>
          <p:nvPr/>
        </p:nvPicPr>
        <p:blipFill rotWithShape="1">
          <a:blip r:embed="rId2"/>
          <a:srcRect l="26791" t="3497" r="31139" b="75874"/>
          <a:stretch/>
        </p:blipFill>
        <p:spPr>
          <a:xfrm>
            <a:off x="2601377" y="2627499"/>
            <a:ext cx="2402663" cy="896140"/>
          </a:xfrm>
          <a:prstGeom prst="rect">
            <a:avLst/>
          </a:prstGeom>
        </p:spPr>
      </p:pic>
      <p:grpSp>
        <p:nvGrpSpPr>
          <p:cNvPr id="24" name="Group 23">
            <a:extLst>
              <a:ext uri="{FF2B5EF4-FFF2-40B4-BE49-F238E27FC236}">
                <a16:creationId xmlns:a16="http://schemas.microsoft.com/office/drawing/2014/main" id="{32CC9F2B-E219-AF55-BBE8-372B5AC600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25" name="Rectangle 24">
              <a:extLst>
                <a:ext uri="{FF2B5EF4-FFF2-40B4-BE49-F238E27FC236}">
                  <a16:creationId xmlns:a16="http://schemas.microsoft.com/office/drawing/2014/main" id="{E456E449-1EFC-16B5-CB11-7E6A8BBBC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E734DB8-CD27-D04F-74D4-3AC47BA0B3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a:extLst>
              <a:ext uri="{FF2B5EF4-FFF2-40B4-BE49-F238E27FC236}">
                <a16:creationId xmlns:a16="http://schemas.microsoft.com/office/drawing/2014/main" id="{290385CC-C375-96C7-21AB-81B10831F7A4}"/>
              </a:ext>
            </a:extLst>
          </p:cNvPr>
          <p:cNvSpPr txBox="1">
            <a:spLocks/>
          </p:cNvSpPr>
          <p:nvPr/>
        </p:nvSpPr>
        <p:spPr>
          <a:xfrm>
            <a:off x="6823169" y="1535688"/>
            <a:ext cx="3655050" cy="344783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endParaRPr lang="en-US" sz="1700">
              <a:latin typeface="Arial"/>
              <a:cs typeface="Arial"/>
            </a:endParaRPr>
          </a:p>
          <a:p>
            <a:pPr marL="0"/>
            <a:r>
              <a:rPr lang="en-US" sz="2400">
                <a:latin typeface="Arial"/>
                <a:cs typeface="Arial"/>
              </a:rPr>
              <a:t>ST segment:</a:t>
            </a:r>
          </a:p>
          <a:p>
            <a:pPr marL="0"/>
            <a:endParaRPr lang="en-US" sz="2400">
              <a:latin typeface="Arial"/>
              <a:cs typeface="Calibri"/>
            </a:endParaRPr>
          </a:p>
          <a:p>
            <a:pPr marL="0"/>
            <a:endParaRPr lang="en-US" sz="2400">
              <a:latin typeface="Arial"/>
              <a:cs typeface="Arial"/>
            </a:endParaRPr>
          </a:p>
          <a:p>
            <a:pPr marL="0"/>
            <a:endParaRPr lang="en-US" sz="2400">
              <a:latin typeface="Arial"/>
              <a:cs typeface="Arial"/>
            </a:endParaRPr>
          </a:p>
          <a:p>
            <a:pPr marL="0"/>
            <a:endParaRPr lang="en-US" sz="2400">
              <a:latin typeface="Arial"/>
              <a:cs typeface="Calibri" panose="020F0502020204030204"/>
            </a:endParaRPr>
          </a:p>
          <a:p>
            <a:pPr marL="0"/>
            <a:r>
              <a:rPr lang="en-US" sz="2400">
                <a:latin typeface="Arial"/>
                <a:cs typeface="Arial"/>
              </a:rPr>
              <a:t>Heart Rate:</a:t>
            </a:r>
          </a:p>
          <a:p>
            <a:pPr marL="0"/>
            <a:endParaRPr lang="en-US" sz="1700">
              <a:latin typeface="Arial"/>
              <a:cs typeface="Arial"/>
            </a:endParaRPr>
          </a:p>
          <a:p>
            <a:pPr marL="0"/>
            <a:endParaRPr lang="en-US" sz="1700">
              <a:latin typeface="Arial"/>
              <a:cs typeface="Arial"/>
            </a:endParaRPr>
          </a:p>
          <a:p>
            <a:pPr marL="0"/>
            <a:endParaRPr lang="en-US" sz="1700">
              <a:latin typeface="Arial"/>
              <a:cs typeface="Arial"/>
            </a:endParaRPr>
          </a:p>
        </p:txBody>
      </p:sp>
      <p:pic>
        <p:nvPicPr>
          <p:cNvPr id="15" name="Picture 14" descr="A black text on a white background&#10;&#10;Description automatically generated">
            <a:extLst>
              <a:ext uri="{FF2B5EF4-FFF2-40B4-BE49-F238E27FC236}">
                <a16:creationId xmlns:a16="http://schemas.microsoft.com/office/drawing/2014/main" id="{E13159FF-CBB1-DDFC-52DB-FA4323C370D3}"/>
              </a:ext>
            </a:extLst>
          </p:cNvPr>
          <p:cNvPicPr>
            <a:picLocks noChangeAspect="1"/>
          </p:cNvPicPr>
          <p:nvPr/>
        </p:nvPicPr>
        <p:blipFill rotWithShape="1">
          <a:blip r:embed="rId3"/>
          <a:srcRect r="3953" b="16071"/>
          <a:stretch/>
        </p:blipFill>
        <p:spPr>
          <a:xfrm>
            <a:off x="2103408" y="4854335"/>
            <a:ext cx="3499224" cy="672418"/>
          </a:xfrm>
          <a:prstGeom prst="rect">
            <a:avLst/>
          </a:prstGeom>
        </p:spPr>
      </p:pic>
      <p:pic>
        <p:nvPicPr>
          <p:cNvPr id="16" name="Picture 15">
            <a:extLst>
              <a:ext uri="{FF2B5EF4-FFF2-40B4-BE49-F238E27FC236}">
                <a16:creationId xmlns:a16="http://schemas.microsoft.com/office/drawing/2014/main" id="{304C7800-9160-A722-7229-279679642647}"/>
              </a:ext>
            </a:extLst>
          </p:cNvPr>
          <p:cNvPicPr>
            <a:picLocks noChangeAspect="1"/>
          </p:cNvPicPr>
          <p:nvPr/>
        </p:nvPicPr>
        <p:blipFill rotWithShape="1">
          <a:blip r:embed="rId4"/>
          <a:srcRect l="3072" t="11308" r="4778" b="3146"/>
          <a:stretch/>
        </p:blipFill>
        <p:spPr>
          <a:xfrm>
            <a:off x="7663132" y="2888511"/>
            <a:ext cx="3881894" cy="530560"/>
          </a:xfrm>
          <a:prstGeom prst="rect">
            <a:avLst/>
          </a:prstGeom>
        </p:spPr>
      </p:pic>
      <p:pic>
        <p:nvPicPr>
          <p:cNvPr id="18" name="Picture 17" descr="A black text on a white background&#10;&#10;Description automatically generated">
            <a:extLst>
              <a:ext uri="{FF2B5EF4-FFF2-40B4-BE49-F238E27FC236}">
                <a16:creationId xmlns:a16="http://schemas.microsoft.com/office/drawing/2014/main" id="{31DFF3E3-80D5-3CED-9EA8-3754B322B7DA}"/>
              </a:ext>
            </a:extLst>
          </p:cNvPr>
          <p:cNvPicPr>
            <a:picLocks noChangeAspect="1"/>
          </p:cNvPicPr>
          <p:nvPr/>
        </p:nvPicPr>
        <p:blipFill rotWithShape="1">
          <a:blip r:embed="rId5"/>
          <a:srcRect t="-594" r="-351" b="10000"/>
          <a:stretch/>
        </p:blipFill>
        <p:spPr>
          <a:xfrm>
            <a:off x="7666456" y="4855095"/>
            <a:ext cx="4119679" cy="638554"/>
          </a:xfrm>
          <a:prstGeom prst="rect">
            <a:avLst/>
          </a:prstGeom>
        </p:spPr>
      </p:pic>
    </p:spTree>
    <p:extLst>
      <p:ext uri="{BB962C8B-B14F-4D97-AF65-F5344CB8AC3E}">
        <p14:creationId xmlns:p14="http://schemas.microsoft.com/office/powerpoint/2010/main" val="321196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140749-4CEF-F29D-E8E0-7B8EE1939400}"/>
              </a:ext>
            </a:extLst>
          </p:cNvPr>
          <p:cNvSpPr>
            <a:spLocks noGrp="1"/>
          </p:cNvSpPr>
          <p:nvPr>
            <p:ph type="title"/>
          </p:nvPr>
        </p:nvSpPr>
        <p:spPr>
          <a:xfrm>
            <a:off x="841248" y="548640"/>
            <a:ext cx="3600860" cy="5431536"/>
          </a:xfrm>
        </p:spPr>
        <p:txBody>
          <a:bodyPr>
            <a:normAutofit/>
          </a:bodyPr>
          <a:lstStyle/>
          <a:p>
            <a:r>
              <a:rPr lang="en-US" sz="5200" dirty="0">
                <a:latin typeface="Arial"/>
                <a:cs typeface="Calibri Light"/>
              </a:rPr>
              <a:t>Evaluation Metrics</a:t>
            </a:r>
            <a:endParaRPr lang="en-US" sz="5200" dirty="0">
              <a:latin typeface="Arial"/>
              <a:cs typeface="Arial"/>
            </a:endParaRPr>
          </a:p>
        </p:txBody>
      </p:sp>
      <p:sp>
        <p:nvSpPr>
          <p:cNvPr id="3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74C163-23E1-84AC-FE4F-217329D1BD79}"/>
              </a:ext>
            </a:extLst>
          </p:cNvPr>
          <p:cNvSpPr>
            <a:spLocks noGrp="1"/>
          </p:cNvSpPr>
          <p:nvPr>
            <p:ph idx="1"/>
          </p:nvPr>
        </p:nvSpPr>
        <p:spPr>
          <a:xfrm>
            <a:off x="5183927" y="710242"/>
            <a:ext cx="7086976" cy="5431536"/>
          </a:xfrm>
        </p:spPr>
        <p:txBody>
          <a:bodyPr vert="horz" lIns="91440" tIns="45720" rIns="91440" bIns="45720" rtlCol="0" anchor="ctr">
            <a:noAutofit/>
          </a:bodyPr>
          <a:lstStyle/>
          <a:p>
            <a:r>
              <a:rPr lang="en-US" sz="2400">
                <a:latin typeface="Arial"/>
                <a:cs typeface="Times New Roman"/>
              </a:rPr>
              <a:t>Accuracy</a:t>
            </a:r>
          </a:p>
          <a:p>
            <a:r>
              <a:rPr lang="en-US" sz="2400">
                <a:latin typeface="Arial"/>
                <a:cs typeface="Times New Roman"/>
              </a:rPr>
              <a:t>Precision</a:t>
            </a:r>
          </a:p>
          <a:p>
            <a:r>
              <a:rPr lang="en-US" sz="2400">
                <a:latin typeface="Arial"/>
                <a:cs typeface="Times New Roman"/>
              </a:rPr>
              <a:t>Recall</a:t>
            </a:r>
          </a:p>
          <a:p>
            <a:r>
              <a:rPr lang="en-US" sz="2400">
                <a:latin typeface="Arial"/>
                <a:cs typeface="Times New Roman"/>
              </a:rPr>
              <a:t>Specificity</a:t>
            </a:r>
          </a:p>
          <a:p>
            <a:r>
              <a:rPr lang="en-US" sz="2400">
                <a:latin typeface="Arial"/>
                <a:cs typeface="Times New Roman"/>
              </a:rPr>
              <a:t>F1-score</a:t>
            </a:r>
          </a:p>
          <a:p>
            <a:r>
              <a:rPr lang="en-US" sz="2400">
                <a:latin typeface="Arial"/>
                <a:cs typeface="Times New Roman"/>
              </a:rPr>
              <a:t>AUROC curve</a:t>
            </a:r>
          </a:p>
          <a:p>
            <a:r>
              <a:rPr lang="en-US" sz="2400">
                <a:latin typeface="Arial"/>
                <a:cs typeface="Times New Roman"/>
              </a:rPr>
              <a:t>Confusion matrix</a:t>
            </a:r>
          </a:p>
          <a:p>
            <a:r>
              <a:rPr lang="en-US" sz="2400">
                <a:latin typeface="Arial"/>
                <a:cs typeface="Times New Roman"/>
              </a:rPr>
              <a:t>Accuracy=TP + TN / TP + TN + FP + FN</a:t>
            </a:r>
          </a:p>
          <a:p>
            <a:r>
              <a:rPr lang="en-US" sz="2400">
                <a:latin typeface="Arial"/>
                <a:cs typeface="Times New Roman"/>
              </a:rPr>
              <a:t>Precision=TP / TP + FP</a:t>
            </a:r>
          </a:p>
          <a:p>
            <a:r>
              <a:rPr lang="en-US" sz="2400">
                <a:latin typeface="Arial"/>
                <a:cs typeface="Times New Roman"/>
              </a:rPr>
              <a:t>Recall=TP / TP + FN</a:t>
            </a:r>
          </a:p>
          <a:p>
            <a:r>
              <a:rPr lang="en-US" sz="2400">
                <a:latin typeface="Arial"/>
                <a:cs typeface="Times New Roman"/>
              </a:rPr>
              <a:t>Specificity=TN / TN + FP</a:t>
            </a:r>
          </a:p>
          <a:p>
            <a:r>
              <a:rPr lang="en-US" sz="2400">
                <a:latin typeface="Arial"/>
                <a:cs typeface="Times New Roman"/>
              </a:rPr>
              <a:t>F1-score=2 × Precision × Recall / Precision + Recall</a:t>
            </a:r>
          </a:p>
        </p:txBody>
      </p:sp>
    </p:spTree>
    <p:extLst>
      <p:ext uri="{BB962C8B-B14F-4D97-AF65-F5344CB8AC3E}">
        <p14:creationId xmlns:p14="http://schemas.microsoft.com/office/powerpoint/2010/main" val="3323656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30A54-B82C-E832-35FF-91C678E20770}"/>
              </a:ext>
            </a:extLst>
          </p:cNvPr>
          <p:cNvSpPr>
            <a:spLocks noGrp="1"/>
          </p:cNvSpPr>
          <p:nvPr>
            <p:ph type="title"/>
          </p:nvPr>
        </p:nvSpPr>
        <p:spPr>
          <a:xfrm>
            <a:off x="838200" y="365125"/>
            <a:ext cx="10515600" cy="1325563"/>
          </a:xfrm>
        </p:spPr>
        <p:txBody>
          <a:bodyPr>
            <a:normAutofit/>
          </a:bodyPr>
          <a:lstStyle/>
          <a:p>
            <a:r>
              <a:rPr lang="en-IN" sz="4200">
                <a:latin typeface="Arial" panose="020B0604020202020204" pitchFamily="34" charset="0"/>
                <a:cs typeface="Arial" panose="020B0604020202020204" pitchFamily="34" charset="0"/>
              </a:rPr>
              <a:t>Conclusion</a:t>
            </a:r>
            <a:r>
              <a:rPr lang="en-IN" sz="4200" b="1">
                <a:latin typeface="Arial" panose="020B0604020202020204" pitchFamily="34" charset="0"/>
                <a:cs typeface="Arial" panose="020B0604020202020204" pitchFamily="34" charset="0"/>
              </a:rPr>
              <a:t> </a:t>
            </a:r>
            <a:r>
              <a:rPr lang="en-IN" sz="4200">
                <a:latin typeface="Arial" panose="020B0604020202020204" pitchFamily="34" charset="0"/>
                <a:cs typeface="Arial" panose="020B0604020202020204" pitchFamily="34" charset="0"/>
              </a:rPr>
              <a:t>and</a:t>
            </a:r>
            <a:r>
              <a:rPr lang="en-IN" sz="4200" b="1">
                <a:latin typeface="Arial" panose="020B0604020202020204" pitchFamily="34" charset="0"/>
                <a:cs typeface="Arial" panose="020B0604020202020204" pitchFamily="34" charset="0"/>
              </a:rPr>
              <a:t> </a:t>
            </a:r>
            <a:r>
              <a:rPr lang="en-IN" sz="4200">
                <a:latin typeface="Arial" panose="020B0604020202020204" pitchFamily="34" charset="0"/>
                <a:cs typeface="Arial" panose="020B0604020202020204" pitchFamily="34" charset="0"/>
              </a:rPr>
              <a:t>Impact</a:t>
            </a:r>
          </a:p>
        </p:txBody>
      </p:sp>
      <p:sp>
        <p:nvSpPr>
          <p:cNvPr id="7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37063C-5EA8-CDF6-37D9-4FBCFA1029D8}"/>
              </a:ext>
            </a:extLst>
          </p:cNvPr>
          <p:cNvSpPr>
            <a:spLocks noGrp="1"/>
          </p:cNvSpPr>
          <p:nvPr>
            <p:ph idx="1"/>
          </p:nvPr>
        </p:nvSpPr>
        <p:spPr>
          <a:xfrm>
            <a:off x="838200" y="1929384"/>
            <a:ext cx="10515600" cy="4251960"/>
          </a:xfrm>
        </p:spPr>
        <p:txBody>
          <a:bodyPr>
            <a:normAutofit/>
          </a:bodyPr>
          <a:lstStyle/>
          <a:p>
            <a:pPr marL="0" indent="0">
              <a:buNone/>
            </a:pPr>
            <a:r>
              <a:rPr lang="en-GB" sz="2200">
                <a:latin typeface="Arial"/>
                <a:cs typeface="Arial"/>
              </a:rPr>
              <a:t>The proposed IoT-based biosensor system offers a promising solution for:</a:t>
            </a:r>
          </a:p>
          <a:p>
            <a:pPr marL="0" indent="0">
              <a:buNone/>
            </a:pPr>
            <a:endParaRPr lang="en-GB" sz="2200">
              <a:latin typeface="Arial"/>
              <a:cs typeface="Arial"/>
            </a:endParaRPr>
          </a:p>
          <a:p>
            <a:pPr lvl="1"/>
            <a:r>
              <a:rPr lang="en-GB" sz="2200">
                <a:latin typeface="Arial"/>
                <a:cs typeface="Arial"/>
              </a:rPr>
              <a:t>Continuous and remote cardiac monitoring.</a:t>
            </a:r>
          </a:p>
          <a:p>
            <a:pPr lvl="1"/>
            <a:r>
              <a:rPr lang="en-GB" sz="2200">
                <a:latin typeface="Arial"/>
                <a:cs typeface="Arial"/>
              </a:rPr>
              <a:t>Non-invasive HF prediction using advanced DL algorithms.</a:t>
            </a:r>
          </a:p>
          <a:p>
            <a:pPr lvl="1"/>
            <a:r>
              <a:rPr lang="en-GB" sz="2200">
                <a:latin typeface="Arial"/>
                <a:cs typeface="Arial"/>
              </a:rPr>
              <a:t>Improved healthcare services for remote populations.</a:t>
            </a:r>
          </a:p>
          <a:p>
            <a:pPr marL="457200" lvl="1" indent="0">
              <a:buNone/>
            </a:pPr>
            <a:endParaRPr lang="en-GB" sz="2200">
              <a:latin typeface="Arial"/>
              <a:cs typeface="Arial"/>
            </a:endParaRPr>
          </a:p>
          <a:p>
            <a:pPr marL="0" indent="0">
              <a:buNone/>
            </a:pPr>
            <a:r>
              <a:rPr lang="en-GB" sz="2200">
                <a:latin typeface="Arial"/>
                <a:cs typeface="Arial"/>
              </a:rPr>
              <a:t>This system has the potential to:</a:t>
            </a:r>
          </a:p>
          <a:p>
            <a:pPr marL="0" indent="0">
              <a:buNone/>
            </a:pPr>
            <a:endParaRPr lang="en-GB" sz="2200">
              <a:latin typeface="Arial"/>
              <a:cs typeface="Arial"/>
            </a:endParaRPr>
          </a:p>
          <a:p>
            <a:pPr lvl="1"/>
            <a:r>
              <a:rPr lang="en-GB" sz="2200">
                <a:latin typeface="Arial"/>
                <a:cs typeface="Arial"/>
              </a:rPr>
              <a:t>Reduce the burden of CVDs globally.</a:t>
            </a:r>
          </a:p>
          <a:p>
            <a:pPr lvl="1"/>
            <a:r>
              <a:rPr lang="en-GB" sz="2200">
                <a:latin typeface="Arial"/>
                <a:cs typeface="Arial"/>
              </a:rPr>
              <a:t>Improve patient quality of life by enabling early intervention.</a:t>
            </a:r>
          </a:p>
          <a:p>
            <a:pPr lvl="1"/>
            <a:r>
              <a:rPr lang="en-GB" sz="2200">
                <a:latin typeface="Arial"/>
                <a:cs typeface="Arial"/>
              </a:rPr>
              <a:t>Advance personalized medicine approaches for CVD management.</a:t>
            </a:r>
            <a:endParaRPr lang="en-IN" sz="2200">
              <a:latin typeface="Arial"/>
              <a:cs typeface="Arial"/>
            </a:endParaRPr>
          </a:p>
          <a:p>
            <a:endParaRPr lang="en-IN" sz="2200">
              <a:latin typeface="Arial"/>
              <a:cs typeface="Arial"/>
            </a:endParaRPr>
          </a:p>
        </p:txBody>
      </p:sp>
    </p:spTree>
    <p:extLst>
      <p:ext uri="{BB962C8B-B14F-4D97-AF65-F5344CB8AC3E}">
        <p14:creationId xmlns:p14="http://schemas.microsoft.com/office/powerpoint/2010/main" val="3622792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ubtitle 2">
            <a:extLst>
              <a:ext uri="{FF2B5EF4-FFF2-40B4-BE49-F238E27FC236}">
                <a16:creationId xmlns:a16="http://schemas.microsoft.com/office/drawing/2014/main" id="{4E2A0949-CF5D-2DEF-04D0-41CC1EE04B1C}"/>
              </a:ext>
            </a:extLst>
          </p:cNvPr>
          <p:cNvSpPr txBox="1">
            <a:spLocks/>
          </p:cNvSpPr>
          <p:nvPr/>
        </p:nvSpPr>
        <p:spPr>
          <a:xfrm>
            <a:off x="669036" y="1817110"/>
            <a:ext cx="10515600" cy="514335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400" b="1" u="sng" dirty="0">
              <a:latin typeface="Arial"/>
              <a:cs typeface="Calibri"/>
            </a:endParaRPr>
          </a:p>
          <a:p>
            <a:pPr marL="342900" indent="-342900">
              <a:buAutoNum type="arabicPeriod"/>
            </a:pPr>
            <a:r>
              <a:rPr lang="en-US" sz="1400" dirty="0">
                <a:latin typeface="Arial"/>
                <a:ea typeface="+mn-lt"/>
                <a:cs typeface="+mn-lt"/>
              </a:rPr>
              <a:t>Umer M, Sadiq S, </a:t>
            </a:r>
            <a:r>
              <a:rPr lang="en-US" sz="1400" err="1">
                <a:latin typeface="Arial"/>
                <a:ea typeface="+mn-lt"/>
                <a:cs typeface="+mn-lt"/>
              </a:rPr>
              <a:t>Karamti</a:t>
            </a:r>
            <a:r>
              <a:rPr lang="en-US" sz="1400" dirty="0">
                <a:latin typeface="Arial"/>
                <a:ea typeface="+mn-lt"/>
                <a:cs typeface="+mn-lt"/>
              </a:rPr>
              <a:t> H, </a:t>
            </a:r>
            <a:r>
              <a:rPr lang="en-US" sz="1400" err="1">
                <a:latin typeface="Arial"/>
                <a:ea typeface="+mn-lt"/>
                <a:cs typeface="+mn-lt"/>
              </a:rPr>
              <a:t>Karamti</a:t>
            </a:r>
            <a:r>
              <a:rPr lang="en-US" sz="1400" dirty="0">
                <a:latin typeface="Arial"/>
                <a:ea typeface="+mn-lt"/>
                <a:cs typeface="+mn-lt"/>
              </a:rPr>
              <a:t> W, Majeed R, Nappi M. IoT Based Smart Monitoring of Patients with Acute Heart Failure. Sensors (Basel). 2022 Mar 22;22(7):2431. </a:t>
            </a:r>
            <a:r>
              <a:rPr lang="en-US" sz="1400" err="1">
                <a:latin typeface="Arial"/>
                <a:ea typeface="+mn-lt"/>
                <a:cs typeface="+mn-lt"/>
              </a:rPr>
              <a:t>doi</a:t>
            </a:r>
            <a:r>
              <a:rPr lang="en-US" sz="1400" dirty="0">
                <a:latin typeface="Arial"/>
                <a:ea typeface="+mn-lt"/>
                <a:cs typeface="+mn-lt"/>
              </a:rPr>
              <a:t>: 10.3390/s22072431. PMID: 35408045; PMCID: PMC9003513.</a:t>
            </a:r>
            <a:endParaRPr lang="en-US" sz="1400" dirty="0">
              <a:latin typeface="Arial"/>
              <a:cs typeface="Calibri"/>
            </a:endParaRPr>
          </a:p>
          <a:p>
            <a:pPr marL="342900" indent="-342900">
              <a:buAutoNum type="arabicPeriod"/>
            </a:pPr>
            <a:r>
              <a:rPr lang="en-US" sz="1400" dirty="0">
                <a:latin typeface="Arial"/>
                <a:cs typeface="Calibri"/>
              </a:rPr>
              <a:t>Yıldırım</a:t>
            </a:r>
            <a:r>
              <a:rPr lang="en-US" sz="1400" dirty="0">
                <a:latin typeface="Arial"/>
                <a:ea typeface="+mn-lt"/>
                <a:cs typeface="+mn-lt"/>
              </a:rPr>
              <a:t> Ö, </a:t>
            </a:r>
            <a:r>
              <a:rPr lang="en-US" sz="1400" err="1">
                <a:latin typeface="Arial"/>
                <a:ea typeface="+mn-lt"/>
                <a:cs typeface="+mn-lt"/>
              </a:rPr>
              <a:t>Pławiak</a:t>
            </a:r>
            <a:r>
              <a:rPr lang="en-US" sz="1400" dirty="0">
                <a:latin typeface="Arial"/>
                <a:ea typeface="+mn-lt"/>
                <a:cs typeface="+mn-lt"/>
              </a:rPr>
              <a:t> P, Tan RS, Acharya UR. Arrhythmia detection using deep convolutional neural network with long duration ECG signals. </a:t>
            </a:r>
            <a:r>
              <a:rPr lang="en-US" sz="1400" err="1">
                <a:latin typeface="Arial"/>
                <a:ea typeface="+mn-lt"/>
                <a:cs typeface="+mn-lt"/>
              </a:rPr>
              <a:t>Comput</a:t>
            </a:r>
            <a:r>
              <a:rPr lang="en-US" sz="1400" dirty="0">
                <a:latin typeface="Arial"/>
                <a:ea typeface="+mn-lt"/>
                <a:cs typeface="+mn-lt"/>
              </a:rPr>
              <a:t> Biol Med. 2018 Nov 1;102:411-420. </a:t>
            </a:r>
            <a:r>
              <a:rPr lang="en-US" sz="1400" err="1">
                <a:latin typeface="Arial"/>
                <a:ea typeface="+mn-lt"/>
                <a:cs typeface="+mn-lt"/>
              </a:rPr>
              <a:t>doi</a:t>
            </a:r>
            <a:r>
              <a:rPr lang="en-US" sz="1400" dirty="0">
                <a:latin typeface="Arial"/>
                <a:ea typeface="+mn-lt"/>
                <a:cs typeface="+mn-lt"/>
              </a:rPr>
              <a:t>: 10.1016/j.compbiomed.2018.09.009. </a:t>
            </a:r>
            <a:r>
              <a:rPr lang="en-US" sz="1400" err="1">
                <a:latin typeface="Arial"/>
                <a:ea typeface="+mn-lt"/>
                <a:cs typeface="+mn-lt"/>
              </a:rPr>
              <a:t>Epub</a:t>
            </a:r>
            <a:r>
              <a:rPr lang="en-US" sz="1400" dirty="0">
                <a:latin typeface="Arial"/>
                <a:ea typeface="+mn-lt"/>
                <a:cs typeface="+mn-lt"/>
              </a:rPr>
              <a:t> 2018 Sep 15. PMID: 30245122.</a:t>
            </a:r>
          </a:p>
          <a:p>
            <a:pPr marL="342900" indent="-342900">
              <a:buAutoNum type="arabicPeriod"/>
            </a:pPr>
            <a:r>
              <a:rPr lang="en-US" sz="1400" dirty="0">
                <a:latin typeface="Arial"/>
                <a:ea typeface="+mn-lt"/>
                <a:cs typeface="+mn-lt"/>
              </a:rPr>
              <a:t>M. A. Khan, "An IoT Framework for Heart Disease Prediction Based on MDCNN Classifier," in IEEE Access, vol. 8, pp. 34717-34727, 2020, </a:t>
            </a:r>
            <a:r>
              <a:rPr lang="en-US" sz="1400" err="1">
                <a:latin typeface="Arial"/>
                <a:ea typeface="+mn-lt"/>
                <a:cs typeface="+mn-lt"/>
              </a:rPr>
              <a:t>doi</a:t>
            </a:r>
            <a:r>
              <a:rPr lang="en-US" sz="1400" dirty="0">
                <a:latin typeface="Arial"/>
                <a:ea typeface="+mn-lt"/>
                <a:cs typeface="+mn-lt"/>
              </a:rPr>
              <a:t>: 10.1109/ACCESS.2020.2974687.</a:t>
            </a:r>
          </a:p>
          <a:p>
            <a:pPr marL="342900" indent="-342900">
              <a:buAutoNum type="arabicPeriod"/>
            </a:pPr>
            <a:r>
              <a:rPr lang="en-US" sz="1400" err="1">
                <a:latin typeface="Arial"/>
                <a:ea typeface="+mn-lt"/>
                <a:cs typeface="+mn-lt"/>
              </a:rPr>
              <a:t>Mesitskaya</a:t>
            </a:r>
            <a:r>
              <a:rPr lang="en-US" sz="1400" dirty="0">
                <a:latin typeface="Arial"/>
                <a:ea typeface="+mn-lt"/>
                <a:cs typeface="+mn-lt"/>
              </a:rPr>
              <a:t> DF, </a:t>
            </a:r>
            <a:r>
              <a:rPr lang="en-US" sz="1400" err="1">
                <a:latin typeface="Arial"/>
                <a:ea typeface="+mn-lt"/>
                <a:cs typeface="+mn-lt"/>
              </a:rPr>
              <a:t>Fashafsha</a:t>
            </a:r>
            <a:r>
              <a:rPr lang="en-US" sz="1400" dirty="0">
                <a:latin typeface="Arial"/>
                <a:ea typeface="+mn-lt"/>
                <a:cs typeface="+mn-lt"/>
              </a:rPr>
              <a:t> ZZA, </a:t>
            </a:r>
            <a:r>
              <a:rPr lang="en-US" sz="1400" err="1">
                <a:latin typeface="Arial"/>
                <a:ea typeface="+mn-lt"/>
                <a:cs typeface="+mn-lt"/>
              </a:rPr>
              <a:t>Poltavskaya</a:t>
            </a:r>
            <a:r>
              <a:rPr lang="en-US" sz="1400" dirty="0">
                <a:latin typeface="Arial"/>
                <a:ea typeface="+mn-lt"/>
                <a:cs typeface="+mn-lt"/>
              </a:rPr>
              <a:t> MG, Andreev DA, </a:t>
            </a:r>
            <a:r>
              <a:rPr lang="en-US" sz="1400" err="1">
                <a:latin typeface="Arial"/>
                <a:ea typeface="+mn-lt"/>
                <a:cs typeface="+mn-lt"/>
              </a:rPr>
              <a:t>Levshina</a:t>
            </a:r>
            <a:r>
              <a:rPr lang="en-US" sz="1400" dirty="0">
                <a:latin typeface="Arial"/>
                <a:ea typeface="+mn-lt"/>
                <a:cs typeface="+mn-lt"/>
              </a:rPr>
              <a:t> AR, </a:t>
            </a:r>
            <a:r>
              <a:rPr lang="en-US" sz="1400" err="1">
                <a:latin typeface="Arial"/>
                <a:ea typeface="+mn-lt"/>
                <a:cs typeface="+mn-lt"/>
              </a:rPr>
              <a:t>Sultygova</a:t>
            </a:r>
            <a:r>
              <a:rPr lang="en-US" sz="1400" dirty="0">
                <a:latin typeface="Arial"/>
                <a:ea typeface="+mn-lt"/>
                <a:cs typeface="+mn-lt"/>
              </a:rPr>
              <a:t> EA, </a:t>
            </a:r>
            <a:r>
              <a:rPr lang="en-US" sz="1400" err="1">
                <a:latin typeface="Arial"/>
                <a:ea typeface="+mn-lt"/>
                <a:cs typeface="+mn-lt"/>
              </a:rPr>
              <a:t>Gognieva</a:t>
            </a:r>
            <a:r>
              <a:rPr lang="en-US" sz="1400" dirty="0">
                <a:latin typeface="Arial"/>
                <a:ea typeface="+mn-lt"/>
                <a:cs typeface="+mn-lt"/>
              </a:rPr>
              <a:t> D, </a:t>
            </a:r>
            <a:r>
              <a:rPr lang="en-US" sz="1400" err="1">
                <a:latin typeface="Arial"/>
                <a:ea typeface="+mn-lt"/>
                <a:cs typeface="+mn-lt"/>
              </a:rPr>
              <a:t>Chomakhidze</a:t>
            </a:r>
            <a:r>
              <a:rPr lang="en-US" sz="1400" dirty="0">
                <a:latin typeface="Arial"/>
                <a:ea typeface="+mn-lt"/>
                <a:cs typeface="+mn-lt"/>
              </a:rPr>
              <a:t> P, Kuznetsova N, Suvorov A, Marina I S, </a:t>
            </a:r>
            <a:r>
              <a:rPr lang="en-US" sz="1400" err="1">
                <a:latin typeface="Arial"/>
                <a:ea typeface="+mn-lt"/>
                <a:cs typeface="+mn-lt"/>
              </a:rPr>
              <a:t>Poddubskaya</a:t>
            </a:r>
            <a:r>
              <a:rPr lang="en-US" sz="1400" dirty="0">
                <a:latin typeface="Arial"/>
                <a:ea typeface="+mn-lt"/>
                <a:cs typeface="+mn-lt"/>
              </a:rPr>
              <a:t> E, Novikova A, Bykova A, Kopylov P. A single-lead ECG based cardiotoxicity detection in patients on polychemotherapy. Int J </a:t>
            </a:r>
            <a:r>
              <a:rPr lang="en-US" sz="1400" err="1">
                <a:latin typeface="Arial"/>
                <a:ea typeface="+mn-lt"/>
                <a:cs typeface="+mn-lt"/>
              </a:rPr>
              <a:t>Cardiol</a:t>
            </a:r>
            <a:r>
              <a:rPr lang="en-US" sz="1400" dirty="0">
                <a:latin typeface="Arial"/>
                <a:ea typeface="+mn-lt"/>
                <a:cs typeface="+mn-lt"/>
              </a:rPr>
              <a:t> Heart </a:t>
            </a:r>
            <a:r>
              <a:rPr lang="en-US" sz="1400" err="1">
                <a:latin typeface="Arial"/>
                <a:ea typeface="+mn-lt"/>
                <a:cs typeface="+mn-lt"/>
              </a:rPr>
              <a:t>Vasc</a:t>
            </a:r>
            <a:r>
              <a:rPr lang="en-US" sz="1400" dirty="0">
                <a:latin typeface="Arial"/>
                <a:ea typeface="+mn-lt"/>
                <a:cs typeface="+mn-lt"/>
              </a:rPr>
              <a:t>. 2024 Jan 20;50:101336. </a:t>
            </a:r>
            <a:r>
              <a:rPr lang="en-US" sz="1400" err="1">
                <a:latin typeface="Arial"/>
                <a:ea typeface="+mn-lt"/>
                <a:cs typeface="+mn-lt"/>
              </a:rPr>
              <a:t>doi</a:t>
            </a:r>
            <a:r>
              <a:rPr lang="en-US" sz="1400" dirty="0">
                <a:latin typeface="Arial"/>
                <a:ea typeface="+mn-lt"/>
                <a:cs typeface="+mn-lt"/>
              </a:rPr>
              <a:t>: 10.1016/j.ijcha.2024.101336. PMID: 38304727; PMCID: PMC10831811.</a:t>
            </a:r>
          </a:p>
          <a:p>
            <a:pPr marL="342900" indent="-342900">
              <a:buAutoNum type="arabicPeriod"/>
            </a:pPr>
            <a:r>
              <a:rPr lang="en-US" sz="1400" dirty="0">
                <a:latin typeface="Arial"/>
                <a:ea typeface="+mn-lt"/>
                <a:cs typeface="+mn-lt"/>
              </a:rPr>
              <a:t>Wang, Peng &amp; Lin, </a:t>
            </a:r>
            <a:r>
              <a:rPr lang="en-US" sz="1400" err="1">
                <a:latin typeface="Arial"/>
                <a:ea typeface="+mn-lt"/>
                <a:cs typeface="+mn-lt"/>
              </a:rPr>
              <a:t>Zihuai</a:t>
            </a:r>
            <a:r>
              <a:rPr lang="en-US" sz="1400" dirty="0">
                <a:latin typeface="Arial"/>
                <a:ea typeface="+mn-lt"/>
                <a:cs typeface="+mn-lt"/>
              </a:rPr>
              <a:t> &amp; Yan, </a:t>
            </a:r>
            <a:r>
              <a:rPr lang="en-US" sz="1400" err="1">
                <a:latin typeface="Arial"/>
                <a:ea typeface="+mn-lt"/>
                <a:cs typeface="+mn-lt"/>
              </a:rPr>
              <a:t>Xucun</a:t>
            </a:r>
            <a:r>
              <a:rPr lang="en-US" sz="1400" dirty="0">
                <a:latin typeface="Arial"/>
                <a:ea typeface="+mn-lt"/>
                <a:cs typeface="+mn-lt"/>
              </a:rPr>
              <a:t> &amp; Chen, </a:t>
            </a:r>
            <a:r>
              <a:rPr lang="en-US" sz="1400" err="1">
                <a:latin typeface="Arial"/>
                <a:ea typeface="+mn-lt"/>
                <a:cs typeface="+mn-lt"/>
              </a:rPr>
              <a:t>Zijiao</a:t>
            </a:r>
            <a:r>
              <a:rPr lang="en-US" sz="1400" dirty="0">
                <a:latin typeface="Arial"/>
                <a:ea typeface="+mn-lt"/>
                <a:cs typeface="+mn-lt"/>
              </a:rPr>
              <a:t> &amp; Ding, Ming &amp; Song, Yang &amp; Meng, Lu. (2022). A Wearable ECG Monitor for Deep Learning Based RealTime Cardiovascular Disease Detection. arXiv:2201.10083.</a:t>
            </a:r>
          </a:p>
          <a:p>
            <a:pPr marL="342900" indent="-342900">
              <a:buAutoNum type="arabicPeriod"/>
            </a:pPr>
            <a:r>
              <a:rPr lang="en-US" sz="1400" dirty="0">
                <a:latin typeface="Arial"/>
                <a:ea typeface="+mn-lt"/>
                <a:cs typeface="+mn-lt"/>
              </a:rPr>
              <a:t>Dami, S., </a:t>
            </a:r>
            <a:r>
              <a:rPr lang="en-US" sz="1400" err="1">
                <a:latin typeface="Arial"/>
                <a:ea typeface="+mn-lt"/>
                <a:cs typeface="+mn-lt"/>
              </a:rPr>
              <a:t>Yahaghizadeh</a:t>
            </a:r>
            <a:r>
              <a:rPr lang="en-US" sz="1400" dirty="0">
                <a:latin typeface="Arial"/>
                <a:ea typeface="+mn-lt"/>
                <a:cs typeface="+mn-lt"/>
              </a:rPr>
              <a:t>, M. Predicting cardiovascular events with deep learning approach in the context of the internet of things. Neural </a:t>
            </a:r>
            <a:r>
              <a:rPr lang="en-US" sz="1400" err="1">
                <a:latin typeface="Arial"/>
                <a:ea typeface="+mn-lt"/>
                <a:cs typeface="+mn-lt"/>
              </a:rPr>
              <a:t>Comput</a:t>
            </a:r>
            <a:r>
              <a:rPr lang="en-US" sz="1400" dirty="0">
                <a:latin typeface="Arial"/>
                <a:ea typeface="+mn-lt"/>
                <a:cs typeface="+mn-lt"/>
              </a:rPr>
              <a:t> &amp; </a:t>
            </a:r>
            <a:r>
              <a:rPr lang="en-US" sz="1400" err="1">
                <a:latin typeface="Arial"/>
                <a:ea typeface="+mn-lt"/>
                <a:cs typeface="+mn-lt"/>
              </a:rPr>
              <a:t>Applic</a:t>
            </a:r>
            <a:r>
              <a:rPr lang="en-US" sz="1400" dirty="0">
                <a:latin typeface="Arial"/>
                <a:ea typeface="+mn-lt"/>
                <a:cs typeface="+mn-lt"/>
              </a:rPr>
              <a:t> 33, 7979– 7996 (2021).</a:t>
            </a:r>
            <a:endParaRPr lang="en-US" sz="1400" dirty="0">
              <a:latin typeface="Arial"/>
              <a:cs typeface="Calibri"/>
            </a:endParaRPr>
          </a:p>
          <a:p>
            <a:pPr marL="342900" indent="-342900">
              <a:buAutoNum type="arabicPeriod"/>
            </a:pPr>
            <a:r>
              <a:rPr lang="en-US" sz="1400" err="1">
                <a:latin typeface="Arial"/>
                <a:cs typeface="Calibri"/>
              </a:rPr>
              <a:t>Cañón</a:t>
            </a:r>
            <a:r>
              <a:rPr lang="en-US" sz="1400" dirty="0">
                <a:latin typeface="Arial"/>
                <a:cs typeface="Calibri"/>
              </a:rPr>
              <a:t>-Clavijo</a:t>
            </a:r>
            <a:r>
              <a:rPr lang="en-US" sz="1400" dirty="0">
                <a:latin typeface="Arial"/>
                <a:ea typeface="+mn-lt"/>
                <a:cs typeface="+mn-lt"/>
              </a:rPr>
              <a:t> RE, Montenegro-Marin CE, Gaona-Garcia PA, Ortiz-Guzmán J. IoT Based System for Heart Monitoring and Arrhythmia Detection Using Machine Learning. J </a:t>
            </a:r>
            <a:r>
              <a:rPr lang="en-US" sz="1400" err="1">
                <a:latin typeface="Arial"/>
                <a:ea typeface="+mn-lt"/>
                <a:cs typeface="+mn-lt"/>
              </a:rPr>
              <a:t>Healthc</a:t>
            </a:r>
            <a:r>
              <a:rPr lang="en-US" sz="1400" dirty="0">
                <a:latin typeface="Arial"/>
                <a:ea typeface="+mn-lt"/>
                <a:cs typeface="+mn-lt"/>
              </a:rPr>
              <a:t> Eng. 2023 Feb 8;2023:6401673. </a:t>
            </a:r>
            <a:r>
              <a:rPr lang="en-US" sz="1400" err="1">
                <a:latin typeface="Arial"/>
                <a:ea typeface="+mn-lt"/>
                <a:cs typeface="+mn-lt"/>
              </a:rPr>
              <a:t>doi</a:t>
            </a:r>
            <a:r>
              <a:rPr lang="en-US" sz="1400" dirty="0">
                <a:latin typeface="Arial"/>
                <a:ea typeface="+mn-lt"/>
                <a:cs typeface="+mn-lt"/>
              </a:rPr>
              <a:t>: 10.1155/2023/6401673. PMID: 36818385; PMCID: PMC9931473. </a:t>
            </a:r>
          </a:p>
        </p:txBody>
      </p:sp>
      <p:sp>
        <p:nvSpPr>
          <p:cNvPr id="2" name="TextBox 1">
            <a:extLst>
              <a:ext uri="{FF2B5EF4-FFF2-40B4-BE49-F238E27FC236}">
                <a16:creationId xmlns:a16="http://schemas.microsoft.com/office/drawing/2014/main" id="{9CA0920B-67C2-1467-B867-E22D4F5E4404}"/>
              </a:ext>
            </a:extLst>
          </p:cNvPr>
          <p:cNvSpPr txBox="1"/>
          <p:nvPr/>
        </p:nvSpPr>
        <p:spPr>
          <a:xfrm>
            <a:off x="832554" y="733778"/>
            <a:ext cx="3694621"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200" dirty="0">
                <a:latin typeface="Arial" panose="020B0604020202020204" pitchFamily="34" charset="0"/>
                <a:cs typeface="Arial" panose="020B0604020202020204" pitchFamily="34" charset="0"/>
              </a:rPr>
              <a:t>References</a:t>
            </a:r>
            <a:r>
              <a:rPr lang="en-US" sz="4000" dirty="0">
                <a:cs typeface="Calibri"/>
              </a:rPr>
              <a:t>:</a:t>
            </a:r>
          </a:p>
        </p:txBody>
      </p:sp>
    </p:spTree>
    <p:extLst>
      <p:ext uri="{BB962C8B-B14F-4D97-AF65-F5344CB8AC3E}">
        <p14:creationId xmlns:p14="http://schemas.microsoft.com/office/powerpoint/2010/main" val="3848323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ubtitle 2">
            <a:extLst>
              <a:ext uri="{FF2B5EF4-FFF2-40B4-BE49-F238E27FC236}">
                <a16:creationId xmlns:a16="http://schemas.microsoft.com/office/drawing/2014/main" id="{4E2A0949-CF5D-2DEF-04D0-41CC1EE04B1C}"/>
              </a:ext>
            </a:extLst>
          </p:cNvPr>
          <p:cNvSpPr txBox="1">
            <a:spLocks/>
          </p:cNvSpPr>
          <p:nvPr/>
        </p:nvSpPr>
        <p:spPr>
          <a:xfrm>
            <a:off x="838200" y="2173799"/>
            <a:ext cx="10515600" cy="455388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endParaRPr lang="en-US" sz="1400" dirty="0">
              <a:latin typeface="Arial"/>
              <a:cs typeface="Arial"/>
            </a:endParaRPr>
          </a:p>
          <a:p>
            <a:pPr marL="0" indent="0">
              <a:buNone/>
            </a:pPr>
            <a:r>
              <a:rPr lang="en-US" sz="1400" dirty="0">
                <a:latin typeface="Arial"/>
                <a:ea typeface="+mn-lt"/>
                <a:cs typeface="Arial"/>
              </a:rPr>
              <a:t>8.    S. Raj, "An Efficient IoT-Based Platform for Remote Real-Time Cardiac Activity Monitoring," in IEEE </a:t>
            </a:r>
            <a:r>
              <a:rPr lang="en-US" sz="1400">
                <a:latin typeface="Arial"/>
                <a:ea typeface="+mn-lt"/>
                <a:cs typeface="Arial"/>
              </a:rPr>
              <a:t>Transactions on Consumer </a:t>
            </a:r>
            <a:r>
              <a:rPr lang="en-US" sz="1400" dirty="0">
                <a:latin typeface="Arial"/>
                <a:ea typeface="+mn-lt"/>
                <a:cs typeface="Arial"/>
              </a:rPr>
              <a:t>Electronics, vol. 66, no. 2, pp. 106- 114, May 2020, </a:t>
            </a:r>
            <a:r>
              <a:rPr lang="en-US" sz="1400" dirty="0" err="1">
                <a:latin typeface="Arial"/>
                <a:ea typeface="+mn-lt"/>
                <a:cs typeface="Arial"/>
              </a:rPr>
              <a:t>doi</a:t>
            </a:r>
            <a:r>
              <a:rPr lang="en-US" sz="1400" dirty="0">
                <a:latin typeface="Arial"/>
                <a:ea typeface="+mn-lt"/>
                <a:cs typeface="Arial"/>
              </a:rPr>
              <a:t>: 10.1109/TCE.2020.2981511.</a:t>
            </a:r>
          </a:p>
          <a:p>
            <a:pPr marL="0" indent="0">
              <a:buNone/>
            </a:pPr>
            <a:r>
              <a:rPr lang="en-US" sz="1400" dirty="0">
                <a:latin typeface="Arial"/>
                <a:ea typeface="+mn-lt"/>
                <a:cs typeface="Arial"/>
              </a:rPr>
              <a:t>9.    Ma S, Cui J, Xiao W, Liu L. Deep Learning-Based Data Augmentation and Model Fusion for </a:t>
            </a:r>
            <a:r>
              <a:rPr lang="en-US" sz="1400">
                <a:latin typeface="Arial"/>
                <a:ea typeface="+mn-lt"/>
                <a:cs typeface="Arial"/>
              </a:rPr>
              <a:t>Automatic Arrhythmia Identification </a:t>
            </a:r>
            <a:r>
              <a:rPr lang="en-US" sz="1400" dirty="0">
                <a:latin typeface="Arial"/>
                <a:ea typeface="+mn-lt"/>
                <a:cs typeface="Arial"/>
              </a:rPr>
              <a:t>and Classification Algorithms. </a:t>
            </a:r>
            <a:r>
              <a:rPr lang="en-US" sz="1400" dirty="0" err="1">
                <a:latin typeface="Arial"/>
                <a:ea typeface="+mn-lt"/>
                <a:cs typeface="Arial"/>
              </a:rPr>
              <a:t>Comput</a:t>
            </a:r>
            <a:r>
              <a:rPr lang="en-US" sz="1400" dirty="0">
                <a:latin typeface="Arial"/>
                <a:ea typeface="+mn-lt"/>
                <a:cs typeface="Arial"/>
              </a:rPr>
              <a:t> Intell </a:t>
            </a:r>
            <a:r>
              <a:rPr lang="en-US" sz="1400" dirty="0" err="1">
                <a:latin typeface="Arial"/>
                <a:ea typeface="+mn-lt"/>
                <a:cs typeface="Arial"/>
              </a:rPr>
              <a:t>Neurosci</a:t>
            </a:r>
            <a:r>
              <a:rPr lang="en-US" sz="1400" dirty="0">
                <a:latin typeface="Arial"/>
                <a:ea typeface="+mn-lt"/>
                <a:cs typeface="Arial"/>
              </a:rPr>
              <a:t>. 2022 Aug 11;2022:1577778. </a:t>
            </a:r>
            <a:r>
              <a:rPr lang="en-US" sz="1400" dirty="0" err="1">
                <a:latin typeface="Arial"/>
                <a:ea typeface="+mn-lt"/>
                <a:cs typeface="Arial"/>
              </a:rPr>
              <a:t>doi</a:t>
            </a:r>
            <a:r>
              <a:rPr lang="en-US" sz="1400" dirty="0">
                <a:latin typeface="Arial"/>
                <a:ea typeface="+mn-lt"/>
                <a:cs typeface="Arial"/>
              </a:rPr>
              <a:t>: </a:t>
            </a:r>
            <a:r>
              <a:rPr lang="en-US" sz="1400">
                <a:latin typeface="Arial"/>
                <a:ea typeface="+mn-lt"/>
                <a:cs typeface="Arial"/>
              </a:rPr>
              <a:t>10.1155/2022/1577778. PMID</a:t>
            </a:r>
            <a:r>
              <a:rPr lang="en-US" sz="1400" dirty="0">
                <a:latin typeface="Arial"/>
                <a:ea typeface="+mn-lt"/>
                <a:cs typeface="Arial"/>
              </a:rPr>
              <a:t>: 35990162; PMCID: PMC9388256.</a:t>
            </a:r>
            <a:endParaRPr lang="en-US" dirty="0">
              <a:latin typeface="Calibri" panose="020F0502020204030204"/>
              <a:ea typeface="+mn-lt"/>
              <a:cs typeface="Calibri" panose="020F0502020204030204"/>
            </a:endParaRPr>
          </a:p>
          <a:p>
            <a:pPr marL="0" indent="0">
              <a:buNone/>
            </a:pPr>
            <a:r>
              <a:rPr lang="en-US" sz="1400" dirty="0">
                <a:latin typeface="Arial"/>
                <a:ea typeface="+mn-lt"/>
                <a:cs typeface="Arial"/>
              </a:rPr>
              <a:t>10.  M. B. Abubaker and B. </a:t>
            </a:r>
            <a:r>
              <a:rPr lang="en-US" sz="1400" dirty="0" err="1">
                <a:latin typeface="Arial"/>
                <a:ea typeface="+mn-lt"/>
                <a:cs typeface="Arial"/>
              </a:rPr>
              <a:t>Babayiğit</a:t>
            </a:r>
            <a:r>
              <a:rPr lang="en-US" sz="1400" dirty="0">
                <a:latin typeface="Arial"/>
                <a:ea typeface="+mn-lt"/>
                <a:cs typeface="Arial"/>
              </a:rPr>
              <a:t>, "Detection of Cardiovascular Diseases in ECG Images Using Machine Learning </a:t>
            </a:r>
            <a:r>
              <a:rPr lang="en-US" sz="1400">
                <a:latin typeface="Arial"/>
                <a:ea typeface="+mn-lt"/>
                <a:cs typeface="Arial"/>
              </a:rPr>
              <a:t>and Deep </a:t>
            </a:r>
            <a:r>
              <a:rPr lang="en-US" sz="1400" dirty="0">
                <a:latin typeface="Arial"/>
                <a:ea typeface="+mn-lt"/>
                <a:cs typeface="Arial"/>
              </a:rPr>
              <a:t>Learning Methods," in IEEE Transactions on Artificial Intelligence, vol. 4, no. 2, pp. 373-382, April  </a:t>
            </a:r>
            <a:r>
              <a:rPr lang="en-US" sz="1400">
                <a:latin typeface="Arial"/>
                <a:ea typeface="+mn-lt"/>
                <a:cs typeface="Arial"/>
              </a:rPr>
              <a:t>2023 doi</a:t>
            </a:r>
            <a:r>
              <a:rPr lang="en-US" sz="1400" dirty="0">
                <a:latin typeface="Arial"/>
                <a:ea typeface="+mn-lt"/>
                <a:cs typeface="Arial"/>
              </a:rPr>
              <a:t>: 10.1109/TAI.2022.3159505.</a:t>
            </a:r>
            <a:endParaRPr lang="en-US" dirty="0">
              <a:latin typeface="Calibri" panose="020F0502020204030204"/>
              <a:ea typeface="+mn-lt"/>
              <a:cs typeface="Calibri" panose="020F0502020204030204"/>
            </a:endParaRPr>
          </a:p>
          <a:p>
            <a:pPr marL="0" indent="0">
              <a:buNone/>
            </a:pPr>
            <a:endParaRPr lang="en-US" sz="1400" b="1" u="sng" dirty="0">
              <a:ea typeface="+mn-lt"/>
              <a:cs typeface="+mn-lt"/>
            </a:endParaRPr>
          </a:p>
        </p:txBody>
      </p:sp>
      <p:sp>
        <p:nvSpPr>
          <p:cNvPr id="2" name="TextBox 1">
            <a:extLst>
              <a:ext uri="{FF2B5EF4-FFF2-40B4-BE49-F238E27FC236}">
                <a16:creationId xmlns:a16="http://schemas.microsoft.com/office/drawing/2014/main" id="{9CA0920B-67C2-1467-B867-E22D4F5E4404}"/>
              </a:ext>
            </a:extLst>
          </p:cNvPr>
          <p:cNvSpPr txBox="1"/>
          <p:nvPr/>
        </p:nvSpPr>
        <p:spPr>
          <a:xfrm>
            <a:off x="832554" y="733778"/>
            <a:ext cx="3694621"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200">
                <a:latin typeface="Arial" panose="020B0604020202020204" pitchFamily="34" charset="0"/>
                <a:cs typeface="Arial" panose="020B0604020202020204" pitchFamily="34" charset="0"/>
              </a:rPr>
              <a:t>References</a:t>
            </a:r>
            <a:r>
              <a:rPr lang="en-US" sz="4000">
                <a:cs typeface="Calibri"/>
              </a:rPr>
              <a:t>:</a:t>
            </a:r>
          </a:p>
        </p:txBody>
      </p:sp>
    </p:spTree>
    <p:extLst>
      <p:ext uri="{BB962C8B-B14F-4D97-AF65-F5344CB8AC3E}">
        <p14:creationId xmlns:p14="http://schemas.microsoft.com/office/powerpoint/2010/main" val="354708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E16A54-CBD8-8D8E-41BB-F37CF39B5A8B}"/>
              </a:ext>
            </a:extLst>
          </p:cNvPr>
          <p:cNvSpPr>
            <a:spLocks noGrp="1"/>
          </p:cNvSpPr>
          <p:nvPr>
            <p:ph type="ctrTitle"/>
          </p:nvPr>
        </p:nvSpPr>
        <p:spPr>
          <a:xfrm>
            <a:off x="1524003" y="1999615"/>
            <a:ext cx="9144000" cy="2764028"/>
          </a:xfrm>
        </p:spPr>
        <p:txBody>
          <a:bodyPr anchor="ctr">
            <a:normAutofit/>
          </a:bodyPr>
          <a:lstStyle/>
          <a:p>
            <a:r>
              <a:rPr lang="en-GB" sz="7200">
                <a:latin typeface="Arial"/>
                <a:cs typeface="Calibri Light"/>
              </a:rPr>
              <a:t>THANK YOU</a:t>
            </a:r>
            <a:endParaRPr lang="en-GB" sz="7200">
              <a:latin typeface="Arial"/>
            </a:endParaRPr>
          </a:p>
        </p:txBody>
      </p:sp>
      <p:sp>
        <p:nvSpPr>
          <p:cNvPr id="23" name="Rectangle 2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3985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83294D-A41F-C09A-877B-1291F63D7B57}"/>
              </a:ext>
            </a:extLst>
          </p:cNvPr>
          <p:cNvSpPr>
            <a:spLocks noGrp="1"/>
          </p:cNvSpPr>
          <p:nvPr>
            <p:ph type="title"/>
          </p:nvPr>
        </p:nvSpPr>
        <p:spPr>
          <a:xfrm>
            <a:off x="838200" y="365125"/>
            <a:ext cx="10515600" cy="1325563"/>
          </a:xfrm>
        </p:spPr>
        <p:txBody>
          <a:bodyPr>
            <a:normAutofit/>
          </a:bodyPr>
          <a:lstStyle/>
          <a:p>
            <a:r>
              <a:rPr lang="en-IN" sz="4000">
                <a:latin typeface="Arial"/>
                <a:cs typeface="Arial"/>
              </a:rPr>
              <a:t>Problem Statement:</a:t>
            </a:r>
          </a:p>
        </p:txBody>
      </p:sp>
      <p:sp>
        <p:nvSpPr>
          <p:cNvPr id="3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0CCB89-E371-71C2-AA3E-AAF662F7D3EA}"/>
              </a:ext>
            </a:extLst>
          </p:cNvPr>
          <p:cNvSpPr>
            <a:spLocks noGrp="1"/>
          </p:cNvSpPr>
          <p:nvPr>
            <p:ph idx="1"/>
          </p:nvPr>
        </p:nvSpPr>
        <p:spPr>
          <a:xfrm>
            <a:off x="838200" y="1929384"/>
            <a:ext cx="10515600" cy="4251960"/>
          </a:xfrm>
        </p:spPr>
        <p:txBody>
          <a:bodyPr>
            <a:normAutofit/>
          </a:bodyPr>
          <a:lstStyle/>
          <a:p>
            <a:r>
              <a:rPr lang="en-GB" sz="2200">
                <a:latin typeface="Arial"/>
                <a:cs typeface="Arial"/>
              </a:rPr>
              <a:t>CVDs are the leading cause of death globally, claiming millions of lives each year.</a:t>
            </a:r>
          </a:p>
          <a:p>
            <a:endParaRPr lang="en-GB" sz="2200">
              <a:latin typeface="Arial"/>
              <a:cs typeface="Arial"/>
            </a:endParaRPr>
          </a:p>
          <a:p>
            <a:r>
              <a:rPr lang="en-GB" sz="2200">
                <a:latin typeface="Arial"/>
                <a:cs typeface="Arial"/>
              </a:rPr>
              <a:t>Early detection and intervention are crucial for improving patient outcomes and reducing mortality rates.</a:t>
            </a:r>
          </a:p>
          <a:p>
            <a:endParaRPr lang="en-GB" sz="2200">
              <a:latin typeface="Arial"/>
              <a:cs typeface="Arial"/>
            </a:endParaRPr>
          </a:p>
          <a:p>
            <a:r>
              <a:rPr lang="en-GB" sz="2200">
                <a:latin typeface="Arial"/>
                <a:cs typeface="Arial"/>
              </a:rPr>
              <a:t>However, traditional methods for detecting cardiotoxicity often involve invasive procedures and lack real-time monitoring capabilities.</a:t>
            </a:r>
            <a:endParaRPr lang="en-IN" sz="2200">
              <a:latin typeface="Arial"/>
              <a:cs typeface="Arial"/>
            </a:endParaRPr>
          </a:p>
        </p:txBody>
      </p:sp>
    </p:spTree>
    <p:extLst>
      <p:ext uri="{BB962C8B-B14F-4D97-AF65-F5344CB8AC3E}">
        <p14:creationId xmlns:p14="http://schemas.microsoft.com/office/powerpoint/2010/main" val="2406802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5445D-3EAA-2FCC-30BC-665CDCEEB564}"/>
              </a:ext>
            </a:extLst>
          </p:cNvPr>
          <p:cNvSpPr>
            <a:spLocks noGrp="1"/>
          </p:cNvSpPr>
          <p:nvPr>
            <p:ph type="title"/>
          </p:nvPr>
        </p:nvSpPr>
        <p:spPr>
          <a:xfrm>
            <a:off x="838200" y="465766"/>
            <a:ext cx="10515600" cy="1325563"/>
          </a:xfrm>
        </p:spPr>
        <p:txBody>
          <a:bodyPr>
            <a:normAutofit/>
          </a:bodyPr>
          <a:lstStyle/>
          <a:p>
            <a:r>
              <a:rPr lang="en-US">
                <a:latin typeface="Arial"/>
                <a:cs typeface="Calibri Light"/>
              </a:rPr>
              <a:t>Objective:</a:t>
            </a:r>
            <a:endParaRPr lang="en-US">
              <a:latin typeface="Arial"/>
              <a:cs typeface="Arial"/>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D19C1F-D947-2003-5949-8E8D7E215A19}"/>
              </a:ext>
            </a:extLst>
          </p:cNvPr>
          <p:cNvSpPr>
            <a:spLocks noGrp="1"/>
          </p:cNvSpPr>
          <p:nvPr>
            <p:ph idx="1"/>
          </p:nvPr>
        </p:nvSpPr>
        <p:spPr>
          <a:xfrm>
            <a:off x="838200" y="2101912"/>
            <a:ext cx="10515600" cy="3906904"/>
          </a:xfrm>
        </p:spPr>
        <p:txBody>
          <a:bodyPr vert="horz" lIns="91440" tIns="45720" rIns="91440" bIns="45720" rtlCol="0" anchor="t">
            <a:noAutofit/>
          </a:bodyPr>
          <a:lstStyle/>
          <a:p>
            <a:r>
              <a:rPr lang="en-US" sz="2000">
                <a:latin typeface="Arial"/>
                <a:ea typeface="+mn-lt"/>
                <a:cs typeface="+mn-lt"/>
              </a:rPr>
              <a:t>Identify abnormal patterns, specifically Arrhythmia, within 12-channel ECG signals for precise detection and characterization.</a:t>
            </a:r>
          </a:p>
          <a:p>
            <a:pPr marL="0" indent="0">
              <a:buNone/>
            </a:pPr>
            <a:endParaRPr lang="en-US" sz="2000">
              <a:latin typeface="Arial"/>
              <a:cs typeface="Calibri" panose="020F0502020204030204"/>
            </a:endParaRPr>
          </a:p>
          <a:p>
            <a:r>
              <a:rPr lang="en-US" sz="2000">
                <a:latin typeface="Arial"/>
                <a:ea typeface="+mn-lt"/>
                <a:cs typeface="+mn-lt"/>
              </a:rPr>
              <a:t>Forecast cardiovascular issues in diverse populations, including cancer patients, sports individuals, and normal controls, by analyzing elevated levels of cardiac troponin (cTn).</a:t>
            </a:r>
          </a:p>
          <a:p>
            <a:pPr marL="0" indent="0">
              <a:buNone/>
            </a:pPr>
            <a:endParaRPr lang="en-US" sz="2000">
              <a:latin typeface="Arial"/>
              <a:cs typeface="Calibri"/>
            </a:endParaRPr>
          </a:p>
          <a:p>
            <a:r>
              <a:rPr lang="en-US" sz="2000">
                <a:latin typeface="Arial"/>
                <a:ea typeface="+mn-lt"/>
                <a:cs typeface="+mn-lt"/>
              </a:rPr>
              <a:t>Enable real-time predictions of heart functions, prioritizing a proactive approach over a diagnostic perspective for timely interventions and improved healthcare outcomes.</a:t>
            </a:r>
          </a:p>
          <a:p>
            <a:pPr marL="0" indent="0">
              <a:buNone/>
            </a:pPr>
            <a:endParaRPr lang="en-US" sz="2000">
              <a:latin typeface="Arial"/>
              <a:ea typeface="+mn-lt"/>
              <a:cs typeface="+mn-lt"/>
            </a:endParaRPr>
          </a:p>
          <a:p>
            <a:r>
              <a:rPr lang="en-US" sz="2000">
                <a:latin typeface="Arial"/>
                <a:ea typeface="+mn-lt"/>
                <a:cs typeface="+mn-lt"/>
              </a:rPr>
              <a:t>Develop a non-invasive tool using IoT-based cardiac biosensors and Deep Learning (DL) algorithms to accurately extract and predict cTn levels.</a:t>
            </a:r>
            <a:endParaRPr lang="en-US" sz="2000">
              <a:latin typeface="Arial"/>
              <a:cs typeface="Calibri"/>
            </a:endParaRPr>
          </a:p>
          <a:p>
            <a:endParaRPr lang="en-US" sz="2400">
              <a:latin typeface="Arial"/>
              <a:cs typeface="Calibri"/>
            </a:endParaRPr>
          </a:p>
          <a:p>
            <a:endParaRPr lang="en-US" sz="2400">
              <a:latin typeface="Arial"/>
              <a:cs typeface="Calibri"/>
            </a:endParaRPr>
          </a:p>
        </p:txBody>
      </p:sp>
    </p:spTree>
    <p:extLst>
      <p:ext uri="{BB962C8B-B14F-4D97-AF65-F5344CB8AC3E}">
        <p14:creationId xmlns:p14="http://schemas.microsoft.com/office/powerpoint/2010/main" val="15086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3129EEE-0638-3242-FEF4-EC95DF041F3B}"/>
              </a:ext>
            </a:extLst>
          </p:cNvPr>
          <p:cNvGraphicFramePr>
            <a:graphicFrameLocks noGrp="1"/>
          </p:cNvGraphicFramePr>
          <p:nvPr>
            <p:extLst>
              <p:ext uri="{D42A27DB-BD31-4B8C-83A1-F6EECF244321}">
                <p14:modId xmlns:p14="http://schemas.microsoft.com/office/powerpoint/2010/main" val="3417998006"/>
              </p:ext>
            </p:extLst>
          </p:nvPr>
        </p:nvGraphicFramePr>
        <p:xfrm>
          <a:off x="567563" y="1129232"/>
          <a:ext cx="11045029" cy="5375431"/>
        </p:xfrm>
        <a:graphic>
          <a:graphicData uri="http://schemas.openxmlformats.org/drawingml/2006/table">
            <a:tbl>
              <a:tblPr firstRow="1" bandRow="1">
                <a:tableStyleId>{5940675A-B579-460E-94D1-54222C63F5DA}</a:tableStyleId>
              </a:tblPr>
              <a:tblGrid>
                <a:gridCol w="887742">
                  <a:extLst>
                    <a:ext uri="{9D8B030D-6E8A-4147-A177-3AD203B41FA5}">
                      <a16:colId xmlns:a16="http://schemas.microsoft.com/office/drawing/2014/main" val="1609214848"/>
                    </a:ext>
                  </a:extLst>
                </a:gridCol>
                <a:gridCol w="2654266">
                  <a:extLst>
                    <a:ext uri="{9D8B030D-6E8A-4147-A177-3AD203B41FA5}">
                      <a16:colId xmlns:a16="http://schemas.microsoft.com/office/drawing/2014/main" val="33305494"/>
                    </a:ext>
                  </a:extLst>
                </a:gridCol>
                <a:gridCol w="5109763">
                  <a:extLst>
                    <a:ext uri="{9D8B030D-6E8A-4147-A177-3AD203B41FA5}">
                      <a16:colId xmlns:a16="http://schemas.microsoft.com/office/drawing/2014/main" val="2952684763"/>
                    </a:ext>
                  </a:extLst>
                </a:gridCol>
                <a:gridCol w="2393258">
                  <a:extLst>
                    <a:ext uri="{9D8B030D-6E8A-4147-A177-3AD203B41FA5}">
                      <a16:colId xmlns:a16="http://schemas.microsoft.com/office/drawing/2014/main" val="3830300271"/>
                    </a:ext>
                  </a:extLst>
                </a:gridCol>
              </a:tblGrid>
              <a:tr h="718765">
                <a:tc>
                  <a:txBody>
                    <a:bodyPr/>
                    <a:lstStyle/>
                    <a:p>
                      <a:pPr lvl="0" algn="ctr">
                        <a:buNone/>
                      </a:pPr>
                      <a:r>
                        <a:rPr lang="en-US" sz="1800" b="1" i="0" u="none" strike="noStrike" kern="1200" noProof="0">
                          <a:solidFill>
                            <a:schemeClr val="tx1"/>
                          </a:solidFill>
                          <a:latin typeface="Arial"/>
                          <a:ea typeface="+mn-ea"/>
                          <a:cs typeface="+mn-cs"/>
                        </a:rPr>
                        <a:t>Sl.No</a:t>
                      </a:r>
                      <a:endParaRPr lang="en-US" sz="1800" b="1" i="0" u="none" strike="noStrike" kern="1200">
                        <a:solidFill>
                          <a:schemeClr val="tx1"/>
                        </a:solidFill>
                        <a:latin typeface="Arial"/>
                        <a:ea typeface="+mn-ea"/>
                        <a:cs typeface="+mn-cs"/>
                      </a:endParaRPr>
                    </a:p>
                  </a:txBody>
                  <a:tcPr anchor="ctr"/>
                </a:tc>
                <a:tc>
                  <a:txBody>
                    <a:bodyPr/>
                    <a:lstStyle/>
                    <a:p>
                      <a:pPr lvl="0" algn="ctr">
                        <a:buNone/>
                      </a:pPr>
                      <a:r>
                        <a:rPr lang="en-US" sz="1800" b="1" i="0" u="none" strike="noStrike" kern="1200" noProof="0">
                          <a:solidFill>
                            <a:schemeClr val="tx1"/>
                          </a:solidFill>
                          <a:latin typeface="Arial"/>
                          <a:ea typeface="+mn-ea"/>
                          <a:cs typeface="+mn-cs"/>
                        </a:rPr>
                        <a:t>Paper Title</a:t>
                      </a:r>
                      <a:endParaRPr lang="en-US" sz="1800" b="1" i="0" u="none" strike="noStrike" kern="1200">
                        <a:solidFill>
                          <a:schemeClr val="tx1"/>
                        </a:solidFill>
                        <a:latin typeface="Arial"/>
                        <a:ea typeface="+mn-ea"/>
                        <a:cs typeface="+mn-cs"/>
                      </a:endParaRPr>
                    </a:p>
                  </a:txBody>
                  <a:tcPr anchor="ctr"/>
                </a:tc>
                <a:tc>
                  <a:txBody>
                    <a:bodyPr/>
                    <a:lstStyle/>
                    <a:p>
                      <a:pPr lvl="0" algn="ctr">
                        <a:buNone/>
                      </a:pPr>
                      <a:r>
                        <a:rPr lang="en-US" sz="1800" b="1" i="0" u="none" strike="noStrike" kern="1200" noProof="0">
                          <a:solidFill>
                            <a:schemeClr val="tx1"/>
                          </a:solidFill>
                          <a:latin typeface="Arial"/>
                          <a:ea typeface="+mn-ea"/>
                          <a:cs typeface="+mn-cs"/>
                        </a:rPr>
                        <a:t>Methodology</a:t>
                      </a:r>
                      <a:endParaRPr lang="en-US" sz="1800" b="1" i="0" u="none" strike="noStrike" kern="1200">
                        <a:solidFill>
                          <a:schemeClr val="tx1"/>
                        </a:solidFill>
                        <a:latin typeface="Arial"/>
                        <a:ea typeface="+mn-ea"/>
                        <a:cs typeface="+mn-cs"/>
                      </a:endParaRPr>
                    </a:p>
                  </a:txBody>
                  <a:tcPr anchor="ctr"/>
                </a:tc>
                <a:tc>
                  <a:txBody>
                    <a:bodyPr/>
                    <a:lstStyle/>
                    <a:p>
                      <a:pPr lvl="0" algn="ctr">
                        <a:buNone/>
                      </a:pPr>
                      <a:r>
                        <a:rPr lang="en-US" sz="1800" b="1" i="0" u="none" strike="noStrike" kern="1200" noProof="0">
                          <a:solidFill>
                            <a:schemeClr val="tx1"/>
                          </a:solidFill>
                          <a:latin typeface="Arial"/>
                          <a:ea typeface="+mn-ea"/>
                          <a:cs typeface="+mn-cs"/>
                        </a:rPr>
                        <a:t>Limitations</a:t>
                      </a:r>
                      <a:endParaRPr lang="en-US" sz="1800" b="1" i="0" u="none" strike="noStrike" kern="1200">
                        <a:solidFill>
                          <a:schemeClr val="tx1"/>
                        </a:solidFill>
                        <a:latin typeface="Arial"/>
                        <a:ea typeface="+mn-ea"/>
                        <a:cs typeface="+mn-cs"/>
                      </a:endParaRPr>
                    </a:p>
                  </a:txBody>
                  <a:tcPr anchor="ctr"/>
                </a:tc>
                <a:extLst>
                  <a:ext uri="{0D108BD9-81ED-4DB2-BD59-A6C34878D82A}">
                    <a16:rowId xmlns:a16="http://schemas.microsoft.com/office/drawing/2014/main" val="2888164961"/>
                  </a:ext>
                </a:extLst>
              </a:tr>
              <a:tr h="2002527">
                <a:tc>
                  <a:txBody>
                    <a:bodyPr/>
                    <a:lstStyle/>
                    <a:p>
                      <a:pPr algn="ctr"/>
                      <a:r>
                        <a:rPr lang="en-US" sz="1600" b="0" i="0" u="none" strike="noStrike" kern="1200">
                          <a:solidFill>
                            <a:schemeClr val="tx1"/>
                          </a:solidFill>
                          <a:latin typeface="Arial"/>
                          <a:ea typeface="+mn-ea"/>
                          <a:cs typeface="+mn-cs"/>
                        </a:rPr>
                        <a:t>1.</a:t>
                      </a:r>
                    </a:p>
                  </a:txBody>
                  <a:tcPr anchor="ctr"/>
                </a:tc>
                <a:tc>
                  <a:txBody>
                    <a:bodyPr/>
                    <a:lstStyle/>
                    <a:p>
                      <a:pPr lvl="0">
                        <a:buNone/>
                      </a:pPr>
                      <a:r>
                        <a:rPr lang="en-US" sz="1600" b="0" i="0" u="none" strike="noStrike" kern="1200" noProof="0">
                          <a:solidFill>
                            <a:schemeClr val="tx1"/>
                          </a:solidFill>
                          <a:latin typeface="Arial"/>
                        </a:rPr>
                        <a:t>IoT Based Smart Monitoring of Patients with Acute Heart Failure</a:t>
                      </a:r>
                    </a:p>
                    <a:p>
                      <a:pPr lvl="0">
                        <a:buNone/>
                      </a:pPr>
                      <a:endParaRPr lang="en-US" sz="1600" b="0" i="0" u="none" strike="noStrike" kern="1200" noProof="0">
                        <a:solidFill>
                          <a:schemeClr val="tx1"/>
                        </a:solidFill>
                        <a:latin typeface="Arial"/>
                      </a:endParaRPr>
                    </a:p>
                    <a:p>
                      <a:pPr lvl="0">
                        <a:buNone/>
                      </a:pPr>
                      <a:r>
                        <a:rPr lang="en-US" sz="1600" b="0" i="0" u="none" strike="noStrike" kern="1200" noProof="0">
                          <a:solidFill>
                            <a:schemeClr val="tx1"/>
                          </a:solidFill>
                          <a:latin typeface="Arial"/>
                        </a:rPr>
                        <a:t>Year: 2022</a:t>
                      </a:r>
                    </a:p>
                    <a:p>
                      <a:pPr lvl="0">
                        <a:buNone/>
                      </a:pPr>
                      <a:r>
                        <a:rPr lang="en-US" sz="1600" b="0" i="0" u="none" strike="noStrike" kern="1200" noProof="0">
                          <a:solidFill>
                            <a:schemeClr val="tx1"/>
                          </a:solidFill>
                          <a:latin typeface="Arial"/>
                        </a:rPr>
                        <a:t>Journal: Sensors</a:t>
                      </a:r>
                      <a:endParaRPr lang="en-US" sz="1600">
                        <a:latin typeface="Arial"/>
                      </a:endParaRPr>
                    </a:p>
                  </a:txBody>
                  <a:tcPr/>
                </a:tc>
                <a:tc>
                  <a:txBody>
                    <a:bodyPr/>
                    <a:lstStyle/>
                    <a:p>
                      <a:pPr marL="285750" lvl="0" indent="-285750">
                        <a:buFont typeface="Arial" panose="020B0604020202020204" pitchFamily="34" charset="0"/>
                        <a:buChar char="•"/>
                      </a:pPr>
                      <a:r>
                        <a:rPr lang="en-US" sz="1600" b="0" i="0" u="none" strike="noStrike" kern="1200" noProof="0">
                          <a:solidFill>
                            <a:schemeClr val="tx1"/>
                          </a:solidFill>
                          <a:latin typeface="Arial"/>
                        </a:rPr>
                        <a:t>A comparative analysis was conducted on the classification of heart failure using 13 features, employing various models including CNN, RNN, MLP, and LSTM.</a:t>
                      </a:r>
                    </a:p>
                    <a:p>
                      <a:pPr marL="285750" lvl="0" indent="-285750">
                        <a:buFont typeface="Arial" panose="020B0604020202020204" pitchFamily="34" charset="0"/>
                        <a:buChar char="•"/>
                      </a:pPr>
                      <a:r>
                        <a:rPr lang="en-US" sz="1600" b="0" i="0" u="none" strike="noStrike" kern="1200" noProof="0">
                          <a:solidFill>
                            <a:schemeClr val="tx1"/>
                          </a:solidFill>
                          <a:latin typeface="Arial"/>
                        </a:rPr>
                        <a:t>CNN shows superiority with an accuracy of 92.89%. </a:t>
                      </a:r>
                    </a:p>
                    <a:p>
                      <a:pPr marL="285750" lvl="0" indent="-285750">
                        <a:buFont typeface="Arial" panose="020B0604020202020204" pitchFamily="34" charset="0"/>
                        <a:buChar char="•"/>
                      </a:pPr>
                      <a:r>
                        <a:rPr lang="en-US" sz="1600" b="0" i="0" u="none" strike="noStrike" kern="1200" noProof="0">
                          <a:solidFill>
                            <a:schemeClr val="tx1"/>
                          </a:solidFill>
                          <a:latin typeface="Arial"/>
                        </a:rPr>
                        <a:t>The study incorporated IoT sensors for monitoring heart rate, blood pressure (BP), temperature and ECG signals.</a:t>
                      </a:r>
                    </a:p>
                  </a:txBody>
                  <a:tcPr/>
                </a:tc>
                <a:tc>
                  <a:txBody>
                    <a:bodyPr/>
                    <a:lstStyle/>
                    <a:p>
                      <a:pPr marL="285750" lvl="0" indent="-285750" algn="l">
                        <a:lnSpc>
                          <a:spcPct val="100000"/>
                        </a:lnSpc>
                        <a:spcBef>
                          <a:spcPts val="0"/>
                        </a:spcBef>
                        <a:spcAft>
                          <a:spcPts val="0"/>
                        </a:spcAft>
                        <a:buFont typeface="Arial" panose="020B0604020202020204" pitchFamily="34" charset="0"/>
                        <a:buChar char="•"/>
                      </a:pPr>
                      <a:r>
                        <a:rPr lang="en-US" sz="1600" b="0" i="0" u="none" strike="noStrike" kern="1200" noProof="0">
                          <a:solidFill>
                            <a:schemeClr val="tx1"/>
                          </a:solidFill>
                          <a:latin typeface="Arial"/>
                        </a:rPr>
                        <a:t>Dataset is highly imbalanced. </a:t>
                      </a:r>
                    </a:p>
                    <a:p>
                      <a:pPr marL="285750" lvl="0" indent="-285750">
                        <a:buFont typeface="Arial" panose="020B0604020202020204" pitchFamily="34" charset="0"/>
                        <a:buChar char="•"/>
                      </a:pPr>
                      <a:r>
                        <a:rPr lang="en-US" sz="1600" b="0" i="0" u="none" strike="noStrike" kern="1200" noProof="0">
                          <a:solidFill>
                            <a:schemeClr val="tx1"/>
                          </a:solidFill>
                          <a:latin typeface="Arial"/>
                        </a:rPr>
                        <a:t>Model is not trained well on minority classes.</a:t>
                      </a:r>
                      <a:endParaRPr lang="en-US" sz="1600">
                        <a:latin typeface="Arial"/>
                      </a:endParaRPr>
                    </a:p>
                  </a:txBody>
                  <a:tcPr/>
                </a:tc>
                <a:extLst>
                  <a:ext uri="{0D108BD9-81ED-4DB2-BD59-A6C34878D82A}">
                    <a16:rowId xmlns:a16="http://schemas.microsoft.com/office/drawing/2014/main" val="2370423451"/>
                  </a:ext>
                </a:extLst>
              </a:tr>
              <a:tr h="2370666">
                <a:tc>
                  <a:txBody>
                    <a:bodyPr/>
                    <a:lstStyle/>
                    <a:p>
                      <a:pPr algn="ctr"/>
                      <a:r>
                        <a:rPr lang="en-US" sz="1600" b="0" i="0" u="none" strike="noStrike" kern="1200">
                          <a:solidFill>
                            <a:schemeClr val="tx1"/>
                          </a:solidFill>
                          <a:latin typeface="Arial"/>
                          <a:ea typeface="+mn-ea"/>
                          <a:cs typeface="+mn-cs"/>
                        </a:rPr>
                        <a:t>2.</a:t>
                      </a:r>
                    </a:p>
                  </a:txBody>
                  <a:tcPr anchor="ctr"/>
                </a:tc>
                <a:tc>
                  <a:txBody>
                    <a:bodyPr/>
                    <a:lstStyle/>
                    <a:p>
                      <a:pPr lvl="0">
                        <a:buNone/>
                      </a:pPr>
                      <a:r>
                        <a:rPr lang="en-US" sz="1600" b="0" i="0" u="none" strike="noStrike" kern="1200" noProof="0">
                          <a:solidFill>
                            <a:schemeClr val="tx1"/>
                          </a:solidFill>
                          <a:latin typeface="Arial"/>
                        </a:rPr>
                        <a:t>Arrhythmia detection using deep convolutional neural network with long duration ECG signals</a:t>
                      </a:r>
                    </a:p>
                    <a:p>
                      <a:pPr lvl="0">
                        <a:buNone/>
                      </a:pPr>
                      <a:endParaRPr lang="en-US" sz="1600" b="0" i="0" u="none" strike="noStrike" kern="1200" noProof="0">
                        <a:solidFill>
                          <a:schemeClr val="tx1"/>
                        </a:solidFill>
                        <a:latin typeface="Arial"/>
                      </a:endParaRPr>
                    </a:p>
                    <a:p>
                      <a:pPr lvl="0">
                        <a:buNone/>
                      </a:pPr>
                      <a:r>
                        <a:rPr lang="en-US" sz="1600" b="0" i="0" u="none" strike="noStrike" kern="1200" noProof="0">
                          <a:solidFill>
                            <a:schemeClr val="tx1"/>
                          </a:solidFill>
                          <a:latin typeface="Arial"/>
                        </a:rPr>
                        <a:t>Year: 2018</a:t>
                      </a:r>
                    </a:p>
                    <a:p>
                      <a:pPr lvl="0">
                        <a:buNone/>
                      </a:pPr>
                      <a:r>
                        <a:rPr lang="en-US" sz="1600" b="0" i="0" u="none" strike="noStrike" kern="1200" noProof="0">
                          <a:solidFill>
                            <a:schemeClr val="tx1"/>
                          </a:solidFill>
                          <a:latin typeface="Arial"/>
                        </a:rPr>
                        <a:t>Journal: Computers in Biology and Medicine</a:t>
                      </a:r>
                      <a:endParaRPr lang="en-US" sz="1600">
                        <a:latin typeface="Arial"/>
                      </a:endParaRPr>
                    </a:p>
                  </a:txBody>
                  <a:tcPr/>
                </a:tc>
                <a:tc>
                  <a:txBody>
                    <a:bodyPr/>
                    <a:lstStyle/>
                    <a:p>
                      <a:pPr marL="285750" lvl="0" indent="-285750" algn="l">
                        <a:lnSpc>
                          <a:spcPct val="100000"/>
                        </a:lnSpc>
                        <a:spcBef>
                          <a:spcPts val="0"/>
                        </a:spcBef>
                        <a:spcAft>
                          <a:spcPts val="0"/>
                        </a:spcAft>
                        <a:buFont typeface="Arial" panose="020B0604020202020204" pitchFamily="34" charset="0"/>
                        <a:buChar char="•"/>
                      </a:pPr>
                      <a:r>
                        <a:rPr lang="en-US" sz="1600" b="0" i="0" u="none" strike="noStrike" kern="1200" noProof="0">
                          <a:solidFill>
                            <a:schemeClr val="tx1"/>
                          </a:solidFill>
                          <a:latin typeface="Arial"/>
                        </a:rPr>
                        <a:t>This paper proposes methodology for classifying cardiac arrythmia into 17 classes, considering long duration ECG signal of 10s. </a:t>
                      </a:r>
                    </a:p>
                    <a:p>
                      <a:pPr marL="285750" lvl="0" indent="-285750" algn="l">
                        <a:lnSpc>
                          <a:spcPct val="100000"/>
                        </a:lnSpc>
                        <a:spcBef>
                          <a:spcPts val="0"/>
                        </a:spcBef>
                        <a:spcAft>
                          <a:spcPts val="0"/>
                        </a:spcAft>
                        <a:buFont typeface="Arial" panose="020B0604020202020204" pitchFamily="34" charset="0"/>
                        <a:buChar char="•"/>
                      </a:pPr>
                      <a:r>
                        <a:rPr lang="en-US" sz="1600" b="0" i="0" u="none" strike="noStrike" kern="1200" noProof="0">
                          <a:solidFill>
                            <a:schemeClr val="tx1"/>
                          </a:solidFill>
                          <a:latin typeface="Arial"/>
                        </a:rPr>
                        <a:t>It employs 1D CNN with 16 layer deep, achieving accuracy of 91.33% and classification time of 0.015 s. </a:t>
                      </a:r>
                    </a:p>
                    <a:p>
                      <a:pPr marL="285750" lvl="0" indent="-285750" algn="l">
                        <a:lnSpc>
                          <a:spcPct val="100000"/>
                        </a:lnSpc>
                        <a:spcBef>
                          <a:spcPts val="0"/>
                        </a:spcBef>
                        <a:spcAft>
                          <a:spcPts val="0"/>
                        </a:spcAft>
                        <a:buFont typeface="Arial" panose="020B0604020202020204" pitchFamily="34" charset="0"/>
                        <a:buChar char="•"/>
                      </a:pPr>
                      <a:r>
                        <a:rPr lang="en-US" sz="1600" b="0" i="0" u="none" strike="noStrike" kern="1200" noProof="0">
                          <a:solidFill>
                            <a:schemeClr val="tx1"/>
                          </a:solidFill>
                          <a:latin typeface="Arial"/>
                        </a:rPr>
                        <a:t>It particularly focuses on reducing the computational complexity.</a:t>
                      </a:r>
                      <a:endParaRPr lang="en-US" sz="1600">
                        <a:latin typeface="Arial"/>
                      </a:endParaRPr>
                    </a:p>
                  </a:txBody>
                  <a:tcPr/>
                </a:tc>
                <a:tc>
                  <a:txBody>
                    <a:bodyPr/>
                    <a:lstStyle/>
                    <a:p>
                      <a:pPr marL="285750" indent="-285750">
                        <a:buFont typeface="Arial" panose="020B0604020202020204" pitchFamily="34" charset="0"/>
                        <a:buChar char="•"/>
                      </a:pPr>
                      <a:r>
                        <a:rPr lang="en-US" sz="1600" kern="1200">
                          <a:solidFill>
                            <a:schemeClr val="tx1"/>
                          </a:solidFill>
                          <a:effectLst/>
                          <a:latin typeface="Arial" panose="020B0604020202020204" pitchFamily="34" charset="0"/>
                          <a:ea typeface="+mn-ea"/>
                          <a:cs typeface="Arial" panose="020B0604020202020204" pitchFamily="34" charset="0"/>
                        </a:rPr>
                        <a:t>Small no of ECG signal fragments are analysed.</a:t>
                      </a:r>
                      <a:endParaRPr lang="en-IN" sz="1600" kern="1200">
                        <a:solidFill>
                          <a:schemeClr val="tx1"/>
                        </a:solidFill>
                        <a:effectLst/>
                        <a:latin typeface="Arial" panose="020B0604020202020204" pitchFamily="34" charset="0"/>
                        <a:ea typeface="+mn-ea"/>
                        <a:cs typeface="Arial" panose="020B0604020202020204" pitchFamily="34" charset="0"/>
                      </a:endParaRPr>
                    </a:p>
                    <a:p>
                      <a:pPr marL="285750" indent="-285750">
                        <a:buFont typeface="Arial" panose="020B0604020202020204" pitchFamily="34" charset="0"/>
                        <a:buChar char="•"/>
                      </a:pPr>
                      <a:r>
                        <a:rPr lang="en-US" sz="1600" kern="1200">
                          <a:solidFill>
                            <a:schemeClr val="tx1"/>
                          </a:solidFill>
                          <a:effectLst/>
                          <a:latin typeface="Arial" panose="020B0604020202020204" pitchFamily="34" charset="0"/>
                          <a:ea typeface="+mn-ea"/>
                          <a:cs typeface="Arial" panose="020B0604020202020204" pitchFamily="34" charset="0"/>
                        </a:rPr>
                        <a:t>No possibility of classifying fragments of ECG signal containing more than one class.</a:t>
                      </a:r>
                      <a:endParaRPr lang="en-IN" sz="1600" kern="1200">
                        <a:solidFill>
                          <a:schemeClr val="tx1"/>
                        </a:solidFill>
                        <a:effectLst/>
                        <a:latin typeface="Arial" panose="020B0604020202020204" pitchFamily="34" charset="0"/>
                        <a:ea typeface="+mn-ea"/>
                        <a:cs typeface="Arial" panose="020B0604020202020204" pitchFamily="34" charset="0"/>
                      </a:endParaRPr>
                    </a:p>
                    <a:p>
                      <a:pPr marL="285750" lvl="0" indent="-285750">
                        <a:buFont typeface="Arial" panose="020B0604020202020204" pitchFamily="34" charset="0"/>
                        <a:buChar char="•"/>
                      </a:pPr>
                      <a:endParaRPr lang="en-US" sz="1600">
                        <a:latin typeface="Arial"/>
                      </a:endParaRPr>
                    </a:p>
                  </a:txBody>
                  <a:tcPr/>
                </a:tc>
                <a:extLst>
                  <a:ext uri="{0D108BD9-81ED-4DB2-BD59-A6C34878D82A}">
                    <a16:rowId xmlns:a16="http://schemas.microsoft.com/office/drawing/2014/main" val="2864134880"/>
                  </a:ext>
                </a:extLst>
              </a:tr>
            </a:tbl>
          </a:graphicData>
        </a:graphic>
      </p:graphicFrame>
      <p:sp>
        <p:nvSpPr>
          <p:cNvPr id="3" name="Title 2">
            <a:extLst>
              <a:ext uri="{FF2B5EF4-FFF2-40B4-BE49-F238E27FC236}">
                <a16:creationId xmlns:a16="http://schemas.microsoft.com/office/drawing/2014/main" id="{5A4E29E9-A6D6-769E-99E4-DF4C1EDCB35A}"/>
              </a:ext>
            </a:extLst>
          </p:cNvPr>
          <p:cNvSpPr>
            <a:spLocks noGrp="1"/>
          </p:cNvSpPr>
          <p:nvPr>
            <p:ph type="title"/>
          </p:nvPr>
        </p:nvSpPr>
        <p:spPr>
          <a:xfrm>
            <a:off x="579408" y="-195592"/>
            <a:ext cx="10515600" cy="1325563"/>
          </a:xfrm>
        </p:spPr>
        <p:txBody>
          <a:bodyPr>
            <a:normAutofit/>
          </a:bodyPr>
          <a:lstStyle/>
          <a:p>
            <a:r>
              <a:rPr lang="en-US" sz="4000">
                <a:latin typeface="Arial"/>
                <a:cs typeface="Calibri Light"/>
              </a:rPr>
              <a:t>Literature Survey:</a:t>
            </a:r>
            <a:endParaRPr lang="en-US" sz="4000">
              <a:latin typeface="Arial"/>
              <a:cs typeface="Arial"/>
            </a:endParaRPr>
          </a:p>
        </p:txBody>
      </p:sp>
    </p:spTree>
    <p:extLst>
      <p:ext uri="{BB962C8B-B14F-4D97-AF65-F5344CB8AC3E}">
        <p14:creationId xmlns:p14="http://schemas.microsoft.com/office/powerpoint/2010/main" val="32152694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18C7C80-0F7D-3474-E4A6-D348267D23C4}"/>
              </a:ext>
            </a:extLst>
          </p:cNvPr>
          <p:cNvGraphicFramePr>
            <a:graphicFrameLocks noGrp="1"/>
          </p:cNvGraphicFramePr>
          <p:nvPr>
            <p:extLst>
              <p:ext uri="{D42A27DB-BD31-4B8C-83A1-F6EECF244321}">
                <p14:modId xmlns:p14="http://schemas.microsoft.com/office/powerpoint/2010/main" val="4031989758"/>
              </p:ext>
            </p:extLst>
          </p:nvPr>
        </p:nvGraphicFramePr>
        <p:xfrm>
          <a:off x="639096" y="287547"/>
          <a:ext cx="11031793" cy="5837156"/>
        </p:xfrm>
        <a:graphic>
          <a:graphicData uri="http://schemas.openxmlformats.org/drawingml/2006/table">
            <a:tbl>
              <a:tblPr firstRow="1" bandRow="1">
                <a:tableStyleId>{5940675A-B579-460E-94D1-54222C63F5DA}</a:tableStyleId>
              </a:tblPr>
              <a:tblGrid>
                <a:gridCol w="1513329">
                  <a:extLst>
                    <a:ext uri="{9D8B030D-6E8A-4147-A177-3AD203B41FA5}">
                      <a16:colId xmlns:a16="http://schemas.microsoft.com/office/drawing/2014/main" val="405685877"/>
                    </a:ext>
                  </a:extLst>
                </a:gridCol>
                <a:gridCol w="2683642">
                  <a:extLst>
                    <a:ext uri="{9D8B030D-6E8A-4147-A177-3AD203B41FA5}">
                      <a16:colId xmlns:a16="http://schemas.microsoft.com/office/drawing/2014/main" val="2832975747"/>
                    </a:ext>
                  </a:extLst>
                </a:gridCol>
                <a:gridCol w="4761947">
                  <a:extLst>
                    <a:ext uri="{9D8B030D-6E8A-4147-A177-3AD203B41FA5}">
                      <a16:colId xmlns:a16="http://schemas.microsoft.com/office/drawing/2014/main" val="3066170465"/>
                    </a:ext>
                  </a:extLst>
                </a:gridCol>
                <a:gridCol w="2072875">
                  <a:extLst>
                    <a:ext uri="{9D8B030D-6E8A-4147-A177-3AD203B41FA5}">
                      <a16:colId xmlns:a16="http://schemas.microsoft.com/office/drawing/2014/main" val="1642837622"/>
                    </a:ext>
                  </a:extLst>
                </a:gridCol>
              </a:tblGrid>
              <a:tr h="2918578">
                <a:tc>
                  <a:txBody>
                    <a:bodyPr/>
                    <a:lstStyle/>
                    <a:p>
                      <a:pPr algn="ctr"/>
                      <a:r>
                        <a:rPr lang="en-US" sz="1600">
                          <a:latin typeface="Arial"/>
                        </a:rPr>
                        <a:t>3.</a:t>
                      </a:r>
                    </a:p>
                  </a:txBody>
                  <a:tcPr anchor="ctr"/>
                </a:tc>
                <a:tc>
                  <a:txBody>
                    <a:bodyPr/>
                    <a:lstStyle/>
                    <a:p>
                      <a:pPr lvl="0">
                        <a:buNone/>
                      </a:pPr>
                      <a:r>
                        <a:rPr lang="en-US" sz="1600" b="0" i="0" u="none" strike="noStrike" noProof="0">
                          <a:latin typeface="Arial"/>
                        </a:rPr>
                        <a:t>An IoT Framework for Heart Disease Prediction Based on MDCNN Classifier</a:t>
                      </a:r>
                    </a:p>
                    <a:p>
                      <a:pPr lvl="0">
                        <a:buNone/>
                      </a:pPr>
                      <a:endParaRPr lang="en-US" sz="1600" b="0" i="0" u="none" strike="noStrike" noProof="0">
                        <a:latin typeface="Arial"/>
                      </a:endParaRPr>
                    </a:p>
                    <a:p>
                      <a:pPr lvl="0">
                        <a:buNone/>
                      </a:pPr>
                      <a:r>
                        <a:rPr lang="en-US" sz="1600" b="0" i="0" u="none" strike="noStrike" noProof="0">
                          <a:latin typeface="Arial"/>
                        </a:rPr>
                        <a:t>Year: 2020</a:t>
                      </a:r>
                    </a:p>
                    <a:p>
                      <a:pPr lvl="0">
                        <a:buNone/>
                      </a:pPr>
                      <a:r>
                        <a:rPr lang="en-US" sz="1600" b="0" i="0" u="none" strike="noStrike" noProof="0">
                          <a:latin typeface="Arial"/>
                        </a:rPr>
                        <a:t>Journal: IEEE Access</a:t>
                      </a:r>
                      <a:endParaRPr lang="en-US" sz="1600">
                        <a:latin typeface="Arial"/>
                      </a:endParaRPr>
                    </a:p>
                  </a:txBody>
                  <a:tcPr/>
                </a:tc>
                <a:tc>
                  <a:txBody>
                    <a:bodyPr/>
                    <a:lstStyle/>
                    <a:p>
                      <a:pPr marL="285750" lvl="0" indent="-285750">
                        <a:buFont typeface="Arial" panose="020B0604020202020204" pitchFamily="34" charset="0"/>
                        <a:buChar char="•"/>
                      </a:pPr>
                      <a:r>
                        <a:rPr lang="en-US" sz="1600" b="0" i="0" u="none" strike="noStrike" noProof="0">
                          <a:latin typeface="Arial"/>
                        </a:rPr>
                        <a:t>The study employs a Modified Deep CNN for classification and integrates the Elephant Herd Optimization Algorithm (AEHO).</a:t>
                      </a:r>
                    </a:p>
                    <a:p>
                      <a:pPr marL="285750" lvl="0" indent="-285750">
                        <a:buFont typeface="Arial" panose="020B0604020202020204" pitchFamily="34" charset="0"/>
                        <a:buChar char="•"/>
                      </a:pPr>
                      <a:r>
                        <a:rPr lang="en-US" sz="1600" b="0" i="0" u="none" strike="noStrike" noProof="0">
                          <a:latin typeface="Arial"/>
                        </a:rPr>
                        <a:t>Feature selection is done by Cuttlefish Optimization Algorithm. </a:t>
                      </a:r>
                    </a:p>
                    <a:p>
                      <a:pPr marL="285750" lvl="0" indent="-285750">
                        <a:buFont typeface="Arial" panose="020B0604020202020204" pitchFamily="34" charset="0"/>
                        <a:buChar char="•"/>
                      </a:pPr>
                      <a:r>
                        <a:rPr lang="en-US" sz="1600" b="0" i="0" u="none" strike="noStrike" noProof="0">
                          <a:latin typeface="Arial"/>
                        </a:rPr>
                        <a:t>Simulation is achieved through the integration of microcontroller and LoRa communication hardware for data transmission to the cloud. </a:t>
                      </a:r>
                    </a:p>
                    <a:p>
                      <a:pPr marL="285750" lvl="0" indent="-285750">
                        <a:buFont typeface="Arial" panose="020B0604020202020204" pitchFamily="34" charset="0"/>
                        <a:buChar char="•"/>
                      </a:pPr>
                      <a:r>
                        <a:rPr lang="en-US" sz="1600" b="0" i="0" u="none" strike="noStrike" noProof="0">
                          <a:latin typeface="Arial"/>
                        </a:rPr>
                        <a:t>Use of Omron </a:t>
                      </a:r>
                      <a:r>
                        <a:rPr lang="en-US" sz="1600" b="0" i="0" u="none" strike="noStrike" noProof="0" err="1">
                          <a:latin typeface="Arial"/>
                        </a:rPr>
                        <a:t>HeartGuide</a:t>
                      </a:r>
                      <a:r>
                        <a:rPr lang="en-US" sz="1600" b="0" i="0" u="none" strike="noStrike" noProof="0">
                          <a:latin typeface="Arial"/>
                        </a:rPr>
                        <a:t> smartwatch for blood pressure measurement and the AD8232 for ECG measurement.</a:t>
                      </a:r>
                      <a:endParaRPr lang="en-US" sz="1600">
                        <a:latin typeface="Arial"/>
                      </a:endParaRPr>
                    </a:p>
                  </a:txBody>
                  <a:tcPr/>
                </a:tc>
                <a:tc>
                  <a:txBody>
                    <a:bodyPr/>
                    <a:lstStyle/>
                    <a:p>
                      <a:pPr marL="285750" lvl="0" indent="-285750">
                        <a:buFont typeface="Arial" panose="020B0604020202020204" pitchFamily="34" charset="0"/>
                        <a:buChar char="•"/>
                      </a:pPr>
                      <a:r>
                        <a:rPr lang="en-US" sz="1600" b="0" i="0" u="none" strike="noStrike" noProof="0">
                          <a:latin typeface="Arial"/>
                        </a:rPr>
                        <a:t>Actual data for serum cholesterol, chest pain and glucose level are not used, pseudo numbers are generated</a:t>
                      </a:r>
                      <a:endParaRPr lang="en-US" sz="1600">
                        <a:latin typeface="Arial"/>
                      </a:endParaRPr>
                    </a:p>
                  </a:txBody>
                  <a:tcPr/>
                </a:tc>
                <a:extLst>
                  <a:ext uri="{0D108BD9-81ED-4DB2-BD59-A6C34878D82A}">
                    <a16:rowId xmlns:a16="http://schemas.microsoft.com/office/drawing/2014/main" val="924989409"/>
                  </a:ext>
                </a:extLst>
              </a:tr>
              <a:tr h="2918578">
                <a:tc>
                  <a:txBody>
                    <a:bodyPr/>
                    <a:lstStyle/>
                    <a:p>
                      <a:pPr algn="ctr"/>
                      <a:r>
                        <a:rPr lang="en-US" sz="1600">
                          <a:latin typeface="Arial"/>
                        </a:rPr>
                        <a:t>4.</a:t>
                      </a:r>
                    </a:p>
                  </a:txBody>
                  <a:tcPr anchor="ctr"/>
                </a:tc>
                <a:tc>
                  <a:txBody>
                    <a:bodyPr/>
                    <a:lstStyle/>
                    <a:p>
                      <a:pPr lvl="0">
                        <a:buNone/>
                      </a:pPr>
                      <a:r>
                        <a:rPr lang="en-US" sz="1600" b="0" i="0" u="none" strike="noStrike" noProof="0">
                          <a:latin typeface="Arial"/>
                        </a:rPr>
                        <a:t>A single-lead ECG based cardiotoxicity detection in patients on polychemotherapy</a:t>
                      </a:r>
                    </a:p>
                    <a:p>
                      <a:pPr lvl="0">
                        <a:buNone/>
                      </a:pPr>
                      <a:endParaRPr lang="en-US" sz="1600" b="0" i="0" u="none" strike="noStrike" noProof="0">
                        <a:latin typeface="Arial"/>
                      </a:endParaRPr>
                    </a:p>
                    <a:p>
                      <a:pPr lvl="0">
                        <a:buNone/>
                      </a:pPr>
                      <a:r>
                        <a:rPr lang="en-US" sz="1600" b="0" i="0" u="none" strike="noStrike" noProof="0">
                          <a:latin typeface="Arial"/>
                        </a:rPr>
                        <a:t>Year: 2024</a:t>
                      </a:r>
                    </a:p>
                    <a:p>
                      <a:pPr lvl="0">
                        <a:buNone/>
                      </a:pPr>
                      <a:r>
                        <a:rPr lang="en-US" sz="1600" b="0" i="0" u="none" strike="noStrike" noProof="0">
                          <a:latin typeface="Arial"/>
                        </a:rPr>
                        <a:t>Journal: IJC Heart &amp; Vasculature</a:t>
                      </a:r>
                      <a:endParaRPr lang="en-US" sz="1600">
                        <a:latin typeface="Arial"/>
                      </a:endParaRPr>
                    </a:p>
                  </a:txBody>
                  <a:tcPr/>
                </a:tc>
                <a:tc>
                  <a:txBody>
                    <a:bodyPr/>
                    <a:lstStyle/>
                    <a:p>
                      <a:pPr marL="285750" lvl="0" indent="-285750">
                        <a:buFont typeface="Arial" panose="020B0604020202020204" pitchFamily="34" charset="0"/>
                        <a:buChar char="•"/>
                      </a:pPr>
                      <a:r>
                        <a:rPr lang="en-US" sz="1600" b="0" i="0" u="none" strike="noStrike" noProof="0">
                          <a:latin typeface="Arial"/>
                        </a:rPr>
                        <a:t>The study employs single-lead ECG to detect cardiotoxicity in cancer patients with minimal cardiovascular diseases following the first cycle of polychemotherapy.</a:t>
                      </a:r>
                    </a:p>
                    <a:p>
                      <a:pPr marL="285750" lvl="0" indent="-285750">
                        <a:buFont typeface="Arial" panose="020B0604020202020204" pitchFamily="34" charset="0"/>
                        <a:buChar char="•"/>
                      </a:pPr>
                      <a:r>
                        <a:rPr lang="en-US" sz="1600" b="0" i="0" u="none" strike="noStrike" noProof="0">
                          <a:latin typeface="Arial"/>
                        </a:rPr>
                        <a:t>Utilizes the </a:t>
                      </a:r>
                      <a:r>
                        <a:rPr lang="en-US" sz="1600" b="0" i="0" u="none" strike="noStrike" noProof="0" err="1">
                          <a:latin typeface="Arial"/>
                        </a:rPr>
                        <a:t>CardioQvark</a:t>
                      </a:r>
                      <a:r>
                        <a:rPr lang="en-US" sz="1600" b="0" i="0" u="none" strike="noStrike" noProof="0">
                          <a:latin typeface="Arial"/>
                        </a:rPr>
                        <a:t> mobile phone cover with an integrated ECG sensor for signal detection. </a:t>
                      </a:r>
                    </a:p>
                    <a:p>
                      <a:pPr marL="285750" lvl="0" indent="-285750">
                        <a:buFont typeface="Arial" panose="020B0604020202020204" pitchFamily="34" charset="0"/>
                        <a:buChar char="•"/>
                      </a:pPr>
                      <a:r>
                        <a:rPr lang="en-US" sz="1600" b="0" i="0" u="none" strike="noStrike" noProof="0">
                          <a:latin typeface="Arial"/>
                        </a:rPr>
                        <a:t>Detection focuses on identifying left ventricular diastolic dysfunction, atrial fibrillation, and QTc prolongation.</a:t>
                      </a:r>
                      <a:endParaRPr lang="en-US" sz="1600">
                        <a:latin typeface="Arial"/>
                      </a:endParaRPr>
                    </a:p>
                  </a:txBody>
                  <a:tcPr/>
                </a:tc>
                <a:tc>
                  <a:txBody>
                    <a:bodyPr/>
                    <a:lstStyle/>
                    <a:p>
                      <a:pPr marL="285750" lvl="0" indent="-285750">
                        <a:buFont typeface="Arial" panose="020B0604020202020204" pitchFamily="34" charset="0"/>
                        <a:buChar char="•"/>
                      </a:pPr>
                      <a:r>
                        <a:rPr lang="en-US" sz="1600" b="0" i="0" u="none" strike="noStrike" noProof="0">
                          <a:latin typeface="Arial"/>
                        </a:rPr>
                        <a:t>Sample did not include patients with intermediate and low LVEF</a:t>
                      </a:r>
                      <a:endParaRPr lang="en-US" sz="1600">
                        <a:latin typeface="Arial"/>
                      </a:endParaRPr>
                    </a:p>
                  </a:txBody>
                  <a:tcPr/>
                </a:tc>
                <a:extLst>
                  <a:ext uri="{0D108BD9-81ED-4DB2-BD59-A6C34878D82A}">
                    <a16:rowId xmlns:a16="http://schemas.microsoft.com/office/drawing/2014/main" val="415691679"/>
                  </a:ext>
                </a:extLst>
              </a:tr>
            </a:tbl>
          </a:graphicData>
        </a:graphic>
      </p:graphicFrame>
    </p:spTree>
    <p:extLst>
      <p:ext uri="{BB962C8B-B14F-4D97-AF65-F5344CB8AC3E}">
        <p14:creationId xmlns:p14="http://schemas.microsoft.com/office/powerpoint/2010/main" val="23986565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18C7C80-0F7D-3474-E4A6-D348267D23C4}"/>
              </a:ext>
            </a:extLst>
          </p:cNvPr>
          <p:cNvGraphicFramePr>
            <a:graphicFrameLocks noGrp="1"/>
          </p:cNvGraphicFramePr>
          <p:nvPr>
            <p:extLst>
              <p:ext uri="{D42A27DB-BD31-4B8C-83A1-F6EECF244321}">
                <p14:modId xmlns:p14="http://schemas.microsoft.com/office/powerpoint/2010/main" val="3109294993"/>
              </p:ext>
            </p:extLst>
          </p:nvPr>
        </p:nvGraphicFramePr>
        <p:xfrm>
          <a:off x="531962" y="287547"/>
          <a:ext cx="11040606" cy="6131339"/>
        </p:xfrm>
        <a:graphic>
          <a:graphicData uri="http://schemas.openxmlformats.org/drawingml/2006/table">
            <a:tbl>
              <a:tblPr firstRow="1" bandRow="1">
                <a:tableStyleId>{5940675A-B579-460E-94D1-54222C63F5DA}</a:tableStyleId>
              </a:tblPr>
              <a:tblGrid>
                <a:gridCol w="999935">
                  <a:extLst>
                    <a:ext uri="{9D8B030D-6E8A-4147-A177-3AD203B41FA5}">
                      <a16:colId xmlns:a16="http://schemas.microsoft.com/office/drawing/2014/main" val="405685877"/>
                    </a:ext>
                  </a:extLst>
                </a:gridCol>
                <a:gridCol w="2450825">
                  <a:extLst>
                    <a:ext uri="{9D8B030D-6E8A-4147-A177-3AD203B41FA5}">
                      <a16:colId xmlns:a16="http://schemas.microsoft.com/office/drawing/2014/main" val="2832975747"/>
                    </a:ext>
                  </a:extLst>
                </a:gridCol>
                <a:gridCol w="5499254">
                  <a:extLst>
                    <a:ext uri="{9D8B030D-6E8A-4147-A177-3AD203B41FA5}">
                      <a16:colId xmlns:a16="http://schemas.microsoft.com/office/drawing/2014/main" val="3066170465"/>
                    </a:ext>
                  </a:extLst>
                </a:gridCol>
                <a:gridCol w="2090592">
                  <a:extLst>
                    <a:ext uri="{9D8B030D-6E8A-4147-A177-3AD203B41FA5}">
                      <a16:colId xmlns:a16="http://schemas.microsoft.com/office/drawing/2014/main" val="1642837622"/>
                    </a:ext>
                  </a:extLst>
                </a:gridCol>
              </a:tblGrid>
              <a:tr h="3420533">
                <a:tc>
                  <a:txBody>
                    <a:bodyPr/>
                    <a:lstStyle/>
                    <a:p>
                      <a:pPr algn="ctr"/>
                      <a:r>
                        <a:rPr lang="en-US" sz="1600">
                          <a:latin typeface="Arial"/>
                        </a:rPr>
                        <a:t>5.</a:t>
                      </a:r>
                    </a:p>
                  </a:txBody>
                  <a:tcPr anchor="ctr"/>
                </a:tc>
                <a:tc>
                  <a:txBody>
                    <a:bodyPr/>
                    <a:lstStyle/>
                    <a:p>
                      <a:pPr lvl="0" algn="l">
                        <a:lnSpc>
                          <a:spcPct val="100000"/>
                        </a:lnSpc>
                        <a:spcBef>
                          <a:spcPts val="0"/>
                        </a:spcBef>
                        <a:spcAft>
                          <a:spcPts val="0"/>
                        </a:spcAft>
                        <a:buNone/>
                      </a:pPr>
                      <a:r>
                        <a:rPr lang="en-US" sz="1600" b="0" i="0" u="none" strike="noStrike" noProof="0">
                          <a:latin typeface="Arial"/>
                        </a:rPr>
                        <a:t>A Wearable ECG Monitor for Deep Learning Based Real-Time Cardiovascular Disease Detection</a:t>
                      </a:r>
                    </a:p>
                    <a:p>
                      <a:pPr lvl="0" algn="l">
                        <a:lnSpc>
                          <a:spcPct val="100000"/>
                        </a:lnSpc>
                        <a:spcBef>
                          <a:spcPts val="0"/>
                        </a:spcBef>
                        <a:spcAft>
                          <a:spcPts val="0"/>
                        </a:spcAft>
                        <a:buNone/>
                      </a:pPr>
                      <a:endParaRPr lang="en-US" sz="1600" b="0" i="0" u="none" strike="noStrike" noProof="0">
                        <a:latin typeface="Arial"/>
                      </a:endParaRPr>
                    </a:p>
                    <a:p>
                      <a:pPr lvl="0" algn="l">
                        <a:lnSpc>
                          <a:spcPct val="100000"/>
                        </a:lnSpc>
                        <a:spcBef>
                          <a:spcPts val="0"/>
                        </a:spcBef>
                        <a:spcAft>
                          <a:spcPts val="0"/>
                        </a:spcAft>
                        <a:buNone/>
                      </a:pPr>
                      <a:r>
                        <a:rPr lang="en-US" sz="1600" b="0" i="0" u="none" strike="noStrike" noProof="0">
                          <a:latin typeface="Arial"/>
                        </a:rPr>
                        <a:t>Year: 2022</a:t>
                      </a:r>
                    </a:p>
                    <a:p>
                      <a:pPr lvl="0" algn="l">
                        <a:lnSpc>
                          <a:spcPct val="100000"/>
                        </a:lnSpc>
                        <a:spcBef>
                          <a:spcPts val="0"/>
                        </a:spcBef>
                        <a:spcAft>
                          <a:spcPts val="0"/>
                        </a:spcAft>
                        <a:buNone/>
                      </a:pPr>
                      <a:r>
                        <a:rPr lang="en-US" sz="1600" b="0" i="0" u="none" strike="noStrike" noProof="0">
                          <a:latin typeface="Arial"/>
                        </a:rPr>
                        <a:t>Journal: arXiv</a:t>
                      </a:r>
                      <a:endParaRPr lang="en-US" sz="1600">
                        <a:latin typeface="Arial"/>
                      </a:endParaRPr>
                    </a:p>
                    <a:p>
                      <a:pPr lvl="0">
                        <a:buNone/>
                      </a:pPr>
                      <a:endParaRPr lang="en-US" sz="1600" b="0" i="0" u="none" strike="noStrike" noProof="0">
                        <a:latin typeface="Arial"/>
                      </a:endParaRPr>
                    </a:p>
                  </a:txBody>
                  <a:tcPr/>
                </a:tc>
                <a:tc>
                  <a:txBody>
                    <a:bodyPr/>
                    <a:lstStyle/>
                    <a:p>
                      <a:pPr marL="285750" lvl="0" indent="-285750">
                        <a:buFont typeface="Arial" panose="020B0604020202020204" pitchFamily="34" charset="0"/>
                        <a:buChar char="•"/>
                      </a:pPr>
                      <a:r>
                        <a:rPr lang="en-US" sz="1600" b="0" i="0" u="none" strike="noStrike" noProof="0">
                          <a:latin typeface="Arial"/>
                        </a:rPr>
                        <a:t>The proposed wearable ECG monitoring system, IREALCARE, consists of an integrated ECG sensor where ECG data is collected, transmitted to the control unit, sampled at 250Hz, converted to digital signals using ADC. </a:t>
                      </a:r>
                    </a:p>
                    <a:p>
                      <a:pPr marL="285750" lvl="0" indent="-285750">
                        <a:buFont typeface="Arial" panose="020B0604020202020204" pitchFamily="34" charset="0"/>
                        <a:buChar char="•"/>
                      </a:pPr>
                      <a:r>
                        <a:rPr lang="en-US" sz="1600" b="0" i="0" u="none" strike="noStrike" noProof="0">
                          <a:latin typeface="Arial"/>
                        </a:rPr>
                        <a:t>The ECG signals are wirelessly transmitted to a mobile device via Bluetooth. </a:t>
                      </a:r>
                    </a:p>
                    <a:p>
                      <a:pPr marL="285750" lvl="0" indent="-285750">
                        <a:buFont typeface="Arial" panose="020B0604020202020204" pitchFamily="34" charset="0"/>
                        <a:buChar char="•"/>
                      </a:pPr>
                      <a:r>
                        <a:rPr lang="en-US" sz="1600" b="0" i="0" u="none" strike="noStrike" noProof="0">
                          <a:latin typeface="Arial"/>
                        </a:rPr>
                        <a:t>Preprocessing of the ECG involves enlarging by sliding window and denoising using Discrete Wavelet Transform (DWT).</a:t>
                      </a:r>
                    </a:p>
                    <a:p>
                      <a:pPr marL="285750" lvl="0" indent="-285750">
                        <a:buFont typeface="Arial" panose="020B0604020202020204" pitchFamily="34" charset="0"/>
                        <a:buChar char="•"/>
                      </a:pPr>
                      <a:r>
                        <a:rPr lang="en-US" sz="1600" b="0" i="0" u="none" strike="noStrike" noProof="0">
                          <a:latin typeface="Arial"/>
                        </a:rPr>
                        <a:t> The system employs a confidence level-based training approach with ResNet as the training model, achieving an accuracy of 90.2%.</a:t>
                      </a:r>
                      <a:endParaRPr lang="en-US" sz="1600">
                        <a:latin typeface="Arial"/>
                      </a:endParaRPr>
                    </a:p>
                  </a:txBody>
                  <a:tcPr/>
                </a:tc>
                <a:tc>
                  <a:txBody>
                    <a:bodyPr/>
                    <a:lstStyle/>
                    <a:p>
                      <a:pPr marL="285750" lvl="0" indent="-285750">
                        <a:buFont typeface="Arial" panose="020B0604020202020204" pitchFamily="34" charset="0"/>
                        <a:buChar char="•"/>
                      </a:pPr>
                      <a:r>
                        <a:rPr lang="en-US" sz="1600" b="0" i="0" u="none" strike="noStrike" noProof="0">
                          <a:latin typeface="Arial"/>
                        </a:rPr>
                        <a:t>Relies heavily on the optimal selection of the confidence level, which may vary based on the dataset and label quality</a:t>
                      </a:r>
                      <a:endParaRPr lang="en-US" sz="1600">
                        <a:latin typeface="Arial"/>
                      </a:endParaRPr>
                    </a:p>
                  </a:txBody>
                  <a:tcPr/>
                </a:tc>
                <a:extLst>
                  <a:ext uri="{0D108BD9-81ED-4DB2-BD59-A6C34878D82A}">
                    <a16:rowId xmlns:a16="http://schemas.microsoft.com/office/drawing/2014/main" val="924989409"/>
                  </a:ext>
                </a:extLst>
              </a:tr>
              <a:tr h="2710806">
                <a:tc>
                  <a:txBody>
                    <a:bodyPr/>
                    <a:lstStyle/>
                    <a:p>
                      <a:pPr algn="ctr"/>
                      <a:r>
                        <a:rPr lang="en-US" sz="1600">
                          <a:latin typeface="Arial"/>
                        </a:rPr>
                        <a:t>6.</a:t>
                      </a:r>
                    </a:p>
                  </a:txBody>
                  <a:tcPr anchor="ctr"/>
                </a:tc>
                <a:tc>
                  <a:txBody>
                    <a:bodyPr/>
                    <a:lstStyle/>
                    <a:p>
                      <a:pPr lvl="0" algn="l">
                        <a:lnSpc>
                          <a:spcPct val="100000"/>
                        </a:lnSpc>
                        <a:spcBef>
                          <a:spcPts val="0"/>
                        </a:spcBef>
                        <a:spcAft>
                          <a:spcPts val="0"/>
                        </a:spcAft>
                        <a:buNone/>
                      </a:pPr>
                      <a:r>
                        <a:rPr lang="en-US" sz="1600" b="0" i="0" u="none" strike="noStrike" noProof="0">
                          <a:latin typeface="Arial"/>
                        </a:rPr>
                        <a:t>Predicting cardiovascular events with deep learning approach in the context of the internet of things</a:t>
                      </a:r>
                    </a:p>
                    <a:p>
                      <a:pPr lvl="0" algn="l">
                        <a:lnSpc>
                          <a:spcPct val="100000"/>
                        </a:lnSpc>
                        <a:spcBef>
                          <a:spcPts val="0"/>
                        </a:spcBef>
                        <a:spcAft>
                          <a:spcPts val="0"/>
                        </a:spcAft>
                        <a:buNone/>
                      </a:pPr>
                      <a:endParaRPr lang="en-US" sz="1600" b="0" i="0" u="none" strike="noStrike" noProof="0">
                        <a:latin typeface="Arial"/>
                      </a:endParaRPr>
                    </a:p>
                    <a:p>
                      <a:pPr lvl="0" algn="l">
                        <a:lnSpc>
                          <a:spcPct val="100000"/>
                        </a:lnSpc>
                        <a:spcBef>
                          <a:spcPts val="0"/>
                        </a:spcBef>
                        <a:spcAft>
                          <a:spcPts val="0"/>
                        </a:spcAft>
                        <a:buNone/>
                      </a:pPr>
                      <a:r>
                        <a:rPr lang="en-US" sz="1600" b="0" i="0" u="none" strike="noStrike" noProof="0">
                          <a:latin typeface="Arial"/>
                        </a:rPr>
                        <a:t>Year: 2021</a:t>
                      </a:r>
                    </a:p>
                    <a:p>
                      <a:pPr lvl="0" algn="l">
                        <a:lnSpc>
                          <a:spcPct val="100000"/>
                        </a:lnSpc>
                        <a:spcBef>
                          <a:spcPts val="0"/>
                        </a:spcBef>
                        <a:spcAft>
                          <a:spcPts val="0"/>
                        </a:spcAft>
                        <a:buNone/>
                      </a:pPr>
                      <a:r>
                        <a:rPr lang="en-US" sz="1600" b="0" i="0" u="none" strike="noStrike" noProof="0">
                          <a:latin typeface="Arial"/>
                        </a:rPr>
                        <a:t>Journal: Neural Computing &amp; Applications</a:t>
                      </a:r>
                      <a:endParaRPr lang="en-US" sz="1600">
                        <a:latin typeface="Arial"/>
                      </a:endParaRPr>
                    </a:p>
                  </a:txBody>
                  <a:tcPr/>
                </a:tc>
                <a:tc>
                  <a:txBody>
                    <a:bodyPr/>
                    <a:lstStyle/>
                    <a:p>
                      <a:pPr marL="285750" lvl="0" indent="-285750">
                        <a:buFont typeface="Arial" panose="020B0604020202020204" pitchFamily="34" charset="0"/>
                        <a:buChar char="•"/>
                      </a:pPr>
                      <a:r>
                        <a:rPr lang="en-US" sz="1600" b="0" i="0" u="none" strike="noStrike" noProof="0">
                          <a:latin typeface="Arial"/>
                        </a:rPr>
                        <a:t>The approach utilized in the study is LSTM-DBN, achieving an accuracy of 88.42%. </a:t>
                      </a:r>
                    </a:p>
                    <a:p>
                      <a:pPr marL="285750" lvl="0" indent="-285750">
                        <a:buFont typeface="Arial" panose="020B0604020202020204" pitchFamily="34" charset="0"/>
                        <a:buChar char="•"/>
                      </a:pPr>
                      <a:r>
                        <a:rPr lang="en-US" sz="1600" b="0" i="0" u="none" strike="noStrike" noProof="0">
                          <a:latin typeface="Arial"/>
                        </a:rPr>
                        <a:t>This approach combines LSTM for learning long-term dependencies with DBN for feature selection. </a:t>
                      </a:r>
                    </a:p>
                    <a:p>
                      <a:pPr marL="285750" lvl="0" indent="-285750">
                        <a:buFont typeface="Arial" panose="020B0604020202020204" pitchFamily="34" charset="0"/>
                        <a:buChar char="•"/>
                      </a:pPr>
                      <a:r>
                        <a:rPr lang="en-US" sz="1600" b="0" i="0" u="none" strike="noStrike" noProof="0">
                          <a:latin typeface="Arial"/>
                        </a:rPr>
                        <a:t>Stochastic Gradient Descent (SGD) is employed for optimizing the loss function. </a:t>
                      </a:r>
                    </a:p>
                    <a:p>
                      <a:pPr marL="285750" lvl="0" indent="-285750">
                        <a:buFont typeface="Arial" panose="020B0604020202020204" pitchFamily="34" charset="0"/>
                        <a:buChar char="•"/>
                      </a:pPr>
                      <a:r>
                        <a:rPr lang="en-US" sz="1600" b="0" i="0" u="none" strike="noStrike" noProof="0">
                          <a:latin typeface="Arial"/>
                        </a:rPr>
                        <a:t>Comparative analysis is conducted with four other deep learning approaches (CNN, RNN, GRU, Ensemble) and four machine learning approaches (MLP, LR, SVM, RF).</a:t>
                      </a:r>
                    </a:p>
                  </a:txBody>
                  <a:tcPr/>
                </a:tc>
                <a:tc>
                  <a:txBody>
                    <a:bodyPr/>
                    <a:lstStyle/>
                    <a:p>
                      <a:pPr marL="285750" lvl="0" indent="-285750">
                        <a:buFont typeface="Arial" panose="020B0604020202020204" pitchFamily="34" charset="0"/>
                        <a:buChar char="•"/>
                      </a:pPr>
                      <a:r>
                        <a:rPr lang="en-US" sz="1600">
                          <a:latin typeface="Arial"/>
                        </a:rPr>
                        <a:t>High computational efficiency and memory is required for DBN as compared to other algorithms.</a:t>
                      </a:r>
                    </a:p>
                  </a:txBody>
                  <a:tcPr/>
                </a:tc>
                <a:extLst>
                  <a:ext uri="{0D108BD9-81ED-4DB2-BD59-A6C34878D82A}">
                    <a16:rowId xmlns:a16="http://schemas.microsoft.com/office/drawing/2014/main" val="415691679"/>
                  </a:ext>
                </a:extLst>
              </a:tr>
            </a:tbl>
          </a:graphicData>
        </a:graphic>
      </p:graphicFrame>
    </p:spTree>
    <p:extLst>
      <p:ext uri="{BB962C8B-B14F-4D97-AF65-F5344CB8AC3E}">
        <p14:creationId xmlns:p14="http://schemas.microsoft.com/office/powerpoint/2010/main" val="634825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18C7C80-0F7D-3474-E4A6-D348267D23C4}"/>
              </a:ext>
            </a:extLst>
          </p:cNvPr>
          <p:cNvGraphicFramePr>
            <a:graphicFrameLocks noGrp="1"/>
          </p:cNvGraphicFramePr>
          <p:nvPr>
            <p:extLst>
              <p:ext uri="{D42A27DB-BD31-4B8C-83A1-F6EECF244321}">
                <p14:modId xmlns:p14="http://schemas.microsoft.com/office/powerpoint/2010/main" val="1960543721"/>
              </p:ext>
            </p:extLst>
          </p:nvPr>
        </p:nvGraphicFramePr>
        <p:xfrm>
          <a:off x="531961" y="287547"/>
          <a:ext cx="11207756" cy="6438053"/>
        </p:xfrm>
        <a:graphic>
          <a:graphicData uri="http://schemas.openxmlformats.org/drawingml/2006/table">
            <a:tbl>
              <a:tblPr firstRow="1" bandRow="1">
                <a:tableStyleId>{5940675A-B579-460E-94D1-54222C63F5DA}</a:tableStyleId>
              </a:tblPr>
              <a:tblGrid>
                <a:gridCol w="993893">
                  <a:extLst>
                    <a:ext uri="{9D8B030D-6E8A-4147-A177-3AD203B41FA5}">
                      <a16:colId xmlns:a16="http://schemas.microsoft.com/office/drawing/2014/main" val="405685877"/>
                    </a:ext>
                  </a:extLst>
                </a:gridCol>
                <a:gridCol w="2436018">
                  <a:extLst>
                    <a:ext uri="{9D8B030D-6E8A-4147-A177-3AD203B41FA5}">
                      <a16:colId xmlns:a16="http://schemas.microsoft.com/office/drawing/2014/main" val="2832975747"/>
                    </a:ext>
                  </a:extLst>
                </a:gridCol>
                <a:gridCol w="5699884">
                  <a:extLst>
                    <a:ext uri="{9D8B030D-6E8A-4147-A177-3AD203B41FA5}">
                      <a16:colId xmlns:a16="http://schemas.microsoft.com/office/drawing/2014/main" val="3066170465"/>
                    </a:ext>
                  </a:extLst>
                </a:gridCol>
                <a:gridCol w="2077961">
                  <a:extLst>
                    <a:ext uri="{9D8B030D-6E8A-4147-A177-3AD203B41FA5}">
                      <a16:colId xmlns:a16="http://schemas.microsoft.com/office/drawing/2014/main" val="1642837622"/>
                    </a:ext>
                  </a:extLst>
                </a:gridCol>
              </a:tblGrid>
              <a:tr h="3420533">
                <a:tc>
                  <a:txBody>
                    <a:bodyPr/>
                    <a:lstStyle/>
                    <a:p>
                      <a:pPr algn="ctr"/>
                      <a:r>
                        <a:rPr lang="en-US" sz="1600">
                          <a:latin typeface="Arial"/>
                        </a:rPr>
                        <a:t>7.</a:t>
                      </a:r>
                    </a:p>
                  </a:txBody>
                  <a:tcPr anchor="ctr"/>
                </a:tc>
                <a:tc>
                  <a:txBody>
                    <a:bodyPr/>
                    <a:lstStyle/>
                    <a:p>
                      <a:pPr lvl="0" algn="l">
                        <a:lnSpc>
                          <a:spcPct val="100000"/>
                        </a:lnSpc>
                        <a:spcBef>
                          <a:spcPts val="0"/>
                        </a:spcBef>
                        <a:spcAft>
                          <a:spcPts val="0"/>
                        </a:spcAft>
                        <a:buNone/>
                      </a:pPr>
                      <a:r>
                        <a:rPr lang="en-US" sz="1600" b="0" i="0" u="none" strike="noStrike" noProof="0">
                          <a:latin typeface="Arial"/>
                        </a:rPr>
                        <a:t>IoT-Based System for Heart Monitoring and Arrhythmia Detection Using Machine Learning</a:t>
                      </a:r>
                    </a:p>
                    <a:p>
                      <a:pPr lvl="0" algn="l">
                        <a:lnSpc>
                          <a:spcPct val="100000"/>
                        </a:lnSpc>
                        <a:spcBef>
                          <a:spcPts val="0"/>
                        </a:spcBef>
                        <a:spcAft>
                          <a:spcPts val="0"/>
                        </a:spcAft>
                        <a:buNone/>
                      </a:pPr>
                      <a:endParaRPr lang="en-US" sz="1600" b="0" i="0" u="none" strike="noStrike" noProof="0">
                        <a:latin typeface="Arial"/>
                      </a:endParaRPr>
                    </a:p>
                    <a:p>
                      <a:pPr lvl="0" algn="l">
                        <a:lnSpc>
                          <a:spcPct val="100000"/>
                        </a:lnSpc>
                        <a:spcBef>
                          <a:spcPts val="0"/>
                        </a:spcBef>
                        <a:spcAft>
                          <a:spcPts val="0"/>
                        </a:spcAft>
                        <a:buNone/>
                      </a:pPr>
                      <a:r>
                        <a:rPr lang="en-US" sz="1600" b="0" i="0" u="none" strike="noStrike" noProof="0">
                          <a:latin typeface="Arial"/>
                        </a:rPr>
                        <a:t>Year: 2023</a:t>
                      </a:r>
                    </a:p>
                    <a:p>
                      <a:pPr lvl="0" algn="l">
                        <a:lnSpc>
                          <a:spcPct val="100000"/>
                        </a:lnSpc>
                        <a:spcBef>
                          <a:spcPts val="0"/>
                        </a:spcBef>
                        <a:spcAft>
                          <a:spcPts val="0"/>
                        </a:spcAft>
                        <a:buNone/>
                      </a:pPr>
                      <a:r>
                        <a:rPr lang="en-US" sz="1600" b="0" i="0" u="none" strike="noStrike" noProof="0">
                          <a:latin typeface="Arial"/>
                        </a:rPr>
                        <a:t>Journal: J Healthc Eng</a:t>
                      </a:r>
                      <a:endParaRPr lang="en-US" sz="1600">
                        <a:latin typeface="Arial"/>
                      </a:endParaRPr>
                    </a:p>
                  </a:txBody>
                  <a:tcPr/>
                </a:tc>
                <a:tc>
                  <a:txBody>
                    <a:bodyPr/>
                    <a:lstStyle/>
                    <a:p>
                      <a:pPr marL="285750" lvl="0" indent="-285750">
                        <a:buFont typeface="Arial" panose="020B0604020202020204" pitchFamily="34" charset="0"/>
                        <a:buChar char="•"/>
                      </a:pPr>
                      <a:r>
                        <a:rPr lang="en-US" sz="1600" b="0" i="0" u="none" strike="noStrike" noProof="0">
                          <a:latin typeface="Arial"/>
                        </a:rPr>
                        <a:t>The study focuses on remote monitoring of cardiac signals through the integration of IoT and machine learning techniques, with </a:t>
                      </a:r>
                      <a:r>
                        <a:rPr lang="en-US" sz="1600" b="0" i="0" u="none" strike="noStrike" noProof="0" err="1">
                          <a:latin typeface="Arial"/>
                        </a:rPr>
                        <a:t>detction</a:t>
                      </a:r>
                      <a:r>
                        <a:rPr lang="en-US" sz="1600" b="0" i="0" u="none" strike="noStrike" noProof="0">
                          <a:latin typeface="Arial"/>
                        </a:rPr>
                        <a:t> of various arrhythmia including ventricular, supraventricular, and fusion beats. </a:t>
                      </a:r>
                    </a:p>
                    <a:p>
                      <a:pPr marL="285750" lvl="0" indent="-285750">
                        <a:buFont typeface="Arial" panose="020B0604020202020204" pitchFamily="34" charset="0"/>
                        <a:buChar char="•"/>
                      </a:pPr>
                      <a:r>
                        <a:rPr lang="en-US" sz="1600" b="0" i="0" u="none" strike="noStrike" noProof="0">
                          <a:latin typeface="Arial"/>
                        </a:rPr>
                        <a:t>The components include the Polar H10 ECG sensor for signal acquisition, a CRUD REST API for data management, a Monitoring GUI for visualization, an Arrhythmia Detection Component for automated analysis.</a:t>
                      </a:r>
                    </a:p>
                    <a:p>
                      <a:pPr marL="285750" lvl="0" indent="-285750">
                        <a:buFont typeface="Arial" panose="020B0604020202020204" pitchFamily="34" charset="0"/>
                        <a:buChar char="•"/>
                      </a:pPr>
                      <a:r>
                        <a:rPr lang="en-US" sz="1600" b="0" i="0" u="none" strike="noStrike" noProof="0">
                          <a:latin typeface="Arial"/>
                        </a:rPr>
                        <a:t>Utilizes MQTT protocol for communication. </a:t>
                      </a:r>
                    </a:p>
                    <a:p>
                      <a:pPr marL="285750" lvl="0" indent="-285750">
                        <a:buFont typeface="Arial" panose="020B0604020202020204" pitchFamily="34" charset="0"/>
                        <a:buChar char="•"/>
                      </a:pPr>
                      <a:r>
                        <a:rPr lang="en-US" sz="1600" b="0" i="0" u="none" strike="noStrike" noProof="0">
                          <a:latin typeface="Arial"/>
                        </a:rPr>
                        <a:t>The chosen algorithm for arrhythmia classification is k-nearest neighbors with accuracy of 97%.</a:t>
                      </a:r>
                      <a:endParaRPr lang="en-US" sz="1600">
                        <a:latin typeface="Arial"/>
                      </a:endParaRPr>
                    </a:p>
                  </a:txBody>
                  <a:tcPr/>
                </a:tc>
                <a:tc>
                  <a:txBody>
                    <a:bodyPr/>
                    <a:lstStyle/>
                    <a:p>
                      <a:pPr marL="285750" lvl="0" indent="-285750" algn="l">
                        <a:lnSpc>
                          <a:spcPct val="100000"/>
                        </a:lnSpc>
                        <a:spcBef>
                          <a:spcPts val="0"/>
                        </a:spcBef>
                        <a:spcAft>
                          <a:spcPts val="0"/>
                        </a:spcAft>
                        <a:buFont typeface="Arial" panose="020B0604020202020204" pitchFamily="34" charset="0"/>
                        <a:buChar char="•"/>
                      </a:pPr>
                      <a:r>
                        <a:rPr lang="en-US" sz="1600" b="0" i="0" u="none" strike="noStrike" noProof="0">
                          <a:latin typeface="Arial"/>
                        </a:rPr>
                        <a:t>Lack of discussion on robustness to noise and variability in ECG signals.</a:t>
                      </a:r>
                      <a:endParaRPr lang="en-US" sz="1600">
                        <a:latin typeface="Arial"/>
                      </a:endParaRPr>
                    </a:p>
                    <a:p>
                      <a:pPr lvl="0">
                        <a:buNone/>
                      </a:pPr>
                      <a:endParaRPr lang="en-US" sz="1600" b="0" i="0" u="none" strike="noStrike" noProof="0">
                        <a:latin typeface="Arial"/>
                      </a:endParaRPr>
                    </a:p>
                  </a:txBody>
                  <a:tcPr/>
                </a:tc>
                <a:extLst>
                  <a:ext uri="{0D108BD9-81ED-4DB2-BD59-A6C34878D82A}">
                    <a16:rowId xmlns:a16="http://schemas.microsoft.com/office/drawing/2014/main" val="924989409"/>
                  </a:ext>
                </a:extLst>
              </a:tr>
              <a:tr h="2710806">
                <a:tc>
                  <a:txBody>
                    <a:bodyPr/>
                    <a:lstStyle/>
                    <a:p>
                      <a:pPr algn="ctr"/>
                      <a:r>
                        <a:rPr lang="en-US" sz="1600">
                          <a:latin typeface="Arial"/>
                        </a:rPr>
                        <a:t>8.</a:t>
                      </a:r>
                    </a:p>
                  </a:txBody>
                  <a:tcPr anchor="ctr"/>
                </a:tc>
                <a:tc>
                  <a:txBody>
                    <a:bodyPr/>
                    <a:lstStyle/>
                    <a:p>
                      <a:pPr lvl="0" algn="l">
                        <a:lnSpc>
                          <a:spcPct val="100000"/>
                        </a:lnSpc>
                        <a:spcBef>
                          <a:spcPts val="0"/>
                        </a:spcBef>
                        <a:spcAft>
                          <a:spcPts val="0"/>
                        </a:spcAft>
                        <a:buNone/>
                      </a:pPr>
                      <a:r>
                        <a:rPr lang="en-US" sz="1600" b="0" i="0" u="none" strike="noStrike" noProof="0">
                          <a:latin typeface="Arial"/>
                        </a:rPr>
                        <a:t>An Efficient IoT-Based Platform for Remote Real-Time Cardiac Activity Monitoring</a:t>
                      </a:r>
                    </a:p>
                    <a:p>
                      <a:pPr lvl="0" algn="l">
                        <a:lnSpc>
                          <a:spcPct val="100000"/>
                        </a:lnSpc>
                        <a:spcBef>
                          <a:spcPts val="0"/>
                        </a:spcBef>
                        <a:spcAft>
                          <a:spcPts val="0"/>
                        </a:spcAft>
                        <a:buNone/>
                      </a:pPr>
                      <a:endParaRPr lang="en-US" sz="1600" b="0" i="0" u="none" strike="noStrike" noProof="0">
                        <a:latin typeface="Arial"/>
                      </a:endParaRPr>
                    </a:p>
                    <a:p>
                      <a:pPr lvl="0" algn="l">
                        <a:lnSpc>
                          <a:spcPct val="100000"/>
                        </a:lnSpc>
                        <a:spcBef>
                          <a:spcPts val="0"/>
                        </a:spcBef>
                        <a:spcAft>
                          <a:spcPts val="0"/>
                        </a:spcAft>
                        <a:buNone/>
                      </a:pPr>
                      <a:r>
                        <a:rPr lang="en-US" sz="1600" b="0" i="0" u="none" strike="noStrike" noProof="0">
                          <a:latin typeface="Arial"/>
                        </a:rPr>
                        <a:t>Year: 2020</a:t>
                      </a:r>
                    </a:p>
                    <a:p>
                      <a:pPr lvl="0" algn="l">
                        <a:lnSpc>
                          <a:spcPct val="100000"/>
                        </a:lnSpc>
                        <a:spcBef>
                          <a:spcPts val="0"/>
                        </a:spcBef>
                        <a:spcAft>
                          <a:spcPts val="0"/>
                        </a:spcAft>
                        <a:buNone/>
                      </a:pPr>
                      <a:r>
                        <a:rPr lang="en-US" sz="1600" b="0" i="0" u="none" strike="noStrike" noProof="0">
                          <a:latin typeface="Arial"/>
                        </a:rPr>
                        <a:t>Journal: IEEE Transactions On Consumer Electronics</a:t>
                      </a:r>
                      <a:endParaRPr lang="en-US" sz="1600">
                        <a:latin typeface="Arial"/>
                      </a:endParaRPr>
                    </a:p>
                  </a:txBody>
                  <a:tcPr/>
                </a:tc>
                <a:tc>
                  <a:txBody>
                    <a:bodyPr/>
                    <a:lstStyle/>
                    <a:p>
                      <a:pPr marL="285750" lvl="0" indent="-285750">
                        <a:buFont typeface="Arial" panose="020B0604020202020204" pitchFamily="34" charset="0"/>
                        <a:buChar char="•"/>
                      </a:pPr>
                      <a:r>
                        <a:rPr lang="en-US" sz="1600" b="0" i="0" u="none" strike="noStrike" noProof="0">
                          <a:latin typeface="Arial"/>
                        </a:rPr>
                        <a:t>The system enables real-time monitoring of ECG signals by filtering and localizing R-peaks using the Pan Tompkin’s algorithm. </a:t>
                      </a:r>
                    </a:p>
                    <a:p>
                      <a:pPr marL="285750" lvl="0" indent="-285750">
                        <a:buFont typeface="Arial" panose="020B0604020202020204" pitchFamily="34" charset="0"/>
                        <a:buChar char="•"/>
                      </a:pPr>
                      <a:r>
                        <a:rPr lang="en-US" sz="1600" b="0" i="0" u="none" strike="noStrike" noProof="0">
                          <a:latin typeface="Arial"/>
                        </a:rPr>
                        <a:t>Feature extraction is performed using a combination of Fast Fourier Transform (FFT) and discrete wavelet transform (DWT). </a:t>
                      </a:r>
                    </a:p>
                    <a:p>
                      <a:pPr marL="285750" lvl="0" indent="-285750">
                        <a:buFont typeface="Arial" panose="020B0604020202020204" pitchFamily="34" charset="0"/>
                        <a:buChar char="•"/>
                      </a:pPr>
                      <a:r>
                        <a:rPr lang="en-US" sz="1600" b="0" i="0" u="none" strike="noStrike" noProof="0">
                          <a:latin typeface="Arial"/>
                        </a:rPr>
                        <a:t>Classification of extracted features is achieved through twin support vector machines (TSVM) tuned by Particle Swarm Optimization (PSO). </a:t>
                      </a:r>
                    </a:p>
                    <a:p>
                      <a:pPr marL="285750" lvl="0" indent="-285750">
                        <a:buFont typeface="Arial" panose="020B0604020202020204" pitchFamily="34" charset="0"/>
                        <a:buChar char="•"/>
                      </a:pPr>
                      <a:r>
                        <a:rPr lang="en-US" sz="1600" b="0" i="0" u="none" strike="noStrike" noProof="0">
                          <a:latin typeface="Arial"/>
                        </a:rPr>
                        <a:t>The prototype is implemented on a microcontroller platform equipped with a Wi-Fi module for data transmission and connectivity.</a:t>
                      </a:r>
                      <a:endParaRPr lang="en-US" sz="1600">
                        <a:latin typeface="Arial"/>
                      </a:endParaRPr>
                    </a:p>
                  </a:txBody>
                  <a:tcPr/>
                </a:tc>
                <a:tc>
                  <a:txBody>
                    <a:bodyPr/>
                    <a:lstStyle/>
                    <a:p>
                      <a:pPr marL="285750" lvl="0" indent="-285750" algn="l">
                        <a:lnSpc>
                          <a:spcPct val="100000"/>
                        </a:lnSpc>
                        <a:spcBef>
                          <a:spcPts val="0"/>
                        </a:spcBef>
                        <a:spcAft>
                          <a:spcPts val="0"/>
                        </a:spcAft>
                        <a:buFont typeface="Arial" panose="020B0604020202020204" pitchFamily="34" charset="0"/>
                        <a:buChar char="•"/>
                      </a:pPr>
                      <a:r>
                        <a:rPr lang="en-US" sz="1600" b="0" i="0" u="none" strike="noStrike" noProof="0">
                          <a:latin typeface="Arial"/>
                        </a:rPr>
                        <a:t>More specific selection of features based on R-wave morphology.</a:t>
                      </a:r>
                    </a:p>
                    <a:p>
                      <a:pPr marL="285750" lvl="0" indent="-285750" algn="l">
                        <a:lnSpc>
                          <a:spcPct val="100000"/>
                        </a:lnSpc>
                        <a:spcBef>
                          <a:spcPts val="0"/>
                        </a:spcBef>
                        <a:spcAft>
                          <a:spcPts val="0"/>
                        </a:spcAft>
                        <a:buFont typeface="Arial" panose="020B0604020202020204" pitchFamily="34" charset="0"/>
                        <a:buChar char="•"/>
                      </a:pPr>
                      <a:r>
                        <a:rPr lang="en-US" sz="1600" b="0" i="0" u="none" strike="noStrike" noProof="0">
                          <a:latin typeface="Arial"/>
                        </a:rPr>
                        <a:t>Lacks the discussion about power consumption of the platform.</a:t>
                      </a:r>
                      <a:endParaRPr lang="en-US" sz="1600">
                        <a:latin typeface="Arial"/>
                      </a:endParaRPr>
                    </a:p>
                    <a:p>
                      <a:pPr lvl="0">
                        <a:buNone/>
                      </a:pPr>
                      <a:endParaRPr lang="en-US" sz="1600" b="0" i="0" u="none" strike="noStrike" noProof="0">
                        <a:latin typeface="Arial"/>
                      </a:endParaRPr>
                    </a:p>
                  </a:txBody>
                  <a:tcPr/>
                </a:tc>
                <a:extLst>
                  <a:ext uri="{0D108BD9-81ED-4DB2-BD59-A6C34878D82A}">
                    <a16:rowId xmlns:a16="http://schemas.microsoft.com/office/drawing/2014/main" val="415691679"/>
                  </a:ext>
                </a:extLst>
              </a:tr>
            </a:tbl>
          </a:graphicData>
        </a:graphic>
      </p:graphicFrame>
    </p:spTree>
    <p:extLst>
      <p:ext uri="{BB962C8B-B14F-4D97-AF65-F5344CB8AC3E}">
        <p14:creationId xmlns:p14="http://schemas.microsoft.com/office/powerpoint/2010/main" val="2426758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18C7C80-0F7D-3474-E4A6-D348267D23C4}"/>
              </a:ext>
            </a:extLst>
          </p:cNvPr>
          <p:cNvGraphicFramePr>
            <a:graphicFrameLocks noGrp="1"/>
          </p:cNvGraphicFramePr>
          <p:nvPr>
            <p:extLst>
              <p:ext uri="{D42A27DB-BD31-4B8C-83A1-F6EECF244321}">
                <p14:modId xmlns:p14="http://schemas.microsoft.com/office/powerpoint/2010/main" val="499115952"/>
              </p:ext>
            </p:extLst>
          </p:nvPr>
        </p:nvGraphicFramePr>
        <p:xfrm>
          <a:off x="517585" y="287547"/>
          <a:ext cx="11096239" cy="5990705"/>
        </p:xfrm>
        <a:graphic>
          <a:graphicData uri="http://schemas.openxmlformats.org/drawingml/2006/table">
            <a:tbl>
              <a:tblPr firstRow="1" bandRow="1">
                <a:tableStyleId>{5940675A-B579-460E-94D1-54222C63F5DA}</a:tableStyleId>
              </a:tblPr>
              <a:tblGrid>
                <a:gridCol w="984004">
                  <a:extLst>
                    <a:ext uri="{9D8B030D-6E8A-4147-A177-3AD203B41FA5}">
                      <a16:colId xmlns:a16="http://schemas.microsoft.com/office/drawing/2014/main" val="405685877"/>
                    </a:ext>
                  </a:extLst>
                </a:gridCol>
                <a:gridCol w="2411779">
                  <a:extLst>
                    <a:ext uri="{9D8B030D-6E8A-4147-A177-3AD203B41FA5}">
                      <a16:colId xmlns:a16="http://schemas.microsoft.com/office/drawing/2014/main" val="2832975747"/>
                    </a:ext>
                  </a:extLst>
                </a:gridCol>
                <a:gridCol w="5518152">
                  <a:extLst>
                    <a:ext uri="{9D8B030D-6E8A-4147-A177-3AD203B41FA5}">
                      <a16:colId xmlns:a16="http://schemas.microsoft.com/office/drawing/2014/main" val="3066170465"/>
                    </a:ext>
                  </a:extLst>
                </a:gridCol>
                <a:gridCol w="2182304">
                  <a:extLst>
                    <a:ext uri="{9D8B030D-6E8A-4147-A177-3AD203B41FA5}">
                      <a16:colId xmlns:a16="http://schemas.microsoft.com/office/drawing/2014/main" val="1642837622"/>
                    </a:ext>
                  </a:extLst>
                </a:gridCol>
              </a:tblGrid>
              <a:tr h="2926769">
                <a:tc>
                  <a:txBody>
                    <a:bodyPr/>
                    <a:lstStyle/>
                    <a:p>
                      <a:pPr algn="ctr"/>
                      <a:r>
                        <a:rPr lang="en-US" sz="1600">
                          <a:latin typeface="Arial"/>
                        </a:rPr>
                        <a:t>9.</a:t>
                      </a:r>
                      <a:endParaRPr lang="en-US" sz="1600"/>
                    </a:p>
                  </a:txBody>
                  <a:tcPr anchor="ctr"/>
                </a:tc>
                <a:tc>
                  <a:txBody>
                    <a:bodyPr/>
                    <a:lstStyle/>
                    <a:p>
                      <a:pPr lvl="0" algn="l">
                        <a:lnSpc>
                          <a:spcPct val="100000"/>
                        </a:lnSpc>
                        <a:spcBef>
                          <a:spcPts val="0"/>
                        </a:spcBef>
                        <a:spcAft>
                          <a:spcPts val="0"/>
                        </a:spcAft>
                        <a:buNone/>
                      </a:pPr>
                      <a:r>
                        <a:rPr lang="en-US" sz="1600" b="0" i="0" u="none" strike="noStrike" noProof="0">
                          <a:latin typeface="Arial"/>
                        </a:rPr>
                        <a:t>Deep Learning-Based Data Augmentation and Model Fusion for Automatic Arrhythmia Identification and Classification Algorithms</a:t>
                      </a:r>
                    </a:p>
                    <a:p>
                      <a:pPr lvl="0" algn="l">
                        <a:lnSpc>
                          <a:spcPct val="100000"/>
                        </a:lnSpc>
                        <a:spcBef>
                          <a:spcPts val="0"/>
                        </a:spcBef>
                        <a:spcAft>
                          <a:spcPts val="0"/>
                        </a:spcAft>
                        <a:buNone/>
                      </a:pPr>
                      <a:endParaRPr lang="en-US" sz="1600" b="0" i="0" u="none" strike="noStrike" noProof="0">
                        <a:latin typeface="Arial"/>
                      </a:endParaRPr>
                    </a:p>
                    <a:p>
                      <a:pPr lvl="0" algn="l">
                        <a:lnSpc>
                          <a:spcPct val="100000"/>
                        </a:lnSpc>
                        <a:spcBef>
                          <a:spcPts val="0"/>
                        </a:spcBef>
                        <a:spcAft>
                          <a:spcPts val="0"/>
                        </a:spcAft>
                        <a:buNone/>
                      </a:pPr>
                      <a:r>
                        <a:rPr lang="en-US" sz="1600" b="0" i="0" u="none" strike="noStrike" noProof="0">
                          <a:latin typeface="Arial"/>
                        </a:rPr>
                        <a:t>Year: 2022</a:t>
                      </a:r>
                    </a:p>
                    <a:p>
                      <a:pPr lvl="0" algn="l">
                        <a:lnSpc>
                          <a:spcPct val="100000"/>
                        </a:lnSpc>
                        <a:spcBef>
                          <a:spcPts val="0"/>
                        </a:spcBef>
                        <a:spcAft>
                          <a:spcPts val="0"/>
                        </a:spcAft>
                        <a:buNone/>
                      </a:pPr>
                      <a:r>
                        <a:rPr lang="en-US" sz="1600" b="0" i="0" u="none" strike="noStrike" noProof="0">
                          <a:latin typeface="Arial"/>
                        </a:rPr>
                        <a:t>Journal: Computational Intelligence and Neuroscience</a:t>
                      </a:r>
                      <a:endParaRPr lang="en-US" sz="1600">
                        <a:latin typeface="Arial"/>
                      </a:endParaRPr>
                    </a:p>
                  </a:txBody>
                  <a:tcPr/>
                </a:tc>
                <a:tc>
                  <a:txBody>
                    <a:bodyPr/>
                    <a:lstStyle/>
                    <a:p>
                      <a:pPr marL="285750" lvl="0" indent="-285750">
                        <a:buFont typeface="Arial" panose="020B0604020202020204" pitchFamily="34" charset="0"/>
                        <a:buChar char="•"/>
                      </a:pPr>
                      <a:r>
                        <a:rPr lang="en-US" sz="1600" b="0" i="0" u="none" strike="noStrike" noProof="0">
                          <a:latin typeface="Arial"/>
                        </a:rPr>
                        <a:t>The approach utilized is ECG-GAN for data augmentation and the ResNet </a:t>
                      </a:r>
                      <a:r>
                        <a:rPr lang="en-US" sz="1600" b="0" i="0" u="none" strike="noStrike" noProof="0" err="1">
                          <a:latin typeface="Arial"/>
                        </a:rPr>
                        <a:t>BiLSTM</a:t>
                      </a:r>
                      <a:r>
                        <a:rPr lang="en-US" sz="1600" b="0" i="0" u="none" strike="noStrike" noProof="0">
                          <a:latin typeface="Arial"/>
                        </a:rPr>
                        <a:t>-Attention for classification achieving accuracy of 99.4%. </a:t>
                      </a:r>
                    </a:p>
                    <a:p>
                      <a:pPr marL="285750" lvl="0" indent="-285750">
                        <a:buFont typeface="Arial" panose="020B0604020202020204" pitchFamily="34" charset="0"/>
                        <a:buChar char="•"/>
                      </a:pPr>
                      <a:r>
                        <a:rPr lang="en-US" sz="1600" b="0" i="0" u="none" strike="noStrike" noProof="0">
                          <a:latin typeface="Arial"/>
                        </a:rPr>
                        <a:t>ResNet is used for local feature extraction and </a:t>
                      </a:r>
                      <a:r>
                        <a:rPr lang="en-US" sz="1600" b="0" i="0" u="none" strike="noStrike" noProof="0" err="1">
                          <a:latin typeface="Arial"/>
                        </a:rPr>
                        <a:t>BiLSTM</a:t>
                      </a:r>
                      <a:r>
                        <a:rPr lang="en-US" sz="1600" b="0" i="0" u="none" strike="noStrike" noProof="0">
                          <a:latin typeface="Arial"/>
                        </a:rPr>
                        <a:t> for global feature extraction. </a:t>
                      </a:r>
                    </a:p>
                    <a:p>
                      <a:pPr marL="285750" lvl="0" indent="-285750">
                        <a:buFont typeface="Arial" panose="020B0604020202020204" pitchFamily="34" charset="0"/>
                        <a:buChar char="•"/>
                      </a:pPr>
                      <a:r>
                        <a:rPr lang="en-US" sz="1600" b="0" i="0" u="none" strike="noStrike" noProof="0">
                          <a:latin typeface="Arial"/>
                        </a:rPr>
                        <a:t>DWT is used for denoising and QRS waveform detected using Pan Tompkin’s algorithm.</a:t>
                      </a:r>
                      <a:endParaRPr lang="en-US" sz="1600">
                        <a:latin typeface="Arial"/>
                      </a:endParaRPr>
                    </a:p>
                  </a:txBody>
                  <a:tcPr/>
                </a:tc>
                <a:tc>
                  <a:txBody>
                    <a:bodyPr/>
                    <a:lstStyle/>
                    <a:p>
                      <a:pPr marL="285750" lvl="0" indent="-285750" algn="l">
                        <a:lnSpc>
                          <a:spcPct val="100000"/>
                        </a:lnSpc>
                        <a:spcBef>
                          <a:spcPts val="0"/>
                        </a:spcBef>
                        <a:spcAft>
                          <a:spcPts val="0"/>
                        </a:spcAft>
                        <a:buFont typeface="Arial" panose="020B0604020202020204" pitchFamily="34" charset="0"/>
                        <a:buChar char="•"/>
                      </a:pPr>
                      <a:r>
                        <a:rPr lang="en-US" sz="1600" b="0" i="0" u="none" strike="noStrike" noProof="0">
                          <a:latin typeface="Arial"/>
                        </a:rPr>
                        <a:t>Integrating ResNet and </a:t>
                      </a:r>
                      <a:r>
                        <a:rPr lang="en-US" sz="1600" b="0" i="0" u="none" strike="noStrike" noProof="0" err="1">
                          <a:latin typeface="Arial"/>
                        </a:rPr>
                        <a:t>BiLSTM</a:t>
                      </a:r>
                      <a:r>
                        <a:rPr lang="en-US" sz="1600" b="0" i="0" u="none" strike="noStrike" noProof="0">
                          <a:latin typeface="Arial"/>
                        </a:rPr>
                        <a:t> models introduces complexity to the classification process</a:t>
                      </a:r>
                    </a:p>
                    <a:p>
                      <a:pPr marL="285750" lvl="0" indent="-285750" algn="l">
                        <a:lnSpc>
                          <a:spcPct val="100000"/>
                        </a:lnSpc>
                        <a:spcBef>
                          <a:spcPts val="0"/>
                        </a:spcBef>
                        <a:spcAft>
                          <a:spcPts val="0"/>
                        </a:spcAft>
                        <a:buFont typeface="Arial" panose="020B0604020202020204" pitchFamily="34" charset="0"/>
                        <a:buChar char="•"/>
                      </a:pPr>
                      <a:r>
                        <a:rPr lang="en-US" sz="1600" b="0" i="0" u="none" strike="noStrike" noProof="0">
                          <a:latin typeface="Arial"/>
                        </a:rPr>
                        <a:t> Optimization of hyperparameters is not performed.</a:t>
                      </a:r>
                      <a:endParaRPr lang="en-US" sz="1600">
                        <a:latin typeface="Arial"/>
                      </a:endParaRPr>
                    </a:p>
                    <a:p>
                      <a:pPr lvl="0">
                        <a:buNone/>
                      </a:pPr>
                      <a:endParaRPr lang="en-US" sz="1600" b="0" i="0" u="none" strike="noStrike" noProof="0">
                        <a:latin typeface="Arial"/>
                      </a:endParaRPr>
                    </a:p>
                  </a:txBody>
                  <a:tcPr/>
                </a:tc>
                <a:extLst>
                  <a:ext uri="{0D108BD9-81ED-4DB2-BD59-A6C34878D82A}">
                    <a16:rowId xmlns:a16="http://schemas.microsoft.com/office/drawing/2014/main" val="924989409"/>
                  </a:ext>
                </a:extLst>
              </a:tr>
              <a:tr h="3063936">
                <a:tc>
                  <a:txBody>
                    <a:bodyPr/>
                    <a:lstStyle/>
                    <a:p>
                      <a:pPr algn="ctr"/>
                      <a:r>
                        <a:rPr lang="en-US" sz="1600">
                          <a:latin typeface="Arial"/>
                        </a:rPr>
                        <a:t>10.</a:t>
                      </a:r>
                      <a:endParaRPr lang="en-US" sz="1600"/>
                    </a:p>
                  </a:txBody>
                  <a:tcPr anchor="ctr"/>
                </a:tc>
                <a:tc>
                  <a:txBody>
                    <a:bodyPr/>
                    <a:lstStyle/>
                    <a:p>
                      <a:pPr lvl="0" algn="l">
                        <a:lnSpc>
                          <a:spcPct val="100000"/>
                        </a:lnSpc>
                        <a:spcBef>
                          <a:spcPts val="0"/>
                        </a:spcBef>
                        <a:spcAft>
                          <a:spcPts val="0"/>
                        </a:spcAft>
                        <a:buNone/>
                      </a:pPr>
                      <a:r>
                        <a:rPr lang="en-US" sz="1600" b="0" i="0" u="none" strike="noStrike" noProof="0">
                          <a:latin typeface="Arial"/>
                        </a:rPr>
                        <a:t>Detection of Cardiovascular Diseases in ECG Images Using Machine Learning and Deep Learning Methods</a:t>
                      </a:r>
                    </a:p>
                    <a:p>
                      <a:pPr lvl="0" algn="l">
                        <a:lnSpc>
                          <a:spcPct val="100000"/>
                        </a:lnSpc>
                        <a:spcBef>
                          <a:spcPts val="0"/>
                        </a:spcBef>
                        <a:spcAft>
                          <a:spcPts val="0"/>
                        </a:spcAft>
                        <a:buNone/>
                      </a:pPr>
                      <a:endParaRPr lang="en-US" sz="1600" b="0" i="0" u="none" strike="noStrike" noProof="0">
                        <a:latin typeface="Arial"/>
                      </a:endParaRPr>
                    </a:p>
                    <a:p>
                      <a:pPr lvl="0" algn="l">
                        <a:lnSpc>
                          <a:spcPct val="100000"/>
                        </a:lnSpc>
                        <a:spcBef>
                          <a:spcPts val="0"/>
                        </a:spcBef>
                        <a:spcAft>
                          <a:spcPts val="0"/>
                        </a:spcAft>
                        <a:buNone/>
                      </a:pPr>
                      <a:r>
                        <a:rPr lang="en-US" sz="1600" b="0" i="0" u="none" strike="noStrike" noProof="0">
                          <a:latin typeface="Arial"/>
                        </a:rPr>
                        <a:t>Year: 2023</a:t>
                      </a:r>
                    </a:p>
                    <a:p>
                      <a:pPr lvl="0" algn="l">
                        <a:lnSpc>
                          <a:spcPct val="100000"/>
                        </a:lnSpc>
                        <a:spcBef>
                          <a:spcPts val="0"/>
                        </a:spcBef>
                        <a:spcAft>
                          <a:spcPts val="0"/>
                        </a:spcAft>
                        <a:buNone/>
                      </a:pPr>
                      <a:r>
                        <a:rPr lang="en-US" sz="1600" b="0" i="0" u="none" strike="noStrike" noProof="0">
                          <a:latin typeface="Arial"/>
                        </a:rPr>
                        <a:t>Journal: IEEE Transactions On Artificial Intelligence</a:t>
                      </a:r>
                      <a:endParaRPr lang="en-US" sz="1600">
                        <a:latin typeface="Arial"/>
                      </a:endParaRPr>
                    </a:p>
                  </a:txBody>
                  <a:tcPr/>
                </a:tc>
                <a:tc>
                  <a:txBody>
                    <a:bodyPr/>
                    <a:lstStyle/>
                    <a:p>
                      <a:pPr marL="285750" lvl="0" indent="-285750">
                        <a:buFont typeface="Arial" panose="020B0604020202020204" pitchFamily="34" charset="0"/>
                        <a:buChar char="•"/>
                      </a:pPr>
                      <a:r>
                        <a:rPr lang="en-US" sz="1600" b="0" i="0" u="none" strike="noStrike" noProof="0">
                          <a:latin typeface="Arial"/>
                        </a:rPr>
                        <a:t>This paper presents a lightweight Convolutional Neural Network (CNN) model for predicting four major cardiac abnormalities using a public dataset of ECG images. </a:t>
                      </a:r>
                    </a:p>
                    <a:p>
                      <a:pPr marL="285750" lvl="0" indent="-285750">
                        <a:buFont typeface="Arial" panose="020B0604020202020204" pitchFamily="34" charset="0"/>
                        <a:buChar char="•"/>
                      </a:pPr>
                      <a:r>
                        <a:rPr lang="en-US" sz="1600" b="0" i="0" u="none" strike="noStrike" noProof="0">
                          <a:latin typeface="Arial"/>
                        </a:rPr>
                        <a:t>The study investigates transfer learning using low-scale pretrained deep neural networks (</a:t>
                      </a:r>
                      <a:r>
                        <a:rPr lang="en-US" sz="1600" b="0" i="0" u="none" strike="noStrike" noProof="0" err="1">
                          <a:latin typeface="Arial"/>
                        </a:rPr>
                        <a:t>SqueezeNet</a:t>
                      </a:r>
                      <a:r>
                        <a:rPr lang="en-US" sz="1600" b="0" i="0" u="none" strike="noStrike" noProof="0">
                          <a:latin typeface="Arial"/>
                        </a:rPr>
                        <a:t> and </a:t>
                      </a:r>
                      <a:r>
                        <a:rPr lang="en-US" sz="1600" b="0" i="0" u="none" strike="noStrike" noProof="0" err="1">
                          <a:latin typeface="Arial"/>
                        </a:rPr>
                        <a:t>AlexNet</a:t>
                      </a:r>
                      <a:r>
                        <a:rPr lang="en-US" sz="1600" b="0" i="0" u="none" strike="noStrike" noProof="0">
                          <a:latin typeface="Arial"/>
                        </a:rPr>
                        <a:t>) and proposes a new CNN architecture for cardiac abnormality prediction achieving 99.79% accuracy. </a:t>
                      </a:r>
                    </a:p>
                    <a:p>
                      <a:pPr marL="285750" lvl="0" indent="-285750">
                        <a:buFont typeface="Arial" panose="020B0604020202020204" pitchFamily="34" charset="0"/>
                        <a:buChar char="•"/>
                      </a:pPr>
                      <a:r>
                        <a:rPr lang="en-US" sz="1600" b="0" i="0" u="none" strike="noStrike" noProof="0">
                          <a:latin typeface="Arial"/>
                        </a:rPr>
                        <a:t>The pretrained models and the proposed CNN model are used as feature extraction tools for traditional machine learning algorithms.</a:t>
                      </a:r>
                      <a:endParaRPr lang="en-US" sz="1600">
                        <a:latin typeface="Arial"/>
                      </a:endParaRPr>
                    </a:p>
                  </a:txBody>
                  <a:tcPr/>
                </a:tc>
                <a:tc>
                  <a:txBody>
                    <a:bodyPr/>
                    <a:lstStyle/>
                    <a:p>
                      <a:pPr marL="285750" lvl="0" indent="-285750" algn="l">
                        <a:lnSpc>
                          <a:spcPct val="100000"/>
                        </a:lnSpc>
                        <a:spcBef>
                          <a:spcPts val="0"/>
                        </a:spcBef>
                        <a:spcAft>
                          <a:spcPts val="0"/>
                        </a:spcAft>
                        <a:buFont typeface="Arial" panose="020B0604020202020204" pitchFamily="34" charset="0"/>
                        <a:buChar char="•"/>
                      </a:pPr>
                      <a:r>
                        <a:rPr lang="en-US" sz="1600" b="0" i="0" u="none" strike="noStrike" noProof="0">
                          <a:latin typeface="Arial"/>
                        </a:rPr>
                        <a:t>Training and testing time for </a:t>
                      </a:r>
                      <a:r>
                        <a:rPr lang="en-US" sz="1600" b="0" i="0" u="none" strike="noStrike" noProof="0" err="1">
                          <a:latin typeface="Arial"/>
                        </a:rPr>
                        <a:t>SquuezeNet</a:t>
                      </a:r>
                      <a:r>
                        <a:rPr lang="en-US" sz="1600" b="0" i="0" u="none" strike="noStrike" noProof="0">
                          <a:latin typeface="Arial"/>
                        </a:rPr>
                        <a:t> based algorithm is longer.</a:t>
                      </a:r>
                    </a:p>
                    <a:p>
                      <a:pPr marL="285750" lvl="0" indent="-285750" algn="l">
                        <a:lnSpc>
                          <a:spcPct val="100000"/>
                        </a:lnSpc>
                        <a:spcBef>
                          <a:spcPts val="0"/>
                        </a:spcBef>
                        <a:spcAft>
                          <a:spcPts val="0"/>
                        </a:spcAft>
                        <a:buFont typeface="Arial" panose="020B0604020202020204" pitchFamily="34" charset="0"/>
                        <a:buChar char="•"/>
                      </a:pPr>
                      <a:r>
                        <a:rPr lang="en-US" sz="1600" b="0" i="0" u="none" strike="noStrike" noProof="0">
                          <a:latin typeface="Arial"/>
                        </a:rPr>
                        <a:t> Optimization algorithms are not used to determine the value of hyperparameters.</a:t>
                      </a:r>
                      <a:endParaRPr lang="en-US" sz="1600">
                        <a:latin typeface="Arial"/>
                      </a:endParaRPr>
                    </a:p>
                    <a:p>
                      <a:pPr lvl="0">
                        <a:buNone/>
                      </a:pPr>
                      <a:endParaRPr lang="en-US" sz="1600" b="0" i="0" u="none" strike="noStrike" noProof="0">
                        <a:latin typeface="Arial"/>
                      </a:endParaRPr>
                    </a:p>
                  </a:txBody>
                  <a:tcPr/>
                </a:tc>
                <a:extLst>
                  <a:ext uri="{0D108BD9-81ED-4DB2-BD59-A6C34878D82A}">
                    <a16:rowId xmlns:a16="http://schemas.microsoft.com/office/drawing/2014/main" val="415691679"/>
                  </a:ext>
                </a:extLst>
              </a:tr>
            </a:tbl>
          </a:graphicData>
        </a:graphic>
      </p:graphicFrame>
    </p:spTree>
    <p:extLst>
      <p:ext uri="{BB962C8B-B14F-4D97-AF65-F5344CB8AC3E}">
        <p14:creationId xmlns:p14="http://schemas.microsoft.com/office/powerpoint/2010/main" val="1019191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0D241DC0-78FA-25BE-0A4F-539FE4879588}"/>
              </a:ext>
            </a:extLst>
          </p:cNvPr>
          <p:cNvSpPr>
            <a:spLocks noGrp="1"/>
          </p:cNvSpPr>
          <p:nvPr>
            <p:ph type="title"/>
          </p:nvPr>
        </p:nvSpPr>
        <p:spPr>
          <a:xfrm>
            <a:off x="641257" y="892639"/>
            <a:ext cx="3939688" cy="5583126"/>
          </a:xfrm>
        </p:spPr>
        <p:txBody>
          <a:bodyPr vert="horz" lIns="91440" tIns="45720" rIns="91440" bIns="45720" rtlCol="0" anchor="ctr">
            <a:normAutofit/>
          </a:bodyPr>
          <a:lstStyle/>
          <a:p>
            <a:pPr algn="ctr"/>
            <a:r>
              <a:rPr lang="en-US" kern="1200">
                <a:latin typeface="Arial"/>
                <a:cs typeface="Arial"/>
              </a:rPr>
              <a:t>Proposed System</a:t>
            </a:r>
            <a:br>
              <a:rPr lang="en-US" kern="1200">
                <a:latin typeface="Arial"/>
              </a:rPr>
            </a:br>
            <a:endParaRPr lang="en-US" kern="1200">
              <a:latin typeface="Arial"/>
              <a:cs typeface="Calibri Light" panose="020F0302020204030204"/>
            </a:endParaRPr>
          </a:p>
        </p:txBody>
      </p:sp>
      <p:cxnSp>
        <p:nvCxnSpPr>
          <p:cNvPr id="83" name="Straight Connector 8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77" name="TextBox 19">
            <a:extLst>
              <a:ext uri="{FF2B5EF4-FFF2-40B4-BE49-F238E27FC236}">
                <a16:creationId xmlns:a16="http://schemas.microsoft.com/office/drawing/2014/main" id="{0AE774C7-3085-0D04-D8D2-DB8906EDD748}"/>
              </a:ext>
            </a:extLst>
          </p:cNvPr>
          <p:cNvGraphicFramePr/>
          <p:nvPr>
            <p:extLst>
              <p:ext uri="{D42A27DB-BD31-4B8C-83A1-F6EECF244321}">
                <p14:modId xmlns:p14="http://schemas.microsoft.com/office/powerpoint/2010/main" val="3474105175"/>
              </p:ext>
            </p:extLst>
          </p:nvPr>
        </p:nvGraphicFramePr>
        <p:xfrm>
          <a:off x="5022271" y="366310"/>
          <a:ext cx="6604698" cy="62075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3915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2098</Words>
  <Application>Microsoft Office PowerPoint</Application>
  <PresentationFormat>Widescreen</PresentationFormat>
  <Paragraphs>218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IoT Enabled Non-Invasive Method for Early Detection of Cardiotoxicity</vt:lpstr>
      <vt:lpstr>Problem Statement:</vt:lpstr>
      <vt:lpstr>Objective:</vt:lpstr>
      <vt:lpstr>Literature Survey:</vt:lpstr>
      <vt:lpstr>PowerPoint Presentation</vt:lpstr>
      <vt:lpstr>PowerPoint Presentation</vt:lpstr>
      <vt:lpstr>PowerPoint Presentation</vt:lpstr>
      <vt:lpstr>PowerPoint Presentation</vt:lpstr>
      <vt:lpstr>Proposed System </vt:lpstr>
      <vt:lpstr>PowerPoint Presentation</vt:lpstr>
      <vt:lpstr>Module 1</vt:lpstr>
      <vt:lpstr>Algorithm 1: ECG Analysis Algorithm </vt:lpstr>
      <vt:lpstr>Cardiovascular Metrics in ECG Analysis:</vt:lpstr>
      <vt:lpstr>Evaluation Metrics</vt:lpstr>
      <vt:lpstr>Conclusion and Impact</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IoT-Enabled Non-Invasive Methods for Early Detection of Cardiotoxicity</dc:title>
  <dc:creator>surya raj</dc:creator>
  <cp:lastModifiedBy>AISHWARYA DEVI R</cp:lastModifiedBy>
  <cp:revision>64</cp:revision>
  <dcterms:created xsi:type="dcterms:W3CDTF">2024-02-13T18:35:22Z</dcterms:created>
  <dcterms:modified xsi:type="dcterms:W3CDTF">2024-03-06T08:22:53Z</dcterms:modified>
</cp:coreProperties>
</file>