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1D_E8C476B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8" r:id="rId5"/>
    <p:sldId id="279" r:id="rId6"/>
    <p:sldId id="280" r:id="rId7"/>
    <p:sldId id="281" r:id="rId8"/>
    <p:sldId id="282" r:id="rId9"/>
    <p:sldId id="283" r:id="rId10"/>
    <p:sldId id="261" r:id="rId11"/>
    <p:sldId id="259" r:id="rId12"/>
    <p:sldId id="260" r:id="rId13"/>
    <p:sldId id="285" r:id="rId14"/>
    <p:sldId id="286" r:id="rId15"/>
    <p:sldId id="262" r:id="rId16"/>
    <p:sldId id="266" r:id="rId17"/>
    <p:sldId id="267" r:id="rId18"/>
    <p:sldId id="268" r:id="rId19"/>
    <p:sldId id="269" r:id="rId20"/>
    <p:sldId id="271" r:id="rId21"/>
    <p:sldId id="272" r:id="rId22"/>
    <p:sldId id="273" r:id="rId23"/>
    <p:sldId id="274" r:id="rId24"/>
    <p:sldId id="275" r:id="rId25"/>
    <p:sldId id="276" r:id="rId26"/>
    <p:sldId id="287" r:id="rId27"/>
    <p:sldId id="288" r:id="rId28"/>
    <p:sldId id="289" r:id="rId29"/>
  </p:sldIdLst>
  <p:sldSz cx="18288000" cy="10287000"/>
  <p:notesSz cx="6858000" cy="9144000"/>
  <p:embeddedFontLst>
    <p:embeddedFont>
      <p:font typeface="Canva Sans Bold" panose="020B0803030501040103"/>
      <p:regular r:id="rId30"/>
    </p:embeddedFont>
    <p:embeddedFont>
      <p:font typeface="Lato Bold" panose="020F0502020204030203"/>
      <p:regular r:id="rId31"/>
      <p:bold r:id="rId32"/>
    </p:embeddedFont>
    <p:embeddedFont>
      <p:font typeface="League Spartan" pitchFamily="2" charset="0"/>
      <p:regular r:id="rId33"/>
    </p:embeddedFont>
    <p:embeddedFont>
      <p:font typeface="Poppins" panose="020B050204050402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3714422-ECA0-2951-683B-55C9CBFB919F}" name="Guest User" initials="GU" userId="S::urn:spo:anon#2daa57f6fa4ef2204f38f56e1bff8310d087be8bf773d93f4e021b35aed96a9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5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5.fntdata" /><Relationship Id="rId42" Type="http://schemas.microsoft.com/office/2018/10/relationships/authors" Target="author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font" Target="fonts/font4.fntdata"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font" Target="fonts/font3.fntdata" /><Relationship Id="rId37" Type="http://schemas.openxmlformats.org/officeDocument/2006/relationships/font" Target="fonts/font8.fntdata"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font" Target="fonts/font7.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2.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font" Target="fonts/font1.fntdata" /><Relationship Id="rId35" Type="http://schemas.openxmlformats.org/officeDocument/2006/relationships/font" Target="fonts/font6.fntdata" /></Relationships>
</file>

<file path=ppt/comments/modernComment_11D_E8C476B8.xml><?xml version="1.0" encoding="utf-8"?>
<p188:cmLst xmlns:a="http://schemas.openxmlformats.org/drawingml/2006/main" xmlns:r="http://schemas.openxmlformats.org/officeDocument/2006/relationships" xmlns:p188="http://schemas.microsoft.com/office/powerpoint/2018/8/main">
  <p188:cm id="{233379BD-2899-4FF2-9B4C-EB4A82725854}" authorId="{43714422-ECA0-2951-683B-55C9CBFB919F}" created="2024-04-24T06:27:32.038">
    <pc:sldMkLst xmlns:pc="http://schemas.microsoft.com/office/powerpoint/2013/main/command">
      <pc:docMk/>
      <pc:sldMk cId="3905189560" sldId="285"/>
    </pc:sldMkLst>
    <p188:replyLst>
      <p188:reply id="{90048DB8-3439-4A8B-9200-31563F1CAE44}" authorId="{43714422-ECA0-2951-683B-55C9CBFB919F}" created="2024-04-24T06:43:10.858">
        <p188:txBody>
          <a:bodyPr/>
          <a:lstStyle/>
          <a:p>
            <a:r>
              <a:rPr lang="en-US"/>
              <a:t>Guest User?</a:t>
            </a:r>
          </a:p>
        </p188:txBody>
      </p188:reply>
    </p188:replyLst>
    <p188:txBody>
      <a:bodyPr/>
      <a:lstStyle/>
      <a:p>
        <a:r>
          <a:rPr lang="en-US"/>
          <a:t>change the alogorith 4 to 3</a:t>
        </a:r>
      </a:p>
    </p188:txBody>
  </p188:cm>
</p188:cmLst>
</file>

<file path=ppt/diagrams/_rels/data1.xml.rels><?xml version="1.0" encoding="UTF-8" standalone="yes"?>
<Relationships xmlns="http://schemas.openxmlformats.org/package/2006/relationships"><Relationship Id="rId8" Type="http://schemas.openxmlformats.org/officeDocument/2006/relationships/image" Target="../media/image16.svg" /><Relationship Id="rId13" Type="http://schemas.openxmlformats.org/officeDocument/2006/relationships/image" Target="../media/image21.png" /><Relationship Id="rId3" Type="http://schemas.openxmlformats.org/officeDocument/2006/relationships/image" Target="../media/image11.png" /><Relationship Id="rId7" Type="http://schemas.openxmlformats.org/officeDocument/2006/relationships/image" Target="../media/image15.png" /><Relationship Id="rId12" Type="http://schemas.openxmlformats.org/officeDocument/2006/relationships/image" Target="../media/image20.svg" /><Relationship Id="rId2" Type="http://schemas.openxmlformats.org/officeDocument/2006/relationships/image" Target="../media/image10.svg" /><Relationship Id="rId1" Type="http://schemas.openxmlformats.org/officeDocument/2006/relationships/image" Target="../media/image9.png" /><Relationship Id="rId6" Type="http://schemas.openxmlformats.org/officeDocument/2006/relationships/image" Target="../media/image14.svg" /><Relationship Id="rId11" Type="http://schemas.openxmlformats.org/officeDocument/2006/relationships/image" Target="../media/image19.png" /><Relationship Id="rId5" Type="http://schemas.openxmlformats.org/officeDocument/2006/relationships/image" Target="../media/image13.png" /><Relationship Id="rId10" Type="http://schemas.openxmlformats.org/officeDocument/2006/relationships/image" Target="../media/image18.svg" /><Relationship Id="rId4" Type="http://schemas.openxmlformats.org/officeDocument/2006/relationships/image" Target="../media/image12.svg" /><Relationship Id="rId9" Type="http://schemas.openxmlformats.org/officeDocument/2006/relationships/image" Target="../media/image17.png" /><Relationship Id="rId14" Type="http://schemas.openxmlformats.org/officeDocument/2006/relationships/image" Target="../media/image22.png" /></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 /><Relationship Id="rId13" Type="http://schemas.openxmlformats.org/officeDocument/2006/relationships/image" Target="../media/image21.png" /><Relationship Id="rId3" Type="http://schemas.openxmlformats.org/officeDocument/2006/relationships/image" Target="../media/image11.png" /><Relationship Id="rId7" Type="http://schemas.openxmlformats.org/officeDocument/2006/relationships/image" Target="../media/image15.png" /><Relationship Id="rId12" Type="http://schemas.openxmlformats.org/officeDocument/2006/relationships/image" Target="../media/image20.svg" /><Relationship Id="rId2" Type="http://schemas.openxmlformats.org/officeDocument/2006/relationships/image" Target="../media/image10.svg" /><Relationship Id="rId1" Type="http://schemas.openxmlformats.org/officeDocument/2006/relationships/image" Target="../media/image9.png" /><Relationship Id="rId6" Type="http://schemas.openxmlformats.org/officeDocument/2006/relationships/image" Target="../media/image14.svg" /><Relationship Id="rId11" Type="http://schemas.openxmlformats.org/officeDocument/2006/relationships/image" Target="../media/image19.png" /><Relationship Id="rId5" Type="http://schemas.openxmlformats.org/officeDocument/2006/relationships/image" Target="../media/image13.png" /><Relationship Id="rId10" Type="http://schemas.openxmlformats.org/officeDocument/2006/relationships/image" Target="../media/image18.svg" /><Relationship Id="rId4" Type="http://schemas.openxmlformats.org/officeDocument/2006/relationships/image" Target="../media/image12.svg" /><Relationship Id="rId9" Type="http://schemas.openxmlformats.org/officeDocument/2006/relationships/image" Target="../media/image17.png" /><Relationship Id="rId14" Type="http://schemas.openxmlformats.org/officeDocument/2006/relationships/image" Target="../media/image22.png" /></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875264-2897-4BF8-9ACE-34E51388C124}"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E556D8BE-9E8A-47D1-8196-24138208484F}">
      <dgm:prSet/>
      <dgm:spPr/>
      <dgm:t>
        <a:bodyPr/>
        <a:lstStyle/>
        <a:p>
          <a:pPr>
            <a:lnSpc>
              <a:spcPct val="100000"/>
            </a:lnSpc>
          </a:pPr>
          <a:r>
            <a:rPr lang="en-US" b="1" dirty="0">
              <a:latin typeface="Poppins"/>
              <a:cs typeface="Calibri"/>
            </a:rPr>
            <a:t>M1: </a:t>
          </a:r>
          <a:r>
            <a:rPr lang="en-US" dirty="0">
              <a:latin typeface="Poppins"/>
              <a:cs typeface="Poppins"/>
            </a:rPr>
            <a:t>Preprocessing of ECG images</a:t>
          </a:r>
        </a:p>
      </dgm:t>
    </dgm:pt>
    <dgm:pt modelId="{3CDE0A6E-DA0A-47E3-A8E1-B36017554751}" type="parTrans" cxnId="{0B065402-7AC3-486B-834E-88BEFA9FBB72}">
      <dgm:prSet/>
      <dgm:spPr/>
      <dgm:t>
        <a:bodyPr/>
        <a:lstStyle/>
        <a:p>
          <a:endParaRPr lang="en-US"/>
        </a:p>
      </dgm:t>
    </dgm:pt>
    <dgm:pt modelId="{AFDF814B-8DCA-458C-A671-917A3415A887}" type="sibTrans" cxnId="{0B065402-7AC3-486B-834E-88BEFA9FBB72}">
      <dgm:prSet/>
      <dgm:spPr/>
      <dgm:t>
        <a:bodyPr/>
        <a:lstStyle/>
        <a:p>
          <a:endParaRPr lang="en-US"/>
        </a:p>
      </dgm:t>
    </dgm:pt>
    <dgm:pt modelId="{EF2F793E-7AC2-4A21-9630-934F80E842C3}">
      <dgm:prSet phldr="0"/>
      <dgm:spPr/>
      <dgm:t>
        <a:bodyPr/>
        <a:lstStyle/>
        <a:p>
          <a:pPr>
            <a:lnSpc>
              <a:spcPct val="100000"/>
            </a:lnSpc>
          </a:pPr>
          <a:r>
            <a:rPr lang="en-US" b="1" dirty="0">
              <a:latin typeface="Poppins"/>
              <a:cs typeface="Calibri"/>
            </a:rPr>
            <a:t>M2:</a:t>
          </a:r>
          <a:r>
            <a:rPr lang="en-US" dirty="0">
              <a:latin typeface="Poppins"/>
              <a:cs typeface="Arial"/>
            </a:rPr>
            <a:t> Model training using CNN</a:t>
          </a:r>
        </a:p>
      </dgm:t>
    </dgm:pt>
    <dgm:pt modelId="{08F17500-F56E-4D8C-8030-5347F6DC1682}" type="parTrans" cxnId="{685CEF7C-3DA4-4501-B8DA-9A0DA49D8C47}">
      <dgm:prSet/>
      <dgm:spPr/>
      <dgm:t>
        <a:bodyPr/>
        <a:lstStyle/>
        <a:p>
          <a:endParaRPr lang="en-US"/>
        </a:p>
      </dgm:t>
    </dgm:pt>
    <dgm:pt modelId="{5C4C6731-AB8B-4472-B465-A674A21A0F17}" type="sibTrans" cxnId="{685CEF7C-3DA4-4501-B8DA-9A0DA49D8C47}">
      <dgm:prSet/>
      <dgm:spPr/>
      <dgm:t>
        <a:bodyPr/>
        <a:lstStyle/>
        <a:p>
          <a:endParaRPr lang="en-US"/>
        </a:p>
      </dgm:t>
    </dgm:pt>
    <dgm:pt modelId="{F3AF8D46-D7D7-4C7F-845A-2CF087DE2423}">
      <dgm:prSet phldr="0"/>
      <dgm:spPr/>
      <dgm:t>
        <a:bodyPr/>
        <a:lstStyle/>
        <a:p>
          <a:pPr>
            <a:lnSpc>
              <a:spcPct val="100000"/>
            </a:lnSpc>
          </a:pPr>
          <a:r>
            <a:rPr lang="en-US" b="1" dirty="0">
              <a:latin typeface="Poppins"/>
              <a:cs typeface="Calibri"/>
            </a:rPr>
            <a:t>M3: </a:t>
          </a:r>
          <a:r>
            <a:rPr lang="en-US" b="0" dirty="0">
              <a:latin typeface="Poppins"/>
              <a:cs typeface="Calibri"/>
            </a:rPr>
            <a:t>Model training using MobileNet </a:t>
          </a:r>
          <a:endParaRPr lang="en-US" b="0" dirty="0">
            <a:latin typeface="Poppins"/>
            <a:cs typeface="Arial"/>
          </a:endParaRPr>
        </a:p>
      </dgm:t>
    </dgm:pt>
    <dgm:pt modelId="{9CD6DDDA-2C80-4802-8537-2A53418FBB36}" type="parTrans" cxnId="{25E9A3DA-180C-45BA-9C2E-9EABBBA7BC99}">
      <dgm:prSet/>
      <dgm:spPr/>
      <dgm:t>
        <a:bodyPr/>
        <a:lstStyle/>
        <a:p>
          <a:endParaRPr lang="en-IN"/>
        </a:p>
      </dgm:t>
    </dgm:pt>
    <dgm:pt modelId="{827FCA66-3400-4710-9B28-4C5B62F1A73F}" type="sibTrans" cxnId="{25E9A3DA-180C-45BA-9C2E-9EABBBA7BC99}">
      <dgm:prSet/>
      <dgm:spPr/>
      <dgm:t>
        <a:bodyPr/>
        <a:lstStyle/>
        <a:p>
          <a:endParaRPr lang="en-US"/>
        </a:p>
      </dgm:t>
    </dgm:pt>
    <dgm:pt modelId="{05BB8C6B-982E-44D9-827E-3DC4D81A8761}">
      <dgm:prSet/>
      <dgm:spPr/>
      <dgm:t>
        <a:bodyPr/>
        <a:lstStyle/>
        <a:p>
          <a:pPr>
            <a:lnSpc>
              <a:spcPct val="100000"/>
            </a:lnSpc>
          </a:pPr>
          <a:r>
            <a:rPr lang="en-US" b="1" dirty="0">
              <a:latin typeface="Poppins"/>
              <a:cs typeface="Calibri"/>
            </a:rPr>
            <a:t>M4: </a:t>
          </a:r>
          <a:r>
            <a:rPr lang="en-US" dirty="0">
              <a:latin typeface="Poppins"/>
              <a:cs typeface="Arial"/>
            </a:rPr>
            <a:t>Model training using VGG</a:t>
          </a:r>
        </a:p>
      </dgm:t>
    </dgm:pt>
    <dgm:pt modelId="{A0F7A0B1-9B65-417F-A5FF-8522A25915B8}" type="parTrans" cxnId="{DCA09140-B59D-4325-ABDE-B3364808F722}">
      <dgm:prSet/>
      <dgm:spPr/>
      <dgm:t>
        <a:bodyPr/>
        <a:lstStyle/>
        <a:p>
          <a:endParaRPr lang="en-US"/>
        </a:p>
      </dgm:t>
    </dgm:pt>
    <dgm:pt modelId="{3592059C-D028-40C3-8DF1-29C7013ABCB5}" type="sibTrans" cxnId="{DCA09140-B59D-4325-ABDE-B3364808F722}">
      <dgm:prSet/>
      <dgm:spPr/>
      <dgm:t>
        <a:bodyPr/>
        <a:lstStyle/>
        <a:p>
          <a:endParaRPr lang="en-US"/>
        </a:p>
      </dgm:t>
    </dgm:pt>
    <dgm:pt modelId="{49AF8276-D3D8-4C1F-9255-9EA52477C798}">
      <dgm:prSet/>
      <dgm:spPr/>
      <dgm:t>
        <a:bodyPr/>
        <a:lstStyle/>
        <a:p>
          <a:pPr>
            <a:lnSpc>
              <a:spcPct val="100000"/>
            </a:lnSpc>
          </a:pPr>
          <a:r>
            <a:rPr lang="en-US" b="1" dirty="0">
              <a:latin typeface="Poppins"/>
              <a:cs typeface="Calibri"/>
            </a:rPr>
            <a:t>M5: </a:t>
          </a:r>
          <a:r>
            <a:rPr lang="en-US" dirty="0">
              <a:latin typeface="Poppins"/>
              <a:cs typeface="Arial"/>
            </a:rPr>
            <a:t>Model training using ResNet</a:t>
          </a:r>
        </a:p>
      </dgm:t>
    </dgm:pt>
    <dgm:pt modelId="{DCF53D1B-D55F-415B-903A-4D2BB6EC91C9}" type="parTrans" cxnId="{D604BC0F-9889-4D6F-B391-DEF5ADDF1820}">
      <dgm:prSet/>
      <dgm:spPr/>
      <dgm:t>
        <a:bodyPr/>
        <a:lstStyle/>
        <a:p>
          <a:endParaRPr lang="en-US"/>
        </a:p>
      </dgm:t>
    </dgm:pt>
    <dgm:pt modelId="{3F109A34-DEEB-4F46-A4D0-A61173A53FF4}" type="sibTrans" cxnId="{D604BC0F-9889-4D6F-B391-DEF5ADDF1820}">
      <dgm:prSet/>
      <dgm:spPr/>
      <dgm:t>
        <a:bodyPr/>
        <a:lstStyle/>
        <a:p>
          <a:endParaRPr lang="en-US"/>
        </a:p>
      </dgm:t>
    </dgm:pt>
    <dgm:pt modelId="{DE0801D5-1AFF-4182-B49A-6A5C13560AA8}">
      <dgm:prSet/>
      <dgm:spPr/>
      <dgm:t>
        <a:bodyPr/>
        <a:lstStyle/>
        <a:p>
          <a:pPr>
            <a:lnSpc>
              <a:spcPct val="100000"/>
            </a:lnSpc>
          </a:pPr>
          <a:r>
            <a:rPr lang="en-US" b="1" dirty="0">
              <a:latin typeface="Poppins"/>
              <a:cs typeface="Calibri"/>
            </a:rPr>
            <a:t>M6:</a:t>
          </a:r>
          <a:r>
            <a:rPr lang="en-US" b="0" dirty="0">
              <a:latin typeface="Poppins"/>
              <a:cs typeface="Poppins"/>
            </a:rPr>
            <a:t>Ensemble</a:t>
          </a:r>
          <a:r>
            <a:rPr lang="en-US" dirty="0">
              <a:latin typeface="Poppins"/>
              <a:cs typeface="Poppins"/>
            </a:rPr>
            <a:t> voting algorithm</a:t>
          </a:r>
        </a:p>
      </dgm:t>
    </dgm:pt>
    <dgm:pt modelId="{0783BD4C-F5D1-4807-ACC9-DC3FC50F6FA0}" type="parTrans" cxnId="{10A4B66C-6034-4FDF-AB87-FF4BF31BF25A}">
      <dgm:prSet/>
      <dgm:spPr/>
      <dgm:t>
        <a:bodyPr/>
        <a:lstStyle/>
        <a:p>
          <a:endParaRPr lang="en-US"/>
        </a:p>
      </dgm:t>
    </dgm:pt>
    <dgm:pt modelId="{B8FCB43B-7A5F-481D-89B6-7972DCA674C5}" type="sibTrans" cxnId="{10A4B66C-6034-4FDF-AB87-FF4BF31BF25A}">
      <dgm:prSet/>
      <dgm:spPr/>
      <dgm:t>
        <a:bodyPr/>
        <a:lstStyle/>
        <a:p>
          <a:endParaRPr lang="en-US"/>
        </a:p>
      </dgm:t>
    </dgm:pt>
    <dgm:pt modelId="{20C60BE0-1808-4758-A049-5F296D5CDF8A}">
      <dgm:prSet phldr="0"/>
      <dgm:spPr/>
      <dgm:t>
        <a:bodyPr/>
        <a:lstStyle/>
        <a:p>
          <a:pPr>
            <a:lnSpc>
              <a:spcPct val="100000"/>
            </a:lnSpc>
          </a:pPr>
          <a:r>
            <a:rPr lang="en-US" b="1" dirty="0">
              <a:latin typeface="Poppins"/>
              <a:cs typeface="Calibri"/>
            </a:rPr>
            <a:t>M7: </a:t>
          </a:r>
          <a:r>
            <a:rPr lang="en-US" b="0" dirty="0">
              <a:latin typeface="Poppins"/>
              <a:cs typeface="Poppins"/>
            </a:rPr>
            <a:t>Integration of Explainable AI using Grad CAM</a:t>
          </a:r>
        </a:p>
      </dgm:t>
    </dgm:pt>
    <dgm:pt modelId="{8159A7C3-85A0-4FB2-A81A-5C906D077960}" type="parTrans" cxnId="{0C675D5D-ABD6-4022-9A5E-C1B015D45841}">
      <dgm:prSet/>
      <dgm:spPr/>
      <dgm:t>
        <a:bodyPr/>
        <a:lstStyle/>
        <a:p>
          <a:endParaRPr lang="en-IN"/>
        </a:p>
      </dgm:t>
    </dgm:pt>
    <dgm:pt modelId="{359B099E-7B76-4CF0-8EAE-8EFCEA7A6912}" type="sibTrans" cxnId="{0C675D5D-ABD6-4022-9A5E-C1B015D45841}">
      <dgm:prSet/>
      <dgm:spPr/>
      <dgm:t>
        <a:bodyPr/>
        <a:lstStyle/>
        <a:p>
          <a:endParaRPr lang="en-US"/>
        </a:p>
      </dgm:t>
    </dgm:pt>
    <dgm:pt modelId="{FFE10222-2135-477E-B6FF-27F8BD870D87}">
      <dgm:prSet/>
      <dgm:spPr/>
      <dgm:t>
        <a:bodyPr/>
        <a:lstStyle/>
        <a:p>
          <a:pPr>
            <a:lnSpc>
              <a:spcPct val="100000"/>
            </a:lnSpc>
          </a:pPr>
          <a:r>
            <a:rPr lang="en-US" b="1" dirty="0">
              <a:latin typeface="Poppins"/>
              <a:cs typeface="Calibri"/>
            </a:rPr>
            <a:t>M8: </a:t>
          </a:r>
          <a:r>
            <a:rPr lang="en-US" dirty="0">
              <a:latin typeface="Poppins"/>
              <a:cs typeface="Poppins"/>
            </a:rPr>
            <a:t>IoT device integration and web product</a:t>
          </a:r>
        </a:p>
      </dgm:t>
    </dgm:pt>
    <dgm:pt modelId="{86D058C7-7E1C-48EA-9AB8-4C22DA69D64E}" type="parTrans" cxnId="{96A1BA2C-9299-4988-9528-C9BBF7B573F6}">
      <dgm:prSet/>
      <dgm:spPr/>
      <dgm:t>
        <a:bodyPr/>
        <a:lstStyle/>
        <a:p>
          <a:endParaRPr lang="en-US"/>
        </a:p>
      </dgm:t>
    </dgm:pt>
    <dgm:pt modelId="{F9545F0C-95B4-4657-9FD7-344F53D56A13}" type="sibTrans" cxnId="{96A1BA2C-9299-4988-9528-C9BBF7B573F6}">
      <dgm:prSet/>
      <dgm:spPr/>
      <dgm:t>
        <a:bodyPr/>
        <a:lstStyle/>
        <a:p>
          <a:endParaRPr lang="en-US"/>
        </a:p>
      </dgm:t>
    </dgm:pt>
    <dgm:pt modelId="{F412AE34-B0AC-422A-92A7-060E5506F98E}" type="pres">
      <dgm:prSet presAssocID="{BE875264-2897-4BF8-9ACE-34E51388C124}" presName="root" presStyleCnt="0">
        <dgm:presLayoutVars>
          <dgm:dir/>
          <dgm:resizeHandles val="exact"/>
        </dgm:presLayoutVars>
      </dgm:prSet>
      <dgm:spPr/>
    </dgm:pt>
    <dgm:pt modelId="{F87051E2-B42C-4347-8A69-1F1290112597}" type="pres">
      <dgm:prSet presAssocID="{E556D8BE-9E8A-47D1-8196-24138208484F}" presName="compNode" presStyleCnt="0"/>
      <dgm:spPr/>
    </dgm:pt>
    <dgm:pt modelId="{5496215D-6F21-44C4-B450-C03FE2434036}" type="pres">
      <dgm:prSet presAssocID="{E556D8BE-9E8A-47D1-8196-24138208484F}" presName="bgRect" presStyleLbl="bgShp" presStyleIdx="0" presStyleCnt="8" custLinFactNeighborX="40" custLinFactNeighborY="-65031"/>
      <dgm:spPr/>
    </dgm:pt>
    <dgm:pt modelId="{C218F3BC-BDC8-4B67-9136-3FACFCB6CA2D}" type="pres">
      <dgm:prSet presAssocID="{E556D8BE-9E8A-47D1-8196-24138208484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DDED2F52-914C-4DAB-959F-54910685DEBB}" type="pres">
      <dgm:prSet presAssocID="{E556D8BE-9E8A-47D1-8196-24138208484F}" presName="spaceRect" presStyleCnt="0"/>
      <dgm:spPr/>
    </dgm:pt>
    <dgm:pt modelId="{9C742B35-774B-498D-8246-62D77025CE19}" type="pres">
      <dgm:prSet presAssocID="{E556D8BE-9E8A-47D1-8196-24138208484F}" presName="parTx" presStyleLbl="revTx" presStyleIdx="0" presStyleCnt="8">
        <dgm:presLayoutVars>
          <dgm:chMax val="0"/>
          <dgm:chPref val="0"/>
        </dgm:presLayoutVars>
      </dgm:prSet>
      <dgm:spPr/>
    </dgm:pt>
    <dgm:pt modelId="{0D8ECC3A-E42D-4996-ABFD-0C174A7A1103}" type="pres">
      <dgm:prSet presAssocID="{AFDF814B-8DCA-458C-A671-917A3415A887}" presName="sibTrans" presStyleCnt="0"/>
      <dgm:spPr/>
    </dgm:pt>
    <dgm:pt modelId="{305423A6-3A99-4DF0-AF38-FA107FEB8004}" type="pres">
      <dgm:prSet presAssocID="{EF2F793E-7AC2-4A21-9630-934F80E842C3}" presName="compNode" presStyleCnt="0"/>
      <dgm:spPr/>
    </dgm:pt>
    <dgm:pt modelId="{EA91C125-E56D-4B65-A57D-84D24863BE77}" type="pres">
      <dgm:prSet presAssocID="{EF2F793E-7AC2-4A21-9630-934F80E842C3}" presName="bgRect" presStyleLbl="bgShp" presStyleIdx="1" presStyleCnt="8"/>
      <dgm:spPr/>
    </dgm:pt>
    <dgm:pt modelId="{77BB49DE-FF21-4611-83DF-3314DDD02AEC}" type="pres">
      <dgm:prSet presAssocID="{EF2F793E-7AC2-4A21-9630-934F80E842C3}" presName="iconRect" presStyleLbl="node1" presStyleIdx="1" presStyleCnt="8"/>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pt>
    <dgm:pt modelId="{064106B7-226F-417F-8C40-286BCF28F6C9}" type="pres">
      <dgm:prSet presAssocID="{EF2F793E-7AC2-4A21-9630-934F80E842C3}" presName="spaceRect" presStyleCnt="0"/>
      <dgm:spPr/>
    </dgm:pt>
    <dgm:pt modelId="{D3634F51-AEF9-4D87-864D-CCD7CF86EEFD}" type="pres">
      <dgm:prSet presAssocID="{EF2F793E-7AC2-4A21-9630-934F80E842C3}" presName="parTx" presStyleLbl="revTx" presStyleIdx="1" presStyleCnt="8">
        <dgm:presLayoutVars>
          <dgm:chMax val="0"/>
          <dgm:chPref val="0"/>
        </dgm:presLayoutVars>
      </dgm:prSet>
      <dgm:spPr/>
    </dgm:pt>
    <dgm:pt modelId="{23554CED-F5E6-4925-8E4C-D6C37CF95B66}" type="pres">
      <dgm:prSet presAssocID="{5C4C6731-AB8B-4472-B465-A674A21A0F17}" presName="sibTrans" presStyleCnt="0"/>
      <dgm:spPr/>
    </dgm:pt>
    <dgm:pt modelId="{4D1D9174-1541-40C0-A725-39ABB4CCD487}" type="pres">
      <dgm:prSet presAssocID="{F3AF8D46-D7D7-4C7F-845A-2CF087DE2423}" presName="compNode" presStyleCnt="0"/>
      <dgm:spPr/>
    </dgm:pt>
    <dgm:pt modelId="{319EB678-483E-4B6E-8BC7-99DF5458D6C3}" type="pres">
      <dgm:prSet presAssocID="{F3AF8D46-D7D7-4C7F-845A-2CF087DE2423}" presName="bgRect" presStyleLbl="bgShp" presStyleIdx="2" presStyleCnt="8"/>
      <dgm:spPr/>
    </dgm:pt>
    <dgm:pt modelId="{1FF2F173-FEDF-49D9-BB21-7CA7CDA92F94}" type="pres">
      <dgm:prSet presAssocID="{F3AF8D46-D7D7-4C7F-845A-2CF087DE2423}" presName="iconRect" presStyleLbl="node1" presStyleIdx="2" presStyleCnt="8"/>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pt>
    <dgm:pt modelId="{63C872F2-4D61-4FA3-B4D1-EBF15DB5172D}" type="pres">
      <dgm:prSet presAssocID="{F3AF8D46-D7D7-4C7F-845A-2CF087DE2423}" presName="spaceRect" presStyleCnt="0"/>
      <dgm:spPr/>
    </dgm:pt>
    <dgm:pt modelId="{CAAE4CFB-2BC5-4064-833E-8DCFAA1D2DD2}" type="pres">
      <dgm:prSet presAssocID="{F3AF8D46-D7D7-4C7F-845A-2CF087DE2423}" presName="parTx" presStyleLbl="revTx" presStyleIdx="2" presStyleCnt="8">
        <dgm:presLayoutVars>
          <dgm:chMax val="0"/>
          <dgm:chPref val="0"/>
        </dgm:presLayoutVars>
      </dgm:prSet>
      <dgm:spPr/>
    </dgm:pt>
    <dgm:pt modelId="{E0B23A3E-2515-42CB-9508-01461D1185C5}" type="pres">
      <dgm:prSet presAssocID="{827FCA66-3400-4710-9B28-4C5B62F1A73F}" presName="sibTrans" presStyleCnt="0"/>
      <dgm:spPr/>
    </dgm:pt>
    <dgm:pt modelId="{8CB21E6B-A000-4581-B61C-5F2AD80446AC}" type="pres">
      <dgm:prSet presAssocID="{05BB8C6B-982E-44D9-827E-3DC4D81A8761}" presName="compNode" presStyleCnt="0"/>
      <dgm:spPr/>
    </dgm:pt>
    <dgm:pt modelId="{C93E63CF-0D66-40B6-896D-2389D97E6A8E}" type="pres">
      <dgm:prSet presAssocID="{05BB8C6B-982E-44D9-827E-3DC4D81A8761}" presName="bgRect" presStyleLbl="bgShp" presStyleIdx="3" presStyleCnt="8"/>
      <dgm:spPr/>
    </dgm:pt>
    <dgm:pt modelId="{B21FD891-0A5A-49ED-9795-1E4580D06E24}" type="pres">
      <dgm:prSet presAssocID="{05BB8C6B-982E-44D9-827E-3DC4D81A8761}"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78433D58-6648-4C84-87BD-BAB93BD87C6A}" type="pres">
      <dgm:prSet presAssocID="{05BB8C6B-982E-44D9-827E-3DC4D81A8761}" presName="spaceRect" presStyleCnt="0"/>
      <dgm:spPr/>
    </dgm:pt>
    <dgm:pt modelId="{52925AB4-A690-419B-B920-51BDE5C863A1}" type="pres">
      <dgm:prSet presAssocID="{05BB8C6B-982E-44D9-827E-3DC4D81A8761}" presName="parTx" presStyleLbl="revTx" presStyleIdx="3" presStyleCnt="8">
        <dgm:presLayoutVars>
          <dgm:chMax val="0"/>
          <dgm:chPref val="0"/>
        </dgm:presLayoutVars>
      </dgm:prSet>
      <dgm:spPr/>
    </dgm:pt>
    <dgm:pt modelId="{7A220F9E-E496-4595-B9FA-7A477573C54A}" type="pres">
      <dgm:prSet presAssocID="{3592059C-D028-40C3-8DF1-29C7013ABCB5}" presName="sibTrans" presStyleCnt="0"/>
      <dgm:spPr/>
    </dgm:pt>
    <dgm:pt modelId="{6035920E-77B5-4947-AB0E-F93D4CB3E235}" type="pres">
      <dgm:prSet presAssocID="{49AF8276-D3D8-4C1F-9255-9EA52477C798}" presName="compNode" presStyleCnt="0"/>
      <dgm:spPr/>
    </dgm:pt>
    <dgm:pt modelId="{B0CCB056-9322-4934-ACE7-EB5055D04C16}" type="pres">
      <dgm:prSet presAssocID="{49AF8276-D3D8-4C1F-9255-9EA52477C798}" presName="bgRect" presStyleLbl="bgShp" presStyleIdx="4" presStyleCnt="8" custLinFactNeighborX="634" custLinFactNeighborY="-3932"/>
      <dgm:spPr/>
    </dgm:pt>
    <dgm:pt modelId="{DC77C55E-58B4-403B-B01D-D45BE0A37E4B}" type="pres">
      <dgm:prSet presAssocID="{49AF8276-D3D8-4C1F-9255-9EA52477C798}" presName="iconRect" presStyleLbl="node1" presStyleIdx="4" presStyleCnt="8"/>
      <dgm:spPr>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pt>
    <dgm:pt modelId="{CB3B8C91-8D3A-49B5-BE8E-00E954BAE562}" type="pres">
      <dgm:prSet presAssocID="{49AF8276-D3D8-4C1F-9255-9EA52477C798}" presName="spaceRect" presStyleCnt="0"/>
      <dgm:spPr/>
    </dgm:pt>
    <dgm:pt modelId="{1969DEBD-13C4-4EE9-9D84-85427348419C}" type="pres">
      <dgm:prSet presAssocID="{49AF8276-D3D8-4C1F-9255-9EA52477C798}" presName="parTx" presStyleLbl="revTx" presStyleIdx="4" presStyleCnt="8">
        <dgm:presLayoutVars>
          <dgm:chMax val="0"/>
          <dgm:chPref val="0"/>
        </dgm:presLayoutVars>
      </dgm:prSet>
      <dgm:spPr/>
    </dgm:pt>
    <dgm:pt modelId="{A61CB91A-E1BE-470E-A81E-D3A679D8D0C8}" type="pres">
      <dgm:prSet presAssocID="{3F109A34-DEEB-4F46-A4D0-A61173A53FF4}" presName="sibTrans" presStyleCnt="0"/>
      <dgm:spPr/>
    </dgm:pt>
    <dgm:pt modelId="{C9F120F8-9EAE-419A-9759-12C48C0B9769}" type="pres">
      <dgm:prSet presAssocID="{DE0801D5-1AFF-4182-B49A-6A5C13560AA8}" presName="compNode" presStyleCnt="0"/>
      <dgm:spPr/>
    </dgm:pt>
    <dgm:pt modelId="{1F5DD3B1-C666-41C6-9474-26AA73A54703}" type="pres">
      <dgm:prSet presAssocID="{DE0801D5-1AFF-4182-B49A-6A5C13560AA8}" presName="bgRect" presStyleLbl="bgShp" presStyleIdx="5" presStyleCnt="8"/>
      <dgm:spPr/>
    </dgm:pt>
    <dgm:pt modelId="{8A0C26F4-C6C6-4BC3-8033-50C942FD96A6}" type="pres">
      <dgm:prSet presAssocID="{DE0801D5-1AFF-4182-B49A-6A5C13560AA8}"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Checkmark"/>
        </a:ext>
      </dgm:extLst>
    </dgm:pt>
    <dgm:pt modelId="{7E932C62-3250-4DE4-B113-9F67EF2980E5}" type="pres">
      <dgm:prSet presAssocID="{DE0801D5-1AFF-4182-B49A-6A5C13560AA8}" presName="spaceRect" presStyleCnt="0"/>
      <dgm:spPr/>
    </dgm:pt>
    <dgm:pt modelId="{532AE07C-AF1E-475D-9CDD-4DB47CE6E0BF}" type="pres">
      <dgm:prSet presAssocID="{DE0801D5-1AFF-4182-B49A-6A5C13560AA8}" presName="parTx" presStyleLbl="revTx" presStyleIdx="5" presStyleCnt="8">
        <dgm:presLayoutVars>
          <dgm:chMax val="0"/>
          <dgm:chPref val="0"/>
        </dgm:presLayoutVars>
      </dgm:prSet>
      <dgm:spPr/>
    </dgm:pt>
    <dgm:pt modelId="{833F6ABA-12FD-4E72-9E38-435A46A68EA6}" type="pres">
      <dgm:prSet presAssocID="{B8FCB43B-7A5F-481D-89B6-7972DCA674C5}" presName="sibTrans" presStyleCnt="0"/>
      <dgm:spPr/>
    </dgm:pt>
    <dgm:pt modelId="{F9303173-9254-4DA0-8CAE-86B5EE7F491E}" type="pres">
      <dgm:prSet presAssocID="{20C60BE0-1808-4758-A049-5F296D5CDF8A}" presName="compNode" presStyleCnt="0"/>
      <dgm:spPr/>
    </dgm:pt>
    <dgm:pt modelId="{A3FF3953-B27F-470F-B471-4BA345AD258C}" type="pres">
      <dgm:prSet presAssocID="{20C60BE0-1808-4758-A049-5F296D5CDF8A}" presName="bgRect" presStyleLbl="bgShp" presStyleIdx="6" presStyleCnt="8"/>
      <dgm:spPr/>
    </dgm:pt>
    <dgm:pt modelId="{7CFD01A3-9168-4E8B-ACBD-FBEB1E03A8F2}" type="pres">
      <dgm:prSet presAssocID="{20C60BE0-1808-4758-A049-5F296D5CDF8A}" presName="iconRect" presStyleLbl="node1" presStyleIdx="6" presStyleCnt="8"/>
      <dgm:spPr>
        <a:blipFill>
          <a:blip xmlns:r="http://schemas.openxmlformats.org/officeDocument/2006/relationships" r:embed="rId13" cstate="print">
            <a:extLst>
              <a:ext uri="{28A0092B-C50C-407E-A947-70E740481C1C}">
                <a14:useLocalDpi xmlns:a14="http://schemas.microsoft.com/office/drawing/2010/main" val="0"/>
              </a:ext>
            </a:extLst>
          </a:blip>
          <a:srcRect/>
          <a:stretch>
            <a:fillRect/>
          </a:stretch>
        </a:blipFill>
        <a:ln>
          <a:noFill/>
        </a:ln>
      </dgm:spPr>
    </dgm:pt>
    <dgm:pt modelId="{8963ED54-BB47-4544-AC92-F0EA9951C422}" type="pres">
      <dgm:prSet presAssocID="{20C60BE0-1808-4758-A049-5F296D5CDF8A}" presName="spaceRect" presStyleCnt="0"/>
      <dgm:spPr/>
    </dgm:pt>
    <dgm:pt modelId="{4F0856AA-3AAE-42A7-96B9-E48AAA0EA936}" type="pres">
      <dgm:prSet presAssocID="{20C60BE0-1808-4758-A049-5F296D5CDF8A}" presName="parTx" presStyleLbl="revTx" presStyleIdx="6" presStyleCnt="8">
        <dgm:presLayoutVars>
          <dgm:chMax val="0"/>
          <dgm:chPref val="0"/>
        </dgm:presLayoutVars>
      </dgm:prSet>
      <dgm:spPr/>
    </dgm:pt>
    <dgm:pt modelId="{0A311524-91B9-41C9-88C6-3770225D3626}" type="pres">
      <dgm:prSet presAssocID="{359B099E-7B76-4CF0-8EAE-8EFCEA7A6912}" presName="sibTrans" presStyleCnt="0"/>
      <dgm:spPr/>
    </dgm:pt>
    <dgm:pt modelId="{367A3D98-2249-4F0C-95DC-74D42F03891D}" type="pres">
      <dgm:prSet presAssocID="{FFE10222-2135-477E-B6FF-27F8BD870D87}" presName="compNode" presStyleCnt="0"/>
      <dgm:spPr/>
    </dgm:pt>
    <dgm:pt modelId="{54CD05ED-299F-42DA-BDD9-C114473C646E}" type="pres">
      <dgm:prSet presAssocID="{FFE10222-2135-477E-B6FF-27F8BD870D87}" presName="bgRect" presStyleLbl="bgShp" presStyleIdx="7" presStyleCnt="8" custLinFactNeighborX="9420" custLinFactNeighborY="-9710"/>
      <dgm:spPr/>
    </dgm:pt>
    <dgm:pt modelId="{F9E88F69-19E2-4A8E-B31E-26CCE8EEA9C8}" type="pres">
      <dgm:prSet presAssocID="{FFE10222-2135-477E-B6FF-27F8BD870D87}" presName="iconRect" presStyleLbl="node1" presStyleIdx="7" presStyleCnt="8" custLinFactNeighborX="9338" custLinFactNeighborY="-10723"/>
      <dgm:spPr>
        <a:blipFill rotWithShape="1">
          <a:blip xmlns:r="http://schemas.openxmlformats.org/officeDocument/2006/relationships" r:embed="rId14" cstate="print">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Check List"/>
        </a:ext>
      </dgm:extLst>
    </dgm:pt>
    <dgm:pt modelId="{CBBE3AE7-0506-498A-B253-84D7E1EE0D74}" type="pres">
      <dgm:prSet presAssocID="{FFE10222-2135-477E-B6FF-27F8BD870D87}" presName="spaceRect" presStyleCnt="0"/>
      <dgm:spPr/>
    </dgm:pt>
    <dgm:pt modelId="{A6E1D93F-23BC-4E97-A95F-BBD764422D89}" type="pres">
      <dgm:prSet presAssocID="{FFE10222-2135-477E-B6FF-27F8BD870D87}" presName="parTx" presStyleLbl="revTx" presStyleIdx="7" presStyleCnt="8">
        <dgm:presLayoutVars>
          <dgm:chMax val="0"/>
          <dgm:chPref val="0"/>
        </dgm:presLayoutVars>
      </dgm:prSet>
      <dgm:spPr/>
    </dgm:pt>
  </dgm:ptLst>
  <dgm:cxnLst>
    <dgm:cxn modelId="{0B065402-7AC3-486B-834E-88BEFA9FBB72}" srcId="{BE875264-2897-4BF8-9ACE-34E51388C124}" destId="{E556D8BE-9E8A-47D1-8196-24138208484F}" srcOrd="0" destOrd="0" parTransId="{3CDE0A6E-DA0A-47E3-A8E1-B36017554751}" sibTransId="{AFDF814B-8DCA-458C-A671-917A3415A887}"/>
    <dgm:cxn modelId="{D604BC0F-9889-4D6F-B391-DEF5ADDF1820}" srcId="{BE875264-2897-4BF8-9ACE-34E51388C124}" destId="{49AF8276-D3D8-4C1F-9255-9EA52477C798}" srcOrd="4" destOrd="0" parTransId="{DCF53D1B-D55F-415B-903A-4D2BB6EC91C9}" sibTransId="{3F109A34-DEEB-4F46-A4D0-A61173A53FF4}"/>
    <dgm:cxn modelId="{96A1BA2C-9299-4988-9528-C9BBF7B573F6}" srcId="{BE875264-2897-4BF8-9ACE-34E51388C124}" destId="{FFE10222-2135-477E-B6FF-27F8BD870D87}" srcOrd="7" destOrd="0" parTransId="{86D058C7-7E1C-48EA-9AB8-4C22DA69D64E}" sibTransId="{F9545F0C-95B4-4657-9FD7-344F53D56A13}"/>
    <dgm:cxn modelId="{DCA09140-B59D-4325-ABDE-B3364808F722}" srcId="{BE875264-2897-4BF8-9ACE-34E51388C124}" destId="{05BB8C6B-982E-44D9-827E-3DC4D81A8761}" srcOrd="3" destOrd="0" parTransId="{A0F7A0B1-9B65-417F-A5FF-8522A25915B8}" sibTransId="{3592059C-D028-40C3-8DF1-29C7013ABCB5}"/>
    <dgm:cxn modelId="{0C675D5D-ABD6-4022-9A5E-C1B015D45841}" srcId="{BE875264-2897-4BF8-9ACE-34E51388C124}" destId="{20C60BE0-1808-4758-A049-5F296D5CDF8A}" srcOrd="6" destOrd="0" parTransId="{8159A7C3-85A0-4FB2-A81A-5C906D077960}" sibTransId="{359B099E-7B76-4CF0-8EAE-8EFCEA7A6912}"/>
    <dgm:cxn modelId="{2C576966-7586-468D-AAAF-02D24A36B63D}" type="presOf" srcId="{F3AF8D46-D7D7-4C7F-845A-2CF087DE2423}" destId="{CAAE4CFB-2BC5-4064-833E-8DCFAA1D2DD2}" srcOrd="0" destOrd="0" presId="urn:microsoft.com/office/officeart/2018/2/layout/IconVerticalSolidList"/>
    <dgm:cxn modelId="{798AEB48-D444-4A31-8F8F-B6C3EF8E3F56}" type="presOf" srcId="{E556D8BE-9E8A-47D1-8196-24138208484F}" destId="{9C742B35-774B-498D-8246-62D77025CE19}" srcOrd="0" destOrd="0" presId="urn:microsoft.com/office/officeart/2018/2/layout/IconVerticalSolidList"/>
    <dgm:cxn modelId="{10A4B66C-6034-4FDF-AB87-FF4BF31BF25A}" srcId="{BE875264-2897-4BF8-9ACE-34E51388C124}" destId="{DE0801D5-1AFF-4182-B49A-6A5C13560AA8}" srcOrd="5" destOrd="0" parTransId="{0783BD4C-F5D1-4807-ACC9-DC3FC50F6FA0}" sibTransId="{B8FCB43B-7A5F-481D-89B6-7972DCA674C5}"/>
    <dgm:cxn modelId="{7C3D2E6D-3157-42E7-9464-0F959A3B4853}" type="presOf" srcId="{49AF8276-D3D8-4C1F-9255-9EA52477C798}" destId="{1969DEBD-13C4-4EE9-9D84-85427348419C}" srcOrd="0" destOrd="0" presId="urn:microsoft.com/office/officeart/2018/2/layout/IconVerticalSolidList"/>
    <dgm:cxn modelId="{286BB073-3C41-4C75-955D-365EC9350B90}" type="presOf" srcId="{BE875264-2897-4BF8-9ACE-34E51388C124}" destId="{F412AE34-B0AC-422A-92A7-060E5506F98E}" srcOrd="0" destOrd="0" presId="urn:microsoft.com/office/officeart/2018/2/layout/IconVerticalSolidList"/>
    <dgm:cxn modelId="{685CEF7C-3DA4-4501-B8DA-9A0DA49D8C47}" srcId="{BE875264-2897-4BF8-9ACE-34E51388C124}" destId="{EF2F793E-7AC2-4A21-9630-934F80E842C3}" srcOrd="1" destOrd="0" parTransId="{08F17500-F56E-4D8C-8030-5347F6DC1682}" sibTransId="{5C4C6731-AB8B-4472-B465-A674A21A0F17}"/>
    <dgm:cxn modelId="{86B2969C-579B-4E93-8C60-4BC0644F798D}" type="presOf" srcId="{FFE10222-2135-477E-B6FF-27F8BD870D87}" destId="{A6E1D93F-23BC-4E97-A95F-BBD764422D89}" srcOrd="0" destOrd="0" presId="urn:microsoft.com/office/officeart/2018/2/layout/IconVerticalSolidList"/>
    <dgm:cxn modelId="{9F91E0D2-20A9-4EEA-8F5A-19604CF1E39F}" type="presOf" srcId="{DE0801D5-1AFF-4182-B49A-6A5C13560AA8}" destId="{532AE07C-AF1E-475D-9CDD-4DB47CE6E0BF}" srcOrd="0" destOrd="0" presId="urn:microsoft.com/office/officeart/2018/2/layout/IconVerticalSolidList"/>
    <dgm:cxn modelId="{4E0464DA-63BC-4242-BC56-761B4ADC0C7D}" type="presOf" srcId="{20C60BE0-1808-4758-A049-5F296D5CDF8A}" destId="{4F0856AA-3AAE-42A7-96B9-E48AAA0EA936}" srcOrd="0" destOrd="0" presId="urn:microsoft.com/office/officeart/2018/2/layout/IconVerticalSolidList"/>
    <dgm:cxn modelId="{25E9A3DA-180C-45BA-9C2E-9EABBBA7BC99}" srcId="{BE875264-2897-4BF8-9ACE-34E51388C124}" destId="{F3AF8D46-D7D7-4C7F-845A-2CF087DE2423}" srcOrd="2" destOrd="0" parTransId="{9CD6DDDA-2C80-4802-8537-2A53418FBB36}" sibTransId="{827FCA66-3400-4710-9B28-4C5B62F1A73F}"/>
    <dgm:cxn modelId="{D62F2CE8-1342-4D92-8312-0D2F4037859E}" type="presOf" srcId="{05BB8C6B-982E-44D9-827E-3DC4D81A8761}" destId="{52925AB4-A690-419B-B920-51BDE5C863A1}" srcOrd="0" destOrd="0" presId="urn:microsoft.com/office/officeart/2018/2/layout/IconVerticalSolidList"/>
    <dgm:cxn modelId="{BC6219ED-25ED-4721-976F-04BAC145B9B5}" type="presOf" srcId="{EF2F793E-7AC2-4A21-9630-934F80E842C3}" destId="{D3634F51-AEF9-4D87-864D-CCD7CF86EEFD}" srcOrd="0" destOrd="0" presId="urn:microsoft.com/office/officeart/2018/2/layout/IconVerticalSolidList"/>
    <dgm:cxn modelId="{14CEA93F-39FD-46AC-8C26-B2A4A96FCAED}" type="presParOf" srcId="{F412AE34-B0AC-422A-92A7-060E5506F98E}" destId="{F87051E2-B42C-4347-8A69-1F1290112597}" srcOrd="0" destOrd="0" presId="urn:microsoft.com/office/officeart/2018/2/layout/IconVerticalSolidList"/>
    <dgm:cxn modelId="{49179F5F-F7E5-41DA-86DE-6C9956ACCFA3}" type="presParOf" srcId="{F87051E2-B42C-4347-8A69-1F1290112597}" destId="{5496215D-6F21-44C4-B450-C03FE2434036}" srcOrd="0" destOrd="0" presId="urn:microsoft.com/office/officeart/2018/2/layout/IconVerticalSolidList"/>
    <dgm:cxn modelId="{71A9EA05-BAA2-445F-855B-E5BC8BF30674}" type="presParOf" srcId="{F87051E2-B42C-4347-8A69-1F1290112597}" destId="{C218F3BC-BDC8-4B67-9136-3FACFCB6CA2D}" srcOrd="1" destOrd="0" presId="urn:microsoft.com/office/officeart/2018/2/layout/IconVerticalSolidList"/>
    <dgm:cxn modelId="{C1C4863E-2D64-4A52-A50E-4EA088D7596E}" type="presParOf" srcId="{F87051E2-B42C-4347-8A69-1F1290112597}" destId="{DDED2F52-914C-4DAB-959F-54910685DEBB}" srcOrd="2" destOrd="0" presId="urn:microsoft.com/office/officeart/2018/2/layout/IconVerticalSolidList"/>
    <dgm:cxn modelId="{C7A7CBDD-1D2E-447B-B3E5-65FF6FA351BA}" type="presParOf" srcId="{F87051E2-B42C-4347-8A69-1F1290112597}" destId="{9C742B35-774B-498D-8246-62D77025CE19}" srcOrd="3" destOrd="0" presId="urn:microsoft.com/office/officeart/2018/2/layout/IconVerticalSolidList"/>
    <dgm:cxn modelId="{570BBE0D-260A-40BE-9424-343368E8D18F}" type="presParOf" srcId="{F412AE34-B0AC-422A-92A7-060E5506F98E}" destId="{0D8ECC3A-E42D-4996-ABFD-0C174A7A1103}" srcOrd="1" destOrd="0" presId="urn:microsoft.com/office/officeart/2018/2/layout/IconVerticalSolidList"/>
    <dgm:cxn modelId="{89656F49-423F-4A9D-9F6E-BAB632DA5204}" type="presParOf" srcId="{F412AE34-B0AC-422A-92A7-060E5506F98E}" destId="{305423A6-3A99-4DF0-AF38-FA107FEB8004}" srcOrd="2" destOrd="0" presId="urn:microsoft.com/office/officeart/2018/2/layout/IconVerticalSolidList"/>
    <dgm:cxn modelId="{9CEF2144-C412-4452-B08F-A2DA6BF63C64}" type="presParOf" srcId="{305423A6-3A99-4DF0-AF38-FA107FEB8004}" destId="{EA91C125-E56D-4B65-A57D-84D24863BE77}" srcOrd="0" destOrd="0" presId="urn:microsoft.com/office/officeart/2018/2/layout/IconVerticalSolidList"/>
    <dgm:cxn modelId="{F4A4B277-E195-4F07-8A8C-C78123356816}" type="presParOf" srcId="{305423A6-3A99-4DF0-AF38-FA107FEB8004}" destId="{77BB49DE-FF21-4611-83DF-3314DDD02AEC}" srcOrd="1" destOrd="0" presId="urn:microsoft.com/office/officeart/2018/2/layout/IconVerticalSolidList"/>
    <dgm:cxn modelId="{6B6AB230-CBCA-452A-A505-073303F25137}" type="presParOf" srcId="{305423A6-3A99-4DF0-AF38-FA107FEB8004}" destId="{064106B7-226F-417F-8C40-286BCF28F6C9}" srcOrd="2" destOrd="0" presId="urn:microsoft.com/office/officeart/2018/2/layout/IconVerticalSolidList"/>
    <dgm:cxn modelId="{93EBBB23-DDCA-41F2-98D3-93F88DFB61A6}" type="presParOf" srcId="{305423A6-3A99-4DF0-AF38-FA107FEB8004}" destId="{D3634F51-AEF9-4D87-864D-CCD7CF86EEFD}" srcOrd="3" destOrd="0" presId="urn:microsoft.com/office/officeart/2018/2/layout/IconVerticalSolidList"/>
    <dgm:cxn modelId="{A1AF6A6E-A587-49B1-99AF-0956B1EC955E}" type="presParOf" srcId="{F412AE34-B0AC-422A-92A7-060E5506F98E}" destId="{23554CED-F5E6-4925-8E4C-D6C37CF95B66}" srcOrd="3" destOrd="0" presId="urn:microsoft.com/office/officeart/2018/2/layout/IconVerticalSolidList"/>
    <dgm:cxn modelId="{F9490A11-5DB5-4861-8889-1F28D8777AD3}" type="presParOf" srcId="{F412AE34-B0AC-422A-92A7-060E5506F98E}" destId="{4D1D9174-1541-40C0-A725-39ABB4CCD487}" srcOrd="4" destOrd="0" presId="urn:microsoft.com/office/officeart/2018/2/layout/IconVerticalSolidList"/>
    <dgm:cxn modelId="{F53AF64B-735F-4D68-9D66-A3705717014D}" type="presParOf" srcId="{4D1D9174-1541-40C0-A725-39ABB4CCD487}" destId="{319EB678-483E-4B6E-8BC7-99DF5458D6C3}" srcOrd="0" destOrd="0" presId="urn:microsoft.com/office/officeart/2018/2/layout/IconVerticalSolidList"/>
    <dgm:cxn modelId="{80BCFDF5-DF24-4DAF-946B-ACA42B416749}" type="presParOf" srcId="{4D1D9174-1541-40C0-A725-39ABB4CCD487}" destId="{1FF2F173-FEDF-49D9-BB21-7CA7CDA92F94}" srcOrd="1" destOrd="0" presId="urn:microsoft.com/office/officeart/2018/2/layout/IconVerticalSolidList"/>
    <dgm:cxn modelId="{734852D9-4348-4F17-8F4F-A321D8331B0F}" type="presParOf" srcId="{4D1D9174-1541-40C0-A725-39ABB4CCD487}" destId="{63C872F2-4D61-4FA3-B4D1-EBF15DB5172D}" srcOrd="2" destOrd="0" presId="urn:microsoft.com/office/officeart/2018/2/layout/IconVerticalSolidList"/>
    <dgm:cxn modelId="{A0813448-415C-4AFE-A886-CE5F27E8DC24}" type="presParOf" srcId="{4D1D9174-1541-40C0-A725-39ABB4CCD487}" destId="{CAAE4CFB-2BC5-4064-833E-8DCFAA1D2DD2}" srcOrd="3" destOrd="0" presId="urn:microsoft.com/office/officeart/2018/2/layout/IconVerticalSolidList"/>
    <dgm:cxn modelId="{7134F373-C7AB-4CC6-A90E-0C0DB6F0CDB4}" type="presParOf" srcId="{F412AE34-B0AC-422A-92A7-060E5506F98E}" destId="{E0B23A3E-2515-42CB-9508-01461D1185C5}" srcOrd="5" destOrd="0" presId="urn:microsoft.com/office/officeart/2018/2/layout/IconVerticalSolidList"/>
    <dgm:cxn modelId="{D4637948-2EEB-4EC0-8B1B-356EC05B60FD}" type="presParOf" srcId="{F412AE34-B0AC-422A-92A7-060E5506F98E}" destId="{8CB21E6B-A000-4581-B61C-5F2AD80446AC}" srcOrd="6" destOrd="0" presId="urn:microsoft.com/office/officeart/2018/2/layout/IconVerticalSolidList"/>
    <dgm:cxn modelId="{793B4E48-2453-4E95-9669-7B0049BBBF0E}" type="presParOf" srcId="{8CB21E6B-A000-4581-B61C-5F2AD80446AC}" destId="{C93E63CF-0D66-40B6-896D-2389D97E6A8E}" srcOrd="0" destOrd="0" presId="urn:microsoft.com/office/officeart/2018/2/layout/IconVerticalSolidList"/>
    <dgm:cxn modelId="{A449B62F-A871-4D2A-B3DE-DB846BC5B52B}" type="presParOf" srcId="{8CB21E6B-A000-4581-B61C-5F2AD80446AC}" destId="{B21FD891-0A5A-49ED-9795-1E4580D06E24}" srcOrd="1" destOrd="0" presId="urn:microsoft.com/office/officeart/2018/2/layout/IconVerticalSolidList"/>
    <dgm:cxn modelId="{DD45E7A9-8690-4500-A88B-4C7E513E9B42}" type="presParOf" srcId="{8CB21E6B-A000-4581-B61C-5F2AD80446AC}" destId="{78433D58-6648-4C84-87BD-BAB93BD87C6A}" srcOrd="2" destOrd="0" presId="urn:microsoft.com/office/officeart/2018/2/layout/IconVerticalSolidList"/>
    <dgm:cxn modelId="{C63AD623-60B1-46CE-9CB4-3A4E79B5E694}" type="presParOf" srcId="{8CB21E6B-A000-4581-B61C-5F2AD80446AC}" destId="{52925AB4-A690-419B-B920-51BDE5C863A1}" srcOrd="3" destOrd="0" presId="urn:microsoft.com/office/officeart/2018/2/layout/IconVerticalSolidList"/>
    <dgm:cxn modelId="{4ACF86F8-725A-40C2-9ABC-3BCC2775A983}" type="presParOf" srcId="{F412AE34-B0AC-422A-92A7-060E5506F98E}" destId="{7A220F9E-E496-4595-B9FA-7A477573C54A}" srcOrd="7" destOrd="0" presId="urn:microsoft.com/office/officeart/2018/2/layout/IconVerticalSolidList"/>
    <dgm:cxn modelId="{B9B44255-7D49-4A77-9FD9-822C2BC40408}" type="presParOf" srcId="{F412AE34-B0AC-422A-92A7-060E5506F98E}" destId="{6035920E-77B5-4947-AB0E-F93D4CB3E235}" srcOrd="8" destOrd="0" presId="urn:microsoft.com/office/officeart/2018/2/layout/IconVerticalSolidList"/>
    <dgm:cxn modelId="{C039BB49-9A4E-4427-910D-C4B27BA2BF93}" type="presParOf" srcId="{6035920E-77B5-4947-AB0E-F93D4CB3E235}" destId="{B0CCB056-9322-4934-ACE7-EB5055D04C16}" srcOrd="0" destOrd="0" presId="urn:microsoft.com/office/officeart/2018/2/layout/IconVerticalSolidList"/>
    <dgm:cxn modelId="{5888435F-4070-40E3-9A63-83D85992DDFC}" type="presParOf" srcId="{6035920E-77B5-4947-AB0E-F93D4CB3E235}" destId="{DC77C55E-58B4-403B-B01D-D45BE0A37E4B}" srcOrd="1" destOrd="0" presId="urn:microsoft.com/office/officeart/2018/2/layout/IconVerticalSolidList"/>
    <dgm:cxn modelId="{3D403384-8EB9-4CF4-8F44-BB20DDB915AD}" type="presParOf" srcId="{6035920E-77B5-4947-AB0E-F93D4CB3E235}" destId="{CB3B8C91-8D3A-49B5-BE8E-00E954BAE562}" srcOrd="2" destOrd="0" presId="urn:microsoft.com/office/officeart/2018/2/layout/IconVerticalSolidList"/>
    <dgm:cxn modelId="{5066F34A-3291-4673-BB7A-5BD6682D9EAD}" type="presParOf" srcId="{6035920E-77B5-4947-AB0E-F93D4CB3E235}" destId="{1969DEBD-13C4-4EE9-9D84-85427348419C}" srcOrd="3" destOrd="0" presId="urn:microsoft.com/office/officeart/2018/2/layout/IconVerticalSolidList"/>
    <dgm:cxn modelId="{DB2D7F39-660A-4D21-ACA7-9D33397ACE97}" type="presParOf" srcId="{F412AE34-B0AC-422A-92A7-060E5506F98E}" destId="{A61CB91A-E1BE-470E-A81E-D3A679D8D0C8}" srcOrd="9" destOrd="0" presId="urn:microsoft.com/office/officeart/2018/2/layout/IconVerticalSolidList"/>
    <dgm:cxn modelId="{F169BEC9-76DD-4254-BF77-BC94C2A2D604}" type="presParOf" srcId="{F412AE34-B0AC-422A-92A7-060E5506F98E}" destId="{C9F120F8-9EAE-419A-9759-12C48C0B9769}" srcOrd="10" destOrd="0" presId="urn:microsoft.com/office/officeart/2018/2/layout/IconVerticalSolidList"/>
    <dgm:cxn modelId="{D4011141-98CB-4FB0-884B-43CB8A47C18F}" type="presParOf" srcId="{C9F120F8-9EAE-419A-9759-12C48C0B9769}" destId="{1F5DD3B1-C666-41C6-9474-26AA73A54703}" srcOrd="0" destOrd="0" presId="urn:microsoft.com/office/officeart/2018/2/layout/IconVerticalSolidList"/>
    <dgm:cxn modelId="{625A93F7-D42C-4532-A4F7-3B48736ABAF2}" type="presParOf" srcId="{C9F120F8-9EAE-419A-9759-12C48C0B9769}" destId="{8A0C26F4-C6C6-4BC3-8033-50C942FD96A6}" srcOrd="1" destOrd="0" presId="urn:microsoft.com/office/officeart/2018/2/layout/IconVerticalSolidList"/>
    <dgm:cxn modelId="{62A06C53-5EA9-4EA3-B480-AF70D1FD99FE}" type="presParOf" srcId="{C9F120F8-9EAE-419A-9759-12C48C0B9769}" destId="{7E932C62-3250-4DE4-B113-9F67EF2980E5}" srcOrd="2" destOrd="0" presId="urn:microsoft.com/office/officeart/2018/2/layout/IconVerticalSolidList"/>
    <dgm:cxn modelId="{A0846CEA-8038-489D-B827-0D6382A48246}" type="presParOf" srcId="{C9F120F8-9EAE-419A-9759-12C48C0B9769}" destId="{532AE07C-AF1E-475D-9CDD-4DB47CE6E0BF}" srcOrd="3" destOrd="0" presId="urn:microsoft.com/office/officeart/2018/2/layout/IconVerticalSolidList"/>
    <dgm:cxn modelId="{603D7B8E-351E-4335-9957-B4AE03C25088}" type="presParOf" srcId="{F412AE34-B0AC-422A-92A7-060E5506F98E}" destId="{833F6ABA-12FD-4E72-9E38-435A46A68EA6}" srcOrd="11" destOrd="0" presId="urn:microsoft.com/office/officeart/2018/2/layout/IconVerticalSolidList"/>
    <dgm:cxn modelId="{4BF9B7EB-7F70-45B4-8FAD-5EB2FCCCE221}" type="presParOf" srcId="{F412AE34-B0AC-422A-92A7-060E5506F98E}" destId="{F9303173-9254-4DA0-8CAE-86B5EE7F491E}" srcOrd="12" destOrd="0" presId="urn:microsoft.com/office/officeart/2018/2/layout/IconVerticalSolidList"/>
    <dgm:cxn modelId="{5C2A099A-F730-4976-8757-201E95471BB8}" type="presParOf" srcId="{F9303173-9254-4DA0-8CAE-86B5EE7F491E}" destId="{A3FF3953-B27F-470F-B471-4BA345AD258C}" srcOrd="0" destOrd="0" presId="urn:microsoft.com/office/officeart/2018/2/layout/IconVerticalSolidList"/>
    <dgm:cxn modelId="{8B7F03AF-10F7-4F6B-B96E-419F24F946F7}" type="presParOf" srcId="{F9303173-9254-4DA0-8CAE-86B5EE7F491E}" destId="{7CFD01A3-9168-4E8B-ACBD-FBEB1E03A8F2}" srcOrd="1" destOrd="0" presId="urn:microsoft.com/office/officeart/2018/2/layout/IconVerticalSolidList"/>
    <dgm:cxn modelId="{89829632-8412-4A64-8B0F-509F9CD99DC6}" type="presParOf" srcId="{F9303173-9254-4DA0-8CAE-86B5EE7F491E}" destId="{8963ED54-BB47-4544-AC92-F0EA9951C422}" srcOrd="2" destOrd="0" presId="urn:microsoft.com/office/officeart/2018/2/layout/IconVerticalSolidList"/>
    <dgm:cxn modelId="{FA7A80C8-30CD-48AC-849E-7F6844FB9CE6}" type="presParOf" srcId="{F9303173-9254-4DA0-8CAE-86B5EE7F491E}" destId="{4F0856AA-3AAE-42A7-96B9-E48AAA0EA936}" srcOrd="3" destOrd="0" presId="urn:microsoft.com/office/officeart/2018/2/layout/IconVerticalSolidList"/>
    <dgm:cxn modelId="{D1924868-BEAF-45F0-AD9A-8B17876BA807}" type="presParOf" srcId="{F412AE34-B0AC-422A-92A7-060E5506F98E}" destId="{0A311524-91B9-41C9-88C6-3770225D3626}" srcOrd="13" destOrd="0" presId="urn:microsoft.com/office/officeart/2018/2/layout/IconVerticalSolidList"/>
    <dgm:cxn modelId="{5CA0CB4B-F4EE-423D-9F1A-F14290DE4E71}" type="presParOf" srcId="{F412AE34-B0AC-422A-92A7-060E5506F98E}" destId="{367A3D98-2249-4F0C-95DC-74D42F03891D}" srcOrd="14" destOrd="0" presId="urn:microsoft.com/office/officeart/2018/2/layout/IconVerticalSolidList"/>
    <dgm:cxn modelId="{77FE0862-1813-416A-8492-7117FA1531C6}" type="presParOf" srcId="{367A3D98-2249-4F0C-95DC-74D42F03891D}" destId="{54CD05ED-299F-42DA-BDD9-C114473C646E}" srcOrd="0" destOrd="0" presId="urn:microsoft.com/office/officeart/2018/2/layout/IconVerticalSolidList"/>
    <dgm:cxn modelId="{10F22765-806D-49D6-BE43-FC4F4010651E}" type="presParOf" srcId="{367A3D98-2249-4F0C-95DC-74D42F03891D}" destId="{F9E88F69-19E2-4A8E-B31E-26CCE8EEA9C8}" srcOrd="1" destOrd="0" presId="urn:microsoft.com/office/officeart/2018/2/layout/IconVerticalSolidList"/>
    <dgm:cxn modelId="{C490B480-3C10-47E8-9BC0-22A6E4812995}" type="presParOf" srcId="{367A3D98-2249-4F0C-95DC-74D42F03891D}" destId="{CBBE3AE7-0506-498A-B253-84D7E1EE0D74}" srcOrd="2" destOrd="0" presId="urn:microsoft.com/office/officeart/2018/2/layout/IconVerticalSolidList"/>
    <dgm:cxn modelId="{E411F83C-11AB-4636-AB65-A1311A8089E1}" type="presParOf" srcId="{367A3D98-2249-4F0C-95DC-74D42F03891D}" destId="{A6E1D93F-23BC-4E97-A95F-BBD764422D8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6215D-6F21-44C4-B450-C03FE2434036}">
      <dsp:nvSpPr>
        <dsp:cNvPr id="0" name=""/>
        <dsp:cNvSpPr/>
      </dsp:nvSpPr>
      <dsp:spPr>
        <a:xfrm>
          <a:off x="0" y="0"/>
          <a:ext cx="15773400" cy="7267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18F3BC-BDC8-4B67-9136-3FACFCB6CA2D}">
      <dsp:nvSpPr>
        <dsp:cNvPr id="0" name=""/>
        <dsp:cNvSpPr/>
      </dsp:nvSpPr>
      <dsp:spPr>
        <a:xfrm>
          <a:off x="219847" y="164388"/>
          <a:ext cx="399722" cy="3997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742B35-774B-498D-8246-62D77025CE19}">
      <dsp:nvSpPr>
        <dsp:cNvPr id="0" name=""/>
        <dsp:cNvSpPr/>
      </dsp:nvSpPr>
      <dsp:spPr>
        <a:xfrm>
          <a:off x="839417" y="865"/>
          <a:ext cx="14933982" cy="726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16" tIns="76916" rIns="76916" bIns="76916" numCol="1" spcCol="1270" anchor="ctr" anchorCtr="0">
          <a:noAutofit/>
        </a:bodyPr>
        <a:lstStyle/>
        <a:p>
          <a:pPr marL="0" lvl="0" indent="0" algn="l" defTabSz="711200">
            <a:lnSpc>
              <a:spcPct val="100000"/>
            </a:lnSpc>
            <a:spcBef>
              <a:spcPct val="0"/>
            </a:spcBef>
            <a:spcAft>
              <a:spcPct val="35000"/>
            </a:spcAft>
            <a:buNone/>
          </a:pPr>
          <a:r>
            <a:rPr lang="en-US" sz="1600" b="1" kern="1200" dirty="0">
              <a:latin typeface="Poppins"/>
              <a:cs typeface="Calibri"/>
            </a:rPr>
            <a:t>M1: </a:t>
          </a:r>
          <a:r>
            <a:rPr lang="en-US" sz="1600" kern="1200" dirty="0">
              <a:latin typeface="Poppins"/>
              <a:cs typeface="Poppins"/>
            </a:rPr>
            <a:t>Preprocessing of ECG images</a:t>
          </a:r>
        </a:p>
      </dsp:txBody>
      <dsp:txXfrm>
        <a:off x="839417" y="865"/>
        <a:ext cx="14933982" cy="726768"/>
      </dsp:txXfrm>
    </dsp:sp>
    <dsp:sp modelId="{EA91C125-E56D-4B65-A57D-84D24863BE77}">
      <dsp:nvSpPr>
        <dsp:cNvPr id="0" name=""/>
        <dsp:cNvSpPr/>
      </dsp:nvSpPr>
      <dsp:spPr>
        <a:xfrm>
          <a:off x="0" y="909325"/>
          <a:ext cx="15773400" cy="7267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BB49DE-FF21-4611-83DF-3314DDD02AEC}">
      <dsp:nvSpPr>
        <dsp:cNvPr id="0" name=""/>
        <dsp:cNvSpPr/>
      </dsp:nvSpPr>
      <dsp:spPr>
        <a:xfrm>
          <a:off x="219847" y="1072848"/>
          <a:ext cx="399722" cy="399722"/>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634F51-AEF9-4D87-864D-CCD7CF86EEFD}">
      <dsp:nvSpPr>
        <dsp:cNvPr id="0" name=""/>
        <dsp:cNvSpPr/>
      </dsp:nvSpPr>
      <dsp:spPr>
        <a:xfrm>
          <a:off x="839417" y="909325"/>
          <a:ext cx="14933982" cy="726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16" tIns="76916" rIns="76916" bIns="76916" numCol="1" spcCol="1270" anchor="ctr" anchorCtr="0">
          <a:noAutofit/>
        </a:bodyPr>
        <a:lstStyle/>
        <a:p>
          <a:pPr marL="0" lvl="0" indent="0" algn="l" defTabSz="711200">
            <a:lnSpc>
              <a:spcPct val="100000"/>
            </a:lnSpc>
            <a:spcBef>
              <a:spcPct val="0"/>
            </a:spcBef>
            <a:spcAft>
              <a:spcPct val="35000"/>
            </a:spcAft>
            <a:buNone/>
          </a:pPr>
          <a:r>
            <a:rPr lang="en-US" sz="1600" b="1" kern="1200" dirty="0">
              <a:latin typeface="Poppins"/>
              <a:cs typeface="Calibri"/>
            </a:rPr>
            <a:t>M2:</a:t>
          </a:r>
          <a:r>
            <a:rPr lang="en-US" sz="1600" kern="1200" dirty="0">
              <a:latin typeface="Poppins"/>
              <a:cs typeface="Arial"/>
            </a:rPr>
            <a:t> Model training using CNN</a:t>
          </a:r>
        </a:p>
      </dsp:txBody>
      <dsp:txXfrm>
        <a:off x="839417" y="909325"/>
        <a:ext cx="14933982" cy="726768"/>
      </dsp:txXfrm>
    </dsp:sp>
    <dsp:sp modelId="{319EB678-483E-4B6E-8BC7-99DF5458D6C3}">
      <dsp:nvSpPr>
        <dsp:cNvPr id="0" name=""/>
        <dsp:cNvSpPr/>
      </dsp:nvSpPr>
      <dsp:spPr>
        <a:xfrm>
          <a:off x="0" y="1817786"/>
          <a:ext cx="15773400" cy="7267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2F173-FEDF-49D9-BB21-7CA7CDA92F94}">
      <dsp:nvSpPr>
        <dsp:cNvPr id="0" name=""/>
        <dsp:cNvSpPr/>
      </dsp:nvSpPr>
      <dsp:spPr>
        <a:xfrm>
          <a:off x="219847" y="1981309"/>
          <a:ext cx="399722" cy="399722"/>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AE4CFB-2BC5-4064-833E-8DCFAA1D2DD2}">
      <dsp:nvSpPr>
        <dsp:cNvPr id="0" name=""/>
        <dsp:cNvSpPr/>
      </dsp:nvSpPr>
      <dsp:spPr>
        <a:xfrm>
          <a:off x="839417" y="1817786"/>
          <a:ext cx="14933982" cy="726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16" tIns="76916" rIns="76916" bIns="76916" numCol="1" spcCol="1270" anchor="ctr" anchorCtr="0">
          <a:noAutofit/>
        </a:bodyPr>
        <a:lstStyle/>
        <a:p>
          <a:pPr marL="0" lvl="0" indent="0" algn="l" defTabSz="711200">
            <a:lnSpc>
              <a:spcPct val="100000"/>
            </a:lnSpc>
            <a:spcBef>
              <a:spcPct val="0"/>
            </a:spcBef>
            <a:spcAft>
              <a:spcPct val="35000"/>
            </a:spcAft>
            <a:buNone/>
          </a:pPr>
          <a:r>
            <a:rPr lang="en-US" sz="1600" b="1" kern="1200" dirty="0">
              <a:latin typeface="Poppins"/>
              <a:cs typeface="Calibri"/>
            </a:rPr>
            <a:t>M3: </a:t>
          </a:r>
          <a:r>
            <a:rPr lang="en-US" sz="1600" b="0" kern="1200" dirty="0">
              <a:latin typeface="Poppins"/>
              <a:cs typeface="Calibri"/>
            </a:rPr>
            <a:t>Model training using MobileNet </a:t>
          </a:r>
          <a:endParaRPr lang="en-US" sz="1600" b="0" kern="1200" dirty="0">
            <a:latin typeface="Poppins"/>
            <a:cs typeface="Arial"/>
          </a:endParaRPr>
        </a:p>
      </dsp:txBody>
      <dsp:txXfrm>
        <a:off x="839417" y="1817786"/>
        <a:ext cx="14933982" cy="726768"/>
      </dsp:txXfrm>
    </dsp:sp>
    <dsp:sp modelId="{C93E63CF-0D66-40B6-896D-2389D97E6A8E}">
      <dsp:nvSpPr>
        <dsp:cNvPr id="0" name=""/>
        <dsp:cNvSpPr/>
      </dsp:nvSpPr>
      <dsp:spPr>
        <a:xfrm>
          <a:off x="0" y="2726246"/>
          <a:ext cx="15773400" cy="7267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FD891-0A5A-49ED-9795-1E4580D06E24}">
      <dsp:nvSpPr>
        <dsp:cNvPr id="0" name=""/>
        <dsp:cNvSpPr/>
      </dsp:nvSpPr>
      <dsp:spPr>
        <a:xfrm>
          <a:off x="219847" y="2889769"/>
          <a:ext cx="399722" cy="3997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925AB4-A690-419B-B920-51BDE5C863A1}">
      <dsp:nvSpPr>
        <dsp:cNvPr id="0" name=""/>
        <dsp:cNvSpPr/>
      </dsp:nvSpPr>
      <dsp:spPr>
        <a:xfrm>
          <a:off x="839417" y="2726246"/>
          <a:ext cx="14933982" cy="726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16" tIns="76916" rIns="76916" bIns="76916" numCol="1" spcCol="1270" anchor="ctr" anchorCtr="0">
          <a:noAutofit/>
        </a:bodyPr>
        <a:lstStyle/>
        <a:p>
          <a:pPr marL="0" lvl="0" indent="0" algn="l" defTabSz="711200">
            <a:lnSpc>
              <a:spcPct val="100000"/>
            </a:lnSpc>
            <a:spcBef>
              <a:spcPct val="0"/>
            </a:spcBef>
            <a:spcAft>
              <a:spcPct val="35000"/>
            </a:spcAft>
            <a:buNone/>
          </a:pPr>
          <a:r>
            <a:rPr lang="en-US" sz="1600" b="1" kern="1200" dirty="0">
              <a:latin typeface="Poppins"/>
              <a:cs typeface="Calibri"/>
            </a:rPr>
            <a:t>M4: </a:t>
          </a:r>
          <a:r>
            <a:rPr lang="en-US" sz="1600" kern="1200" dirty="0">
              <a:latin typeface="Poppins"/>
              <a:cs typeface="Arial"/>
            </a:rPr>
            <a:t>Model training using VGG</a:t>
          </a:r>
        </a:p>
      </dsp:txBody>
      <dsp:txXfrm>
        <a:off x="839417" y="2726246"/>
        <a:ext cx="14933982" cy="726768"/>
      </dsp:txXfrm>
    </dsp:sp>
    <dsp:sp modelId="{B0CCB056-9322-4934-ACE7-EB5055D04C16}">
      <dsp:nvSpPr>
        <dsp:cNvPr id="0" name=""/>
        <dsp:cNvSpPr/>
      </dsp:nvSpPr>
      <dsp:spPr>
        <a:xfrm>
          <a:off x="0" y="3606131"/>
          <a:ext cx="15773400" cy="7267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77C55E-58B4-403B-B01D-D45BE0A37E4B}">
      <dsp:nvSpPr>
        <dsp:cNvPr id="0" name=""/>
        <dsp:cNvSpPr/>
      </dsp:nvSpPr>
      <dsp:spPr>
        <a:xfrm>
          <a:off x="219847" y="3798230"/>
          <a:ext cx="399722" cy="399722"/>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69DEBD-13C4-4EE9-9D84-85427348419C}">
      <dsp:nvSpPr>
        <dsp:cNvPr id="0" name=""/>
        <dsp:cNvSpPr/>
      </dsp:nvSpPr>
      <dsp:spPr>
        <a:xfrm>
          <a:off x="839417" y="3634707"/>
          <a:ext cx="14933982" cy="726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16" tIns="76916" rIns="76916" bIns="76916" numCol="1" spcCol="1270" anchor="ctr" anchorCtr="0">
          <a:noAutofit/>
        </a:bodyPr>
        <a:lstStyle/>
        <a:p>
          <a:pPr marL="0" lvl="0" indent="0" algn="l" defTabSz="711200">
            <a:lnSpc>
              <a:spcPct val="100000"/>
            </a:lnSpc>
            <a:spcBef>
              <a:spcPct val="0"/>
            </a:spcBef>
            <a:spcAft>
              <a:spcPct val="35000"/>
            </a:spcAft>
            <a:buNone/>
          </a:pPr>
          <a:r>
            <a:rPr lang="en-US" sz="1600" b="1" kern="1200" dirty="0">
              <a:latin typeface="Poppins"/>
              <a:cs typeface="Calibri"/>
            </a:rPr>
            <a:t>M5: </a:t>
          </a:r>
          <a:r>
            <a:rPr lang="en-US" sz="1600" kern="1200" dirty="0">
              <a:latin typeface="Poppins"/>
              <a:cs typeface="Arial"/>
            </a:rPr>
            <a:t>Model training using ResNet</a:t>
          </a:r>
        </a:p>
      </dsp:txBody>
      <dsp:txXfrm>
        <a:off x="839417" y="3634707"/>
        <a:ext cx="14933982" cy="726768"/>
      </dsp:txXfrm>
    </dsp:sp>
    <dsp:sp modelId="{1F5DD3B1-C666-41C6-9474-26AA73A54703}">
      <dsp:nvSpPr>
        <dsp:cNvPr id="0" name=""/>
        <dsp:cNvSpPr/>
      </dsp:nvSpPr>
      <dsp:spPr>
        <a:xfrm>
          <a:off x="0" y="4543168"/>
          <a:ext cx="15773400" cy="7267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C26F4-C6C6-4BC3-8033-50C942FD96A6}">
      <dsp:nvSpPr>
        <dsp:cNvPr id="0" name=""/>
        <dsp:cNvSpPr/>
      </dsp:nvSpPr>
      <dsp:spPr>
        <a:xfrm>
          <a:off x="219847" y="4706691"/>
          <a:ext cx="399722" cy="39972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2AE07C-AF1E-475D-9CDD-4DB47CE6E0BF}">
      <dsp:nvSpPr>
        <dsp:cNvPr id="0" name=""/>
        <dsp:cNvSpPr/>
      </dsp:nvSpPr>
      <dsp:spPr>
        <a:xfrm>
          <a:off x="839417" y="4543168"/>
          <a:ext cx="14933982" cy="726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16" tIns="76916" rIns="76916" bIns="76916" numCol="1" spcCol="1270" anchor="ctr" anchorCtr="0">
          <a:noAutofit/>
        </a:bodyPr>
        <a:lstStyle/>
        <a:p>
          <a:pPr marL="0" lvl="0" indent="0" algn="l" defTabSz="711200">
            <a:lnSpc>
              <a:spcPct val="100000"/>
            </a:lnSpc>
            <a:spcBef>
              <a:spcPct val="0"/>
            </a:spcBef>
            <a:spcAft>
              <a:spcPct val="35000"/>
            </a:spcAft>
            <a:buNone/>
          </a:pPr>
          <a:r>
            <a:rPr lang="en-US" sz="1600" b="1" kern="1200" dirty="0">
              <a:latin typeface="Poppins"/>
              <a:cs typeface="Calibri"/>
            </a:rPr>
            <a:t>M6:</a:t>
          </a:r>
          <a:r>
            <a:rPr lang="en-US" sz="1600" b="0" kern="1200" dirty="0">
              <a:latin typeface="Poppins"/>
              <a:cs typeface="Poppins"/>
            </a:rPr>
            <a:t>Ensemble</a:t>
          </a:r>
          <a:r>
            <a:rPr lang="en-US" sz="1600" kern="1200" dirty="0">
              <a:latin typeface="Poppins"/>
              <a:cs typeface="Poppins"/>
            </a:rPr>
            <a:t> voting algorithm</a:t>
          </a:r>
        </a:p>
      </dsp:txBody>
      <dsp:txXfrm>
        <a:off x="839417" y="4543168"/>
        <a:ext cx="14933982" cy="726768"/>
      </dsp:txXfrm>
    </dsp:sp>
    <dsp:sp modelId="{A3FF3953-B27F-470F-B471-4BA345AD258C}">
      <dsp:nvSpPr>
        <dsp:cNvPr id="0" name=""/>
        <dsp:cNvSpPr/>
      </dsp:nvSpPr>
      <dsp:spPr>
        <a:xfrm>
          <a:off x="0" y="5451628"/>
          <a:ext cx="15773400" cy="7267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FD01A3-9168-4E8B-ACBD-FBEB1E03A8F2}">
      <dsp:nvSpPr>
        <dsp:cNvPr id="0" name=""/>
        <dsp:cNvSpPr/>
      </dsp:nvSpPr>
      <dsp:spPr>
        <a:xfrm>
          <a:off x="219847" y="5615151"/>
          <a:ext cx="399722" cy="399722"/>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0856AA-3AAE-42A7-96B9-E48AAA0EA936}">
      <dsp:nvSpPr>
        <dsp:cNvPr id="0" name=""/>
        <dsp:cNvSpPr/>
      </dsp:nvSpPr>
      <dsp:spPr>
        <a:xfrm>
          <a:off x="839417" y="5451628"/>
          <a:ext cx="14933982" cy="726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16" tIns="76916" rIns="76916" bIns="76916" numCol="1" spcCol="1270" anchor="ctr" anchorCtr="0">
          <a:noAutofit/>
        </a:bodyPr>
        <a:lstStyle/>
        <a:p>
          <a:pPr marL="0" lvl="0" indent="0" algn="l" defTabSz="711200">
            <a:lnSpc>
              <a:spcPct val="100000"/>
            </a:lnSpc>
            <a:spcBef>
              <a:spcPct val="0"/>
            </a:spcBef>
            <a:spcAft>
              <a:spcPct val="35000"/>
            </a:spcAft>
            <a:buNone/>
          </a:pPr>
          <a:r>
            <a:rPr lang="en-US" sz="1600" b="1" kern="1200" dirty="0">
              <a:latin typeface="Poppins"/>
              <a:cs typeface="Calibri"/>
            </a:rPr>
            <a:t>M7: </a:t>
          </a:r>
          <a:r>
            <a:rPr lang="en-US" sz="1600" b="0" kern="1200" dirty="0">
              <a:latin typeface="Poppins"/>
              <a:cs typeface="Poppins"/>
            </a:rPr>
            <a:t>Integration of Explainable AI using Grad CAM</a:t>
          </a:r>
        </a:p>
      </dsp:txBody>
      <dsp:txXfrm>
        <a:off x="839417" y="5451628"/>
        <a:ext cx="14933982" cy="726768"/>
      </dsp:txXfrm>
    </dsp:sp>
    <dsp:sp modelId="{54CD05ED-299F-42DA-BDD9-C114473C646E}">
      <dsp:nvSpPr>
        <dsp:cNvPr id="0" name=""/>
        <dsp:cNvSpPr/>
      </dsp:nvSpPr>
      <dsp:spPr>
        <a:xfrm>
          <a:off x="0" y="6289520"/>
          <a:ext cx="15773400" cy="7267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E88F69-19E2-4A8E-B31E-26CCE8EEA9C8}">
      <dsp:nvSpPr>
        <dsp:cNvPr id="0" name=""/>
        <dsp:cNvSpPr/>
      </dsp:nvSpPr>
      <dsp:spPr>
        <a:xfrm>
          <a:off x="257173" y="6480749"/>
          <a:ext cx="399722" cy="399722"/>
        </a:xfrm>
        <a:prstGeom prst="rect">
          <a:avLst/>
        </a:prstGeom>
        <a:blipFill rotWithShape="1">
          <a:blip xmlns:r="http://schemas.openxmlformats.org/officeDocument/2006/relationships" r:embed="rId14" cstate="print">
            <a:extLst>
              <a:ext uri="{28A0092B-C50C-407E-A947-70E740481C1C}">
                <a14:useLocalDpi xmlns:a14="http://schemas.microsoft.com/office/drawing/2010/main" val="0"/>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E1D93F-23BC-4E97-A95F-BBD764422D89}">
      <dsp:nvSpPr>
        <dsp:cNvPr id="0" name=""/>
        <dsp:cNvSpPr/>
      </dsp:nvSpPr>
      <dsp:spPr>
        <a:xfrm>
          <a:off x="839417" y="6360089"/>
          <a:ext cx="14933982" cy="726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916" tIns="76916" rIns="76916" bIns="76916" numCol="1" spcCol="1270" anchor="ctr" anchorCtr="0">
          <a:noAutofit/>
        </a:bodyPr>
        <a:lstStyle/>
        <a:p>
          <a:pPr marL="0" lvl="0" indent="0" algn="l" defTabSz="711200">
            <a:lnSpc>
              <a:spcPct val="100000"/>
            </a:lnSpc>
            <a:spcBef>
              <a:spcPct val="0"/>
            </a:spcBef>
            <a:spcAft>
              <a:spcPct val="35000"/>
            </a:spcAft>
            <a:buNone/>
          </a:pPr>
          <a:r>
            <a:rPr lang="en-US" sz="1600" b="1" kern="1200" dirty="0">
              <a:latin typeface="Poppins"/>
              <a:cs typeface="Calibri"/>
            </a:rPr>
            <a:t>M8: </a:t>
          </a:r>
          <a:r>
            <a:rPr lang="en-US" sz="1600" kern="1200" dirty="0">
              <a:latin typeface="Poppins"/>
              <a:cs typeface="Poppins"/>
            </a:rPr>
            <a:t>IoT device integration and web product</a:t>
          </a:r>
        </a:p>
      </dsp:txBody>
      <dsp:txXfrm>
        <a:off x="839417" y="6360089"/>
        <a:ext cx="14933982" cy="7267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7.xml" /><Relationship Id="rId5" Type="http://schemas.openxmlformats.org/officeDocument/2006/relationships/image" Target="../media/image4.png" /><Relationship Id="rId4" Type="http://schemas.openxmlformats.org/officeDocument/2006/relationships/image" Target="../media/image3.svg" /></Relationships>
</file>

<file path=ppt/slides/_rels/slide10.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25.svg" /><Relationship Id="rId2" Type="http://schemas.openxmlformats.org/officeDocument/2006/relationships/image" Target="../media/image24.png" /><Relationship Id="rId1" Type="http://schemas.openxmlformats.org/officeDocument/2006/relationships/slideLayout" Target="../slideLayouts/slideLayout7.xml" /><Relationship Id="rId4" Type="http://schemas.openxmlformats.org/officeDocument/2006/relationships/image" Target="../media/image26.png" /></Relationships>
</file>

<file path=ppt/slides/_rels/slide12.xml.rels><?xml version="1.0" encoding="UTF-8" standalone="yes"?>
<Relationships xmlns="http://schemas.openxmlformats.org/package/2006/relationships"><Relationship Id="rId3" Type="http://schemas.openxmlformats.org/officeDocument/2006/relationships/image" Target="../media/image25.svg" /><Relationship Id="rId2" Type="http://schemas.openxmlformats.org/officeDocument/2006/relationships/image" Target="../media/image24.png" /><Relationship Id="rId1" Type="http://schemas.openxmlformats.org/officeDocument/2006/relationships/slideLayout" Target="../slideLayouts/slideLayout7.xml" /><Relationship Id="rId4" Type="http://schemas.openxmlformats.org/officeDocument/2006/relationships/image" Target="../media/image27.jpeg" /></Relationships>
</file>

<file path=ppt/slides/_rels/slide13.xml.rels><?xml version="1.0" encoding="UTF-8" standalone="yes"?>
<Relationships xmlns="http://schemas.openxmlformats.org/package/2006/relationships"><Relationship Id="rId3" Type="http://schemas.openxmlformats.org/officeDocument/2006/relationships/image" Target="../media/image24.png" /><Relationship Id="rId2" Type="http://schemas.microsoft.com/office/2018/10/relationships/comments" Target="../comments/modernComment_11D_E8C476B8.xml" /><Relationship Id="rId1" Type="http://schemas.openxmlformats.org/officeDocument/2006/relationships/slideLayout" Target="../slideLayouts/slideLayout7.xml" /><Relationship Id="rId5" Type="http://schemas.openxmlformats.org/officeDocument/2006/relationships/image" Target="../media/image28.png" /><Relationship Id="rId4" Type="http://schemas.openxmlformats.org/officeDocument/2006/relationships/image" Target="../media/image25.svg" /></Relationships>
</file>

<file path=ppt/slides/_rels/slide14.xml.rels><?xml version="1.0" encoding="UTF-8" standalone="yes"?>
<Relationships xmlns="http://schemas.openxmlformats.org/package/2006/relationships"><Relationship Id="rId3" Type="http://schemas.openxmlformats.org/officeDocument/2006/relationships/image" Target="../media/image29.svg" /><Relationship Id="rId2" Type="http://schemas.openxmlformats.org/officeDocument/2006/relationships/image" Target="../media/image24.png" /><Relationship Id="rId1" Type="http://schemas.openxmlformats.org/officeDocument/2006/relationships/slideLayout" Target="../slideLayouts/slideLayout7.xml" /><Relationship Id="rId4" Type="http://schemas.openxmlformats.org/officeDocument/2006/relationships/image" Target="../media/image30.png" /></Relationships>
</file>

<file path=ppt/slides/_rels/slide15.xml.rels><?xml version="1.0" encoding="UTF-8" standalone="yes"?>
<Relationships xmlns="http://schemas.openxmlformats.org/package/2006/relationships"><Relationship Id="rId3" Type="http://schemas.openxmlformats.org/officeDocument/2006/relationships/image" Target="../media/image25.svg" /><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31.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image" Target="../media/image33.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jpeg" /><Relationship Id="rId1" Type="http://schemas.openxmlformats.org/officeDocument/2006/relationships/slideLayout" Target="../slideLayouts/slideLayout7.xml" /><Relationship Id="rId5" Type="http://schemas.openxmlformats.org/officeDocument/2006/relationships/image" Target="../media/image8.svg" /><Relationship Id="rId4" Type="http://schemas.openxmlformats.org/officeDocument/2006/relationships/image" Target="../media/image7.png" /></Relationships>
</file>

<file path=ppt/slides/_rels/slide2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jpeg" /><Relationship Id="rId1" Type="http://schemas.openxmlformats.org/officeDocument/2006/relationships/slideLayout" Target="../slideLayouts/slideLayout7.xml" /><Relationship Id="rId4" Type="http://schemas.openxmlformats.org/officeDocument/2006/relationships/image" Target="../media/image3.svg" /></Relationships>
</file>

<file path=ppt/slides/_rels/slide2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jpeg" /><Relationship Id="rId1" Type="http://schemas.openxmlformats.org/officeDocument/2006/relationships/slideLayout" Target="../slideLayouts/slideLayout7.xml" /><Relationship Id="rId4" Type="http://schemas.openxmlformats.org/officeDocument/2006/relationships/image" Target="../media/image3.svg" /></Relationships>
</file>

<file path=ppt/slides/_rels/slide2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jpeg" /><Relationship Id="rId1" Type="http://schemas.openxmlformats.org/officeDocument/2006/relationships/slideLayout" Target="../slideLayouts/slideLayout7.xml" /><Relationship Id="rId4" Type="http://schemas.openxmlformats.org/officeDocument/2006/relationships/image" Target="../media/image3.svg" /></Relationships>
</file>

<file path=ppt/slides/_rels/slide2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jpeg" /><Relationship Id="rId1" Type="http://schemas.openxmlformats.org/officeDocument/2006/relationships/slideLayout" Target="../slideLayouts/slideLayout7.xml" /><Relationship Id="rId4" Type="http://schemas.openxmlformats.org/officeDocument/2006/relationships/image" Target="../media/image3.svg" /></Relationships>
</file>

<file path=ppt/slides/_rels/slide2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jpeg" /><Relationship Id="rId1" Type="http://schemas.openxmlformats.org/officeDocument/2006/relationships/slideLayout" Target="../slideLayouts/slideLayout7.xml" /><Relationship Id="rId4" Type="http://schemas.openxmlformats.org/officeDocument/2006/relationships/image" Target="../media/image3.svg" /></Relationships>
</file>

<file path=ppt/slides/_rels/slide2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7.xml" /><Relationship Id="rId5" Type="http://schemas.openxmlformats.org/officeDocument/2006/relationships/image" Target="../media/image4.png" /><Relationship Id="rId4" Type="http://schemas.openxmlformats.org/officeDocument/2006/relationships/image" Target="../media/image3.sv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image" Target="../media/image35.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jpeg" /><Relationship Id="rId1" Type="http://schemas.openxmlformats.org/officeDocument/2006/relationships/slideLayout" Target="../slideLayouts/slideLayout7.xml" /><Relationship Id="rId5" Type="http://schemas.openxmlformats.org/officeDocument/2006/relationships/image" Target="../media/image8.svg" /><Relationship Id="rId4" Type="http://schemas.openxmlformats.org/officeDocument/2006/relationships/image" Target="../media/image7.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7.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20282" r="-20282"/>
              </a:stretch>
            </a:blipFill>
          </p:spPr>
        </p:sp>
      </p:grpSp>
      <p:sp>
        <p:nvSpPr>
          <p:cNvPr id="4" name="Freeform 4"/>
          <p:cNvSpPr/>
          <p:nvPr/>
        </p:nvSpPr>
        <p:spPr>
          <a:xfrm>
            <a:off x="0" y="-180826"/>
            <a:ext cx="3086100" cy="10467826"/>
          </a:xfrm>
          <a:custGeom>
            <a:avLst/>
            <a:gdLst/>
            <a:ahLst/>
            <a:cxnLst/>
            <a:rect l="l" t="t" r="r" b="b"/>
            <a:pathLst>
              <a:path w="3086100" h="10467826">
                <a:moveTo>
                  <a:pt x="0" y="0"/>
                </a:moveTo>
                <a:lnTo>
                  <a:pt x="3086100" y="0"/>
                </a:lnTo>
                <a:lnTo>
                  <a:pt x="3086100" y="10467826"/>
                </a:lnTo>
                <a:lnTo>
                  <a:pt x="0" y="104678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4116894" y="3495688"/>
            <a:ext cx="13142406" cy="1908150"/>
          </a:xfrm>
          <a:prstGeom prst="rect">
            <a:avLst/>
          </a:prstGeom>
        </p:spPr>
        <p:txBody>
          <a:bodyPr lIns="0" tIns="0" rIns="0" bIns="0" rtlCol="0" anchor="t">
            <a:spAutoFit/>
          </a:bodyPr>
          <a:lstStyle/>
          <a:p>
            <a:pPr algn="ctr">
              <a:lnSpc>
                <a:spcPts val="7698"/>
              </a:lnSpc>
            </a:pPr>
            <a:r>
              <a:rPr lang="en-US" sz="5498">
                <a:solidFill>
                  <a:srgbClr val="000000"/>
                </a:solidFill>
                <a:latin typeface="Lato Bold"/>
              </a:rPr>
              <a:t>IoT-Enabled Non-Invasive Methods for Early Detection of Cardiotoxicity</a:t>
            </a:r>
          </a:p>
        </p:txBody>
      </p:sp>
      <p:grpSp>
        <p:nvGrpSpPr>
          <p:cNvPr id="6" name="Group 6"/>
          <p:cNvGrpSpPr/>
          <p:nvPr/>
        </p:nvGrpSpPr>
        <p:grpSpPr>
          <a:xfrm>
            <a:off x="13763158" y="387350"/>
            <a:ext cx="4160184" cy="4114800"/>
            <a:chOff x="0" y="0"/>
            <a:chExt cx="5546912" cy="5486400"/>
          </a:xfrm>
        </p:grpSpPr>
        <p:sp>
          <p:nvSpPr>
            <p:cNvPr id="7" name="Freeform 7"/>
            <p:cNvSpPr/>
            <p:nvPr/>
          </p:nvSpPr>
          <p:spPr>
            <a:xfrm>
              <a:off x="0" y="0"/>
              <a:ext cx="5546852" cy="5486400"/>
            </a:xfrm>
            <a:custGeom>
              <a:avLst/>
              <a:gdLst/>
              <a:ahLst/>
              <a:cxnLst/>
              <a:rect l="l" t="t" r="r" b="b"/>
              <a:pathLst>
                <a:path w="5546852" h="5486400">
                  <a:moveTo>
                    <a:pt x="0" y="0"/>
                  </a:moveTo>
                  <a:lnTo>
                    <a:pt x="5546852" y="0"/>
                  </a:lnTo>
                  <a:lnTo>
                    <a:pt x="5546852" y="5486400"/>
                  </a:lnTo>
                  <a:lnTo>
                    <a:pt x="0" y="5486400"/>
                  </a:lnTo>
                  <a:lnTo>
                    <a:pt x="0" y="0"/>
                  </a:lnTo>
                  <a:close/>
                </a:path>
              </a:pathLst>
            </a:custGeom>
            <a:blipFill>
              <a:blip r:embed="rId5"/>
              <a:stretch>
                <a:fillRect l="-599" r="-600"/>
              </a:stretch>
            </a:blipFill>
          </p:spPr>
        </p:sp>
      </p:grpSp>
      <p:sp>
        <p:nvSpPr>
          <p:cNvPr id="8" name="TextBox 8"/>
          <p:cNvSpPr txBox="1"/>
          <p:nvPr/>
        </p:nvSpPr>
        <p:spPr>
          <a:xfrm>
            <a:off x="11303794" y="7715052"/>
            <a:ext cx="5955506" cy="1543248"/>
          </a:xfrm>
          <a:prstGeom prst="rect">
            <a:avLst/>
          </a:prstGeom>
        </p:spPr>
        <p:txBody>
          <a:bodyPr lIns="0" tIns="0" rIns="0" bIns="0" rtlCol="0" anchor="t">
            <a:spAutoFit/>
          </a:bodyPr>
          <a:lstStyle/>
          <a:p>
            <a:pPr>
              <a:lnSpc>
                <a:spcPts val="4197"/>
              </a:lnSpc>
            </a:pPr>
            <a:r>
              <a:rPr lang="en-US" sz="3000">
                <a:solidFill>
                  <a:srgbClr val="000000"/>
                </a:solidFill>
                <a:latin typeface="Canva Sans Bold"/>
              </a:rPr>
              <a:t>Aishwarya Devi R (2021503501) </a:t>
            </a:r>
          </a:p>
          <a:p>
            <a:pPr>
              <a:lnSpc>
                <a:spcPts val="4197"/>
              </a:lnSpc>
            </a:pPr>
            <a:r>
              <a:rPr lang="en-US" sz="3000">
                <a:solidFill>
                  <a:srgbClr val="000000"/>
                </a:solidFill>
                <a:latin typeface="Canva Sans Bold"/>
              </a:rPr>
              <a:t>Surya Raj M (2021503701) </a:t>
            </a:r>
          </a:p>
          <a:p>
            <a:pPr>
              <a:lnSpc>
                <a:spcPts val="4199"/>
              </a:lnSpc>
              <a:spcBef>
                <a:spcPct val="0"/>
              </a:spcBef>
            </a:pPr>
            <a:r>
              <a:rPr lang="en-US" sz="3000">
                <a:solidFill>
                  <a:srgbClr val="000000"/>
                </a:solidFill>
                <a:latin typeface="Canva Sans Bold"/>
              </a:rPr>
              <a:t>Sridhar P (2021503709)</a:t>
            </a:r>
          </a:p>
        </p:txBody>
      </p:sp>
      <p:sp>
        <p:nvSpPr>
          <p:cNvPr id="9" name="TextBox 9"/>
          <p:cNvSpPr txBox="1"/>
          <p:nvPr/>
        </p:nvSpPr>
        <p:spPr>
          <a:xfrm>
            <a:off x="9773096" y="7102257"/>
            <a:ext cx="3061395" cy="521350"/>
          </a:xfrm>
          <a:prstGeom prst="rect">
            <a:avLst/>
          </a:prstGeom>
        </p:spPr>
        <p:txBody>
          <a:bodyPr lIns="0" tIns="0" rIns="0" bIns="0" rtlCol="0" anchor="t">
            <a:spAutoFit/>
          </a:bodyPr>
          <a:lstStyle/>
          <a:p>
            <a:pPr algn="ctr">
              <a:lnSpc>
                <a:spcPts val="4339"/>
              </a:lnSpc>
              <a:spcBef>
                <a:spcPct val="0"/>
              </a:spcBef>
            </a:pPr>
            <a:r>
              <a:rPr lang="en-US" sz="3100">
                <a:solidFill>
                  <a:srgbClr val="000000"/>
                </a:solidFill>
                <a:latin typeface="Canva Sans Bold"/>
              </a:rPr>
              <a:t>Team Members:</a:t>
            </a:r>
          </a:p>
        </p:txBody>
      </p:sp>
      <p:sp>
        <p:nvSpPr>
          <p:cNvPr id="10" name="TextBox 10"/>
          <p:cNvSpPr txBox="1"/>
          <p:nvPr/>
        </p:nvSpPr>
        <p:spPr>
          <a:xfrm>
            <a:off x="3648322" y="7102257"/>
            <a:ext cx="1851216" cy="521350"/>
          </a:xfrm>
          <a:prstGeom prst="rect">
            <a:avLst/>
          </a:prstGeom>
        </p:spPr>
        <p:txBody>
          <a:bodyPr lIns="0" tIns="0" rIns="0" bIns="0" rtlCol="0" anchor="t">
            <a:spAutoFit/>
          </a:bodyPr>
          <a:lstStyle/>
          <a:p>
            <a:pPr>
              <a:lnSpc>
                <a:spcPts val="4339"/>
              </a:lnSpc>
              <a:spcBef>
                <a:spcPct val="0"/>
              </a:spcBef>
            </a:pPr>
            <a:r>
              <a:rPr lang="en-US" sz="3100">
                <a:solidFill>
                  <a:srgbClr val="000000"/>
                </a:solidFill>
                <a:latin typeface="Canva Sans Bold"/>
              </a:rPr>
              <a:t>Mentor:</a:t>
            </a:r>
          </a:p>
        </p:txBody>
      </p:sp>
      <p:sp>
        <p:nvSpPr>
          <p:cNvPr id="11" name="TextBox 11"/>
          <p:cNvSpPr txBox="1"/>
          <p:nvPr/>
        </p:nvSpPr>
        <p:spPr>
          <a:xfrm>
            <a:off x="4217194" y="7715052"/>
            <a:ext cx="2522190" cy="495315"/>
          </a:xfrm>
          <a:prstGeom prst="rect">
            <a:avLst/>
          </a:prstGeom>
        </p:spPr>
        <p:txBody>
          <a:bodyPr lIns="0" tIns="0" rIns="0" bIns="0" rtlCol="0" anchor="t">
            <a:spAutoFit/>
          </a:bodyPr>
          <a:lstStyle/>
          <a:p>
            <a:pPr>
              <a:lnSpc>
                <a:spcPts val="4199"/>
              </a:lnSpc>
              <a:spcBef>
                <a:spcPct val="0"/>
              </a:spcBef>
            </a:pPr>
            <a:r>
              <a:rPr lang="en-US" sz="3000">
                <a:solidFill>
                  <a:srgbClr val="000000"/>
                </a:solidFill>
                <a:latin typeface="Canva Sans Bold"/>
              </a:rPr>
              <a:t>Dr.R.Kathiroli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7998" cy="102860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2"/>
          <p:cNvSpPr txBox="1"/>
          <p:nvPr/>
        </p:nvSpPr>
        <p:spPr>
          <a:xfrm>
            <a:off x="13901863" y="3034665"/>
            <a:ext cx="3704436" cy="42691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600" kern="1200">
                <a:solidFill>
                  <a:schemeClr val="tx1"/>
                </a:solidFill>
                <a:latin typeface="+mj-lt"/>
                <a:ea typeface="+mj-ea"/>
                <a:cs typeface="+mj-cs"/>
              </a:rPr>
              <a:t>Fig. 1. SYSTEM MODEL</a:t>
            </a:r>
          </a:p>
        </p:txBody>
      </p:sp>
      <p:sp>
        <p:nvSpPr>
          <p:cNvPr id="10" name="Rectangle 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50960" y="-1240850"/>
            <a:ext cx="2573217" cy="128751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27" y="996462"/>
            <a:ext cx="12123948" cy="840051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925671" y="5088146"/>
            <a:ext cx="2578608" cy="2285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BA6A0DB-EA3B-2AAE-826E-B56F1716014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522" y="1418972"/>
            <a:ext cx="11480259" cy="75107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80826"/>
            <a:ext cx="2889217" cy="10467826"/>
          </a:xfrm>
          <a:custGeom>
            <a:avLst/>
            <a:gdLst/>
            <a:ahLst/>
            <a:cxnLst/>
            <a:rect l="l" t="t" r="r" b="b"/>
            <a:pathLst>
              <a:path w="2889217" h="10467826">
                <a:moveTo>
                  <a:pt x="0" y="0"/>
                </a:moveTo>
                <a:lnTo>
                  <a:pt x="2889217" y="0"/>
                </a:lnTo>
                <a:lnTo>
                  <a:pt x="2889217" y="10467826"/>
                </a:lnTo>
                <a:lnTo>
                  <a:pt x="0" y="104678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3063785" y="190565"/>
            <a:ext cx="9665415" cy="704246"/>
          </a:xfrm>
          <a:prstGeom prst="rect">
            <a:avLst/>
          </a:prstGeom>
        </p:spPr>
        <p:txBody>
          <a:bodyPr lIns="0" tIns="0" rIns="0" bIns="0" rtlCol="0" anchor="t">
            <a:spAutoFit/>
          </a:bodyPr>
          <a:lstStyle/>
          <a:p>
            <a:pPr algn="l">
              <a:lnSpc>
                <a:spcPts val="5080"/>
              </a:lnSpc>
            </a:pPr>
            <a:r>
              <a:rPr lang="en-US" sz="3629">
                <a:solidFill>
                  <a:srgbClr val="000000"/>
                </a:solidFill>
                <a:latin typeface="Lato Bold"/>
              </a:rPr>
              <a:t>ALGORITHM FOR PREPROCESSING:</a:t>
            </a:r>
          </a:p>
        </p:txBody>
      </p:sp>
      <p:pic>
        <p:nvPicPr>
          <p:cNvPr id="5" name="Picture 4" descr="A white text with black text&#10;&#10;Description automatically generated">
            <a:extLst>
              <a:ext uri="{FF2B5EF4-FFF2-40B4-BE49-F238E27FC236}">
                <a16:creationId xmlns:a16="http://schemas.microsoft.com/office/drawing/2014/main" id="{0A91C1A3-42C5-D874-AAFB-CAC7292FB88A}"/>
              </a:ext>
            </a:extLst>
          </p:cNvPr>
          <p:cNvPicPr>
            <a:picLocks noChangeAspect="1"/>
          </p:cNvPicPr>
          <p:nvPr/>
        </p:nvPicPr>
        <p:blipFill>
          <a:blip r:embed="rId4"/>
          <a:stretch>
            <a:fillRect/>
          </a:stretch>
        </p:blipFill>
        <p:spPr>
          <a:xfrm>
            <a:off x="3434571" y="1661933"/>
            <a:ext cx="12454026" cy="67690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80826"/>
            <a:ext cx="2889217" cy="10467826"/>
          </a:xfrm>
          <a:custGeom>
            <a:avLst/>
            <a:gdLst/>
            <a:ahLst/>
            <a:cxnLst/>
            <a:rect l="l" t="t" r="r" b="b"/>
            <a:pathLst>
              <a:path w="2889217" h="10467826">
                <a:moveTo>
                  <a:pt x="0" y="0"/>
                </a:moveTo>
                <a:lnTo>
                  <a:pt x="2889217" y="0"/>
                </a:lnTo>
                <a:lnTo>
                  <a:pt x="2889217" y="10467826"/>
                </a:lnTo>
                <a:lnTo>
                  <a:pt x="0" y="104678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3063785" y="190565"/>
            <a:ext cx="9665415" cy="619785"/>
          </a:xfrm>
          <a:prstGeom prst="rect">
            <a:avLst/>
          </a:prstGeom>
        </p:spPr>
        <p:txBody>
          <a:bodyPr lIns="0" tIns="0" rIns="0" bIns="0" rtlCol="0" anchor="t">
            <a:spAutoFit/>
          </a:bodyPr>
          <a:lstStyle/>
          <a:p>
            <a:pPr>
              <a:lnSpc>
                <a:spcPts val="5080"/>
              </a:lnSpc>
            </a:pPr>
            <a:r>
              <a:rPr lang="en-US" sz="3600" b="1">
                <a:solidFill>
                  <a:srgbClr val="000000"/>
                </a:solidFill>
                <a:latin typeface="Poppins"/>
                <a:cs typeface="Poppins"/>
              </a:rPr>
              <a:t>ALGORITHM FOR MODEL TRAINING:</a:t>
            </a:r>
          </a:p>
        </p:txBody>
      </p:sp>
      <p:pic>
        <p:nvPicPr>
          <p:cNvPr id="1028" name="Picture 4" descr="A white paper with black text&#10;&#10;Description automatically generated">
            <a:extLst>
              <a:ext uri="{FF2B5EF4-FFF2-40B4-BE49-F238E27FC236}">
                <a16:creationId xmlns:a16="http://schemas.microsoft.com/office/drawing/2014/main" id="{79321F45-098A-281B-9892-EDB5C95505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0888" y="938213"/>
            <a:ext cx="8782050" cy="91985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80826"/>
            <a:ext cx="2889217" cy="10467826"/>
          </a:xfrm>
          <a:custGeom>
            <a:avLst/>
            <a:gdLst/>
            <a:ahLst/>
            <a:cxnLst/>
            <a:rect l="l" t="t" r="r" b="b"/>
            <a:pathLst>
              <a:path w="2889217" h="10467826">
                <a:moveTo>
                  <a:pt x="0" y="0"/>
                </a:moveTo>
                <a:lnTo>
                  <a:pt x="2889217" y="0"/>
                </a:lnTo>
                <a:lnTo>
                  <a:pt x="2889217" y="10467826"/>
                </a:lnTo>
                <a:lnTo>
                  <a:pt x="0" y="104678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3063785" y="190565"/>
            <a:ext cx="9665415" cy="619785"/>
          </a:xfrm>
          <a:prstGeom prst="rect">
            <a:avLst/>
          </a:prstGeom>
        </p:spPr>
        <p:txBody>
          <a:bodyPr lIns="0" tIns="0" rIns="0" bIns="0" rtlCol="0" anchor="t">
            <a:spAutoFit/>
          </a:bodyPr>
          <a:lstStyle/>
          <a:p>
            <a:pPr>
              <a:lnSpc>
                <a:spcPts val="5080"/>
              </a:lnSpc>
            </a:pPr>
            <a:r>
              <a:rPr lang="en-US" sz="3600" b="1" dirty="0">
                <a:solidFill>
                  <a:srgbClr val="000000"/>
                </a:solidFill>
                <a:latin typeface="Poppins"/>
                <a:cs typeface="Poppins"/>
              </a:rPr>
              <a:t>ALGORITHM FOR ENSEMBLE PREDICTION:</a:t>
            </a:r>
          </a:p>
        </p:txBody>
      </p:sp>
      <p:pic>
        <p:nvPicPr>
          <p:cNvPr id="6" name="Picture 5">
            <a:extLst>
              <a:ext uri="{FF2B5EF4-FFF2-40B4-BE49-F238E27FC236}">
                <a16:creationId xmlns:a16="http://schemas.microsoft.com/office/drawing/2014/main" id="{D6057743-8524-9545-AC9A-B4A3CAE768F2}"/>
              </a:ext>
            </a:extLst>
          </p:cNvPr>
          <p:cNvPicPr>
            <a:picLocks noChangeAspect="1"/>
          </p:cNvPicPr>
          <p:nvPr/>
        </p:nvPicPr>
        <p:blipFill>
          <a:blip r:embed="rId5"/>
          <a:stretch>
            <a:fillRect/>
          </a:stretch>
        </p:blipFill>
        <p:spPr>
          <a:xfrm>
            <a:off x="5194900" y="812051"/>
            <a:ext cx="8480483" cy="9288312"/>
          </a:xfrm>
          <a:prstGeom prst="rect">
            <a:avLst/>
          </a:prstGeom>
        </p:spPr>
      </p:pic>
    </p:spTree>
    <p:extLst>
      <p:ext uri="{BB962C8B-B14F-4D97-AF65-F5344CB8AC3E}">
        <p14:creationId xmlns:p14="http://schemas.microsoft.com/office/powerpoint/2010/main" val="3905189560"/>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80826"/>
            <a:ext cx="2889217" cy="10467826"/>
          </a:xfrm>
          <a:custGeom>
            <a:avLst/>
            <a:gdLst/>
            <a:ahLst/>
            <a:cxnLst/>
            <a:rect l="l" t="t" r="r" b="b"/>
            <a:pathLst>
              <a:path w="2889217" h="10467826">
                <a:moveTo>
                  <a:pt x="0" y="0"/>
                </a:moveTo>
                <a:lnTo>
                  <a:pt x="2889217" y="0"/>
                </a:lnTo>
                <a:lnTo>
                  <a:pt x="2889217" y="10467826"/>
                </a:lnTo>
                <a:lnTo>
                  <a:pt x="0" y="104678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3063785" y="190565"/>
            <a:ext cx="11325999" cy="1272143"/>
          </a:xfrm>
          <a:prstGeom prst="rect">
            <a:avLst/>
          </a:prstGeom>
        </p:spPr>
        <p:txBody>
          <a:bodyPr wrap="square" lIns="0" tIns="0" rIns="0" bIns="0" rtlCol="0" anchor="t">
            <a:spAutoFit/>
          </a:bodyPr>
          <a:lstStyle/>
          <a:p>
            <a:pPr>
              <a:lnSpc>
                <a:spcPts val="5080"/>
              </a:lnSpc>
            </a:pPr>
            <a:r>
              <a:rPr lang="en-US" sz="3600" b="1">
                <a:solidFill>
                  <a:srgbClr val="000000"/>
                </a:solidFill>
                <a:latin typeface="Poppins"/>
                <a:cs typeface="Poppins"/>
              </a:rPr>
              <a:t>ALGORITHM FOR VISUALIZATION USING GRAD CAM:</a:t>
            </a:r>
          </a:p>
        </p:txBody>
      </p:sp>
      <p:pic>
        <p:nvPicPr>
          <p:cNvPr id="7" name="Picture 6">
            <a:extLst>
              <a:ext uri="{FF2B5EF4-FFF2-40B4-BE49-F238E27FC236}">
                <a16:creationId xmlns:a16="http://schemas.microsoft.com/office/drawing/2014/main" id="{8DFE9FA6-CEDC-2E02-915E-668C43F1467C}"/>
              </a:ext>
            </a:extLst>
          </p:cNvPr>
          <p:cNvPicPr>
            <a:picLocks noChangeAspect="1"/>
          </p:cNvPicPr>
          <p:nvPr/>
        </p:nvPicPr>
        <p:blipFill>
          <a:blip r:embed="rId4"/>
          <a:stretch>
            <a:fillRect/>
          </a:stretch>
        </p:blipFill>
        <p:spPr>
          <a:xfrm>
            <a:off x="3487228" y="1460470"/>
            <a:ext cx="12478108" cy="7969908"/>
          </a:xfrm>
          <a:prstGeom prst="rect">
            <a:avLst/>
          </a:prstGeom>
        </p:spPr>
      </p:pic>
    </p:spTree>
    <p:extLst>
      <p:ext uri="{BB962C8B-B14F-4D97-AF65-F5344CB8AC3E}">
        <p14:creationId xmlns:p14="http://schemas.microsoft.com/office/powerpoint/2010/main" val="769120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80826"/>
            <a:ext cx="2889217" cy="10467826"/>
          </a:xfrm>
          <a:custGeom>
            <a:avLst/>
            <a:gdLst/>
            <a:ahLst/>
            <a:cxnLst/>
            <a:rect l="l" t="t" r="r" b="b"/>
            <a:pathLst>
              <a:path w="2889217" h="10467826">
                <a:moveTo>
                  <a:pt x="0" y="0"/>
                </a:moveTo>
                <a:lnTo>
                  <a:pt x="2889217" y="0"/>
                </a:lnTo>
                <a:lnTo>
                  <a:pt x="2889217" y="10467826"/>
                </a:lnTo>
                <a:lnTo>
                  <a:pt x="0" y="104678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063785" y="190565"/>
            <a:ext cx="9665415" cy="704246"/>
          </a:xfrm>
          <a:prstGeom prst="rect">
            <a:avLst/>
          </a:prstGeom>
        </p:spPr>
        <p:txBody>
          <a:bodyPr lIns="0" tIns="0" rIns="0" bIns="0" rtlCol="0" anchor="t">
            <a:spAutoFit/>
          </a:bodyPr>
          <a:lstStyle/>
          <a:p>
            <a:pPr algn="l">
              <a:lnSpc>
                <a:spcPts val="5080"/>
              </a:lnSpc>
            </a:pPr>
            <a:r>
              <a:rPr lang="en-US" sz="3629">
                <a:solidFill>
                  <a:srgbClr val="000000"/>
                </a:solidFill>
                <a:latin typeface="Lato Bold"/>
              </a:rPr>
              <a:t>PERFORMANCE EVALUATION METRICS</a:t>
            </a:r>
          </a:p>
        </p:txBody>
      </p:sp>
      <p:sp>
        <p:nvSpPr>
          <p:cNvPr id="4" name="TextBox 4"/>
          <p:cNvSpPr txBox="1"/>
          <p:nvPr/>
        </p:nvSpPr>
        <p:spPr>
          <a:xfrm>
            <a:off x="2889217" y="978535"/>
            <a:ext cx="15201900" cy="9337040"/>
          </a:xfrm>
          <a:prstGeom prst="rect">
            <a:avLst/>
          </a:prstGeom>
        </p:spPr>
        <p:txBody>
          <a:bodyPr lIns="0" tIns="0" rIns="0" bIns="0" rtlCol="0" anchor="t">
            <a:spAutoFit/>
          </a:bodyPr>
          <a:lstStyle/>
          <a:p>
            <a:pPr marL="662941" lvl="2" indent="-220980" algn="l">
              <a:lnSpc>
                <a:spcPts val="4059"/>
              </a:lnSpc>
              <a:buFont typeface="Arial"/>
              <a:buChar char="⚬"/>
            </a:pPr>
            <a:r>
              <a:rPr lang="en-US" sz="2900">
                <a:solidFill>
                  <a:srgbClr val="000000"/>
                </a:solidFill>
                <a:latin typeface="Poppins"/>
              </a:rPr>
              <a:t>ROC curve:</a:t>
            </a:r>
          </a:p>
          <a:p>
            <a:pPr marL="1184699" lvl="3" indent="-296175" algn="l">
              <a:lnSpc>
                <a:spcPts val="4059"/>
              </a:lnSpc>
              <a:buFont typeface="Arial"/>
              <a:buChar char="￭"/>
            </a:pPr>
            <a:r>
              <a:rPr lang="en-US" sz="2900">
                <a:solidFill>
                  <a:srgbClr val="000000"/>
                </a:solidFill>
                <a:latin typeface="Poppins"/>
              </a:rPr>
              <a:t>Evaluates a classifier's performance by plotting the trade-off between True Positive Rate and False Positive Rate.</a:t>
            </a:r>
          </a:p>
          <a:p>
            <a:pPr marL="662941" lvl="2" indent="-220980" algn="l">
              <a:lnSpc>
                <a:spcPts val="4059"/>
              </a:lnSpc>
              <a:buFont typeface="Arial"/>
              <a:buChar char="⚬"/>
            </a:pPr>
            <a:r>
              <a:rPr lang="en-US" sz="2900">
                <a:solidFill>
                  <a:srgbClr val="000000"/>
                </a:solidFill>
                <a:latin typeface="Poppins"/>
              </a:rPr>
              <a:t>Confusion matrix​</a:t>
            </a:r>
          </a:p>
          <a:p>
            <a:pPr marL="1184699" lvl="3" indent="-296175" algn="l">
              <a:lnSpc>
                <a:spcPts val="4059"/>
              </a:lnSpc>
              <a:buFont typeface="Arial"/>
              <a:buChar char="￭"/>
            </a:pPr>
            <a:r>
              <a:rPr lang="en-US" sz="2900">
                <a:solidFill>
                  <a:srgbClr val="000000"/>
                </a:solidFill>
                <a:latin typeface="Poppins"/>
              </a:rPr>
              <a:t>Summarizes model predictions, showing correct and incorrect classifications.</a:t>
            </a:r>
          </a:p>
          <a:p>
            <a:pPr marL="662941" lvl="2" indent="-220980" algn="l">
              <a:lnSpc>
                <a:spcPts val="4059"/>
              </a:lnSpc>
              <a:buFont typeface="Arial"/>
              <a:buChar char="⚬"/>
            </a:pPr>
            <a:r>
              <a:rPr lang="en-US" sz="2900">
                <a:solidFill>
                  <a:srgbClr val="000000"/>
                </a:solidFill>
                <a:latin typeface="Poppins"/>
              </a:rPr>
              <a:t>Accuracy = (TP + TN) / (TP + TN + FP + FN)​</a:t>
            </a:r>
          </a:p>
          <a:p>
            <a:pPr marL="1184699" lvl="3" indent="-296175" algn="l">
              <a:lnSpc>
                <a:spcPts val="4059"/>
              </a:lnSpc>
              <a:buFont typeface="Arial"/>
              <a:buChar char="￭"/>
            </a:pPr>
            <a:r>
              <a:rPr lang="en-US" sz="2900">
                <a:solidFill>
                  <a:srgbClr val="000000"/>
                </a:solidFill>
                <a:latin typeface="Poppins"/>
              </a:rPr>
              <a:t>Measures the overall correctness of the classification model.</a:t>
            </a:r>
          </a:p>
          <a:p>
            <a:pPr marL="662941" lvl="2" indent="-220980" algn="l">
              <a:lnSpc>
                <a:spcPts val="4059"/>
              </a:lnSpc>
              <a:buFont typeface="Arial"/>
              <a:buChar char="⚬"/>
            </a:pPr>
            <a:r>
              <a:rPr lang="en-US" sz="2900">
                <a:solidFill>
                  <a:srgbClr val="000000"/>
                </a:solidFill>
                <a:latin typeface="Poppins"/>
              </a:rPr>
              <a:t>Precision = TP / (TP + FP)​</a:t>
            </a:r>
          </a:p>
          <a:p>
            <a:pPr marL="1184699" lvl="3" indent="-296175" algn="l">
              <a:lnSpc>
                <a:spcPts val="4059"/>
              </a:lnSpc>
              <a:buFont typeface="Arial"/>
              <a:buChar char="￭"/>
            </a:pPr>
            <a:r>
              <a:rPr lang="en-US" sz="2900">
                <a:solidFill>
                  <a:srgbClr val="000000"/>
                </a:solidFill>
                <a:latin typeface="Poppins"/>
              </a:rPr>
              <a:t>Reflects the accuracy of positive predictions made by the model.</a:t>
            </a:r>
          </a:p>
          <a:p>
            <a:pPr marL="662941" lvl="2" indent="-220980" algn="l">
              <a:lnSpc>
                <a:spcPts val="4059"/>
              </a:lnSpc>
              <a:buFont typeface="Arial"/>
              <a:buChar char="⚬"/>
            </a:pPr>
            <a:r>
              <a:rPr lang="en-US" sz="2900">
                <a:solidFill>
                  <a:srgbClr val="000000"/>
                </a:solidFill>
                <a:latin typeface="Poppins"/>
              </a:rPr>
              <a:t>Recall=TP / (TP + FN)​</a:t>
            </a:r>
          </a:p>
          <a:p>
            <a:pPr marL="1184699" lvl="3" indent="-296175" algn="l">
              <a:lnSpc>
                <a:spcPts val="4059"/>
              </a:lnSpc>
              <a:buFont typeface="Arial"/>
              <a:buChar char="￭"/>
            </a:pPr>
            <a:r>
              <a:rPr lang="en-US" sz="2900">
                <a:solidFill>
                  <a:srgbClr val="000000"/>
                </a:solidFill>
                <a:latin typeface="Poppins"/>
              </a:rPr>
              <a:t>Measures the ability of the model to capture all positive instances.</a:t>
            </a:r>
          </a:p>
          <a:p>
            <a:pPr marL="662941" lvl="2" indent="-220980" algn="l">
              <a:lnSpc>
                <a:spcPts val="4059"/>
              </a:lnSpc>
              <a:buFont typeface="Arial"/>
              <a:buChar char="⚬"/>
            </a:pPr>
            <a:r>
              <a:rPr lang="en-US" sz="2900">
                <a:solidFill>
                  <a:srgbClr val="000000"/>
                </a:solidFill>
                <a:latin typeface="Poppins"/>
              </a:rPr>
              <a:t>Specificity=TN / (TN + FP)​</a:t>
            </a:r>
          </a:p>
          <a:p>
            <a:pPr marL="1184699" lvl="3" indent="-296175" algn="l">
              <a:lnSpc>
                <a:spcPts val="4059"/>
              </a:lnSpc>
              <a:buFont typeface="Arial"/>
              <a:buChar char="￭"/>
            </a:pPr>
            <a:r>
              <a:rPr lang="en-US" sz="2900">
                <a:solidFill>
                  <a:srgbClr val="000000"/>
                </a:solidFill>
                <a:latin typeface="Poppins"/>
              </a:rPr>
              <a:t>Measures the ability of the model to correctly identify negative instances.</a:t>
            </a:r>
          </a:p>
          <a:p>
            <a:pPr marL="662941" lvl="2" indent="-220980" algn="l">
              <a:lnSpc>
                <a:spcPts val="4059"/>
              </a:lnSpc>
              <a:buFont typeface="Arial"/>
              <a:buChar char="⚬"/>
            </a:pPr>
            <a:r>
              <a:rPr lang="en-US" sz="2900">
                <a:solidFill>
                  <a:srgbClr val="000000"/>
                </a:solidFill>
                <a:latin typeface="Poppins"/>
                <a:ea typeface="Poppins"/>
              </a:rPr>
              <a:t>F1-score= 2 × Precision × Recall / Precision + Recall​</a:t>
            </a:r>
          </a:p>
          <a:p>
            <a:pPr marL="1184699" lvl="3" indent="-296175" algn="l">
              <a:lnSpc>
                <a:spcPts val="4059"/>
              </a:lnSpc>
              <a:buFont typeface="Arial"/>
              <a:buChar char="￭"/>
            </a:pPr>
            <a:r>
              <a:rPr lang="en-US" sz="2900">
                <a:solidFill>
                  <a:srgbClr val="000000"/>
                </a:solidFill>
                <a:latin typeface="Poppins"/>
              </a:rPr>
              <a:t>provides a single metric that balances both precision and recall, especially useful when dealing with imbalanced classes.</a:t>
            </a:r>
          </a:p>
          <a:p>
            <a:pPr marL="1184699" lvl="3" indent="-296175" algn="l">
              <a:lnSpc>
                <a:spcPts val="4059"/>
              </a:lnSpc>
            </a:pPr>
            <a:endParaRPr lang="en-US" sz="2900">
              <a:solidFill>
                <a:srgbClr val="000000"/>
              </a:solidFill>
              <a:latin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49228"/>
            <a:ext cx="6051180" cy="679472"/>
          </a:xfrm>
          <a:prstGeom prst="rect">
            <a:avLst/>
          </a:prstGeom>
        </p:spPr>
        <p:txBody>
          <a:bodyPr lIns="0" tIns="0" rIns="0" bIns="0" rtlCol="0" anchor="t">
            <a:spAutoFit/>
          </a:bodyPr>
          <a:lstStyle/>
          <a:p>
            <a:pPr algn="ctr">
              <a:lnSpc>
                <a:spcPts val="5599"/>
              </a:lnSpc>
            </a:pPr>
            <a:r>
              <a:rPr lang="en-US" sz="3999">
                <a:solidFill>
                  <a:srgbClr val="000000"/>
                </a:solidFill>
                <a:latin typeface="Canva Sans Bold"/>
              </a:rPr>
              <a:t>DATASET DESCRIPTION:</a:t>
            </a:r>
          </a:p>
        </p:txBody>
      </p:sp>
      <p:sp>
        <p:nvSpPr>
          <p:cNvPr id="3" name="TextBox 3"/>
          <p:cNvSpPr txBox="1"/>
          <p:nvPr/>
        </p:nvSpPr>
        <p:spPr>
          <a:xfrm>
            <a:off x="1028700" y="1233527"/>
            <a:ext cx="16230600" cy="2225502"/>
          </a:xfrm>
          <a:prstGeom prst="rect">
            <a:avLst/>
          </a:prstGeom>
        </p:spPr>
        <p:txBody>
          <a:bodyPr lIns="0" tIns="0" rIns="0" bIns="0" rtlCol="0" anchor="t">
            <a:spAutoFit/>
          </a:bodyPr>
          <a:lstStyle/>
          <a:p>
            <a:pPr algn="just">
              <a:lnSpc>
                <a:spcPts val="4382"/>
              </a:lnSpc>
            </a:pPr>
            <a:r>
              <a:rPr lang="en-US" sz="3130">
                <a:solidFill>
                  <a:srgbClr val="000000"/>
                </a:solidFill>
                <a:latin typeface="Poppins"/>
              </a:rPr>
              <a:t>ECG images dataset of Cardiac Patients created under the auspices of Ch. Pervaiz Elahi Institute of Cardiology Multan, Pakistan that aims to help the scientific community for conducting the research for Cardiovascular diseases.</a:t>
            </a:r>
          </a:p>
          <a:p>
            <a:pPr algn="just">
              <a:lnSpc>
                <a:spcPts val="4383"/>
              </a:lnSpc>
              <a:spcBef>
                <a:spcPct val="0"/>
              </a:spcBef>
            </a:pPr>
            <a:endParaRPr lang="en-US" sz="3130">
              <a:solidFill>
                <a:srgbClr val="000000"/>
              </a:solidFill>
              <a:latin typeface="Poppins"/>
            </a:endParaRPr>
          </a:p>
        </p:txBody>
      </p:sp>
      <p:sp>
        <p:nvSpPr>
          <p:cNvPr id="4" name="TextBox 4"/>
          <p:cNvSpPr txBox="1"/>
          <p:nvPr/>
        </p:nvSpPr>
        <p:spPr>
          <a:xfrm>
            <a:off x="1028700" y="3382830"/>
            <a:ext cx="2549140" cy="679472"/>
          </a:xfrm>
          <a:prstGeom prst="rect">
            <a:avLst/>
          </a:prstGeom>
        </p:spPr>
        <p:txBody>
          <a:bodyPr lIns="0" tIns="0" rIns="0" bIns="0" rtlCol="0" anchor="t">
            <a:spAutoFit/>
          </a:bodyPr>
          <a:lstStyle/>
          <a:p>
            <a:pPr algn="ctr">
              <a:lnSpc>
                <a:spcPts val="5599"/>
              </a:lnSpc>
            </a:pPr>
            <a:r>
              <a:rPr lang="en-US" sz="3999">
                <a:solidFill>
                  <a:srgbClr val="000000"/>
                </a:solidFill>
                <a:latin typeface="Canva Sans Bold"/>
              </a:rPr>
              <a:t>CLASSES:</a:t>
            </a:r>
          </a:p>
        </p:txBody>
      </p:sp>
      <p:sp>
        <p:nvSpPr>
          <p:cNvPr id="5" name="TextBox 5"/>
          <p:cNvSpPr txBox="1"/>
          <p:nvPr/>
        </p:nvSpPr>
        <p:spPr>
          <a:xfrm>
            <a:off x="2303270" y="4507165"/>
            <a:ext cx="16230600" cy="3018926"/>
          </a:xfrm>
          <a:prstGeom prst="rect">
            <a:avLst/>
          </a:prstGeom>
        </p:spPr>
        <p:txBody>
          <a:bodyPr lIns="0" tIns="0" rIns="0" bIns="0" rtlCol="0" anchor="t">
            <a:spAutoFit/>
          </a:bodyPr>
          <a:lstStyle/>
          <a:p>
            <a:pPr marL="675867" lvl="1" indent="-337933" algn="just">
              <a:lnSpc>
                <a:spcPts val="6010"/>
              </a:lnSpc>
              <a:buFont typeface="Arial"/>
              <a:buChar char="•"/>
            </a:pPr>
            <a:r>
              <a:rPr lang="en-US" sz="3130">
                <a:solidFill>
                  <a:srgbClr val="000000"/>
                </a:solidFill>
                <a:latin typeface="Poppins"/>
              </a:rPr>
              <a:t>ECG images dataset of CECG Images of Myocardial Infarction Patients</a:t>
            </a:r>
          </a:p>
          <a:p>
            <a:pPr marL="675867" lvl="1" indent="-337933" algn="just">
              <a:lnSpc>
                <a:spcPts val="6010"/>
              </a:lnSpc>
              <a:buFont typeface="Arial"/>
              <a:buChar char="•"/>
            </a:pPr>
            <a:r>
              <a:rPr lang="en-US" sz="3130">
                <a:solidFill>
                  <a:srgbClr val="000000"/>
                </a:solidFill>
                <a:latin typeface="Poppins"/>
              </a:rPr>
              <a:t>ECG Images of Patient that have abnormal heartbeat</a:t>
            </a:r>
          </a:p>
          <a:p>
            <a:pPr marL="675867" lvl="1" indent="-337933" algn="just">
              <a:lnSpc>
                <a:spcPts val="6010"/>
              </a:lnSpc>
              <a:buFont typeface="Arial"/>
              <a:buChar char="•"/>
            </a:pPr>
            <a:r>
              <a:rPr lang="en-US" sz="3130">
                <a:solidFill>
                  <a:srgbClr val="000000"/>
                </a:solidFill>
                <a:latin typeface="Poppins"/>
              </a:rPr>
              <a:t>ECG Images of Patient that have History of MI </a:t>
            </a:r>
          </a:p>
          <a:p>
            <a:pPr marL="675867" lvl="1" indent="-337933" algn="just">
              <a:lnSpc>
                <a:spcPts val="6010"/>
              </a:lnSpc>
              <a:buFont typeface="Arial"/>
              <a:buChar char="•"/>
            </a:pPr>
            <a:r>
              <a:rPr lang="en-US" sz="3130">
                <a:solidFill>
                  <a:srgbClr val="000000"/>
                </a:solidFill>
                <a:latin typeface="Poppins"/>
              </a:rPr>
              <a:t>Normal Person ECG Images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518566" y="1236712"/>
            <a:ext cx="11250867" cy="8021588"/>
          </a:xfrm>
          <a:custGeom>
            <a:avLst/>
            <a:gdLst/>
            <a:ahLst/>
            <a:cxnLst/>
            <a:rect l="l" t="t" r="r" b="b"/>
            <a:pathLst>
              <a:path w="11250867" h="8021588">
                <a:moveTo>
                  <a:pt x="0" y="0"/>
                </a:moveTo>
                <a:lnTo>
                  <a:pt x="11250868" y="0"/>
                </a:lnTo>
                <a:lnTo>
                  <a:pt x="11250868" y="8021588"/>
                </a:lnTo>
                <a:lnTo>
                  <a:pt x="0" y="8021588"/>
                </a:lnTo>
                <a:lnTo>
                  <a:pt x="0" y="0"/>
                </a:lnTo>
                <a:close/>
              </a:path>
            </a:pathLst>
          </a:custGeom>
          <a:blipFill>
            <a:blip r:embed="rId2"/>
            <a:stretch>
              <a:fillRect/>
            </a:stretch>
          </a:blipFill>
        </p:spPr>
      </p:sp>
      <p:sp>
        <p:nvSpPr>
          <p:cNvPr id="3" name="TextBox 3"/>
          <p:cNvSpPr txBox="1"/>
          <p:nvPr/>
        </p:nvSpPr>
        <p:spPr>
          <a:xfrm>
            <a:off x="1028700" y="349228"/>
            <a:ext cx="3643527" cy="679472"/>
          </a:xfrm>
          <a:prstGeom prst="rect">
            <a:avLst/>
          </a:prstGeom>
        </p:spPr>
        <p:txBody>
          <a:bodyPr lIns="0" tIns="0" rIns="0" bIns="0" rtlCol="0" anchor="t">
            <a:spAutoFit/>
          </a:bodyPr>
          <a:lstStyle/>
          <a:p>
            <a:pPr>
              <a:lnSpc>
                <a:spcPts val="5599"/>
              </a:lnSpc>
            </a:pPr>
            <a:r>
              <a:rPr lang="en-US" sz="3999">
                <a:solidFill>
                  <a:srgbClr val="000000"/>
                </a:solidFill>
                <a:latin typeface="Canva Sans Bold"/>
              </a:rPr>
              <a:t>SAMPLE DATA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2537105"/>
            <a:ext cx="7311321" cy="5212790"/>
          </a:xfrm>
          <a:custGeom>
            <a:avLst/>
            <a:gdLst/>
            <a:ahLst/>
            <a:cxnLst/>
            <a:rect l="l" t="t" r="r" b="b"/>
            <a:pathLst>
              <a:path w="7311321" h="5212790">
                <a:moveTo>
                  <a:pt x="0" y="0"/>
                </a:moveTo>
                <a:lnTo>
                  <a:pt x="7311321" y="0"/>
                </a:lnTo>
                <a:lnTo>
                  <a:pt x="7311321" y="5212790"/>
                </a:lnTo>
                <a:lnTo>
                  <a:pt x="0" y="5212790"/>
                </a:lnTo>
                <a:lnTo>
                  <a:pt x="0" y="0"/>
                </a:lnTo>
                <a:close/>
              </a:path>
            </a:pathLst>
          </a:custGeom>
          <a:blipFill>
            <a:blip r:embed="rId2"/>
            <a:stretch>
              <a:fillRect/>
            </a:stretch>
          </a:blipFill>
        </p:spPr>
      </p:sp>
      <p:sp>
        <p:nvSpPr>
          <p:cNvPr id="3" name="Freeform 3"/>
          <p:cNvSpPr/>
          <p:nvPr/>
        </p:nvSpPr>
        <p:spPr>
          <a:xfrm>
            <a:off x="9655956" y="3411092"/>
            <a:ext cx="7603344" cy="3464815"/>
          </a:xfrm>
          <a:custGeom>
            <a:avLst/>
            <a:gdLst/>
            <a:ahLst/>
            <a:cxnLst/>
            <a:rect l="l" t="t" r="r" b="b"/>
            <a:pathLst>
              <a:path w="7603344" h="3464815">
                <a:moveTo>
                  <a:pt x="0" y="0"/>
                </a:moveTo>
                <a:lnTo>
                  <a:pt x="7603344" y="0"/>
                </a:lnTo>
                <a:lnTo>
                  <a:pt x="7603344" y="3464816"/>
                </a:lnTo>
                <a:lnTo>
                  <a:pt x="0" y="3464816"/>
                </a:lnTo>
                <a:lnTo>
                  <a:pt x="0" y="0"/>
                </a:lnTo>
                <a:close/>
              </a:path>
            </a:pathLst>
          </a:custGeom>
          <a:blipFill>
            <a:blip r:embed="rId3"/>
            <a:stretch>
              <a:fillRect/>
            </a:stretch>
          </a:blipFill>
        </p:spPr>
      </p:sp>
      <p:sp>
        <p:nvSpPr>
          <p:cNvPr id="4" name="TextBox 4"/>
          <p:cNvSpPr txBox="1"/>
          <p:nvPr/>
        </p:nvSpPr>
        <p:spPr>
          <a:xfrm>
            <a:off x="6344297" y="349228"/>
            <a:ext cx="5113134" cy="679472"/>
          </a:xfrm>
          <a:prstGeom prst="rect">
            <a:avLst/>
          </a:prstGeom>
        </p:spPr>
        <p:txBody>
          <a:bodyPr lIns="0" tIns="0" rIns="0" bIns="0" rtlCol="0" anchor="t">
            <a:spAutoFit/>
          </a:bodyPr>
          <a:lstStyle/>
          <a:p>
            <a:pPr>
              <a:lnSpc>
                <a:spcPts val="5599"/>
              </a:lnSpc>
            </a:pPr>
            <a:r>
              <a:rPr lang="en-US" sz="3999">
                <a:solidFill>
                  <a:srgbClr val="000000"/>
                </a:solidFill>
                <a:latin typeface="Canva Sans Bold"/>
              </a:rPr>
              <a:t>PREPROCESSESING</a:t>
            </a:r>
          </a:p>
        </p:txBody>
      </p:sp>
      <p:sp>
        <p:nvSpPr>
          <p:cNvPr id="5" name="TextBox 5"/>
          <p:cNvSpPr txBox="1"/>
          <p:nvPr/>
        </p:nvSpPr>
        <p:spPr>
          <a:xfrm>
            <a:off x="3644302" y="1705234"/>
            <a:ext cx="2080116" cy="679472"/>
          </a:xfrm>
          <a:prstGeom prst="rect">
            <a:avLst/>
          </a:prstGeom>
        </p:spPr>
        <p:txBody>
          <a:bodyPr lIns="0" tIns="0" rIns="0" bIns="0" rtlCol="0" anchor="t">
            <a:spAutoFit/>
          </a:bodyPr>
          <a:lstStyle/>
          <a:p>
            <a:pPr>
              <a:lnSpc>
                <a:spcPts val="5599"/>
              </a:lnSpc>
            </a:pPr>
            <a:r>
              <a:rPr lang="en-US" sz="3999">
                <a:solidFill>
                  <a:srgbClr val="000000"/>
                </a:solidFill>
                <a:latin typeface="Canva Sans Bold"/>
              </a:rPr>
              <a:t>BEFORE</a:t>
            </a:r>
          </a:p>
        </p:txBody>
      </p:sp>
      <p:sp>
        <p:nvSpPr>
          <p:cNvPr id="6" name="TextBox 6"/>
          <p:cNvSpPr txBox="1"/>
          <p:nvPr/>
        </p:nvSpPr>
        <p:spPr>
          <a:xfrm>
            <a:off x="12605179" y="1705234"/>
            <a:ext cx="1704898" cy="679472"/>
          </a:xfrm>
          <a:prstGeom prst="rect">
            <a:avLst/>
          </a:prstGeom>
        </p:spPr>
        <p:txBody>
          <a:bodyPr lIns="0" tIns="0" rIns="0" bIns="0" rtlCol="0" anchor="t">
            <a:spAutoFit/>
          </a:bodyPr>
          <a:lstStyle/>
          <a:p>
            <a:pPr>
              <a:lnSpc>
                <a:spcPts val="5599"/>
              </a:lnSpc>
            </a:pPr>
            <a:r>
              <a:rPr lang="en-US" sz="3999">
                <a:solidFill>
                  <a:srgbClr val="000000"/>
                </a:solidFill>
                <a:latin typeface="Canva Sans Bold"/>
              </a:rPr>
              <a:t>AFTER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2273311"/>
            <a:ext cx="16230600" cy="2685915"/>
          </a:xfrm>
          <a:custGeom>
            <a:avLst/>
            <a:gdLst/>
            <a:ahLst/>
            <a:cxnLst/>
            <a:rect l="l" t="t" r="r" b="b"/>
            <a:pathLst>
              <a:path w="16230600" h="2685915">
                <a:moveTo>
                  <a:pt x="0" y="0"/>
                </a:moveTo>
                <a:lnTo>
                  <a:pt x="16230600" y="0"/>
                </a:lnTo>
                <a:lnTo>
                  <a:pt x="16230600" y="2685915"/>
                </a:lnTo>
                <a:lnTo>
                  <a:pt x="0" y="2685915"/>
                </a:lnTo>
                <a:lnTo>
                  <a:pt x="0" y="0"/>
                </a:lnTo>
                <a:close/>
              </a:path>
            </a:pathLst>
          </a:custGeom>
          <a:blipFill>
            <a:blip r:embed="rId2"/>
            <a:stretch>
              <a:fillRect/>
            </a:stretch>
          </a:blipFill>
        </p:spPr>
      </p:sp>
      <p:sp>
        <p:nvSpPr>
          <p:cNvPr id="3" name="Freeform 3"/>
          <p:cNvSpPr/>
          <p:nvPr/>
        </p:nvSpPr>
        <p:spPr>
          <a:xfrm>
            <a:off x="1028700" y="6242072"/>
            <a:ext cx="16230600" cy="2747933"/>
          </a:xfrm>
          <a:custGeom>
            <a:avLst/>
            <a:gdLst/>
            <a:ahLst/>
            <a:cxnLst/>
            <a:rect l="l" t="t" r="r" b="b"/>
            <a:pathLst>
              <a:path w="16230600" h="2747933">
                <a:moveTo>
                  <a:pt x="0" y="0"/>
                </a:moveTo>
                <a:lnTo>
                  <a:pt x="16230600" y="0"/>
                </a:lnTo>
                <a:lnTo>
                  <a:pt x="16230600" y="2747933"/>
                </a:lnTo>
                <a:lnTo>
                  <a:pt x="0" y="2747933"/>
                </a:lnTo>
                <a:lnTo>
                  <a:pt x="0" y="0"/>
                </a:lnTo>
                <a:close/>
              </a:path>
            </a:pathLst>
          </a:custGeom>
          <a:blipFill>
            <a:blip r:embed="rId3"/>
            <a:stretch>
              <a:fillRect/>
            </a:stretch>
          </a:blipFill>
        </p:spPr>
      </p:sp>
      <p:sp>
        <p:nvSpPr>
          <p:cNvPr id="4" name="TextBox 4"/>
          <p:cNvSpPr txBox="1"/>
          <p:nvPr/>
        </p:nvSpPr>
        <p:spPr>
          <a:xfrm>
            <a:off x="653481" y="349228"/>
            <a:ext cx="5238206" cy="679472"/>
          </a:xfrm>
          <a:prstGeom prst="rect">
            <a:avLst/>
          </a:prstGeom>
        </p:spPr>
        <p:txBody>
          <a:bodyPr lIns="0" tIns="0" rIns="0" bIns="0" rtlCol="0" anchor="t">
            <a:spAutoFit/>
          </a:bodyPr>
          <a:lstStyle/>
          <a:p>
            <a:pPr>
              <a:lnSpc>
                <a:spcPts val="5599"/>
              </a:lnSpc>
            </a:pPr>
            <a:r>
              <a:rPr lang="en-US" sz="3999">
                <a:solidFill>
                  <a:srgbClr val="000000"/>
                </a:solidFill>
                <a:latin typeface="Canva Sans Bold"/>
              </a:rPr>
              <a:t>MODEL TRAINING:</a:t>
            </a:r>
          </a:p>
        </p:txBody>
      </p:sp>
      <p:sp>
        <p:nvSpPr>
          <p:cNvPr id="5" name="TextBox 5"/>
          <p:cNvSpPr txBox="1"/>
          <p:nvPr/>
        </p:nvSpPr>
        <p:spPr>
          <a:xfrm>
            <a:off x="1028700" y="1317614"/>
            <a:ext cx="1473107" cy="679472"/>
          </a:xfrm>
          <a:prstGeom prst="rect">
            <a:avLst/>
          </a:prstGeom>
        </p:spPr>
        <p:txBody>
          <a:bodyPr lIns="0" tIns="0" rIns="0" bIns="0" rtlCol="0" anchor="t">
            <a:spAutoFit/>
          </a:bodyPr>
          <a:lstStyle/>
          <a:p>
            <a:pPr>
              <a:lnSpc>
                <a:spcPts val="5599"/>
              </a:lnSpc>
            </a:pPr>
            <a:r>
              <a:rPr lang="en-US" sz="3999">
                <a:solidFill>
                  <a:srgbClr val="000000"/>
                </a:solidFill>
                <a:latin typeface="Canva Sans Bold"/>
              </a:rPr>
              <a:t>CNN:</a:t>
            </a:r>
          </a:p>
        </p:txBody>
      </p:sp>
      <p:sp>
        <p:nvSpPr>
          <p:cNvPr id="6" name="TextBox 6"/>
          <p:cNvSpPr txBox="1"/>
          <p:nvPr/>
        </p:nvSpPr>
        <p:spPr>
          <a:xfrm>
            <a:off x="1028700" y="5286375"/>
            <a:ext cx="3185432" cy="679472"/>
          </a:xfrm>
          <a:prstGeom prst="rect">
            <a:avLst/>
          </a:prstGeom>
        </p:spPr>
        <p:txBody>
          <a:bodyPr lIns="0" tIns="0" rIns="0" bIns="0" rtlCol="0" anchor="t">
            <a:spAutoFit/>
          </a:bodyPr>
          <a:lstStyle/>
          <a:p>
            <a:pPr>
              <a:lnSpc>
                <a:spcPts val="5599"/>
              </a:lnSpc>
            </a:pPr>
            <a:r>
              <a:rPr lang="en-US" sz="3999">
                <a:solidFill>
                  <a:srgbClr val="000000"/>
                </a:solidFill>
                <a:latin typeface="Canva Sans Bold"/>
              </a:rPr>
              <a:t>MOBILENET: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20282" r="-20282"/>
              </a:stretch>
            </a:blipFill>
          </p:spPr>
        </p:sp>
      </p:grpSp>
      <p:sp>
        <p:nvSpPr>
          <p:cNvPr id="4" name="TextBox 4"/>
          <p:cNvSpPr txBox="1"/>
          <p:nvPr/>
        </p:nvSpPr>
        <p:spPr>
          <a:xfrm>
            <a:off x="1316180" y="3804720"/>
            <a:ext cx="4546775" cy="1977913"/>
          </a:xfrm>
          <a:prstGeom prst="rect">
            <a:avLst/>
          </a:prstGeom>
        </p:spPr>
        <p:txBody>
          <a:bodyPr lIns="0" tIns="0" rIns="0" bIns="0" rtlCol="0" anchor="t">
            <a:spAutoFit/>
          </a:bodyPr>
          <a:lstStyle/>
          <a:p>
            <a:pPr algn="ctr">
              <a:lnSpc>
                <a:spcPts val="7530"/>
              </a:lnSpc>
            </a:pPr>
            <a:r>
              <a:rPr lang="en-US" sz="5379">
                <a:solidFill>
                  <a:srgbClr val="593C8F"/>
                </a:solidFill>
                <a:latin typeface="League Spartan"/>
              </a:rPr>
              <a:t>PROBLEM STATEMENT</a:t>
            </a:r>
          </a:p>
        </p:txBody>
      </p:sp>
      <p:grpSp>
        <p:nvGrpSpPr>
          <p:cNvPr id="5" name="Group 5"/>
          <p:cNvGrpSpPr/>
          <p:nvPr/>
        </p:nvGrpSpPr>
        <p:grpSpPr>
          <a:xfrm>
            <a:off x="1027649" y="8507397"/>
            <a:ext cx="2087283" cy="521821"/>
            <a:chOff x="0" y="0"/>
            <a:chExt cx="2783044" cy="695761"/>
          </a:xfrm>
        </p:grpSpPr>
        <p:sp>
          <p:nvSpPr>
            <p:cNvPr id="6" name="Freeform 6"/>
            <p:cNvSpPr/>
            <p:nvPr/>
          </p:nvSpPr>
          <p:spPr>
            <a:xfrm>
              <a:off x="0" y="0"/>
              <a:ext cx="2783078" cy="695706"/>
            </a:xfrm>
            <a:custGeom>
              <a:avLst/>
              <a:gdLst/>
              <a:ahLst/>
              <a:cxnLst/>
              <a:rect l="l" t="t" r="r" b="b"/>
              <a:pathLst>
                <a:path w="2783078" h="695706">
                  <a:moveTo>
                    <a:pt x="0" y="0"/>
                  </a:moveTo>
                  <a:lnTo>
                    <a:pt x="2783078" y="0"/>
                  </a:lnTo>
                  <a:lnTo>
                    <a:pt x="2783078" y="695706"/>
                  </a:lnTo>
                  <a:lnTo>
                    <a:pt x="0" y="695706"/>
                  </a:lnTo>
                  <a:lnTo>
                    <a:pt x="0" y="0"/>
                  </a:lnTo>
                  <a:close/>
                </a:path>
              </a:pathLst>
            </a:custGeom>
            <a:blipFill>
              <a:blip r:embed="rId3"/>
              <a:stretch>
                <a:fillRect r="1" b="-7"/>
              </a:stretch>
            </a:blipFill>
          </p:spPr>
        </p:sp>
      </p:grpSp>
      <p:sp>
        <p:nvSpPr>
          <p:cNvPr id="7" name="Freeform 7"/>
          <p:cNvSpPr/>
          <p:nvPr/>
        </p:nvSpPr>
        <p:spPr>
          <a:xfrm>
            <a:off x="7573683" y="-180826"/>
            <a:ext cx="10714317" cy="10467826"/>
          </a:xfrm>
          <a:custGeom>
            <a:avLst/>
            <a:gdLst/>
            <a:ahLst/>
            <a:cxnLst/>
            <a:rect l="l" t="t" r="r" b="b"/>
            <a:pathLst>
              <a:path w="10714317" h="10467826">
                <a:moveTo>
                  <a:pt x="0" y="0"/>
                </a:moveTo>
                <a:lnTo>
                  <a:pt x="10714317" y="0"/>
                </a:lnTo>
                <a:lnTo>
                  <a:pt x="10714317" y="10467826"/>
                </a:lnTo>
                <a:lnTo>
                  <a:pt x="0" y="104678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8558158" y="1191747"/>
            <a:ext cx="8847385" cy="7960740"/>
          </a:xfrm>
          <a:prstGeom prst="rect">
            <a:avLst/>
          </a:prstGeom>
        </p:spPr>
        <p:txBody>
          <a:bodyPr lIns="0" tIns="0" rIns="0" bIns="0" rtlCol="0" anchor="t">
            <a:spAutoFit/>
          </a:bodyPr>
          <a:lstStyle/>
          <a:p>
            <a:pPr marL="797604" lvl="2" indent="-265868" algn="l">
              <a:lnSpc>
                <a:spcPts val="4884"/>
              </a:lnSpc>
              <a:buFont typeface="Arial"/>
              <a:buChar char="⚬"/>
            </a:pPr>
            <a:r>
              <a:rPr lang="en-US" sz="3489">
                <a:solidFill>
                  <a:srgbClr val="FFFFFF"/>
                </a:solidFill>
                <a:latin typeface="Poppins"/>
              </a:rPr>
              <a:t>Cardio Vascular Diseases (CVDs) claim millions of lives annually, making them the top global cause of death.</a:t>
            </a:r>
          </a:p>
          <a:p>
            <a:pPr marL="797604" lvl="2" indent="-265868" algn="l">
              <a:lnSpc>
                <a:spcPts val="4884"/>
              </a:lnSpc>
            </a:pPr>
            <a:endParaRPr lang="en-US" sz="3489">
              <a:solidFill>
                <a:srgbClr val="FFFFFF"/>
              </a:solidFill>
              <a:latin typeface="Poppins"/>
            </a:endParaRPr>
          </a:p>
          <a:p>
            <a:pPr marL="797604" lvl="2" indent="-265868" algn="l">
              <a:lnSpc>
                <a:spcPts val="4884"/>
              </a:lnSpc>
              <a:buFont typeface="Arial"/>
              <a:buChar char="⚬"/>
            </a:pPr>
            <a:r>
              <a:rPr lang="en-US" sz="3489">
                <a:solidFill>
                  <a:srgbClr val="FFFFFF"/>
                </a:solidFill>
                <a:latin typeface="Poppins"/>
              </a:rPr>
              <a:t> Timely detection and intervention are vital for better outcomes and lower mortality rates. </a:t>
            </a:r>
          </a:p>
          <a:p>
            <a:pPr marL="797604" lvl="2" indent="-265868" algn="l">
              <a:lnSpc>
                <a:spcPts val="4884"/>
              </a:lnSpc>
            </a:pPr>
            <a:endParaRPr lang="en-US" sz="3489">
              <a:solidFill>
                <a:srgbClr val="FFFFFF"/>
              </a:solidFill>
              <a:latin typeface="Poppins"/>
            </a:endParaRPr>
          </a:p>
          <a:p>
            <a:pPr marL="797604" lvl="2" indent="-265868" algn="l">
              <a:lnSpc>
                <a:spcPts val="4884"/>
              </a:lnSpc>
              <a:buFont typeface="Arial"/>
              <a:buChar char="⚬"/>
            </a:pPr>
            <a:r>
              <a:rPr lang="en-US" sz="3489">
                <a:solidFill>
                  <a:srgbClr val="FFFFFF"/>
                </a:solidFill>
                <a:latin typeface="Poppins"/>
              </a:rPr>
              <a:t>Yet, current cardiotoxicity detection methods are often invasive and lack real-time monitoring.</a:t>
            </a:r>
          </a:p>
          <a:p>
            <a:pPr marL="797604" lvl="2" indent="-265868" algn="l">
              <a:lnSpc>
                <a:spcPts val="4884"/>
              </a:lnSpc>
            </a:pPr>
            <a:endParaRPr lang="en-US" sz="3489">
              <a:solidFill>
                <a:srgbClr val="FFFFFF"/>
              </a:solidFill>
              <a:latin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20282" r="-20282"/>
              </a:stretch>
            </a:blipFill>
          </p:spPr>
        </p:sp>
      </p:grpSp>
      <p:sp>
        <p:nvSpPr>
          <p:cNvPr id="4" name="TextBox 4"/>
          <p:cNvSpPr txBox="1"/>
          <p:nvPr/>
        </p:nvSpPr>
        <p:spPr>
          <a:xfrm>
            <a:off x="3905899" y="483537"/>
            <a:ext cx="6850715" cy="880777"/>
          </a:xfrm>
          <a:prstGeom prst="rect">
            <a:avLst/>
          </a:prstGeom>
        </p:spPr>
        <p:txBody>
          <a:bodyPr lIns="0" tIns="0" rIns="0" bIns="0" rtlCol="0" anchor="t">
            <a:spAutoFit/>
          </a:bodyPr>
          <a:lstStyle/>
          <a:p>
            <a:pPr algn="l">
              <a:lnSpc>
                <a:spcPts val="6577"/>
              </a:lnSpc>
            </a:pPr>
            <a:r>
              <a:rPr lang="en-US" sz="4698">
                <a:solidFill>
                  <a:srgbClr val="593C8F"/>
                </a:solidFill>
                <a:latin typeface="League Spartan"/>
              </a:rPr>
              <a:t>REFERENCE</a:t>
            </a:r>
          </a:p>
        </p:txBody>
      </p:sp>
      <p:grpSp>
        <p:nvGrpSpPr>
          <p:cNvPr id="5" name="Group 5"/>
          <p:cNvGrpSpPr/>
          <p:nvPr/>
        </p:nvGrpSpPr>
        <p:grpSpPr>
          <a:xfrm>
            <a:off x="3886849" y="1345264"/>
            <a:ext cx="4962666" cy="57150"/>
            <a:chOff x="0" y="0"/>
            <a:chExt cx="6616888" cy="76200"/>
          </a:xfrm>
        </p:grpSpPr>
        <p:sp>
          <p:nvSpPr>
            <p:cNvPr id="6" name="Freeform 6"/>
            <p:cNvSpPr/>
            <p:nvPr/>
          </p:nvSpPr>
          <p:spPr>
            <a:xfrm>
              <a:off x="25273" y="0"/>
              <a:ext cx="6566408" cy="76200"/>
            </a:xfrm>
            <a:custGeom>
              <a:avLst/>
              <a:gdLst/>
              <a:ahLst/>
              <a:cxnLst/>
              <a:rect l="l" t="t" r="r" b="b"/>
              <a:pathLst>
                <a:path w="6566408" h="76200">
                  <a:moveTo>
                    <a:pt x="0" y="25400"/>
                  </a:moveTo>
                  <a:lnTo>
                    <a:pt x="6566154" y="0"/>
                  </a:lnTo>
                  <a:lnTo>
                    <a:pt x="6566408" y="50800"/>
                  </a:lnTo>
                  <a:lnTo>
                    <a:pt x="254" y="76200"/>
                  </a:lnTo>
                  <a:close/>
                </a:path>
              </a:pathLst>
            </a:custGeom>
            <a:solidFill>
              <a:srgbClr val="000000"/>
            </a:solidFill>
          </p:spPr>
        </p:sp>
      </p:grpSp>
      <p:sp>
        <p:nvSpPr>
          <p:cNvPr id="7" name="Freeform 7"/>
          <p:cNvSpPr/>
          <p:nvPr/>
        </p:nvSpPr>
        <p:spPr>
          <a:xfrm>
            <a:off x="0" y="-180826"/>
            <a:ext cx="3086100" cy="10467826"/>
          </a:xfrm>
          <a:custGeom>
            <a:avLst/>
            <a:gdLst/>
            <a:ahLst/>
            <a:cxnLst/>
            <a:rect l="l" t="t" r="r" b="b"/>
            <a:pathLst>
              <a:path w="3086100" h="10467826">
                <a:moveTo>
                  <a:pt x="0" y="0"/>
                </a:moveTo>
                <a:lnTo>
                  <a:pt x="3086100" y="0"/>
                </a:lnTo>
                <a:lnTo>
                  <a:pt x="3086100" y="10467826"/>
                </a:lnTo>
                <a:lnTo>
                  <a:pt x="0" y="104678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905899" y="1595030"/>
            <a:ext cx="12859425" cy="8260080"/>
          </a:xfrm>
          <a:prstGeom prst="rect">
            <a:avLst/>
          </a:prstGeom>
        </p:spPr>
        <p:txBody>
          <a:bodyPr lIns="0" tIns="0" rIns="0" bIns="0" rtlCol="0" anchor="t">
            <a:spAutoFit/>
          </a:bodyPr>
          <a:lstStyle/>
          <a:p>
            <a:pPr algn="just">
              <a:lnSpc>
                <a:spcPts val="3299"/>
              </a:lnSpc>
            </a:pPr>
            <a:r>
              <a:rPr lang="en-US" sz="2199">
                <a:solidFill>
                  <a:srgbClr val="000000"/>
                </a:solidFill>
                <a:latin typeface="Poppins"/>
              </a:rPr>
              <a:t>[1] Umer M, Sadiq S, Karamti H, Karamti W, Majeed R, Nappi M. IoT Based Smart Monitoring of Patients with Acute Heart Failure. Sensors (Basel). 2022 Mar 22;22(7):2431. doi: 10.3390/s22072431. PMID: 35408045; PMCID: PMC9003513.</a:t>
            </a:r>
          </a:p>
          <a:p>
            <a:pPr algn="just">
              <a:lnSpc>
                <a:spcPts val="3299"/>
              </a:lnSpc>
            </a:pPr>
            <a:endParaRPr lang="en-US" sz="2199">
              <a:solidFill>
                <a:srgbClr val="000000"/>
              </a:solidFill>
              <a:latin typeface="Poppins"/>
            </a:endParaRPr>
          </a:p>
          <a:p>
            <a:pPr algn="just">
              <a:lnSpc>
                <a:spcPts val="3299"/>
              </a:lnSpc>
            </a:pPr>
            <a:r>
              <a:rPr lang="en-US" sz="2199">
                <a:solidFill>
                  <a:srgbClr val="000000"/>
                </a:solidFill>
                <a:latin typeface="Poppins"/>
              </a:rPr>
              <a:t>[2] Yıldırım Ö, Pławiak P, Tan RS, Acharya UR. Arrhythmia detection using deep convolutional neural network with long duration ECG signals. Comput Biol Med. 2018 Nov 1;102:411-420. doi: 10.1016/j.compbiomed.2018.09.009. Epub 2018 Sep 15. PMID: 30245122.</a:t>
            </a:r>
          </a:p>
          <a:p>
            <a:pPr algn="just">
              <a:lnSpc>
                <a:spcPts val="3299"/>
              </a:lnSpc>
            </a:pPr>
            <a:endParaRPr lang="en-US" sz="2199">
              <a:solidFill>
                <a:srgbClr val="000000"/>
              </a:solidFill>
              <a:latin typeface="Poppins"/>
            </a:endParaRPr>
          </a:p>
          <a:p>
            <a:pPr algn="just">
              <a:lnSpc>
                <a:spcPts val="3299"/>
              </a:lnSpc>
            </a:pPr>
            <a:r>
              <a:rPr lang="en-US" sz="2199">
                <a:solidFill>
                  <a:srgbClr val="000000"/>
                </a:solidFill>
                <a:latin typeface="Poppins"/>
              </a:rPr>
              <a:t>[3] M. A. Khan, "An IoT Framework for Heart Disease Prediction Based on MDCNN Classifier," in IEEE Access, vol. 8, pp. 34717-34727, 2020, doi: 10.1109/ACCESS.2020.2974687.</a:t>
            </a:r>
          </a:p>
          <a:p>
            <a:pPr algn="just">
              <a:lnSpc>
                <a:spcPts val="3299"/>
              </a:lnSpc>
            </a:pPr>
            <a:endParaRPr lang="en-US" sz="2199">
              <a:solidFill>
                <a:srgbClr val="000000"/>
              </a:solidFill>
              <a:latin typeface="Poppins"/>
            </a:endParaRPr>
          </a:p>
          <a:p>
            <a:pPr algn="just">
              <a:lnSpc>
                <a:spcPts val="3299"/>
              </a:lnSpc>
            </a:pPr>
            <a:r>
              <a:rPr lang="en-US" sz="2199">
                <a:solidFill>
                  <a:srgbClr val="000000"/>
                </a:solidFill>
                <a:latin typeface="Poppins"/>
              </a:rPr>
              <a:t>[4] Mesitskaya DF, Fashafsha ZZA, Poltavskaya MG, Andreev DA, Levshina AR, Sultygova EA, Gognieva D, Chomakhidze P, Kuznetsova N, Suvorov A, Marina I S, Poddubskaya E, Novikova A, Bykova A, Kopylov P. A single-lead ECG based cardiotoxicity detection in patients on polychemotherapy. Int J Cardiol Heart Vasc. 2024 Jan 20;50:101336. doi: 10.1016/j.ijcha.2024.101336. PMID: 38304727; PMCID: PMC10831811.</a:t>
            </a:r>
          </a:p>
          <a:p>
            <a:pPr algn="just">
              <a:lnSpc>
                <a:spcPts val="3299"/>
              </a:lnSpc>
            </a:pPr>
            <a:endParaRPr lang="en-US" sz="2199">
              <a:solidFill>
                <a:srgbClr val="000000"/>
              </a:solidFill>
              <a:latin typeface="Poppins"/>
            </a:endParaRPr>
          </a:p>
          <a:p>
            <a:pPr algn="just">
              <a:lnSpc>
                <a:spcPts val="3299"/>
              </a:lnSpc>
            </a:pPr>
            <a:r>
              <a:rPr lang="en-US" sz="2199">
                <a:solidFill>
                  <a:srgbClr val="000000"/>
                </a:solidFill>
                <a:latin typeface="Poppins"/>
              </a:rPr>
              <a:t>[5] Wang, Peng &amp; Lin, Zihuai &amp; Yan, Xucun &amp; Chen, Zijiao &amp; Ding, Ming &amp; Song, Yang &amp; Meng, Lu. (2022). A Wearable ECG Monitor for Deep Learning Based RealTime Cardiovascular Disease Detection. arXiv:2201.10083.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20282" r="-20282"/>
              </a:stretch>
            </a:blipFill>
          </p:spPr>
        </p:sp>
      </p:grpSp>
      <p:sp>
        <p:nvSpPr>
          <p:cNvPr id="4" name="TextBox 4"/>
          <p:cNvSpPr txBox="1"/>
          <p:nvPr/>
        </p:nvSpPr>
        <p:spPr>
          <a:xfrm>
            <a:off x="3905899" y="483537"/>
            <a:ext cx="6850715" cy="880777"/>
          </a:xfrm>
          <a:prstGeom prst="rect">
            <a:avLst/>
          </a:prstGeom>
        </p:spPr>
        <p:txBody>
          <a:bodyPr lIns="0" tIns="0" rIns="0" bIns="0" rtlCol="0" anchor="t">
            <a:spAutoFit/>
          </a:bodyPr>
          <a:lstStyle/>
          <a:p>
            <a:pPr algn="l">
              <a:lnSpc>
                <a:spcPts val="6577"/>
              </a:lnSpc>
            </a:pPr>
            <a:r>
              <a:rPr lang="en-US" sz="4698">
                <a:solidFill>
                  <a:srgbClr val="593C8F"/>
                </a:solidFill>
                <a:latin typeface="League Spartan"/>
              </a:rPr>
              <a:t>REFERENCE</a:t>
            </a:r>
          </a:p>
        </p:txBody>
      </p:sp>
      <p:grpSp>
        <p:nvGrpSpPr>
          <p:cNvPr id="5" name="Group 5"/>
          <p:cNvGrpSpPr/>
          <p:nvPr/>
        </p:nvGrpSpPr>
        <p:grpSpPr>
          <a:xfrm>
            <a:off x="3886849" y="1345264"/>
            <a:ext cx="4962666" cy="57150"/>
            <a:chOff x="0" y="0"/>
            <a:chExt cx="6616888" cy="76200"/>
          </a:xfrm>
        </p:grpSpPr>
        <p:sp>
          <p:nvSpPr>
            <p:cNvPr id="6" name="Freeform 6"/>
            <p:cNvSpPr/>
            <p:nvPr/>
          </p:nvSpPr>
          <p:spPr>
            <a:xfrm>
              <a:off x="25273" y="0"/>
              <a:ext cx="6566408" cy="76200"/>
            </a:xfrm>
            <a:custGeom>
              <a:avLst/>
              <a:gdLst/>
              <a:ahLst/>
              <a:cxnLst/>
              <a:rect l="l" t="t" r="r" b="b"/>
              <a:pathLst>
                <a:path w="6566408" h="76200">
                  <a:moveTo>
                    <a:pt x="0" y="25400"/>
                  </a:moveTo>
                  <a:lnTo>
                    <a:pt x="6566154" y="0"/>
                  </a:lnTo>
                  <a:lnTo>
                    <a:pt x="6566408" y="50800"/>
                  </a:lnTo>
                  <a:lnTo>
                    <a:pt x="254" y="76200"/>
                  </a:lnTo>
                  <a:close/>
                </a:path>
              </a:pathLst>
            </a:custGeom>
            <a:solidFill>
              <a:srgbClr val="000000"/>
            </a:solidFill>
          </p:spPr>
        </p:sp>
      </p:grpSp>
      <p:sp>
        <p:nvSpPr>
          <p:cNvPr id="7" name="Freeform 7"/>
          <p:cNvSpPr/>
          <p:nvPr/>
        </p:nvSpPr>
        <p:spPr>
          <a:xfrm>
            <a:off x="0" y="-180826"/>
            <a:ext cx="3086100" cy="10467826"/>
          </a:xfrm>
          <a:custGeom>
            <a:avLst/>
            <a:gdLst/>
            <a:ahLst/>
            <a:cxnLst/>
            <a:rect l="l" t="t" r="r" b="b"/>
            <a:pathLst>
              <a:path w="3086100" h="10467826">
                <a:moveTo>
                  <a:pt x="0" y="0"/>
                </a:moveTo>
                <a:lnTo>
                  <a:pt x="3086100" y="0"/>
                </a:lnTo>
                <a:lnTo>
                  <a:pt x="3086100" y="10467826"/>
                </a:lnTo>
                <a:lnTo>
                  <a:pt x="0" y="104678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905899" y="1595030"/>
            <a:ext cx="12859425" cy="8260080"/>
          </a:xfrm>
          <a:prstGeom prst="rect">
            <a:avLst/>
          </a:prstGeom>
        </p:spPr>
        <p:txBody>
          <a:bodyPr lIns="0" tIns="0" rIns="0" bIns="0" rtlCol="0" anchor="t">
            <a:spAutoFit/>
          </a:bodyPr>
          <a:lstStyle/>
          <a:p>
            <a:pPr algn="just">
              <a:lnSpc>
                <a:spcPts val="3299"/>
              </a:lnSpc>
            </a:pPr>
            <a:r>
              <a:rPr lang="en-US" sz="2199">
                <a:solidFill>
                  <a:srgbClr val="000000"/>
                </a:solidFill>
                <a:latin typeface="Poppins"/>
              </a:rPr>
              <a:t>[6] Dami, S., Yahaghizadeh, M. Predicting cardiovascular events with deep learning approach in the context of the internet of things. Neural Comput &amp; Applic 33, 7979– 7996 (2021).</a:t>
            </a:r>
          </a:p>
          <a:p>
            <a:pPr algn="just">
              <a:lnSpc>
                <a:spcPts val="3299"/>
              </a:lnSpc>
            </a:pPr>
            <a:endParaRPr lang="en-US" sz="2199">
              <a:solidFill>
                <a:srgbClr val="000000"/>
              </a:solidFill>
              <a:latin typeface="Poppins"/>
            </a:endParaRPr>
          </a:p>
          <a:p>
            <a:pPr algn="just">
              <a:lnSpc>
                <a:spcPts val="3299"/>
              </a:lnSpc>
            </a:pPr>
            <a:r>
              <a:rPr lang="en-US" sz="2199">
                <a:solidFill>
                  <a:srgbClr val="000000"/>
                </a:solidFill>
                <a:latin typeface="Poppins"/>
              </a:rPr>
              <a:t>[7] Cañón-Clavijo RE, Montenegro-Marin CE, Gaona-Garcia PA, Ortiz-Guzmán J. IoT Based System for Heart Monitoring and Arrhythmia Detection Using Machine Learning. J Healthc Eng. 2023 Feb 8;2023:6401673. doi: 10.1155/2023/6401673. PMID: 36818385; PMCID: PMC9931473. </a:t>
            </a:r>
          </a:p>
          <a:p>
            <a:pPr algn="just">
              <a:lnSpc>
                <a:spcPts val="3299"/>
              </a:lnSpc>
            </a:pPr>
            <a:endParaRPr lang="en-US" sz="2199">
              <a:solidFill>
                <a:srgbClr val="000000"/>
              </a:solidFill>
              <a:latin typeface="Poppins"/>
            </a:endParaRPr>
          </a:p>
          <a:p>
            <a:pPr algn="just">
              <a:lnSpc>
                <a:spcPts val="3299"/>
              </a:lnSpc>
            </a:pPr>
            <a:r>
              <a:rPr lang="en-US" sz="2199">
                <a:solidFill>
                  <a:srgbClr val="000000"/>
                </a:solidFill>
                <a:latin typeface="Poppins"/>
              </a:rPr>
              <a:t>[8] S. Raj, "An Efficient IoT-Based Platform for Remote Real-Time Cardiac Activity Monitoring," in IEEE Transactions on Consumer Electronics, vol. 66, no. 2, pp. 106- 114, May 2020, doi: 10.1109/TCE.2020.2981511.</a:t>
            </a:r>
          </a:p>
          <a:p>
            <a:pPr algn="just">
              <a:lnSpc>
                <a:spcPts val="3299"/>
              </a:lnSpc>
            </a:pPr>
            <a:endParaRPr lang="en-US" sz="2199">
              <a:solidFill>
                <a:srgbClr val="000000"/>
              </a:solidFill>
              <a:latin typeface="Poppins"/>
            </a:endParaRPr>
          </a:p>
          <a:p>
            <a:pPr algn="just">
              <a:lnSpc>
                <a:spcPts val="3299"/>
              </a:lnSpc>
            </a:pPr>
            <a:r>
              <a:rPr lang="en-US" sz="2199">
                <a:solidFill>
                  <a:srgbClr val="000000"/>
                </a:solidFill>
                <a:latin typeface="Poppins"/>
              </a:rPr>
              <a:t>[9] Ma S, Cui J, Xiao W, Liu L. Deep Learning-Based Data Augmentation and Model Fusion for Automatic Arrhythmia Identification and Classification Algorithms. Comput Intell Neurosci. 2022 Aug 11;2022:1577778. doi: 10.1155/2022/1577778. PMID: 35990162; PMCID: PMC9388256.</a:t>
            </a:r>
          </a:p>
          <a:p>
            <a:pPr algn="just">
              <a:lnSpc>
                <a:spcPts val="3299"/>
              </a:lnSpc>
            </a:pPr>
            <a:endParaRPr lang="en-US" sz="2199">
              <a:solidFill>
                <a:srgbClr val="000000"/>
              </a:solidFill>
              <a:latin typeface="Poppins"/>
            </a:endParaRPr>
          </a:p>
          <a:p>
            <a:pPr algn="just">
              <a:lnSpc>
                <a:spcPts val="3299"/>
              </a:lnSpc>
            </a:pPr>
            <a:r>
              <a:rPr lang="en-US" sz="2199">
                <a:solidFill>
                  <a:srgbClr val="000000"/>
                </a:solidFill>
                <a:latin typeface="Poppins"/>
              </a:rPr>
              <a:t>[10] M. B. Abubaker and B. Babayiğit, "Detection of Cardiovascular Diseases in ECG Images Using Machine Learning and Deep Learning Methods," in IEEE Transactions on Artificial Intelligence, vol. 4, no. 2, pp. 373-382, April 2023 doi: 10.1109/TAI.2022.3159505.</a:t>
            </a:r>
          </a:p>
          <a:p>
            <a:pPr algn="just">
              <a:lnSpc>
                <a:spcPts val="3299"/>
              </a:lnSpc>
            </a:pPr>
            <a:endParaRPr lang="en-US" sz="2199">
              <a:solidFill>
                <a:srgbClr val="000000"/>
              </a:solidFill>
              <a:latin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20282" r="-20282"/>
              </a:stretch>
            </a:blipFill>
          </p:spPr>
        </p:sp>
      </p:grpSp>
      <p:sp>
        <p:nvSpPr>
          <p:cNvPr id="4" name="TextBox 4"/>
          <p:cNvSpPr txBox="1"/>
          <p:nvPr/>
        </p:nvSpPr>
        <p:spPr>
          <a:xfrm>
            <a:off x="3905899" y="483537"/>
            <a:ext cx="6850715" cy="880777"/>
          </a:xfrm>
          <a:prstGeom prst="rect">
            <a:avLst/>
          </a:prstGeom>
        </p:spPr>
        <p:txBody>
          <a:bodyPr lIns="0" tIns="0" rIns="0" bIns="0" rtlCol="0" anchor="t">
            <a:spAutoFit/>
          </a:bodyPr>
          <a:lstStyle/>
          <a:p>
            <a:pPr algn="l">
              <a:lnSpc>
                <a:spcPts val="6577"/>
              </a:lnSpc>
            </a:pPr>
            <a:r>
              <a:rPr lang="en-US" sz="4698">
                <a:solidFill>
                  <a:srgbClr val="593C8F"/>
                </a:solidFill>
                <a:latin typeface="League Spartan"/>
              </a:rPr>
              <a:t>REFERENCE</a:t>
            </a:r>
          </a:p>
        </p:txBody>
      </p:sp>
      <p:grpSp>
        <p:nvGrpSpPr>
          <p:cNvPr id="5" name="Group 5"/>
          <p:cNvGrpSpPr/>
          <p:nvPr/>
        </p:nvGrpSpPr>
        <p:grpSpPr>
          <a:xfrm>
            <a:off x="3886849" y="1345264"/>
            <a:ext cx="4962666" cy="57150"/>
            <a:chOff x="0" y="0"/>
            <a:chExt cx="6616888" cy="76200"/>
          </a:xfrm>
        </p:grpSpPr>
        <p:sp>
          <p:nvSpPr>
            <p:cNvPr id="6" name="Freeform 6"/>
            <p:cNvSpPr/>
            <p:nvPr/>
          </p:nvSpPr>
          <p:spPr>
            <a:xfrm>
              <a:off x="25273" y="0"/>
              <a:ext cx="6566408" cy="76200"/>
            </a:xfrm>
            <a:custGeom>
              <a:avLst/>
              <a:gdLst/>
              <a:ahLst/>
              <a:cxnLst/>
              <a:rect l="l" t="t" r="r" b="b"/>
              <a:pathLst>
                <a:path w="6566408" h="76200">
                  <a:moveTo>
                    <a:pt x="0" y="25400"/>
                  </a:moveTo>
                  <a:lnTo>
                    <a:pt x="6566154" y="0"/>
                  </a:lnTo>
                  <a:lnTo>
                    <a:pt x="6566408" y="50800"/>
                  </a:lnTo>
                  <a:lnTo>
                    <a:pt x="254" y="76200"/>
                  </a:lnTo>
                  <a:close/>
                </a:path>
              </a:pathLst>
            </a:custGeom>
            <a:solidFill>
              <a:srgbClr val="000000"/>
            </a:solidFill>
          </p:spPr>
        </p:sp>
      </p:grpSp>
      <p:sp>
        <p:nvSpPr>
          <p:cNvPr id="7" name="Freeform 7"/>
          <p:cNvSpPr/>
          <p:nvPr/>
        </p:nvSpPr>
        <p:spPr>
          <a:xfrm>
            <a:off x="0" y="-180826"/>
            <a:ext cx="3086100" cy="10467826"/>
          </a:xfrm>
          <a:custGeom>
            <a:avLst/>
            <a:gdLst/>
            <a:ahLst/>
            <a:cxnLst/>
            <a:rect l="l" t="t" r="r" b="b"/>
            <a:pathLst>
              <a:path w="3086100" h="10467826">
                <a:moveTo>
                  <a:pt x="0" y="0"/>
                </a:moveTo>
                <a:lnTo>
                  <a:pt x="3086100" y="0"/>
                </a:lnTo>
                <a:lnTo>
                  <a:pt x="3086100" y="10467826"/>
                </a:lnTo>
                <a:lnTo>
                  <a:pt x="0" y="104678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905899" y="1595030"/>
            <a:ext cx="12859425" cy="8513253"/>
          </a:xfrm>
          <a:prstGeom prst="rect">
            <a:avLst/>
          </a:prstGeom>
        </p:spPr>
        <p:txBody>
          <a:bodyPr lIns="0" tIns="0" rIns="0" bIns="0" rtlCol="0" anchor="t">
            <a:spAutoFit/>
          </a:bodyPr>
          <a:lstStyle/>
          <a:p>
            <a:pPr algn="just">
              <a:lnSpc>
                <a:spcPts val="3299"/>
              </a:lnSpc>
            </a:pPr>
            <a:r>
              <a:rPr lang="en-US" sz="2200">
                <a:solidFill>
                  <a:srgbClr val="000000"/>
                </a:solidFill>
                <a:latin typeface="Poppins"/>
              </a:rPr>
              <a:t>[11] Dami, S., Yahaghizadeh, M. Predicting cardiovascular events with deep learning approach in the context of the internet of things. Neural Comput &amp; Applic 33, 7979–7996 (2021). </a:t>
            </a:r>
          </a:p>
          <a:p>
            <a:pPr algn="just">
              <a:lnSpc>
                <a:spcPts val="3299"/>
              </a:lnSpc>
            </a:pPr>
            <a:endParaRPr lang="en-US" sz="2200">
              <a:solidFill>
                <a:srgbClr val="000000"/>
              </a:solidFill>
              <a:latin typeface="Poppins"/>
            </a:endParaRPr>
          </a:p>
          <a:p>
            <a:pPr algn="just">
              <a:lnSpc>
                <a:spcPts val="3299"/>
              </a:lnSpc>
            </a:pPr>
            <a:r>
              <a:rPr lang="en-US" sz="2200">
                <a:solidFill>
                  <a:srgbClr val="000000"/>
                </a:solidFill>
                <a:latin typeface="Poppins"/>
              </a:rPr>
              <a:t>[12] Humayra Afrin, Christiancel Joseph Salazar, Mohsin Kazi, Syed Rizwan Ahamad, Majed Alharbi, Md Nurunnabi, Methods of screening, monitoring and management of cardiac toxicity induced by chemotherapeutics, Chinese Chemical Letters, Volume 33, Issue 6, 2022, Pages 2773-2782, ISSN 1001-8417.</a:t>
            </a:r>
          </a:p>
          <a:p>
            <a:pPr algn="just">
              <a:lnSpc>
                <a:spcPts val="3299"/>
              </a:lnSpc>
            </a:pPr>
            <a:endParaRPr lang="en-US" sz="2200">
              <a:solidFill>
                <a:srgbClr val="000000"/>
              </a:solidFill>
              <a:latin typeface="Poppins"/>
            </a:endParaRPr>
          </a:p>
          <a:p>
            <a:pPr algn="just">
              <a:lnSpc>
                <a:spcPts val="3299"/>
              </a:lnSpc>
            </a:pPr>
            <a:r>
              <a:rPr lang="en-US" sz="2200">
                <a:solidFill>
                  <a:srgbClr val="000000"/>
                </a:solidFill>
                <a:latin typeface="Poppins"/>
              </a:rPr>
              <a:t>[13] Kinoshita T, Yuzawa H, Natori K, Wada R, Yao S, Yano K, Akitsu K, Koike H, Shinohara M, Fujino T, Shimada H, Ikeda T. Early electrocardiographic indices for predicting chronic doxorubicin-induced cardiotoxicity. J Cardiol. 2021 Apr;77(4):388-394. doi: 10.1016/j.jjcc.2020.10.007. Epub 2020 Nov 16. PMID: 33214049.</a:t>
            </a:r>
          </a:p>
          <a:p>
            <a:pPr algn="just">
              <a:lnSpc>
                <a:spcPts val="3299"/>
              </a:lnSpc>
            </a:pPr>
            <a:endParaRPr lang="en-US" sz="2200">
              <a:solidFill>
                <a:srgbClr val="000000"/>
              </a:solidFill>
              <a:latin typeface="Poppins"/>
            </a:endParaRPr>
          </a:p>
          <a:p>
            <a:pPr algn="just">
              <a:lnSpc>
                <a:spcPts val="3299"/>
              </a:lnSpc>
            </a:pPr>
            <a:r>
              <a:rPr lang="en-US" sz="2200">
                <a:solidFill>
                  <a:srgbClr val="000000"/>
                </a:solidFill>
                <a:latin typeface="Poppins"/>
              </a:rPr>
              <a:t>[14] Jian Lin, Rumin Fu, Xinxiang Zhong, Peng Yu, Guoxin Tan, Wei Li, Huan Zhang, Yangfan Li, Lei Zhou, Chengyun Ning, Wearable sensors and devices for real-time cardiovascular disease monitoring, Cell Reports Physical Science, Volume 2, Issue 8, 2021, 100541, ISSN 2666-3864.</a:t>
            </a:r>
          </a:p>
          <a:p>
            <a:pPr algn="just">
              <a:lnSpc>
                <a:spcPts val="3299"/>
              </a:lnSpc>
            </a:pPr>
            <a:endParaRPr lang="en-US" sz="2200">
              <a:solidFill>
                <a:srgbClr val="000000"/>
              </a:solidFill>
              <a:latin typeface="Poppins"/>
            </a:endParaRPr>
          </a:p>
          <a:p>
            <a:pPr algn="just">
              <a:lnSpc>
                <a:spcPts val="3299"/>
              </a:lnSpc>
            </a:pPr>
            <a:endParaRPr lang="en-US" sz="2200">
              <a:solidFill>
                <a:srgbClr val="000000"/>
              </a:solidFill>
              <a:latin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20282" r="-20282"/>
              </a:stretch>
            </a:blipFill>
          </p:spPr>
        </p:sp>
      </p:grpSp>
      <p:sp>
        <p:nvSpPr>
          <p:cNvPr id="4" name="TextBox 4"/>
          <p:cNvSpPr txBox="1"/>
          <p:nvPr/>
        </p:nvSpPr>
        <p:spPr>
          <a:xfrm>
            <a:off x="3905899" y="483537"/>
            <a:ext cx="6850715" cy="880777"/>
          </a:xfrm>
          <a:prstGeom prst="rect">
            <a:avLst/>
          </a:prstGeom>
        </p:spPr>
        <p:txBody>
          <a:bodyPr lIns="0" tIns="0" rIns="0" bIns="0" rtlCol="0" anchor="t">
            <a:spAutoFit/>
          </a:bodyPr>
          <a:lstStyle/>
          <a:p>
            <a:pPr algn="l">
              <a:lnSpc>
                <a:spcPts val="6577"/>
              </a:lnSpc>
            </a:pPr>
            <a:r>
              <a:rPr lang="en-US" sz="4698">
                <a:solidFill>
                  <a:srgbClr val="593C8F"/>
                </a:solidFill>
                <a:latin typeface="League Spartan"/>
              </a:rPr>
              <a:t>REFERENCE</a:t>
            </a:r>
          </a:p>
        </p:txBody>
      </p:sp>
      <p:grpSp>
        <p:nvGrpSpPr>
          <p:cNvPr id="5" name="Group 5"/>
          <p:cNvGrpSpPr/>
          <p:nvPr/>
        </p:nvGrpSpPr>
        <p:grpSpPr>
          <a:xfrm>
            <a:off x="3886849" y="1345264"/>
            <a:ext cx="4962666" cy="57150"/>
            <a:chOff x="0" y="0"/>
            <a:chExt cx="6616888" cy="76200"/>
          </a:xfrm>
        </p:grpSpPr>
        <p:sp>
          <p:nvSpPr>
            <p:cNvPr id="6" name="Freeform 6"/>
            <p:cNvSpPr/>
            <p:nvPr/>
          </p:nvSpPr>
          <p:spPr>
            <a:xfrm>
              <a:off x="25273" y="0"/>
              <a:ext cx="6566408" cy="76200"/>
            </a:xfrm>
            <a:custGeom>
              <a:avLst/>
              <a:gdLst/>
              <a:ahLst/>
              <a:cxnLst/>
              <a:rect l="l" t="t" r="r" b="b"/>
              <a:pathLst>
                <a:path w="6566408" h="76200">
                  <a:moveTo>
                    <a:pt x="0" y="25400"/>
                  </a:moveTo>
                  <a:lnTo>
                    <a:pt x="6566154" y="0"/>
                  </a:lnTo>
                  <a:lnTo>
                    <a:pt x="6566408" y="50800"/>
                  </a:lnTo>
                  <a:lnTo>
                    <a:pt x="254" y="76200"/>
                  </a:lnTo>
                  <a:close/>
                </a:path>
              </a:pathLst>
            </a:custGeom>
            <a:solidFill>
              <a:srgbClr val="000000"/>
            </a:solidFill>
          </p:spPr>
        </p:sp>
      </p:grpSp>
      <p:sp>
        <p:nvSpPr>
          <p:cNvPr id="7" name="Freeform 7"/>
          <p:cNvSpPr/>
          <p:nvPr/>
        </p:nvSpPr>
        <p:spPr>
          <a:xfrm>
            <a:off x="0" y="-180826"/>
            <a:ext cx="3086100" cy="10467826"/>
          </a:xfrm>
          <a:custGeom>
            <a:avLst/>
            <a:gdLst/>
            <a:ahLst/>
            <a:cxnLst/>
            <a:rect l="l" t="t" r="r" b="b"/>
            <a:pathLst>
              <a:path w="3086100" h="10467826">
                <a:moveTo>
                  <a:pt x="0" y="0"/>
                </a:moveTo>
                <a:lnTo>
                  <a:pt x="3086100" y="0"/>
                </a:lnTo>
                <a:lnTo>
                  <a:pt x="3086100" y="10467826"/>
                </a:lnTo>
                <a:lnTo>
                  <a:pt x="0" y="104678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905899" y="1595030"/>
            <a:ext cx="12859425" cy="8089997"/>
          </a:xfrm>
          <a:prstGeom prst="rect">
            <a:avLst/>
          </a:prstGeom>
        </p:spPr>
        <p:txBody>
          <a:bodyPr lIns="0" tIns="0" rIns="0" bIns="0" rtlCol="0" anchor="t">
            <a:spAutoFit/>
          </a:bodyPr>
          <a:lstStyle/>
          <a:p>
            <a:pPr algn="just">
              <a:lnSpc>
                <a:spcPts val="3299"/>
              </a:lnSpc>
            </a:pPr>
            <a:r>
              <a:rPr lang="en-US" sz="2200">
                <a:solidFill>
                  <a:srgbClr val="000000"/>
                </a:solidFill>
                <a:latin typeface="Poppins"/>
              </a:rPr>
              <a:t>[15] N. E. Oyunbaatar, D. S. Kim, E. S. Kim, B. K. Lee and D. W. Lee, "Cardiac toxicity screening using polymeric cantilever integrated with cell stimulators," 2017 IEEE 30th International Conference on Micro Electro Mechanical Systems (MEMS), Las Vegas, NV, USA, 2017, pp. 418-421, doi: 10.1109/MEMSYS.2017.7863431.</a:t>
            </a:r>
          </a:p>
          <a:p>
            <a:pPr algn="just">
              <a:lnSpc>
                <a:spcPts val="3299"/>
              </a:lnSpc>
            </a:pPr>
            <a:endParaRPr lang="en-US" sz="2200">
              <a:solidFill>
                <a:srgbClr val="000000"/>
              </a:solidFill>
              <a:latin typeface="Poppins"/>
            </a:endParaRPr>
          </a:p>
          <a:p>
            <a:pPr algn="just">
              <a:lnSpc>
                <a:spcPts val="3299"/>
              </a:lnSpc>
            </a:pPr>
            <a:r>
              <a:rPr lang="en-US" sz="2200">
                <a:solidFill>
                  <a:srgbClr val="000000"/>
                </a:solidFill>
                <a:latin typeface="Poppins"/>
              </a:rPr>
              <a:t>[16] Sophia Nazir, Rabail Azhar Iqbal, Biosensor for rapid and accurate detection of cardiovascular biomarkers: Progress and prospects in biosensors, Biosensors and Bioelectronics: X, Volume 14, 2023, 100388, ISSN 2590-1370.</a:t>
            </a:r>
          </a:p>
          <a:p>
            <a:pPr algn="just">
              <a:lnSpc>
                <a:spcPts val="3299"/>
              </a:lnSpc>
            </a:pPr>
            <a:endParaRPr lang="en-US" sz="2200">
              <a:solidFill>
                <a:srgbClr val="000000"/>
              </a:solidFill>
              <a:latin typeface="Poppins"/>
            </a:endParaRPr>
          </a:p>
          <a:p>
            <a:pPr algn="just">
              <a:lnSpc>
                <a:spcPts val="3299"/>
              </a:lnSpc>
            </a:pPr>
            <a:r>
              <a:rPr lang="en-US" sz="2200">
                <a:solidFill>
                  <a:srgbClr val="000000"/>
                </a:solidFill>
                <a:latin typeface="Poppins"/>
              </a:rPr>
              <a:t>[17] </a:t>
            </a:r>
            <a:r>
              <a:rPr lang="en-US" sz="2200">
                <a:solidFill>
                  <a:srgbClr val="212121"/>
                </a:solidFill>
                <a:latin typeface="Poppins"/>
              </a:rPr>
              <a:t>Martinez DS, Noseworthy PA, Akbilgic O, Herrmann J, Ruddy KJ, Hamid A, Maddula R, Singh A, Davis R, Gunturkun F, Jefferies JL, Brown SA. Artificial intelligence opportunities in cardio-oncology: Overview with spotlight on electrocardiography. Am Heart J Plus. 2022 Mar;15:100129. doi: 10.1016/j.ahjo.2022.100129. Epub 2022 Apr 1. PMID: 35721662; PMCID: PMC9202996.</a:t>
            </a:r>
          </a:p>
          <a:p>
            <a:pPr algn="just">
              <a:lnSpc>
                <a:spcPts val="3299"/>
              </a:lnSpc>
            </a:pPr>
            <a:endParaRPr lang="en-US" sz="2200">
              <a:solidFill>
                <a:srgbClr val="212121"/>
              </a:solidFill>
              <a:latin typeface="Poppins"/>
            </a:endParaRPr>
          </a:p>
          <a:p>
            <a:pPr algn="just">
              <a:lnSpc>
                <a:spcPts val="3299"/>
              </a:lnSpc>
            </a:pPr>
            <a:r>
              <a:rPr lang="en-US" sz="2200">
                <a:solidFill>
                  <a:srgbClr val="000000"/>
                </a:solidFill>
                <a:latin typeface="Poppins"/>
              </a:rPr>
              <a:t>[18] Baghdadi, N.A., Farghaly Abdelaliem, S.M., Malki, A. et al. Advanced machine learning techniques for cardiovascular disease early detection and diagnosis. J Big Data 10, 144 (2023). </a:t>
            </a:r>
          </a:p>
          <a:p>
            <a:pPr algn="just">
              <a:lnSpc>
                <a:spcPts val="3299"/>
              </a:lnSpc>
            </a:pPr>
            <a:endParaRPr lang="en-US" sz="2200">
              <a:solidFill>
                <a:srgbClr val="000000"/>
              </a:solidFill>
              <a:latin typeface="Poppi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20282" r="-20282"/>
              </a:stretch>
            </a:blipFill>
          </p:spPr>
        </p:sp>
      </p:grpSp>
      <p:sp>
        <p:nvSpPr>
          <p:cNvPr id="4" name="TextBox 4"/>
          <p:cNvSpPr txBox="1"/>
          <p:nvPr/>
        </p:nvSpPr>
        <p:spPr>
          <a:xfrm>
            <a:off x="3905899" y="483537"/>
            <a:ext cx="6850715" cy="880777"/>
          </a:xfrm>
          <a:prstGeom prst="rect">
            <a:avLst/>
          </a:prstGeom>
        </p:spPr>
        <p:txBody>
          <a:bodyPr lIns="0" tIns="0" rIns="0" bIns="0" rtlCol="0" anchor="t">
            <a:spAutoFit/>
          </a:bodyPr>
          <a:lstStyle/>
          <a:p>
            <a:pPr algn="l">
              <a:lnSpc>
                <a:spcPts val="6577"/>
              </a:lnSpc>
            </a:pPr>
            <a:r>
              <a:rPr lang="en-US" sz="4698">
                <a:solidFill>
                  <a:srgbClr val="593C8F"/>
                </a:solidFill>
                <a:latin typeface="League Spartan"/>
              </a:rPr>
              <a:t>REFERENCE</a:t>
            </a:r>
          </a:p>
        </p:txBody>
      </p:sp>
      <p:grpSp>
        <p:nvGrpSpPr>
          <p:cNvPr id="5" name="Group 5"/>
          <p:cNvGrpSpPr/>
          <p:nvPr/>
        </p:nvGrpSpPr>
        <p:grpSpPr>
          <a:xfrm>
            <a:off x="3886849" y="1345264"/>
            <a:ext cx="4962666" cy="57150"/>
            <a:chOff x="0" y="0"/>
            <a:chExt cx="6616888" cy="76200"/>
          </a:xfrm>
        </p:grpSpPr>
        <p:sp>
          <p:nvSpPr>
            <p:cNvPr id="6" name="Freeform 6"/>
            <p:cNvSpPr/>
            <p:nvPr/>
          </p:nvSpPr>
          <p:spPr>
            <a:xfrm>
              <a:off x="25273" y="0"/>
              <a:ext cx="6566408" cy="76200"/>
            </a:xfrm>
            <a:custGeom>
              <a:avLst/>
              <a:gdLst/>
              <a:ahLst/>
              <a:cxnLst/>
              <a:rect l="l" t="t" r="r" b="b"/>
              <a:pathLst>
                <a:path w="6566408" h="76200">
                  <a:moveTo>
                    <a:pt x="0" y="25400"/>
                  </a:moveTo>
                  <a:lnTo>
                    <a:pt x="6566154" y="0"/>
                  </a:lnTo>
                  <a:lnTo>
                    <a:pt x="6566408" y="50800"/>
                  </a:lnTo>
                  <a:lnTo>
                    <a:pt x="254" y="76200"/>
                  </a:lnTo>
                  <a:close/>
                </a:path>
              </a:pathLst>
            </a:custGeom>
            <a:solidFill>
              <a:srgbClr val="000000"/>
            </a:solidFill>
          </p:spPr>
        </p:sp>
      </p:grpSp>
      <p:sp>
        <p:nvSpPr>
          <p:cNvPr id="7" name="Freeform 7"/>
          <p:cNvSpPr/>
          <p:nvPr/>
        </p:nvSpPr>
        <p:spPr>
          <a:xfrm>
            <a:off x="0" y="-180826"/>
            <a:ext cx="3086100" cy="10467826"/>
          </a:xfrm>
          <a:custGeom>
            <a:avLst/>
            <a:gdLst/>
            <a:ahLst/>
            <a:cxnLst/>
            <a:rect l="l" t="t" r="r" b="b"/>
            <a:pathLst>
              <a:path w="3086100" h="10467826">
                <a:moveTo>
                  <a:pt x="0" y="0"/>
                </a:moveTo>
                <a:lnTo>
                  <a:pt x="3086100" y="0"/>
                </a:lnTo>
                <a:lnTo>
                  <a:pt x="3086100" y="10467826"/>
                </a:lnTo>
                <a:lnTo>
                  <a:pt x="0" y="104678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905899" y="1595030"/>
            <a:ext cx="12859425" cy="4281326"/>
          </a:xfrm>
          <a:prstGeom prst="rect">
            <a:avLst/>
          </a:prstGeom>
        </p:spPr>
        <p:txBody>
          <a:bodyPr lIns="0" tIns="0" rIns="0" bIns="0" rtlCol="0" anchor="t">
            <a:spAutoFit/>
          </a:bodyPr>
          <a:lstStyle/>
          <a:p>
            <a:pPr algn="just">
              <a:lnSpc>
                <a:spcPts val="3299"/>
              </a:lnSpc>
            </a:pPr>
            <a:r>
              <a:rPr lang="en-US" sz="2200">
                <a:solidFill>
                  <a:srgbClr val="000000"/>
                </a:solidFill>
                <a:latin typeface="Poppins"/>
              </a:rPr>
              <a:t>[19] Karanasiou G, Koumakis L, Sfakianakis S, Manikis G, Kalliatakis G, Antoniades A, Lakkas L, Mauri D, Cipolla C, Mazzocco K, Papakonstantinou A, Filippatos G, Constantinidou A, Seruga B, Conti C, Bucur A, Pacella E, Marias K, Tsiknakis M, Fotiadis DI. CARDIOCARE: An integrated platform for the management of elderly multimorbid patients with breast cancer therapy induced cardiac toxicity. Annu Int Conf IEEE Eng Med Biol Soc. 2023 Jul;2023:1-4. doi: 10.1109/EMBC40787.2023.10340747. PMID: 38083750.</a:t>
            </a:r>
          </a:p>
          <a:p>
            <a:pPr algn="just">
              <a:lnSpc>
                <a:spcPts val="3299"/>
              </a:lnSpc>
            </a:pPr>
            <a:endParaRPr lang="en-US" sz="2200">
              <a:solidFill>
                <a:srgbClr val="000000"/>
              </a:solidFill>
              <a:latin typeface="Poppins"/>
            </a:endParaRPr>
          </a:p>
          <a:p>
            <a:pPr algn="just">
              <a:lnSpc>
                <a:spcPts val="3299"/>
              </a:lnSpc>
            </a:pPr>
            <a:r>
              <a:rPr lang="en-US" sz="2200">
                <a:solidFill>
                  <a:srgbClr val="000000"/>
                </a:solidFill>
                <a:latin typeface="Poppins"/>
              </a:rPr>
              <a:t>[20] Zahra Ebrahimi, Mohammad Loni, Masoud Daneshtalab, Arash Gharehbaghi, A review on deep learning methods for ECG arrhythmia classification, Expert Systems with Applications: X, Volume 7, 2020, 100033, ISSN 2590-1885,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20282" r="-20282"/>
              </a:stretch>
            </a:blipFill>
          </p:spPr>
        </p:sp>
      </p:grpSp>
      <p:sp>
        <p:nvSpPr>
          <p:cNvPr id="4" name="Freeform 4"/>
          <p:cNvSpPr/>
          <p:nvPr/>
        </p:nvSpPr>
        <p:spPr>
          <a:xfrm>
            <a:off x="0" y="-180826"/>
            <a:ext cx="3086100" cy="10467826"/>
          </a:xfrm>
          <a:custGeom>
            <a:avLst/>
            <a:gdLst/>
            <a:ahLst/>
            <a:cxnLst/>
            <a:rect l="l" t="t" r="r" b="b"/>
            <a:pathLst>
              <a:path w="3086100" h="10467826">
                <a:moveTo>
                  <a:pt x="0" y="0"/>
                </a:moveTo>
                <a:lnTo>
                  <a:pt x="3086100" y="0"/>
                </a:lnTo>
                <a:lnTo>
                  <a:pt x="3086100" y="10467826"/>
                </a:lnTo>
                <a:lnTo>
                  <a:pt x="0" y="104678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6724658" y="4099771"/>
            <a:ext cx="6997137" cy="1376705"/>
          </a:xfrm>
          <a:prstGeom prst="rect">
            <a:avLst/>
          </a:prstGeom>
        </p:spPr>
        <p:txBody>
          <a:bodyPr lIns="0" tIns="0" rIns="0" bIns="0" rtlCol="0" anchor="t">
            <a:spAutoFit/>
          </a:bodyPr>
          <a:lstStyle/>
          <a:p>
            <a:pPr algn="l">
              <a:lnSpc>
                <a:spcPts val="11265"/>
              </a:lnSpc>
            </a:pPr>
            <a:r>
              <a:rPr lang="en-US" sz="8046">
                <a:solidFill>
                  <a:srgbClr val="000000"/>
                </a:solidFill>
                <a:latin typeface="Lato Bold"/>
              </a:rPr>
              <a:t>THANK YOU...</a:t>
            </a:r>
          </a:p>
        </p:txBody>
      </p:sp>
      <p:grpSp>
        <p:nvGrpSpPr>
          <p:cNvPr id="6" name="Group 6"/>
          <p:cNvGrpSpPr/>
          <p:nvPr/>
        </p:nvGrpSpPr>
        <p:grpSpPr>
          <a:xfrm>
            <a:off x="5360179" y="5476476"/>
            <a:ext cx="9726095" cy="58605"/>
            <a:chOff x="0" y="0"/>
            <a:chExt cx="12968127" cy="78140"/>
          </a:xfrm>
        </p:grpSpPr>
        <p:sp>
          <p:nvSpPr>
            <p:cNvPr id="7" name="Freeform 7"/>
            <p:cNvSpPr/>
            <p:nvPr/>
          </p:nvSpPr>
          <p:spPr>
            <a:xfrm>
              <a:off x="25400" y="0"/>
              <a:ext cx="12917424" cy="78105"/>
            </a:xfrm>
            <a:custGeom>
              <a:avLst/>
              <a:gdLst/>
              <a:ahLst/>
              <a:cxnLst/>
              <a:rect l="l" t="t" r="r" b="b"/>
              <a:pathLst>
                <a:path w="12917424" h="78105">
                  <a:moveTo>
                    <a:pt x="0" y="27305"/>
                  </a:moveTo>
                  <a:lnTo>
                    <a:pt x="12917297" y="0"/>
                  </a:lnTo>
                  <a:lnTo>
                    <a:pt x="12917424" y="50800"/>
                  </a:lnTo>
                  <a:lnTo>
                    <a:pt x="0" y="78105"/>
                  </a:lnTo>
                  <a:close/>
                </a:path>
              </a:pathLst>
            </a:custGeom>
            <a:solidFill>
              <a:srgbClr val="000000"/>
            </a:solidFill>
          </p:spPr>
        </p:sp>
      </p:grpSp>
      <p:grpSp>
        <p:nvGrpSpPr>
          <p:cNvPr id="8" name="Group 8"/>
          <p:cNvGrpSpPr/>
          <p:nvPr/>
        </p:nvGrpSpPr>
        <p:grpSpPr>
          <a:xfrm rot="5400000">
            <a:off x="14127816" y="6172200"/>
            <a:ext cx="4160184" cy="4114800"/>
            <a:chOff x="0" y="0"/>
            <a:chExt cx="5546912" cy="5486400"/>
          </a:xfrm>
        </p:grpSpPr>
        <p:sp>
          <p:nvSpPr>
            <p:cNvPr id="9" name="Freeform 9"/>
            <p:cNvSpPr/>
            <p:nvPr/>
          </p:nvSpPr>
          <p:spPr>
            <a:xfrm>
              <a:off x="0" y="0"/>
              <a:ext cx="5546852" cy="5486400"/>
            </a:xfrm>
            <a:custGeom>
              <a:avLst/>
              <a:gdLst/>
              <a:ahLst/>
              <a:cxnLst/>
              <a:rect l="l" t="t" r="r" b="b"/>
              <a:pathLst>
                <a:path w="5546852" h="5486400">
                  <a:moveTo>
                    <a:pt x="0" y="0"/>
                  </a:moveTo>
                  <a:lnTo>
                    <a:pt x="5546852" y="0"/>
                  </a:lnTo>
                  <a:lnTo>
                    <a:pt x="5546852" y="5486400"/>
                  </a:lnTo>
                  <a:lnTo>
                    <a:pt x="0" y="5486400"/>
                  </a:lnTo>
                  <a:lnTo>
                    <a:pt x="0" y="0"/>
                  </a:lnTo>
                  <a:close/>
                </a:path>
              </a:pathLst>
            </a:custGeom>
            <a:blipFill>
              <a:blip r:embed="rId5"/>
              <a:stretch>
                <a:fillRect l="-599" r="-600"/>
              </a:stretch>
            </a:blipFill>
          </p:spPr>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654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8727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rgbClr val="674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C0379F1-6159-2BD7-1A59-96F4E3F08810}"/>
              </a:ext>
            </a:extLst>
          </p:cNvPr>
          <p:cNvPicPr>
            <a:picLocks noChangeAspect="1"/>
          </p:cNvPicPr>
          <p:nvPr/>
        </p:nvPicPr>
        <p:blipFill>
          <a:blip r:embed="rId2"/>
          <a:stretch>
            <a:fillRect/>
          </a:stretch>
        </p:blipFill>
        <p:spPr>
          <a:xfrm>
            <a:off x="3591442" y="965200"/>
            <a:ext cx="11105114" cy="8356599"/>
          </a:xfrm>
          <a:prstGeom prst="rect">
            <a:avLst/>
          </a:prstGeom>
        </p:spPr>
      </p:pic>
    </p:spTree>
    <p:extLst>
      <p:ext uri="{BB962C8B-B14F-4D97-AF65-F5344CB8AC3E}">
        <p14:creationId xmlns:p14="http://schemas.microsoft.com/office/powerpoint/2010/main" val="2209257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4288"/>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l="-20282" r="-20282"/>
              </a:stretch>
            </a:blipFill>
          </p:spPr>
        </p:sp>
      </p:grpSp>
      <p:sp>
        <p:nvSpPr>
          <p:cNvPr id="4" name="TextBox 4"/>
          <p:cNvSpPr txBox="1"/>
          <p:nvPr/>
        </p:nvSpPr>
        <p:spPr>
          <a:xfrm>
            <a:off x="1816472" y="4117402"/>
            <a:ext cx="4015215" cy="1026098"/>
          </a:xfrm>
          <a:prstGeom prst="rect">
            <a:avLst/>
          </a:prstGeom>
        </p:spPr>
        <p:txBody>
          <a:bodyPr lIns="0" tIns="0" rIns="0" bIns="0" rtlCol="0" anchor="t">
            <a:spAutoFit/>
          </a:bodyPr>
          <a:lstStyle/>
          <a:p>
            <a:pPr algn="l">
              <a:lnSpc>
                <a:spcPts val="7530"/>
              </a:lnSpc>
            </a:pPr>
            <a:r>
              <a:rPr lang="en-US" sz="5379">
                <a:solidFill>
                  <a:srgbClr val="593C8F"/>
                </a:solidFill>
                <a:latin typeface="League Spartan"/>
              </a:rPr>
              <a:t>OBJECTIVE</a:t>
            </a:r>
          </a:p>
        </p:txBody>
      </p:sp>
      <p:grpSp>
        <p:nvGrpSpPr>
          <p:cNvPr id="5" name="Group 5"/>
          <p:cNvGrpSpPr/>
          <p:nvPr/>
        </p:nvGrpSpPr>
        <p:grpSpPr>
          <a:xfrm>
            <a:off x="1027649" y="8507397"/>
            <a:ext cx="2087283" cy="521821"/>
            <a:chOff x="0" y="0"/>
            <a:chExt cx="2783044" cy="695761"/>
          </a:xfrm>
        </p:grpSpPr>
        <p:sp>
          <p:nvSpPr>
            <p:cNvPr id="6" name="Freeform 6"/>
            <p:cNvSpPr/>
            <p:nvPr/>
          </p:nvSpPr>
          <p:spPr>
            <a:xfrm>
              <a:off x="0" y="0"/>
              <a:ext cx="2783078" cy="695706"/>
            </a:xfrm>
            <a:custGeom>
              <a:avLst/>
              <a:gdLst/>
              <a:ahLst/>
              <a:cxnLst/>
              <a:rect l="l" t="t" r="r" b="b"/>
              <a:pathLst>
                <a:path w="2783078" h="695706">
                  <a:moveTo>
                    <a:pt x="0" y="0"/>
                  </a:moveTo>
                  <a:lnTo>
                    <a:pt x="2783078" y="0"/>
                  </a:lnTo>
                  <a:lnTo>
                    <a:pt x="2783078" y="695706"/>
                  </a:lnTo>
                  <a:lnTo>
                    <a:pt x="0" y="695706"/>
                  </a:lnTo>
                  <a:lnTo>
                    <a:pt x="0" y="0"/>
                  </a:lnTo>
                  <a:close/>
                </a:path>
              </a:pathLst>
            </a:custGeom>
            <a:blipFill>
              <a:blip r:embed="rId3"/>
              <a:stretch>
                <a:fillRect r="1" b="-7"/>
              </a:stretch>
            </a:blipFill>
          </p:spPr>
        </p:sp>
      </p:grpSp>
      <p:sp>
        <p:nvSpPr>
          <p:cNvPr id="7" name="Freeform 7"/>
          <p:cNvSpPr/>
          <p:nvPr/>
        </p:nvSpPr>
        <p:spPr>
          <a:xfrm>
            <a:off x="7573683" y="-152250"/>
            <a:ext cx="10714317" cy="10467826"/>
          </a:xfrm>
          <a:custGeom>
            <a:avLst/>
            <a:gdLst/>
            <a:ahLst/>
            <a:cxnLst/>
            <a:rect l="l" t="t" r="r" b="b"/>
            <a:pathLst>
              <a:path w="10714317" h="10467826">
                <a:moveTo>
                  <a:pt x="0" y="0"/>
                </a:moveTo>
                <a:lnTo>
                  <a:pt x="10714317" y="0"/>
                </a:lnTo>
                <a:lnTo>
                  <a:pt x="10714317" y="10467826"/>
                </a:lnTo>
                <a:lnTo>
                  <a:pt x="0" y="104678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8353295" y="1273208"/>
            <a:ext cx="9447446" cy="7755969"/>
          </a:xfrm>
          <a:prstGeom prst="rect">
            <a:avLst/>
          </a:prstGeom>
        </p:spPr>
        <p:txBody>
          <a:bodyPr wrap="square" lIns="0" tIns="0" rIns="0" bIns="0" rtlCol="0" anchor="t">
            <a:spAutoFit/>
          </a:bodyPr>
          <a:lstStyle/>
          <a:p>
            <a:pPr algn="just">
              <a:buFont typeface="Arial"/>
              <a:buChar char="•"/>
            </a:pPr>
            <a:r>
              <a:rPr lang="en-US" sz="2800" dirty="0">
                <a:solidFill>
                  <a:schemeClr val="bg1"/>
                </a:solidFill>
                <a:latin typeface="Poppins"/>
                <a:cs typeface="Times New Roman"/>
              </a:rPr>
              <a:t>To detect Arrythmia from the abnormalities in </a:t>
            </a:r>
            <a:r>
              <a:rPr lang="en-US" sz="2800">
                <a:solidFill>
                  <a:schemeClr val="bg1"/>
                </a:solidFill>
                <a:latin typeface="Poppins"/>
                <a:cs typeface="Times New Roman"/>
              </a:rPr>
              <a:t>ECG.</a:t>
            </a:r>
          </a:p>
          <a:p>
            <a:pPr algn="just">
              <a:buFont typeface="Arial"/>
              <a:buChar char="•"/>
            </a:pPr>
            <a:endParaRPr lang="en-US" sz="2800" dirty="0">
              <a:solidFill>
                <a:schemeClr val="bg1"/>
              </a:solidFill>
              <a:latin typeface="Poppins"/>
              <a:cs typeface="Poppins"/>
            </a:endParaRPr>
          </a:p>
          <a:p>
            <a:pPr algn="just">
              <a:buFont typeface="Arial"/>
              <a:buChar char="•"/>
            </a:pPr>
            <a:r>
              <a:rPr lang="en-US" sz="2800" dirty="0">
                <a:solidFill>
                  <a:schemeClr val="bg1"/>
                </a:solidFill>
                <a:latin typeface="Poppins"/>
                <a:cs typeface="Times New Roman"/>
              </a:rPr>
              <a:t>To develop a non-invasive tool using IoT-based cardiac biosensors and Deep Learning (DL) algorithms to predict </a:t>
            </a:r>
            <a:r>
              <a:rPr lang="en-US" sz="2800" err="1">
                <a:solidFill>
                  <a:schemeClr val="bg1"/>
                </a:solidFill>
                <a:latin typeface="Poppins"/>
                <a:cs typeface="Times New Roman"/>
              </a:rPr>
              <a:t>cTn</a:t>
            </a:r>
            <a:r>
              <a:rPr lang="en-US" sz="2800" dirty="0">
                <a:solidFill>
                  <a:schemeClr val="bg1"/>
                </a:solidFill>
                <a:latin typeface="Poppins"/>
                <a:cs typeface="Times New Roman"/>
              </a:rPr>
              <a:t> </a:t>
            </a:r>
            <a:r>
              <a:rPr lang="en-US" sz="2800">
                <a:solidFill>
                  <a:schemeClr val="bg1"/>
                </a:solidFill>
                <a:latin typeface="Poppins"/>
                <a:cs typeface="Times New Roman"/>
              </a:rPr>
              <a:t>levels.</a:t>
            </a:r>
          </a:p>
          <a:p>
            <a:pPr algn="just">
              <a:buFont typeface="Arial"/>
              <a:buChar char="•"/>
            </a:pPr>
            <a:endParaRPr lang="en-US" sz="2800">
              <a:solidFill>
                <a:schemeClr val="bg1"/>
              </a:solidFill>
              <a:latin typeface="Poppins"/>
              <a:cs typeface="Calibri"/>
            </a:endParaRPr>
          </a:p>
          <a:p>
            <a:pPr algn="just">
              <a:buFont typeface="Arial"/>
              <a:buChar char="•"/>
            </a:pPr>
            <a:r>
              <a:rPr lang="en-US" sz="2800" dirty="0">
                <a:solidFill>
                  <a:schemeClr val="bg1"/>
                </a:solidFill>
                <a:latin typeface="Poppins"/>
                <a:cs typeface="Times New Roman"/>
              </a:rPr>
              <a:t>To enable real-time predictions of heart functions for timely interventions and improved healthcare </a:t>
            </a:r>
            <a:r>
              <a:rPr lang="en-US" sz="2800">
                <a:solidFill>
                  <a:schemeClr val="bg1"/>
                </a:solidFill>
                <a:latin typeface="Poppins"/>
                <a:cs typeface="Times New Roman"/>
              </a:rPr>
              <a:t>outcomes.</a:t>
            </a:r>
          </a:p>
          <a:p>
            <a:pPr algn="just">
              <a:buFont typeface="Arial"/>
              <a:buChar char="•"/>
            </a:pPr>
            <a:endParaRPr lang="en-US" sz="2800">
              <a:solidFill>
                <a:schemeClr val="bg1"/>
              </a:solidFill>
              <a:latin typeface="Poppins"/>
              <a:cs typeface="Calibri"/>
            </a:endParaRPr>
          </a:p>
          <a:p>
            <a:pPr algn="just">
              <a:buFont typeface="Arial"/>
              <a:buChar char="•"/>
            </a:pPr>
            <a:r>
              <a:rPr lang="en-US" sz="2800" dirty="0">
                <a:solidFill>
                  <a:schemeClr val="bg1"/>
                </a:solidFill>
                <a:latin typeface="Poppins"/>
                <a:cs typeface="Times New Roman"/>
              </a:rPr>
              <a:t>To integrate Explainable Artificial Intelligence (XAI) techniques for interpretation and explainability of the model's </a:t>
            </a:r>
            <a:r>
              <a:rPr lang="en-US" sz="2800">
                <a:solidFill>
                  <a:schemeClr val="bg1"/>
                </a:solidFill>
                <a:latin typeface="Poppins"/>
                <a:cs typeface="Times New Roman"/>
              </a:rPr>
              <a:t>predictions.</a:t>
            </a:r>
          </a:p>
          <a:p>
            <a:pPr algn="just"/>
            <a:endParaRPr lang="en-US" sz="2800">
              <a:solidFill>
                <a:schemeClr val="bg1"/>
              </a:solidFill>
              <a:latin typeface="Poppins"/>
              <a:cs typeface="Calibri"/>
            </a:endParaRPr>
          </a:p>
          <a:p>
            <a:pPr algn="just">
              <a:buFont typeface="Arial"/>
              <a:buChar char="•"/>
            </a:pPr>
            <a:r>
              <a:rPr lang="en-US" sz="2800">
                <a:solidFill>
                  <a:schemeClr val="bg1"/>
                </a:solidFill>
                <a:latin typeface="Poppins"/>
                <a:cs typeface="Times New Roman"/>
              </a:rPr>
              <a:t>To </a:t>
            </a:r>
            <a:r>
              <a:rPr lang="en-US" sz="2800" dirty="0">
                <a:solidFill>
                  <a:schemeClr val="bg1"/>
                </a:solidFill>
                <a:latin typeface="Poppins"/>
                <a:cs typeface="Times New Roman"/>
              </a:rPr>
              <a:t>integrate the trained model into an IoT wearable device for continuous monitoring and early detection of cardiovascular abnormalities.</a:t>
            </a:r>
            <a:endParaRPr lang="en-US" sz="2800">
              <a:solidFill>
                <a:schemeClr val="bg1"/>
              </a:solidFill>
              <a:latin typeface="Poppins"/>
              <a:cs typeface="Calibri"/>
            </a:endParaRPr>
          </a:p>
          <a:p>
            <a:pPr marL="285750" indent="-285750" algn="just">
              <a:buFont typeface="Arial"/>
              <a:buChar char="•"/>
            </a:pPr>
            <a:endParaRPr lang="en-US" sz="2800" dirty="0">
              <a:solidFill>
                <a:schemeClr val="bg1"/>
              </a:solidFill>
              <a:latin typeface="Poppins"/>
              <a:cs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A4E29E9-A6D6-769E-99E4-DF4C1EDCB35A}"/>
              </a:ext>
            </a:extLst>
          </p:cNvPr>
          <p:cNvSpPr>
            <a:spLocks noGrp="1"/>
          </p:cNvSpPr>
          <p:nvPr/>
        </p:nvSpPr>
        <p:spPr>
          <a:xfrm>
            <a:off x="579408" y="-1955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Arial"/>
                <a:cs typeface="Calibri Light"/>
              </a:rPr>
              <a:t>Literature Survey:</a:t>
            </a:r>
            <a:endParaRPr lang="en-US" sz="4000">
              <a:latin typeface="Arial"/>
              <a:cs typeface="Arial"/>
            </a:endParaRPr>
          </a:p>
        </p:txBody>
      </p:sp>
      <p:graphicFrame>
        <p:nvGraphicFramePr>
          <p:cNvPr id="5" name="Table 4">
            <a:extLst>
              <a:ext uri="{FF2B5EF4-FFF2-40B4-BE49-F238E27FC236}">
                <a16:creationId xmlns:a16="http://schemas.microsoft.com/office/drawing/2014/main" id="{7373E298-887D-276C-04A1-300B3EC2FE7D}"/>
              </a:ext>
            </a:extLst>
          </p:cNvPr>
          <p:cNvGraphicFramePr>
            <a:graphicFrameLocks noGrp="1"/>
          </p:cNvGraphicFramePr>
          <p:nvPr>
            <p:extLst>
              <p:ext uri="{D42A27DB-BD31-4B8C-83A1-F6EECF244321}">
                <p14:modId xmlns:p14="http://schemas.microsoft.com/office/powerpoint/2010/main" val="3964215223"/>
              </p:ext>
            </p:extLst>
          </p:nvPr>
        </p:nvGraphicFramePr>
        <p:xfrm>
          <a:off x="742950" y="1343025"/>
          <a:ext cx="15944850" cy="8071181"/>
        </p:xfrm>
        <a:graphic>
          <a:graphicData uri="http://schemas.openxmlformats.org/drawingml/2006/table">
            <a:tbl>
              <a:tblPr firstRow="1" bandRow="1">
                <a:tableStyleId>{5940675A-B579-460E-94D1-54222C63F5DA}</a:tableStyleId>
              </a:tblPr>
              <a:tblGrid>
                <a:gridCol w="1281565">
                  <a:extLst>
                    <a:ext uri="{9D8B030D-6E8A-4147-A177-3AD203B41FA5}">
                      <a16:colId xmlns:a16="http://schemas.microsoft.com/office/drawing/2014/main" val="1165045507"/>
                    </a:ext>
                  </a:extLst>
                </a:gridCol>
                <a:gridCol w="3831757">
                  <a:extLst>
                    <a:ext uri="{9D8B030D-6E8A-4147-A177-3AD203B41FA5}">
                      <a16:colId xmlns:a16="http://schemas.microsoft.com/office/drawing/2014/main" val="2741795068"/>
                    </a:ext>
                  </a:extLst>
                </a:gridCol>
                <a:gridCol w="7376568">
                  <a:extLst>
                    <a:ext uri="{9D8B030D-6E8A-4147-A177-3AD203B41FA5}">
                      <a16:colId xmlns:a16="http://schemas.microsoft.com/office/drawing/2014/main" val="3174149519"/>
                    </a:ext>
                  </a:extLst>
                </a:gridCol>
                <a:gridCol w="3454960">
                  <a:extLst>
                    <a:ext uri="{9D8B030D-6E8A-4147-A177-3AD203B41FA5}">
                      <a16:colId xmlns:a16="http://schemas.microsoft.com/office/drawing/2014/main" val="221371712"/>
                    </a:ext>
                  </a:extLst>
                </a:gridCol>
              </a:tblGrid>
              <a:tr h="1037214">
                <a:tc>
                  <a:txBody>
                    <a:bodyPr/>
                    <a:lstStyle/>
                    <a:p>
                      <a:pPr lvl="0" algn="ctr">
                        <a:buNone/>
                      </a:pPr>
                      <a:r>
                        <a:rPr lang="en-US" sz="2800" b="1" i="0" u="none" strike="noStrike" kern="1200" noProof="0">
                          <a:solidFill>
                            <a:schemeClr val="tx1"/>
                          </a:solidFill>
                          <a:latin typeface="Times New Roman" panose="02020603050405020304" pitchFamily="18" charset="0"/>
                          <a:ea typeface="+mn-ea"/>
                          <a:cs typeface="Times New Roman" panose="02020603050405020304" pitchFamily="18" charset="0"/>
                        </a:rPr>
                        <a:t>Sl.No</a:t>
                      </a:r>
                      <a:endParaRPr lang="en-US" sz="2800" b="1" i="0" u="none" strike="noStrike"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lvl="0" algn="ctr">
                        <a:buNone/>
                      </a:pPr>
                      <a:r>
                        <a:rPr lang="en-US" sz="2800" b="1" i="0" u="none" strike="noStrike" kern="1200" noProof="0">
                          <a:solidFill>
                            <a:schemeClr val="tx1"/>
                          </a:solidFill>
                          <a:latin typeface="Times New Roman" panose="02020603050405020304" pitchFamily="18" charset="0"/>
                          <a:ea typeface="+mn-ea"/>
                          <a:cs typeface="Times New Roman" panose="02020603050405020304" pitchFamily="18" charset="0"/>
                        </a:rPr>
                        <a:t>Paper Title</a:t>
                      </a:r>
                      <a:endParaRPr lang="en-US" sz="2800" b="1" i="0" u="none" strike="noStrike"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lvl="0" algn="ctr">
                        <a:buNone/>
                      </a:pPr>
                      <a:r>
                        <a:rPr lang="en-US" sz="2800" b="1" i="0" u="none" strike="noStrike" kern="1200" noProof="0">
                          <a:solidFill>
                            <a:schemeClr val="tx1"/>
                          </a:solidFill>
                          <a:latin typeface="Times New Roman" panose="02020603050405020304" pitchFamily="18" charset="0"/>
                          <a:ea typeface="+mn-ea"/>
                          <a:cs typeface="Times New Roman" panose="02020603050405020304" pitchFamily="18" charset="0"/>
                        </a:rPr>
                        <a:t>Methodology</a:t>
                      </a:r>
                      <a:endParaRPr lang="en-US" sz="2800" b="1" i="0" u="none" strike="noStrike" kern="120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lvl="0" algn="ctr">
                        <a:buNone/>
                      </a:pPr>
                      <a:r>
                        <a:rPr lang="en-US" sz="2800" b="1" i="0" u="none" strike="noStrike" kern="1200" noProof="0">
                          <a:solidFill>
                            <a:schemeClr val="tx1"/>
                          </a:solidFill>
                          <a:latin typeface="Times New Roman" panose="02020603050405020304" pitchFamily="18" charset="0"/>
                          <a:ea typeface="+mn-ea"/>
                          <a:cs typeface="Times New Roman" panose="02020603050405020304" pitchFamily="18" charset="0"/>
                        </a:rPr>
                        <a:t>Limitations</a:t>
                      </a:r>
                      <a:endParaRPr lang="en-US" sz="2800" b="1" i="0" u="none" strike="noStrike" kern="1200">
                        <a:solidFill>
                          <a:schemeClr val="tx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99945846"/>
                  </a:ext>
                </a:extLst>
              </a:tr>
              <a:tr h="3298813">
                <a:tc>
                  <a:txBody>
                    <a:bodyPr/>
                    <a:lstStyle/>
                    <a:p>
                      <a:pPr algn="ctr"/>
                      <a:r>
                        <a:rPr lang="en-US" sz="2400" b="0" i="0" u="none" strike="noStrike" kern="1200">
                          <a:solidFill>
                            <a:schemeClr val="tx1"/>
                          </a:solidFill>
                          <a:latin typeface="Times New Roman" panose="02020603050405020304" pitchFamily="18" charset="0"/>
                          <a:ea typeface="+mn-ea"/>
                          <a:cs typeface="Times New Roman" panose="02020603050405020304" pitchFamily="18" charset="0"/>
                        </a:rPr>
                        <a:t>1.</a:t>
                      </a:r>
                    </a:p>
                  </a:txBody>
                  <a:tcPr anchor="ctr"/>
                </a:tc>
                <a:tc>
                  <a:txBody>
                    <a:bodyPr/>
                    <a:lstStyle/>
                    <a:p>
                      <a:pPr lvl="0">
                        <a:buNone/>
                      </a:pPr>
                      <a:r>
                        <a:rPr lang="en-US" sz="2400" b="0" i="0" u="none" strike="noStrike" kern="1200" noProof="0">
                          <a:solidFill>
                            <a:schemeClr val="tx1"/>
                          </a:solidFill>
                          <a:latin typeface="Times New Roman" panose="02020603050405020304" pitchFamily="18" charset="0"/>
                          <a:cs typeface="Times New Roman" panose="02020603050405020304" pitchFamily="18" charset="0"/>
                        </a:rPr>
                        <a:t>IoT Based Smart Monitoring of Patients with Acute Heart Failure</a:t>
                      </a:r>
                    </a:p>
                    <a:p>
                      <a:pPr lvl="0">
                        <a:buNone/>
                      </a:pPr>
                      <a:endParaRPr lang="en-US" sz="2400" b="0" i="0" u="none" strike="noStrike" kern="1200" noProof="0">
                        <a:solidFill>
                          <a:schemeClr val="tx1"/>
                        </a:solidFill>
                        <a:latin typeface="Times New Roman" panose="02020603050405020304" pitchFamily="18" charset="0"/>
                        <a:cs typeface="Times New Roman" panose="02020603050405020304" pitchFamily="18" charset="0"/>
                      </a:endParaRPr>
                    </a:p>
                    <a:p>
                      <a:pPr lvl="0">
                        <a:buNone/>
                      </a:pPr>
                      <a:r>
                        <a:rPr lang="en-US" sz="2400" b="0" i="0" u="none" strike="noStrike" kern="1200" noProof="0">
                          <a:solidFill>
                            <a:schemeClr val="tx1"/>
                          </a:solidFill>
                          <a:latin typeface="Times New Roman" panose="02020603050405020304" pitchFamily="18" charset="0"/>
                          <a:cs typeface="Times New Roman" panose="02020603050405020304" pitchFamily="18" charset="0"/>
                        </a:rPr>
                        <a:t>Year: 2022</a:t>
                      </a:r>
                    </a:p>
                    <a:p>
                      <a:pPr lvl="0">
                        <a:buNone/>
                      </a:pPr>
                      <a:r>
                        <a:rPr lang="en-US" sz="2400" b="0" i="0" u="none" strike="noStrike" kern="1200" noProof="0">
                          <a:solidFill>
                            <a:schemeClr val="tx1"/>
                          </a:solidFill>
                          <a:latin typeface="Times New Roman" panose="02020603050405020304" pitchFamily="18" charset="0"/>
                          <a:cs typeface="Times New Roman" panose="02020603050405020304" pitchFamily="18" charset="0"/>
                        </a:rPr>
                        <a:t>Journal: Sensors</a:t>
                      </a:r>
                      <a:endParaRPr lang="en-US" sz="240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2400" b="0" i="0" u="none" strike="noStrike" kern="1200" noProof="0">
                          <a:solidFill>
                            <a:schemeClr val="tx1"/>
                          </a:solidFill>
                          <a:latin typeface="Times New Roman" panose="02020603050405020304" pitchFamily="18" charset="0"/>
                          <a:cs typeface="Times New Roman" panose="02020603050405020304" pitchFamily="18" charset="0"/>
                        </a:rPr>
                        <a:t>Classification of heart failure using 13 features, employing various models including CNN, RNN, MLP, and LSTM.</a:t>
                      </a:r>
                    </a:p>
                    <a:p>
                      <a:pPr marL="0" lvl="0" indent="0">
                        <a:buFont typeface="Arial" panose="020B0604020202020204" pitchFamily="34" charset="0"/>
                        <a:buNone/>
                      </a:pPr>
                      <a:endParaRPr lang="en-US" sz="2400" b="0" i="0" u="none" strike="noStrike" kern="1200" noProof="0">
                        <a:solidFill>
                          <a:schemeClr val="tx1"/>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kern="1200" noProof="0">
                          <a:solidFill>
                            <a:schemeClr val="tx1"/>
                          </a:solidFill>
                          <a:latin typeface="Times New Roman" panose="02020603050405020304" pitchFamily="18" charset="0"/>
                          <a:cs typeface="Times New Roman" panose="02020603050405020304" pitchFamily="18" charset="0"/>
                        </a:rPr>
                        <a:t>CNN with an accuracy of 92.89%. </a:t>
                      </a:r>
                    </a:p>
                    <a:p>
                      <a:pPr marL="0" lvl="0" indent="0">
                        <a:buFont typeface="Arial" panose="020B0604020202020204" pitchFamily="34" charset="0"/>
                        <a:buNone/>
                      </a:pPr>
                      <a:endParaRPr lang="en-US" sz="2400" b="0" i="0" u="none" strike="noStrike" kern="1200" noProof="0">
                        <a:solidFill>
                          <a:schemeClr val="tx1"/>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kern="1200" noProof="0">
                          <a:solidFill>
                            <a:schemeClr val="tx1"/>
                          </a:solidFill>
                          <a:latin typeface="Times New Roman" panose="02020603050405020304" pitchFamily="18" charset="0"/>
                          <a:cs typeface="Times New Roman" panose="02020603050405020304" pitchFamily="18" charset="0"/>
                        </a:rPr>
                        <a:t>IoT sensors for monitoring heart rate, blood pressure (BP), temperature and ECG signals.</a:t>
                      </a:r>
                    </a:p>
                    <a:p>
                      <a:pPr marL="0" lvl="0" indent="0">
                        <a:buFont typeface="Arial" panose="020B0604020202020204" pitchFamily="34" charset="0"/>
                        <a:buNone/>
                      </a:pPr>
                      <a:endParaRPr lang="en-US" sz="2400" b="0" i="0" u="none" strike="noStrike" kern="1200" noProof="0">
                        <a:solidFill>
                          <a:schemeClr val="tx1"/>
                        </a:solidFill>
                        <a:latin typeface="Times New Roman" panose="02020603050405020304" pitchFamily="18" charset="0"/>
                        <a:cs typeface="Times New Roman" panose="02020603050405020304" pitchFamily="18" charset="0"/>
                      </a:endParaRPr>
                    </a:p>
                  </a:txBody>
                  <a:tcPr/>
                </a:tc>
                <a:tc>
                  <a:txBody>
                    <a:bodyPr/>
                    <a:lstStyle/>
                    <a:p>
                      <a:pPr marL="285750" lvl="0" indent="-285750" algn="l">
                        <a:lnSpc>
                          <a:spcPct val="100000"/>
                        </a:lnSpc>
                        <a:spcBef>
                          <a:spcPts val="0"/>
                        </a:spcBef>
                        <a:spcAft>
                          <a:spcPts val="0"/>
                        </a:spcAft>
                        <a:buFont typeface="Arial" panose="020B0604020202020204" pitchFamily="34" charset="0"/>
                        <a:buChar char="•"/>
                      </a:pPr>
                      <a:r>
                        <a:rPr lang="en-US" sz="2400" b="0" i="0" u="none" strike="noStrike" kern="1200" noProof="0">
                          <a:solidFill>
                            <a:schemeClr val="tx1"/>
                          </a:solidFill>
                          <a:latin typeface="Times New Roman" panose="02020603050405020304" pitchFamily="18" charset="0"/>
                          <a:cs typeface="Times New Roman" panose="02020603050405020304" pitchFamily="18" charset="0"/>
                        </a:rPr>
                        <a:t>Dataset is highly imbalanced. </a:t>
                      </a:r>
                    </a:p>
                    <a:p>
                      <a:pPr marL="0" lvl="0" indent="0" algn="l">
                        <a:lnSpc>
                          <a:spcPct val="100000"/>
                        </a:lnSpc>
                        <a:spcBef>
                          <a:spcPts val="0"/>
                        </a:spcBef>
                        <a:spcAft>
                          <a:spcPts val="0"/>
                        </a:spcAft>
                        <a:buFont typeface="Arial" panose="020B0604020202020204" pitchFamily="34" charset="0"/>
                        <a:buNone/>
                      </a:pPr>
                      <a:endParaRPr lang="en-US" sz="2400" b="0" i="0" u="none" strike="noStrike" kern="1200" noProof="0">
                        <a:solidFill>
                          <a:schemeClr val="tx1"/>
                        </a:solidFill>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kern="1200" noProof="0">
                          <a:solidFill>
                            <a:schemeClr val="tx1"/>
                          </a:solidFill>
                          <a:latin typeface="Times New Roman" panose="02020603050405020304" pitchFamily="18" charset="0"/>
                          <a:cs typeface="Times New Roman" panose="02020603050405020304" pitchFamily="18" charset="0"/>
                        </a:rPr>
                        <a:t>Model is not trained well on minority classes.</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68642207"/>
                  </a:ext>
                </a:extLst>
              </a:tr>
              <a:tr h="3650687">
                <a:tc>
                  <a:txBody>
                    <a:bodyPr/>
                    <a:lstStyle/>
                    <a:p>
                      <a:pPr algn="ctr"/>
                      <a:r>
                        <a:rPr lang="en-US" sz="2400" b="0" i="0" u="none" strike="noStrike" kern="1200">
                          <a:solidFill>
                            <a:schemeClr val="tx1"/>
                          </a:solidFill>
                          <a:latin typeface="Times New Roman" panose="02020603050405020304" pitchFamily="18" charset="0"/>
                          <a:ea typeface="+mn-ea"/>
                          <a:cs typeface="Times New Roman" panose="02020603050405020304" pitchFamily="18" charset="0"/>
                        </a:rPr>
                        <a:t>2.</a:t>
                      </a:r>
                    </a:p>
                  </a:txBody>
                  <a:tcPr anchor="ctr"/>
                </a:tc>
                <a:tc>
                  <a:txBody>
                    <a:bodyPr/>
                    <a:lstStyle/>
                    <a:p>
                      <a:pPr lvl="0">
                        <a:buNone/>
                      </a:pPr>
                      <a:r>
                        <a:rPr lang="en-US" sz="2400" b="0" i="0" u="none" strike="noStrike" kern="1200" noProof="0">
                          <a:solidFill>
                            <a:schemeClr val="tx1"/>
                          </a:solidFill>
                          <a:latin typeface="Times New Roman" panose="02020603050405020304" pitchFamily="18" charset="0"/>
                          <a:cs typeface="Times New Roman" panose="02020603050405020304" pitchFamily="18" charset="0"/>
                        </a:rPr>
                        <a:t>Arrhythmia detection using deep convolutional neural network with long duration ECG signals</a:t>
                      </a:r>
                    </a:p>
                    <a:p>
                      <a:pPr lvl="0">
                        <a:buNone/>
                      </a:pPr>
                      <a:endParaRPr lang="en-US" sz="2400" b="0" i="0" u="none" strike="noStrike" kern="1200" noProof="0">
                        <a:solidFill>
                          <a:schemeClr val="tx1"/>
                        </a:solidFill>
                        <a:latin typeface="Times New Roman" panose="02020603050405020304" pitchFamily="18" charset="0"/>
                        <a:cs typeface="Times New Roman" panose="02020603050405020304" pitchFamily="18" charset="0"/>
                      </a:endParaRPr>
                    </a:p>
                    <a:p>
                      <a:pPr lvl="0">
                        <a:buNone/>
                      </a:pPr>
                      <a:r>
                        <a:rPr lang="en-US" sz="2400" b="0" i="0" u="none" strike="noStrike" kern="1200" noProof="0">
                          <a:solidFill>
                            <a:schemeClr val="tx1"/>
                          </a:solidFill>
                          <a:latin typeface="Times New Roman" panose="02020603050405020304" pitchFamily="18" charset="0"/>
                          <a:cs typeface="Times New Roman" panose="02020603050405020304" pitchFamily="18" charset="0"/>
                        </a:rPr>
                        <a:t>Year: 2018</a:t>
                      </a:r>
                    </a:p>
                    <a:p>
                      <a:pPr lvl="0">
                        <a:buNone/>
                      </a:pPr>
                      <a:r>
                        <a:rPr lang="en-US" sz="2400" b="0" i="0" u="none" strike="noStrike" kern="1200" noProof="0">
                          <a:solidFill>
                            <a:schemeClr val="tx1"/>
                          </a:solidFill>
                          <a:latin typeface="Times New Roman" panose="02020603050405020304" pitchFamily="18" charset="0"/>
                          <a:cs typeface="Times New Roman" panose="02020603050405020304" pitchFamily="18" charset="0"/>
                        </a:rPr>
                        <a:t>Journal: Computers in Biology and Medicine</a:t>
                      </a:r>
                      <a:endParaRPr lang="en-US" sz="2400">
                        <a:latin typeface="Times New Roman" panose="02020603050405020304" pitchFamily="18" charset="0"/>
                        <a:cs typeface="Times New Roman" panose="02020603050405020304" pitchFamily="18" charset="0"/>
                      </a:endParaRPr>
                    </a:p>
                  </a:txBody>
                  <a:tcPr/>
                </a:tc>
                <a:tc>
                  <a:txBody>
                    <a:bodyPr/>
                    <a:lstStyle/>
                    <a:p>
                      <a:pPr marL="285750" lvl="0" indent="-285750" algn="l">
                        <a:lnSpc>
                          <a:spcPct val="100000"/>
                        </a:lnSpc>
                        <a:spcBef>
                          <a:spcPts val="0"/>
                        </a:spcBef>
                        <a:spcAft>
                          <a:spcPts val="0"/>
                        </a:spcAft>
                        <a:buFont typeface="Arial" panose="020B0604020202020204" pitchFamily="34" charset="0"/>
                        <a:buChar char="•"/>
                      </a:pPr>
                      <a:r>
                        <a:rPr lang="en-US" sz="2400" b="0" i="0" u="none" strike="noStrike" kern="1200" noProof="0">
                          <a:solidFill>
                            <a:schemeClr val="tx1"/>
                          </a:solidFill>
                          <a:latin typeface="Times New Roman" panose="02020603050405020304" pitchFamily="18" charset="0"/>
                          <a:cs typeface="Times New Roman" panose="02020603050405020304" pitchFamily="18" charset="0"/>
                        </a:rPr>
                        <a:t>Classification of cardiac arrythmia into 17 classes, considering long duration ECG signal of 10s. </a:t>
                      </a:r>
                    </a:p>
                    <a:p>
                      <a:pPr marL="0" lvl="0" indent="0" algn="l">
                        <a:lnSpc>
                          <a:spcPct val="100000"/>
                        </a:lnSpc>
                        <a:spcBef>
                          <a:spcPts val="0"/>
                        </a:spcBef>
                        <a:spcAft>
                          <a:spcPts val="0"/>
                        </a:spcAft>
                        <a:buFont typeface="Arial" panose="020B0604020202020204" pitchFamily="34" charset="0"/>
                        <a:buNone/>
                      </a:pPr>
                      <a:endParaRPr lang="en-US" sz="2400" b="0" i="0" u="none" strike="noStrike" kern="1200" noProof="0">
                        <a:solidFill>
                          <a:schemeClr val="tx1"/>
                        </a:solidFill>
                        <a:latin typeface="Times New Roman" panose="02020603050405020304" pitchFamily="18" charset="0"/>
                        <a:cs typeface="Times New Roman" panose="02020603050405020304" pitchFamily="18" charset="0"/>
                      </a:endParaRPr>
                    </a:p>
                    <a:p>
                      <a:pPr marL="285750" lvl="0" indent="-285750" algn="l">
                        <a:lnSpc>
                          <a:spcPct val="100000"/>
                        </a:lnSpc>
                        <a:spcBef>
                          <a:spcPts val="0"/>
                        </a:spcBef>
                        <a:spcAft>
                          <a:spcPts val="0"/>
                        </a:spcAft>
                        <a:buFont typeface="Arial" panose="020B0604020202020204" pitchFamily="34" charset="0"/>
                        <a:buChar char="•"/>
                      </a:pPr>
                      <a:r>
                        <a:rPr lang="en-US" sz="2400" b="0" i="0" u="none" strike="noStrike" kern="1200" noProof="0">
                          <a:solidFill>
                            <a:schemeClr val="tx1"/>
                          </a:solidFill>
                          <a:latin typeface="Times New Roman" panose="02020603050405020304" pitchFamily="18" charset="0"/>
                          <a:cs typeface="Times New Roman" panose="02020603050405020304" pitchFamily="18" charset="0"/>
                        </a:rPr>
                        <a:t>1D CNN with 16 layer deep, achieving accuracy of 91.33% and classification time of 0.015 s. </a:t>
                      </a:r>
                    </a:p>
                    <a:p>
                      <a:pPr marL="0" lvl="0" indent="0" algn="l">
                        <a:lnSpc>
                          <a:spcPct val="100000"/>
                        </a:lnSpc>
                        <a:spcBef>
                          <a:spcPts val="0"/>
                        </a:spcBef>
                        <a:spcAft>
                          <a:spcPts val="0"/>
                        </a:spcAft>
                        <a:buFont typeface="Arial" panose="020B0604020202020204" pitchFamily="34" charset="0"/>
                        <a:buNone/>
                      </a:pPr>
                      <a:endParaRPr lang="en-US" sz="2400" b="0" i="0" u="none" strike="noStrike" kern="1200" noProof="0">
                        <a:solidFill>
                          <a:schemeClr val="tx1"/>
                        </a:solidFill>
                        <a:latin typeface="Times New Roman" panose="02020603050405020304" pitchFamily="18" charset="0"/>
                        <a:cs typeface="Times New Roman" panose="02020603050405020304" pitchFamily="18" charset="0"/>
                      </a:endParaRPr>
                    </a:p>
                    <a:p>
                      <a:pPr marL="285750" lvl="0" indent="-285750" algn="l">
                        <a:lnSpc>
                          <a:spcPct val="100000"/>
                        </a:lnSpc>
                        <a:spcBef>
                          <a:spcPts val="0"/>
                        </a:spcBef>
                        <a:spcAft>
                          <a:spcPts val="0"/>
                        </a:spcAft>
                        <a:buFont typeface="Arial" panose="020B0604020202020204" pitchFamily="34" charset="0"/>
                        <a:buChar char="•"/>
                      </a:pPr>
                      <a:r>
                        <a:rPr lang="en-US" sz="2400" b="0" i="0" u="none" strike="noStrike" kern="1200" noProof="0">
                          <a:solidFill>
                            <a:schemeClr val="tx1"/>
                          </a:solidFill>
                          <a:latin typeface="Times New Roman" panose="02020603050405020304" pitchFamily="18" charset="0"/>
                          <a:cs typeface="Times New Roman" panose="02020603050405020304" pitchFamily="18" charset="0"/>
                        </a:rPr>
                        <a:t>Reduction of computational complexity.</a:t>
                      </a:r>
                      <a:endParaRPr lang="en-US" sz="240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2400" kern="1200">
                          <a:solidFill>
                            <a:schemeClr val="tx1"/>
                          </a:solidFill>
                          <a:effectLst/>
                          <a:latin typeface="Times New Roman" panose="02020603050405020304" pitchFamily="18" charset="0"/>
                          <a:ea typeface="+mn-ea"/>
                          <a:cs typeface="Times New Roman" panose="02020603050405020304" pitchFamily="18" charset="0"/>
                        </a:rPr>
                        <a:t>Small no of ECG signal fragments are analysed.</a:t>
                      </a:r>
                    </a:p>
                    <a:p>
                      <a:pPr marL="0" indent="0">
                        <a:buFont typeface="Arial" panose="020B0604020202020204" pitchFamily="34" charset="0"/>
                        <a:buNone/>
                      </a:pPr>
                      <a:endParaRPr lang="en-IN" sz="2400" kern="1200">
                        <a:solidFill>
                          <a:schemeClr val="tx1"/>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en-US" sz="2400" kern="1200">
                          <a:solidFill>
                            <a:schemeClr val="tx1"/>
                          </a:solidFill>
                          <a:effectLst/>
                          <a:latin typeface="Times New Roman" panose="02020603050405020304" pitchFamily="18" charset="0"/>
                          <a:ea typeface="+mn-ea"/>
                          <a:cs typeface="Times New Roman" panose="02020603050405020304" pitchFamily="18" charset="0"/>
                        </a:rPr>
                        <a:t>No possibility of classifying fragments of ECG signal containing more than one class.</a:t>
                      </a:r>
                      <a:endParaRPr lang="en-IN" sz="2400" kern="1200">
                        <a:solidFill>
                          <a:schemeClr val="tx1"/>
                        </a:solidFill>
                        <a:effectLst/>
                        <a:latin typeface="Times New Roman" panose="02020603050405020304" pitchFamily="18" charset="0"/>
                        <a:ea typeface="+mn-ea"/>
                        <a:cs typeface="Times New Roman" panose="02020603050405020304" pitchFamily="18" charset="0"/>
                      </a:endParaRPr>
                    </a:p>
                    <a:p>
                      <a:pPr marL="285750" lvl="0" indent="-28575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6705"/>
                  </a:ext>
                </a:extLst>
              </a:tr>
            </a:tbl>
          </a:graphicData>
        </a:graphic>
      </p:graphicFrame>
    </p:spTree>
    <p:extLst>
      <p:ext uri="{BB962C8B-B14F-4D97-AF65-F5344CB8AC3E}">
        <p14:creationId xmlns:p14="http://schemas.microsoft.com/office/powerpoint/2010/main" val="61622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2675CDF-68BF-B170-EBA9-FD7549826822}"/>
              </a:ext>
            </a:extLst>
          </p:cNvPr>
          <p:cNvGraphicFramePr>
            <a:graphicFrameLocks noGrp="1"/>
          </p:cNvGraphicFramePr>
          <p:nvPr>
            <p:extLst>
              <p:ext uri="{D42A27DB-BD31-4B8C-83A1-F6EECF244321}">
                <p14:modId xmlns:p14="http://schemas.microsoft.com/office/powerpoint/2010/main" val="1313320984"/>
              </p:ext>
            </p:extLst>
          </p:nvPr>
        </p:nvGraphicFramePr>
        <p:xfrm>
          <a:off x="1071563" y="1193006"/>
          <a:ext cx="15530511" cy="8643397"/>
        </p:xfrm>
        <a:graphic>
          <a:graphicData uri="http://schemas.openxmlformats.org/drawingml/2006/table">
            <a:tbl>
              <a:tblPr firstRow="1" bandRow="1">
                <a:tableStyleId>{5940675A-B579-460E-94D1-54222C63F5DA}</a:tableStyleId>
              </a:tblPr>
              <a:tblGrid>
                <a:gridCol w="1369628">
                  <a:extLst>
                    <a:ext uri="{9D8B030D-6E8A-4147-A177-3AD203B41FA5}">
                      <a16:colId xmlns:a16="http://schemas.microsoft.com/office/drawing/2014/main" val="2588081071"/>
                    </a:ext>
                  </a:extLst>
                </a:gridCol>
                <a:gridCol w="4538850">
                  <a:extLst>
                    <a:ext uri="{9D8B030D-6E8A-4147-A177-3AD203B41FA5}">
                      <a16:colId xmlns:a16="http://schemas.microsoft.com/office/drawing/2014/main" val="1151976313"/>
                    </a:ext>
                  </a:extLst>
                </a:gridCol>
                <a:gridCol w="6703849">
                  <a:extLst>
                    <a:ext uri="{9D8B030D-6E8A-4147-A177-3AD203B41FA5}">
                      <a16:colId xmlns:a16="http://schemas.microsoft.com/office/drawing/2014/main" val="2366350468"/>
                    </a:ext>
                  </a:extLst>
                </a:gridCol>
                <a:gridCol w="2918184">
                  <a:extLst>
                    <a:ext uri="{9D8B030D-6E8A-4147-A177-3AD203B41FA5}">
                      <a16:colId xmlns:a16="http://schemas.microsoft.com/office/drawing/2014/main" val="3968484412"/>
                    </a:ext>
                  </a:extLst>
                </a:gridCol>
              </a:tblGrid>
              <a:tr h="4103911">
                <a:tc>
                  <a:txBody>
                    <a:bodyPr/>
                    <a:lstStyle/>
                    <a:p>
                      <a:pPr algn="ctr"/>
                      <a:r>
                        <a:rPr lang="en-US" sz="2400">
                          <a:latin typeface="Times New Roman" panose="02020603050405020304" pitchFamily="18" charset="0"/>
                          <a:cs typeface="Times New Roman" panose="02020603050405020304" pitchFamily="18" charset="0"/>
                        </a:rPr>
                        <a:t>3.</a:t>
                      </a:r>
                    </a:p>
                  </a:txBody>
                  <a:tcPr anchor="ctr"/>
                </a:tc>
                <a:tc>
                  <a:txBody>
                    <a:bodyPr/>
                    <a:lstStyle/>
                    <a:p>
                      <a:pPr lvl="0">
                        <a:buNone/>
                      </a:pPr>
                      <a:r>
                        <a:rPr lang="en-US" sz="2400" b="0" i="0" u="none" strike="noStrike" noProof="0">
                          <a:latin typeface="Times New Roman" panose="02020603050405020304" pitchFamily="18" charset="0"/>
                          <a:cs typeface="Times New Roman" panose="02020603050405020304" pitchFamily="18" charset="0"/>
                        </a:rPr>
                        <a:t>An IoT Framework for Heart Disease Prediction Based on MDCNN Classifier</a:t>
                      </a:r>
                    </a:p>
                    <a:p>
                      <a:pPr lvl="0">
                        <a:buNone/>
                      </a:pPr>
                      <a:endParaRPr lang="en-US" sz="2400" b="0" i="0" u="none" strike="noStrike" noProof="0">
                        <a:latin typeface="Times New Roman" panose="02020603050405020304" pitchFamily="18" charset="0"/>
                        <a:cs typeface="Times New Roman" panose="02020603050405020304" pitchFamily="18" charset="0"/>
                      </a:endParaRPr>
                    </a:p>
                    <a:p>
                      <a:pPr lvl="0">
                        <a:buNone/>
                      </a:pPr>
                      <a:r>
                        <a:rPr lang="en-US" sz="2400" b="0" i="0" u="none" strike="noStrike" noProof="0">
                          <a:latin typeface="Times New Roman" panose="02020603050405020304" pitchFamily="18" charset="0"/>
                          <a:cs typeface="Times New Roman" panose="02020603050405020304" pitchFamily="18" charset="0"/>
                        </a:rPr>
                        <a:t>Year: 2020</a:t>
                      </a:r>
                    </a:p>
                    <a:p>
                      <a:pPr lvl="0">
                        <a:buNone/>
                      </a:pPr>
                      <a:r>
                        <a:rPr lang="en-US" sz="2400" b="0" i="0" u="none" strike="noStrike" noProof="0">
                          <a:latin typeface="Times New Roman" panose="02020603050405020304" pitchFamily="18" charset="0"/>
                          <a:cs typeface="Times New Roman" panose="02020603050405020304" pitchFamily="18" charset="0"/>
                        </a:rPr>
                        <a:t>Journal: IEEE Access</a:t>
                      </a:r>
                      <a:endParaRPr lang="en-US" sz="240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Modified Deep CNN for classification and integrates the Elephant Herd Optimization Algorithm (AEHO).</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Feature selection by Cuttlefish Optimization Algorithm. </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Integration of microcontroller and LoRa</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Omron </a:t>
                      </a:r>
                      <a:r>
                        <a:rPr lang="en-US" sz="2400" b="0" i="0" u="none" strike="noStrike" noProof="0" err="1">
                          <a:latin typeface="Times New Roman" panose="02020603050405020304" pitchFamily="18" charset="0"/>
                          <a:cs typeface="Times New Roman" panose="02020603050405020304" pitchFamily="18" charset="0"/>
                        </a:rPr>
                        <a:t>HeartGuide</a:t>
                      </a:r>
                      <a:r>
                        <a:rPr lang="en-US" sz="2400" b="0" i="0" u="none" strike="noStrike" noProof="0">
                          <a:latin typeface="Times New Roman" panose="02020603050405020304" pitchFamily="18" charset="0"/>
                          <a:cs typeface="Times New Roman" panose="02020603050405020304" pitchFamily="18" charset="0"/>
                        </a:rPr>
                        <a:t> smartwatch for blood pressure measurement and the AD8232 for ECG measurement.</a:t>
                      </a:r>
                    </a:p>
                    <a:p>
                      <a:pPr marL="0" lvl="0" indent="0">
                        <a:buFont typeface="Arial" panose="020B0604020202020204" pitchFamily="34" charset="0"/>
                        <a:buNone/>
                      </a:pPr>
                      <a:endParaRPr lang="en-US" sz="240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Actual data for serum cholesterol, chest pain and glucose level are not used.</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4240483"/>
                  </a:ext>
                </a:extLst>
              </a:tr>
              <a:tr h="3797077">
                <a:tc>
                  <a:txBody>
                    <a:bodyPr/>
                    <a:lstStyle/>
                    <a:p>
                      <a:pPr algn="ctr"/>
                      <a:r>
                        <a:rPr lang="en-US" sz="2400">
                          <a:latin typeface="Times New Roman" panose="02020603050405020304" pitchFamily="18" charset="0"/>
                          <a:cs typeface="Times New Roman" panose="02020603050405020304" pitchFamily="18" charset="0"/>
                        </a:rPr>
                        <a:t>4.</a:t>
                      </a:r>
                    </a:p>
                  </a:txBody>
                  <a:tcPr anchor="ctr"/>
                </a:tc>
                <a:tc>
                  <a:txBody>
                    <a:bodyPr/>
                    <a:lstStyle/>
                    <a:p>
                      <a:pPr lvl="0">
                        <a:buNone/>
                      </a:pPr>
                      <a:r>
                        <a:rPr lang="en-US" sz="2400" b="0" i="0" u="none" strike="noStrike" noProof="0">
                          <a:latin typeface="Times New Roman" panose="02020603050405020304" pitchFamily="18" charset="0"/>
                          <a:cs typeface="Times New Roman" panose="02020603050405020304" pitchFamily="18" charset="0"/>
                        </a:rPr>
                        <a:t>A single-lead ECG based cardiotoxicity detection in patients on polychemotherapy</a:t>
                      </a:r>
                    </a:p>
                    <a:p>
                      <a:pPr lvl="0">
                        <a:buNone/>
                      </a:pPr>
                      <a:endParaRPr lang="en-US" sz="2400" b="0" i="0" u="none" strike="noStrike" noProof="0">
                        <a:latin typeface="Times New Roman" panose="02020603050405020304" pitchFamily="18" charset="0"/>
                        <a:cs typeface="Times New Roman" panose="02020603050405020304" pitchFamily="18" charset="0"/>
                      </a:endParaRPr>
                    </a:p>
                    <a:p>
                      <a:pPr lvl="0">
                        <a:buNone/>
                      </a:pPr>
                      <a:r>
                        <a:rPr lang="en-US" sz="2400" b="0" i="0" u="none" strike="noStrike" noProof="0">
                          <a:latin typeface="Times New Roman" panose="02020603050405020304" pitchFamily="18" charset="0"/>
                          <a:cs typeface="Times New Roman" panose="02020603050405020304" pitchFamily="18" charset="0"/>
                        </a:rPr>
                        <a:t>Year: 2024</a:t>
                      </a:r>
                    </a:p>
                    <a:p>
                      <a:pPr lvl="0">
                        <a:buNone/>
                      </a:pPr>
                      <a:r>
                        <a:rPr lang="en-US" sz="2400" b="0" i="0" u="none" strike="noStrike" noProof="0">
                          <a:latin typeface="Times New Roman" panose="02020603050405020304" pitchFamily="18" charset="0"/>
                          <a:cs typeface="Times New Roman" panose="02020603050405020304" pitchFamily="18" charset="0"/>
                        </a:rPr>
                        <a:t>Journal: IJC Heart &amp; Vasculature</a:t>
                      </a:r>
                      <a:endParaRPr lang="en-US" sz="240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Single-lead ECG to detect cardiotoxicity in cancer patients with minimal cardiovascular diseases .</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Utilizes the </a:t>
                      </a:r>
                      <a:r>
                        <a:rPr lang="en-US" sz="2400" b="0" i="0" u="none" strike="noStrike" noProof="0" err="1">
                          <a:latin typeface="Times New Roman" panose="02020603050405020304" pitchFamily="18" charset="0"/>
                          <a:cs typeface="Times New Roman" panose="02020603050405020304" pitchFamily="18" charset="0"/>
                        </a:rPr>
                        <a:t>CardioQvark</a:t>
                      </a:r>
                      <a:r>
                        <a:rPr lang="en-US" sz="2400" b="0" i="0" u="none" strike="noStrike" noProof="0">
                          <a:latin typeface="Times New Roman" panose="02020603050405020304" pitchFamily="18" charset="0"/>
                          <a:cs typeface="Times New Roman" panose="02020603050405020304" pitchFamily="18" charset="0"/>
                        </a:rPr>
                        <a:t> mobile phone cover with an integrated ECG sensor for signal detection.</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Detection focuses on identifying left ventricular diastolic dysfunction, atrial fibrillation, and QTc prolongation.</a:t>
                      </a:r>
                    </a:p>
                    <a:p>
                      <a:pPr marL="0" lvl="0" indent="0">
                        <a:buFont typeface="Arial" panose="020B0604020202020204" pitchFamily="34" charset="0"/>
                        <a:buNone/>
                      </a:pPr>
                      <a:endParaRPr lang="en-US" sz="240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Sample did not include patients with intermediate and low LVEF</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3369326"/>
                  </a:ext>
                </a:extLst>
              </a:tr>
            </a:tbl>
          </a:graphicData>
        </a:graphic>
      </p:graphicFrame>
    </p:spTree>
    <p:extLst>
      <p:ext uri="{BB962C8B-B14F-4D97-AF65-F5344CB8AC3E}">
        <p14:creationId xmlns:p14="http://schemas.microsoft.com/office/powerpoint/2010/main" val="92299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99EFB80-E0F3-ADE5-4609-9E167F834048}"/>
              </a:ext>
            </a:extLst>
          </p:cNvPr>
          <p:cNvGraphicFramePr>
            <a:graphicFrameLocks noGrp="1"/>
          </p:cNvGraphicFramePr>
          <p:nvPr>
            <p:extLst>
              <p:ext uri="{D42A27DB-BD31-4B8C-83A1-F6EECF244321}">
                <p14:modId xmlns:p14="http://schemas.microsoft.com/office/powerpoint/2010/main" val="3918906054"/>
              </p:ext>
            </p:extLst>
          </p:nvPr>
        </p:nvGraphicFramePr>
        <p:xfrm>
          <a:off x="585786" y="1071563"/>
          <a:ext cx="16102013" cy="8961120"/>
        </p:xfrm>
        <a:graphic>
          <a:graphicData uri="http://schemas.openxmlformats.org/drawingml/2006/table">
            <a:tbl>
              <a:tblPr firstRow="1" bandRow="1">
                <a:tableStyleId>{5940675A-B579-460E-94D1-54222C63F5DA}</a:tableStyleId>
              </a:tblPr>
              <a:tblGrid>
                <a:gridCol w="1458341">
                  <a:extLst>
                    <a:ext uri="{9D8B030D-6E8A-4147-A177-3AD203B41FA5}">
                      <a16:colId xmlns:a16="http://schemas.microsoft.com/office/drawing/2014/main" val="366253453"/>
                    </a:ext>
                  </a:extLst>
                </a:gridCol>
                <a:gridCol w="3574370">
                  <a:extLst>
                    <a:ext uri="{9D8B030D-6E8A-4147-A177-3AD203B41FA5}">
                      <a16:colId xmlns:a16="http://schemas.microsoft.com/office/drawing/2014/main" val="3394665353"/>
                    </a:ext>
                  </a:extLst>
                </a:gridCol>
                <a:gridCol w="8020308">
                  <a:extLst>
                    <a:ext uri="{9D8B030D-6E8A-4147-A177-3AD203B41FA5}">
                      <a16:colId xmlns:a16="http://schemas.microsoft.com/office/drawing/2014/main" val="1133678286"/>
                    </a:ext>
                  </a:extLst>
                </a:gridCol>
                <a:gridCol w="3048994">
                  <a:extLst>
                    <a:ext uri="{9D8B030D-6E8A-4147-A177-3AD203B41FA5}">
                      <a16:colId xmlns:a16="http://schemas.microsoft.com/office/drawing/2014/main" val="3946418405"/>
                    </a:ext>
                  </a:extLst>
                </a:gridCol>
              </a:tblGrid>
              <a:tr h="4220562">
                <a:tc>
                  <a:txBody>
                    <a:bodyPr/>
                    <a:lstStyle/>
                    <a:p>
                      <a:pPr algn="ctr"/>
                      <a:r>
                        <a:rPr lang="en-US" sz="2400">
                          <a:latin typeface="Times New Roman" panose="02020603050405020304" pitchFamily="18" charset="0"/>
                          <a:cs typeface="Times New Roman" panose="02020603050405020304" pitchFamily="18" charset="0"/>
                        </a:rPr>
                        <a:t>5.</a:t>
                      </a:r>
                    </a:p>
                  </a:txBody>
                  <a:tcPr anchor="ctr"/>
                </a:tc>
                <a:tc>
                  <a:txBody>
                    <a:bodyPr/>
                    <a:lstStyle/>
                    <a:p>
                      <a:pPr lvl="0" algn="l">
                        <a:lnSpc>
                          <a:spcPct val="100000"/>
                        </a:lnSpc>
                        <a:spcBef>
                          <a:spcPts val="0"/>
                        </a:spcBef>
                        <a:spcAft>
                          <a:spcPts val="0"/>
                        </a:spcAft>
                        <a:buNone/>
                      </a:pPr>
                      <a:r>
                        <a:rPr lang="en-US" sz="2400" b="0" i="0" u="none" strike="noStrike" noProof="0">
                          <a:latin typeface="Times New Roman" panose="02020603050405020304" pitchFamily="18" charset="0"/>
                          <a:cs typeface="Times New Roman" panose="02020603050405020304" pitchFamily="18" charset="0"/>
                        </a:rPr>
                        <a:t>A Wearable ECG Monitor for Deep Learning Based Real-Time Cardiovascular Disease Detection</a:t>
                      </a:r>
                    </a:p>
                    <a:p>
                      <a:pPr lvl="0" algn="l">
                        <a:lnSpc>
                          <a:spcPct val="100000"/>
                        </a:lnSpc>
                        <a:spcBef>
                          <a:spcPts val="0"/>
                        </a:spcBef>
                        <a:spcAft>
                          <a:spcPts val="0"/>
                        </a:spcAft>
                        <a:buNone/>
                      </a:pPr>
                      <a:endParaRPr lang="en-US" sz="2400" b="0" i="0" u="none" strike="noStrike" noProof="0">
                        <a:latin typeface="Times New Roman" panose="02020603050405020304" pitchFamily="18" charset="0"/>
                        <a:cs typeface="Times New Roman" panose="02020603050405020304" pitchFamily="18" charset="0"/>
                      </a:endParaRPr>
                    </a:p>
                    <a:p>
                      <a:pPr lvl="0" algn="l">
                        <a:lnSpc>
                          <a:spcPct val="100000"/>
                        </a:lnSpc>
                        <a:spcBef>
                          <a:spcPts val="0"/>
                        </a:spcBef>
                        <a:spcAft>
                          <a:spcPts val="0"/>
                        </a:spcAft>
                        <a:buNone/>
                      </a:pPr>
                      <a:r>
                        <a:rPr lang="en-US" sz="2400" b="0" i="0" u="none" strike="noStrike" noProof="0">
                          <a:latin typeface="Times New Roman" panose="02020603050405020304" pitchFamily="18" charset="0"/>
                          <a:cs typeface="Times New Roman" panose="02020603050405020304" pitchFamily="18" charset="0"/>
                        </a:rPr>
                        <a:t>Year: 2022</a:t>
                      </a:r>
                    </a:p>
                    <a:p>
                      <a:pPr lvl="0" algn="l">
                        <a:lnSpc>
                          <a:spcPct val="100000"/>
                        </a:lnSpc>
                        <a:spcBef>
                          <a:spcPts val="0"/>
                        </a:spcBef>
                        <a:spcAft>
                          <a:spcPts val="0"/>
                        </a:spcAft>
                        <a:buNone/>
                      </a:pPr>
                      <a:r>
                        <a:rPr lang="en-US" sz="2400" b="0" i="0" u="none" strike="noStrike" noProof="0">
                          <a:latin typeface="Times New Roman" panose="02020603050405020304" pitchFamily="18" charset="0"/>
                          <a:cs typeface="Times New Roman" panose="02020603050405020304" pitchFamily="18" charset="0"/>
                        </a:rPr>
                        <a:t>Journal: arXiv</a:t>
                      </a:r>
                      <a:endParaRPr lang="en-US" sz="2400">
                        <a:latin typeface="Times New Roman" panose="02020603050405020304" pitchFamily="18" charset="0"/>
                        <a:cs typeface="Times New Roman" panose="02020603050405020304" pitchFamily="18" charset="0"/>
                      </a:endParaRPr>
                    </a:p>
                    <a:p>
                      <a:pPr lvl="0">
                        <a:buNone/>
                      </a:pPr>
                      <a:endParaRPr lang="en-US" sz="2400" b="0" i="0" u="none" strike="noStrike" noProof="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Wearable ECG monitoring system, consists of an integrated ECG sensor where ECG data is collected, converted to digital signals using ADC. </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The ECG signals are wirelessly transmitted to a mobile device via Bluetooth. </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Preprocessing by sliding window and denoising using Discrete Wavelet Transform (DWT).</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Confidence level-based training approach with ResNet, achieving an accuracy of 90.2%.</a:t>
                      </a:r>
                      <a:endParaRPr lang="en-US" sz="240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Relies heavily on the optimal selection of the confidence level, which may vary based on the dataset and label quality</a:t>
                      </a:r>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26065936"/>
                  </a:ext>
                </a:extLst>
              </a:tr>
              <a:tr h="3723288">
                <a:tc>
                  <a:txBody>
                    <a:bodyPr/>
                    <a:lstStyle/>
                    <a:p>
                      <a:pPr algn="ctr"/>
                      <a:r>
                        <a:rPr lang="en-US" sz="2400">
                          <a:latin typeface="Times New Roman" panose="02020603050405020304" pitchFamily="18" charset="0"/>
                          <a:cs typeface="Times New Roman" panose="02020603050405020304" pitchFamily="18" charset="0"/>
                        </a:rPr>
                        <a:t>6.</a:t>
                      </a:r>
                    </a:p>
                  </a:txBody>
                  <a:tcPr anchor="ctr"/>
                </a:tc>
                <a:tc>
                  <a:txBody>
                    <a:bodyPr/>
                    <a:lstStyle/>
                    <a:p>
                      <a:pPr lvl="0" algn="l">
                        <a:lnSpc>
                          <a:spcPct val="100000"/>
                        </a:lnSpc>
                        <a:spcBef>
                          <a:spcPts val="0"/>
                        </a:spcBef>
                        <a:spcAft>
                          <a:spcPts val="0"/>
                        </a:spcAft>
                        <a:buNone/>
                      </a:pPr>
                      <a:r>
                        <a:rPr lang="en-US" sz="2400" b="0" i="0" u="none" strike="noStrike" noProof="0">
                          <a:latin typeface="Times New Roman" panose="02020603050405020304" pitchFamily="18" charset="0"/>
                          <a:cs typeface="Times New Roman" panose="02020603050405020304" pitchFamily="18" charset="0"/>
                        </a:rPr>
                        <a:t>Predicting cardiovascular events with deep learning approach in the context of the internet of things</a:t>
                      </a:r>
                    </a:p>
                    <a:p>
                      <a:pPr lvl="0" algn="l">
                        <a:lnSpc>
                          <a:spcPct val="100000"/>
                        </a:lnSpc>
                        <a:spcBef>
                          <a:spcPts val="0"/>
                        </a:spcBef>
                        <a:spcAft>
                          <a:spcPts val="0"/>
                        </a:spcAft>
                        <a:buNone/>
                      </a:pPr>
                      <a:endParaRPr lang="en-US" sz="2400" b="0" i="0" u="none" strike="noStrike" noProof="0">
                        <a:latin typeface="Times New Roman" panose="02020603050405020304" pitchFamily="18" charset="0"/>
                        <a:cs typeface="Times New Roman" panose="02020603050405020304" pitchFamily="18" charset="0"/>
                      </a:endParaRPr>
                    </a:p>
                    <a:p>
                      <a:pPr lvl="0" algn="l">
                        <a:lnSpc>
                          <a:spcPct val="100000"/>
                        </a:lnSpc>
                        <a:spcBef>
                          <a:spcPts val="0"/>
                        </a:spcBef>
                        <a:spcAft>
                          <a:spcPts val="0"/>
                        </a:spcAft>
                        <a:buNone/>
                      </a:pPr>
                      <a:r>
                        <a:rPr lang="en-US" sz="2400" b="0" i="0" u="none" strike="noStrike" noProof="0">
                          <a:latin typeface="Times New Roman" panose="02020603050405020304" pitchFamily="18" charset="0"/>
                          <a:cs typeface="Times New Roman" panose="02020603050405020304" pitchFamily="18" charset="0"/>
                        </a:rPr>
                        <a:t>Year: 2021</a:t>
                      </a:r>
                    </a:p>
                    <a:p>
                      <a:pPr lvl="0" algn="l">
                        <a:lnSpc>
                          <a:spcPct val="100000"/>
                        </a:lnSpc>
                        <a:spcBef>
                          <a:spcPts val="0"/>
                        </a:spcBef>
                        <a:spcAft>
                          <a:spcPts val="0"/>
                        </a:spcAft>
                        <a:buNone/>
                      </a:pPr>
                      <a:r>
                        <a:rPr lang="en-US" sz="2400" b="0" i="0" u="none" strike="noStrike" noProof="0">
                          <a:latin typeface="Times New Roman" panose="02020603050405020304" pitchFamily="18" charset="0"/>
                          <a:cs typeface="Times New Roman" panose="02020603050405020304" pitchFamily="18" charset="0"/>
                        </a:rPr>
                        <a:t>Journal: Neural Computing &amp; Applications</a:t>
                      </a:r>
                      <a:endParaRPr lang="en-US" sz="240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The approach utilized is LSTM-DBN, achieving an accuracy of 88.42%. </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LSTM for learning long-term dependencies with DBN for feature selection. </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Stochastic Gradient Descent (SGD) for optimizing the loss function. </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Comparative analysis is conducted with four other DL approaches (CNN, RNN, GRU, Ensemble) and four ML approaches (MLP, LR, SVM, RF).</a:t>
                      </a:r>
                    </a:p>
                  </a:txBody>
                  <a:tcPr/>
                </a:tc>
                <a:tc>
                  <a:txBody>
                    <a:bodyPr/>
                    <a:lstStyle/>
                    <a:p>
                      <a:pPr marL="285750" lvl="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High computational efficiency and memory is required for DBN as compared to other algorithms.</a:t>
                      </a:r>
                    </a:p>
                  </a:txBody>
                  <a:tcPr/>
                </a:tc>
                <a:extLst>
                  <a:ext uri="{0D108BD9-81ED-4DB2-BD59-A6C34878D82A}">
                    <a16:rowId xmlns:a16="http://schemas.microsoft.com/office/drawing/2014/main" val="2511447625"/>
                  </a:ext>
                </a:extLst>
              </a:tr>
            </a:tbl>
          </a:graphicData>
        </a:graphic>
      </p:graphicFrame>
    </p:spTree>
    <p:extLst>
      <p:ext uri="{BB962C8B-B14F-4D97-AF65-F5344CB8AC3E}">
        <p14:creationId xmlns:p14="http://schemas.microsoft.com/office/powerpoint/2010/main" val="232406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83DE234-E7E8-83EA-68F0-1E17AB2D6400}"/>
              </a:ext>
            </a:extLst>
          </p:cNvPr>
          <p:cNvGraphicFramePr>
            <a:graphicFrameLocks noGrp="1"/>
          </p:cNvGraphicFramePr>
          <p:nvPr>
            <p:extLst>
              <p:ext uri="{D42A27DB-BD31-4B8C-83A1-F6EECF244321}">
                <p14:modId xmlns:p14="http://schemas.microsoft.com/office/powerpoint/2010/main" val="3728830007"/>
              </p:ext>
            </p:extLst>
          </p:nvPr>
        </p:nvGraphicFramePr>
        <p:xfrm>
          <a:off x="457199" y="1600200"/>
          <a:ext cx="15859125" cy="8412421"/>
        </p:xfrm>
        <a:graphic>
          <a:graphicData uri="http://schemas.openxmlformats.org/drawingml/2006/table">
            <a:tbl>
              <a:tblPr firstRow="1" bandRow="1">
                <a:tableStyleId>{5940675A-B579-460E-94D1-54222C63F5DA}</a:tableStyleId>
              </a:tblPr>
              <a:tblGrid>
                <a:gridCol w="1406372">
                  <a:extLst>
                    <a:ext uri="{9D8B030D-6E8A-4147-A177-3AD203B41FA5}">
                      <a16:colId xmlns:a16="http://schemas.microsoft.com/office/drawing/2014/main" val="1620510295"/>
                    </a:ext>
                  </a:extLst>
                </a:gridCol>
                <a:gridCol w="3446998">
                  <a:extLst>
                    <a:ext uri="{9D8B030D-6E8A-4147-A177-3AD203B41FA5}">
                      <a16:colId xmlns:a16="http://schemas.microsoft.com/office/drawing/2014/main" val="3055001894"/>
                    </a:ext>
                  </a:extLst>
                </a:gridCol>
                <a:gridCol w="8065412">
                  <a:extLst>
                    <a:ext uri="{9D8B030D-6E8A-4147-A177-3AD203B41FA5}">
                      <a16:colId xmlns:a16="http://schemas.microsoft.com/office/drawing/2014/main" val="2350253292"/>
                    </a:ext>
                  </a:extLst>
                </a:gridCol>
                <a:gridCol w="2940343">
                  <a:extLst>
                    <a:ext uri="{9D8B030D-6E8A-4147-A177-3AD203B41FA5}">
                      <a16:colId xmlns:a16="http://schemas.microsoft.com/office/drawing/2014/main" val="2415568059"/>
                    </a:ext>
                  </a:extLst>
                </a:gridCol>
              </a:tblGrid>
              <a:tr h="3931861">
                <a:tc>
                  <a:txBody>
                    <a:bodyPr/>
                    <a:lstStyle/>
                    <a:p>
                      <a:pPr algn="ctr"/>
                      <a:r>
                        <a:rPr lang="en-US" sz="2400">
                          <a:latin typeface="Times New Roman" panose="02020603050405020304" pitchFamily="18" charset="0"/>
                          <a:cs typeface="Times New Roman" panose="02020603050405020304" pitchFamily="18" charset="0"/>
                        </a:rPr>
                        <a:t>7.</a:t>
                      </a:r>
                    </a:p>
                  </a:txBody>
                  <a:tcPr anchor="ctr"/>
                </a:tc>
                <a:tc>
                  <a:txBody>
                    <a:bodyPr/>
                    <a:lstStyle/>
                    <a:p>
                      <a:pPr lvl="0" algn="l">
                        <a:lnSpc>
                          <a:spcPct val="100000"/>
                        </a:lnSpc>
                        <a:spcBef>
                          <a:spcPts val="0"/>
                        </a:spcBef>
                        <a:spcAft>
                          <a:spcPts val="0"/>
                        </a:spcAft>
                        <a:buNone/>
                      </a:pPr>
                      <a:r>
                        <a:rPr lang="en-US" sz="2400" b="0" i="0" u="none" strike="noStrike" noProof="0">
                          <a:latin typeface="Times New Roman" panose="02020603050405020304" pitchFamily="18" charset="0"/>
                          <a:cs typeface="Times New Roman" panose="02020603050405020304" pitchFamily="18" charset="0"/>
                        </a:rPr>
                        <a:t>IoT-Based System for Heart Monitoring and Arrhythmia Detection Using Machine Learning</a:t>
                      </a:r>
                    </a:p>
                    <a:p>
                      <a:pPr lvl="0" algn="l">
                        <a:lnSpc>
                          <a:spcPct val="100000"/>
                        </a:lnSpc>
                        <a:spcBef>
                          <a:spcPts val="0"/>
                        </a:spcBef>
                        <a:spcAft>
                          <a:spcPts val="0"/>
                        </a:spcAft>
                        <a:buNone/>
                      </a:pPr>
                      <a:endParaRPr lang="en-US" sz="2400" b="0" i="0" u="none" strike="noStrike" noProof="0">
                        <a:latin typeface="Times New Roman" panose="02020603050405020304" pitchFamily="18" charset="0"/>
                        <a:cs typeface="Times New Roman" panose="02020603050405020304" pitchFamily="18" charset="0"/>
                      </a:endParaRPr>
                    </a:p>
                    <a:p>
                      <a:pPr lvl="0" algn="l">
                        <a:lnSpc>
                          <a:spcPct val="100000"/>
                        </a:lnSpc>
                        <a:spcBef>
                          <a:spcPts val="0"/>
                        </a:spcBef>
                        <a:spcAft>
                          <a:spcPts val="0"/>
                        </a:spcAft>
                        <a:buNone/>
                      </a:pPr>
                      <a:r>
                        <a:rPr lang="en-US" sz="2400" b="0" i="0" u="none" strike="noStrike" noProof="0">
                          <a:latin typeface="Times New Roman" panose="02020603050405020304" pitchFamily="18" charset="0"/>
                          <a:cs typeface="Times New Roman" panose="02020603050405020304" pitchFamily="18" charset="0"/>
                        </a:rPr>
                        <a:t>Year: 2023</a:t>
                      </a:r>
                    </a:p>
                    <a:p>
                      <a:pPr lvl="0" algn="l">
                        <a:lnSpc>
                          <a:spcPct val="100000"/>
                        </a:lnSpc>
                        <a:spcBef>
                          <a:spcPts val="0"/>
                        </a:spcBef>
                        <a:spcAft>
                          <a:spcPts val="0"/>
                        </a:spcAft>
                        <a:buNone/>
                      </a:pPr>
                      <a:r>
                        <a:rPr lang="en-US" sz="2400" b="0" i="0" u="none" strike="noStrike" noProof="0">
                          <a:latin typeface="Times New Roman" panose="02020603050405020304" pitchFamily="18" charset="0"/>
                          <a:cs typeface="Times New Roman" panose="02020603050405020304" pitchFamily="18" charset="0"/>
                        </a:rPr>
                        <a:t>Journal: J Healthc Eng</a:t>
                      </a:r>
                      <a:endParaRPr lang="en-US" sz="240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Remote monitoring of cardiac signals through the integration of IoT and machine learning techniques.</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Components include Polar H10 ECG sensor, a CRUD REST API, a Monitoring GUI, an Arrhythmia Detection Component.</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Utilizes MQTT protocol for communication. </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Classification uses k-nearest neighbors with accuracy of 97%.</a:t>
                      </a:r>
                      <a:endParaRPr lang="en-US" sz="2400">
                        <a:latin typeface="Times New Roman" panose="02020603050405020304" pitchFamily="18" charset="0"/>
                        <a:cs typeface="Times New Roman" panose="02020603050405020304" pitchFamily="18" charset="0"/>
                      </a:endParaRPr>
                    </a:p>
                  </a:txBody>
                  <a:tcPr/>
                </a:tc>
                <a:tc>
                  <a:txBody>
                    <a:bodyPr/>
                    <a:lstStyle/>
                    <a:p>
                      <a:pPr marL="285750" lvl="0" indent="-285750" algn="l">
                        <a:lnSpc>
                          <a:spcPct val="100000"/>
                        </a:lnSpc>
                        <a:spcBef>
                          <a:spcPts val="0"/>
                        </a:spcBef>
                        <a:spcAft>
                          <a:spcPts val="0"/>
                        </a:spcAft>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Lack of discussion on robustness to noise and variability in ECG signals.</a:t>
                      </a:r>
                      <a:endParaRPr lang="en-US" sz="2400">
                        <a:latin typeface="Times New Roman" panose="02020603050405020304" pitchFamily="18" charset="0"/>
                        <a:cs typeface="Times New Roman" panose="02020603050405020304" pitchFamily="18" charset="0"/>
                      </a:endParaRPr>
                    </a:p>
                    <a:p>
                      <a:pPr lvl="0">
                        <a:buNone/>
                      </a:pPr>
                      <a:endParaRPr lang="en-US" sz="2400" b="0" i="0" u="none" strike="noStrike" noProof="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48328944"/>
                  </a:ext>
                </a:extLst>
              </a:tr>
              <a:tr h="3854827">
                <a:tc>
                  <a:txBody>
                    <a:bodyPr/>
                    <a:lstStyle/>
                    <a:p>
                      <a:pPr algn="ctr"/>
                      <a:r>
                        <a:rPr lang="en-US" sz="2400">
                          <a:latin typeface="Times New Roman" panose="02020603050405020304" pitchFamily="18" charset="0"/>
                          <a:cs typeface="Times New Roman" panose="02020603050405020304" pitchFamily="18" charset="0"/>
                        </a:rPr>
                        <a:t>8.</a:t>
                      </a:r>
                    </a:p>
                  </a:txBody>
                  <a:tcPr anchor="ctr"/>
                </a:tc>
                <a:tc>
                  <a:txBody>
                    <a:bodyPr/>
                    <a:lstStyle/>
                    <a:p>
                      <a:pPr lvl="0" algn="l">
                        <a:lnSpc>
                          <a:spcPct val="100000"/>
                        </a:lnSpc>
                        <a:spcBef>
                          <a:spcPts val="0"/>
                        </a:spcBef>
                        <a:spcAft>
                          <a:spcPts val="0"/>
                        </a:spcAft>
                        <a:buNone/>
                      </a:pPr>
                      <a:r>
                        <a:rPr lang="en-US" sz="2400" b="0" i="0" u="none" strike="noStrike" noProof="0">
                          <a:latin typeface="Times New Roman" panose="02020603050405020304" pitchFamily="18" charset="0"/>
                          <a:cs typeface="Times New Roman" panose="02020603050405020304" pitchFamily="18" charset="0"/>
                        </a:rPr>
                        <a:t>An Efficient IoT-Based Platform for Remote Real-Time Cardiac Activity Monitoring</a:t>
                      </a:r>
                    </a:p>
                    <a:p>
                      <a:pPr lvl="0" algn="l">
                        <a:lnSpc>
                          <a:spcPct val="100000"/>
                        </a:lnSpc>
                        <a:spcBef>
                          <a:spcPts val="0"/>
                        </a:spcBef>
                        <a:spcAft>
                          <a:spcPts val="0"/>
                        </a:spcAft>
                        <a:buNone/>
                      </a:pPr>
                      <a:endParaRPr lang="en-US" sz="2400" b="0" i="0" u="none" strike="noStrike" noProof="0">
                        <a:latin typeface="Times New Roman" panose="02020603050405020304" pitchFamily="18" charset="0"/>
                        <a:cs typeface="Times New Roman" panose="02020603050405020304" pitchFamily="18" charset="0"/>
                      </a:endParaRPr>
                    </a:p>
                    <a:p>
                      <a:pPr lvl="0" algn="l">
                        <a:lnSpc>
                          <a:spcPct val="100000"/>
                        </a:lnSpc>
                        <a:spcBef>
                          <a:spcPts val="0"/>
                        </a:spcBef>
                        <a:spcAft>
                          <a:spcPts val="0"/>
                        </a:spcAft>
                        <a:buNone/>
                      </a:pPr>
                      <a:r>
                        <a:rPr lang="en-US" sz="2400" b="0" i="0" u="none" strike="noStrike" noProof="0">
                          <a:latin typeface="Times New Roman" panose="02020603050405020304" pitchFamily="18" charset="0"/>
                          <a:cs typeface="Times New Roman" panose="02020603050405020304" pitchFamily="18" charset="0"/>
                        </a:rPr>
                        <a:t>Year: 2020</a:t>
                      </a:r>
                    </a:p>
                    <a:p>
                      <a:pPr lvl="0" algn="l">
                        <a:lnSpc>
                          <a:spcPct val="100000"/>
                        </a:lnSpc>
                        <a:spcBef>
                          <a:spcPts val="0"/>
                        </a:spcBef>
                        <a:spcAft>
                          <a:spcPts val="0"/>
                        </a:spcAft>
                        <a:buNone/>
                      </a:pPr>
                      <a:r>
                        <a:rPr lang="en-US" sz="2400" b="0" i="0" u="none" strike="noStrike" noProof="0">
                          <a:latin typeface="Times New Roman" panose="02020603050405020304" pitchFamily="18" charset="0"/>
                          <a:cs typeface="Times New Roman" panose="02020603050405020304" pitchFamily="18" charset="0"/>
                        </a:rPr>
                        <a:t>Journal: IEEE Transactions On Consumer Electronics</a:t>
                      </a:r>
                      <a:endParaRPr lang="en-US" sz="240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Real-time monitoring of ECG signals by filtering and localizing R-peaks using the Pan Tompkin’s algorithm. </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Feature extraction using FFT and DWT.</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Classification through twin support vector machines (TSVM) tuned by Particle Swarm Optimization (PSO). </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The prototype is implemented on a microcontroller platform equipped with a Wi-Fi module for data transmission and connectivity.</a:t>
                      </a:r>
                    </a:p>
                    <a:p>
                      <a:pPr marL="0" lvl="0" indent="0">
                        <a:buFont typeface="Arial" panose="020B0604020202020204" pitchFamily="34" charset="0"/>
                        <a:buNone/>
                      </a:pPr>
                      <a:endParaRPr lang="en-US" sz="2400">
                        <a:latin typeface="Times New Roman" panose="02020603050405020304" pitchFamily="18" charset="0"/>
                        <a:cs typeface="Times New Roman" panose="02020603050405020304" pitchFamily="18" charset="0"/>
                      </a:endParaRPr>
                    </a:p>
                  </a:txBody>
                  <a:tcPr/>
                </a:tc>
                <a:tc>
                  <a:txBody>
                    <a:bodyPr/>
                    <a:lstStyle/>
                    <a:p>
                      <a:pPr marL="285750" lvl="0" indent="-285750" algn="l">
                        <a:lnSpc>
                          <a:spcPct val="100000"/>
                        </a:lnSpc>
                        <a:spcBef>
                          <a:spcPts val="0"/>
                        </a:spcBef>
                        <a:spcAft>
                          <a:spcPts val="0"/>
                        </a:spcAft>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More specific selection of features based on R-wave morphology.</a:t>
                      </a:r>
                    </a:p>
                    <a:p>
                      <a:pPr marL="0" lvl="0" indent="0" algn="l">
                        <a:lnSpc>
                          <a:spcPct val="100000"/>
                        </a:lnSpc>
                        <a:spcBef>
                          <a:spcPts val="0"/>
                        </a:spcBef>
                        <a:spcAft>
                          <a:spcPts val="0"/>
                        </a:spcAft>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lgn="l">
                        <a:lnSpc>
                          <a:spcPct val="100000"/>
                        </a:lnSpc>
                        <a:spcBef>
                          <a:spcPts val="0"/>
                        </a:spcBef>
                        <a:spcAft>
                          <a:spcPts val="0"/>
                        </a:spcAft>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Lacks the discussion about power consumption of the platform.</a:t>
                      </a:r>
                      <a:endParaRPr lang="en-US" sz="2400">
                        <a:latin typeface="Times New Roman" panose="02020603050405020304" pitchFamily="18" charset="0"/>
                        <a:cs typeface="Times New Roman" panose="02020603050405020304" pitchFamily="18" charset="0"/>
                      </a:endParaRPr>
                    </a:p>
                    <a:p>
                      <a:pPr lvl="0">
                        <a:buNone/>
                      </a:pPr>
                      <a:endParaRPr lang="en-US" sz="2400" b="0" i="0" u="none" strike="noStrike" noProof="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8083149"/>
                  </a:ext>
                </a:extLst>
              </a:tr>
            </a:tbl>
          </a:graphicData>
        </a:graphic>
      </p:graphicFrame>
    </p:spTree>
    <p:extLst>
      <p:ext uri="{BB962C8B-B14F-4D97-AF65-F5344CB8AC3E}">
        <p14:creationId xmlns:p14="http://schemas.microsoft.com/office/powerpoint/2010/main" val="976519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57BAC92-D062-60D3-289C-0AA133617189}"/>
              </a:ext>
            </a:extLst>
          </p:cNvPr>
          <p:cNvGraphicFramePr>
            <a:graphicFrameLocks noGrp="1"/>
          </p:cNvGraphicFramePr>
          <p:nvPr>
            <p:extLst>
              <p:ext uri="{D42A27DB-BD31-4B8C-83A1-F6EECF244321}">
                <p14:modId xmlns:p14="http://schemas.microsoft.com/office/powerpoint/2010/main" val="2615676964"/>
              </p:ext>
            </p:extLst>
          </p:nvPr>
        </p:nvGraphicFramePr>
        <p:xfrm>
          <a:off x="771525" y="1228725"/>
          <a:ext cx="16144874" cy="8192283"/>
        </p:xfrm>
        <a:graphic>
          <a:graphicData uri="http://schemas.openxmlformats.org/drawingml/2006/table">
            <a:tbl>
              <a:tblPr firstRow="1" bandRow="1">
                <a:tableStyleId>{5940675A-B579-460E-94D1-54222C63F5DA}</a:tableStyleId>
              </a:tblPr>
              <a:tblGrid>
                <a:gridCol w="1431712">
                  <a:extLst>
                    <a:ext uri="{9D8B030D-6E8A-4147-A177-3AD203B41FA5}">
                      <a16:colId xmlns:a16="http://schemas.microsoft.com/office/drawing/2014/main" val="3635317689"/>
                    </a:ext>
                  </a:extLst>
                </a:gridCol>
                <a:gridCol w="3509105">
                  <a:extLst>
                    <a:ext uri="{9D8B030D-6E8A-4147-A177-3AD203B41FA5}">
                      <a16:colId xmlns:a16="http://schemas.microsoft.com/office/drawing/2014/main" val="2797200398"/>
                    </a:ext>
                  </a:extLst>
                </a:gridCol>
                <a:gridCol w="8028835">
                  <a:extLst>
                    <a:ext uri="{9D8B030D-6E8A-4147-A177-3AD203B41FA5}">
                      <a16:colId xmlns:a16="http://schemas.microsoft.com/office/drawing/2014/main" val="557061068"/>
                    </a:ext>
                  </a:extLst>
                </a:gridCol>
                <a:gridCol w="3175222">
                  <a:extLst>
                    <a:ext uri="{9D8B030D-6E8A-4147-A177-3AD203B41FA5}">
                      <a16:colId xmlns:a16="http://schemas.microsoft.com/office/drawing/2014/main" val="2404944926"/>
                    </a:ext>
                  </a:extLst>
                </a:gridCol>
              </a:tblGrid>
              <a:tr h="3894942">
                <a:tc>
                  <a:txBody>
                    <a:bodyPr/>
                    <a:lstStyle/>
                    <a:p>
                      <a:pPr algn="ctr"/>
                      <a:r>
                        <a:rPr lang="en-US" sz="2400">
                          <a:latin typeface="Times New Roman" panose="02020603050405020304" pitchFamily="18" charset="0"/>
                          <a:cs typeface="Times New Roman" panose="02020603050405020304" pitchFamily="18" charset="0"/>
                        </a:rPr>
                        <a:t>9.</a:t>
                      </a:r>
                    </a:p>
                  </a:txBody>
                  <a:tcPr anchor="ctr"/>
                </a:tc>
                <a:tc>
                  <a:txBody>
                    <a:bodyPr/>
                    <a:lstStyle/>
                    <a:p>
                      <a:pPr lvl="0" algn="l">
                        <a:lnSpc>
                          <a:spcPct val="100000"/>
                        </a:lnSpc>
                        <a:spcBef>
                          <a:spcPts val="0"/>
                        </a:spcBef>
                        <a:spcAft>
                          <a:spcPts val="0"/>
                        </a:spcAft>
                        <a:buNone/>
                      </a:pPr>
                      <a:r>
                        <a:rPr lang="en-US" sz="2400" b="0" i="0" u="none" strike="noStrike" noProof="0">
                          <a:latin typeface="Times New Roman" panose="02020603050405020304" pitchFamily="18" charset="0"/>
                          <a:cs typeface="Times New Roman" panose="02020603050405020304" pitchFamily="18" charset="0"/>
                        </a:rPr>
                        <a:t>Deep Learning-Based Data Augmentation and Model Fusion for Automatic Arrhythmia Identification and Classification Algorithms</a:t>
                      </a:r>
                    </a:p>
                    <a:p>
                      <a:pPr lvl="0" algn="l">
                        <a:lnSpc>
                          <a:spcPct val="100000"/>
                        </a:lnSpc>
                        <a:spcBef>
                          <a:spcPts val="0"/>
                        </a:spcBef>
                        <a:spcAft>
                          <a:spcPts val="0"/>
                        </a:spcAft>
                        <a:buNone/>
                      </a:pPr>
                      <a:endParaRPr lang="en-US" sz="2400" b="0" i="0" u="none" strike="noStrike" noProof="0">
                        <a:latin typeface="Times New Roman" panose="02020603050405020304" pitchFamily="18" charset="0"/>
                        <a:cs typeface="Times New Roman" panose="02020603050405020304" pitchFamily="18" charset="0"/>
                      </a:endParaRPr>
                    </a:p>
                    <a:p>
                      <a:pPr lvl="0" algn="l">
                        <a:lnSpc>
                          <a:spcPct val="100000"/>
                        </a:lnSpc>
                        <a:spcBef>
                          <a:spcPts val="0"/>
                        </a:spcBef>
                        <a:spcAft>
                          <a:spcPts val="0"/>
                        </a:spcAft>
                        <a:buNone/>
                      </a:pPr>
                      <a:r>
                        <a:rPr lang="en-US" sz="2400" b="0" i="0" u="none" strike="noStrike" noProof="0">
                          <a:latin typeface="Times New Roman" panose="02020603050405020304" pitchFamily="18" charset="0"/>
                          <a:cs typeface="Times New Roman" panose="02020603050405020304" pitchFamily="18" charset="0"/>
                        </a:rPr>
                        <a:t>Year: 2022</a:t>
                      </a:r>
                    </a:p>
                    <a:p>
                      <a:pPr lvl="0" algn="l">
                        <a:lnSpc>
                          <a:spcPct val="100000"/>
                        </a:lnSpc>
                        <a:spcBef>
                          <a:spcPts val="0"/>
                        </a:spcBef>
                        <a:spcAft>
                          <a:spcPts val="0"/>
                        </a:spcAft>
                        <a:buNone/>
                      </a:pPr>
                      <a:r>
                        <a:rPr lang="en-US" sz="2400" b="0" i="0" u="none" strike="noStrike" noProof="0">
                          <a:latin typeface="Times New Roman" panose="02020603050405020304" pitchFamily="18" charset="0"/>
                          <a:cs typeface="Times New Roman" panose="02020603050405020304" pitchFamily="18" charset="0"/>
                        </a:rPr>
                        <a:t>Journal: Computational Intelligence and Neuroscience</a:t>
                      </a:r>
                      <a:endParaRPr lang="en-US" sz="240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ECG-GAN for data augmentation and the ResNet </a:t>
                      </a:r>
                      <a:r>
                        <a:rPr lang="en-US" sz="2400" b="0" i="0" u="none" strike="noStrike" noProof="0" err="1">
                          <a:latin typeface="Times New Roman" panose="02020603050405020304" pitchFamily="18" charset="0"/>
                          <a:cs typeface="Times New Roman" panose="02020603050405020304" pitchFamily="18" charset="0"/>
                        </a:rPr>
                        <a:t>BiLSTM</a:t>
                      </a:r>
                      <a:r>
                        <a:rPr lang="en-US" sz="2400" b="0" i="0" u="none" strike="noStrike" noProof="0">
                          <a:latin typeface="Times New Roman" panose="02020603050405020304" pitchFamily="18" charset="0"/>
                          <a:cs typeface="Times New Roman" panose="02020603050405020304" pitchFamily="18" charset="0"/>
                        </a:rPr>
                        <a:t>-Attention for classification achieving accuracy of 99.4%. </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ResNet is used for local feature extraction and </a:t>
                      </a:r>
                      <a:r>
                        <a:rPr lang="en-US" sz="2400" b="0" i="0" u="none" strike="noStrike" noProof="0" err="1">
                          <a:latin typeface="Times New Roman" panose="02020603050405020304" pitchFamily="18" charset="0"/>
                          <a:cs typeface="Times New Roman" panose="02020603050405020304" pitchFamily="18" charset="0"/>
                        </a:rPr>
                        <a:t>BiLSTM</a:t>
                      </a:r>
                      <a:r>
                        <a:rPr lang="en-US" sz="2400" b="0" i="0" u="none" strike="noStrike" noProof="0">
                          <a:latin typeface="Times New Roman" panose="02020603050405020304" pitchFamily="18" charset="0"/>
                          <a:cs typeface="Times New Roman" panose="02020603050405020304" pitchFamily="18" charset="0"/>
                        </a:rPr>
                        <a:t> for global feature extraction. </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DWT is used for denoising and QRS waveform detected using Pan Tompkin’s algorithm.</a:t>
                      </a:r>
                      <a:endParaRPr lang="en-US" sz="2400">
                        <a:latin typeface="Times New Roman" panose="02020603050405020304" pitchFamily="18" charset="0"/>
                        <a:cs typeface="Times New Roman" panose="02020603050405020304" pitchFamily="18" charset="0"/>
                      </a:endParaRPr>
                    </a:p>
                  </a:txBody>
                  <a:tcPr/>
                </a:tc>
                <a:tc>
                  <a:txBody>
                    <a:bodyPr/>
                    <a:lstStyle/>
                    <a:p>
                      <a:pPr marL="285750" lvl="0" indent="-285750" algn="l">
                        <a:lnSpc>
                          <a:spcPct val="100000"/>
                        </a:lnSpc>
                        <a:spcBef>
                          <a:spcPts val="0"/>
                        </a:spcBef>
                        <a:spcAft>
                          <a:spcPts val="0"/>
                        </a:spcAft>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Integrating ResNet and </a:t>
                      </a:r>
                      <a:r>
                        <a:rPr lang="en-US" sz="2400" b="0" i="0" u="none" strike="noStrike" noProof="0" err="1">
                          <a:latin typeface="Times New Roman" panose="02020603050405020304" pitchFamily="18" charset="0"/>
                          <a:cs typeface="Times New Roman" panose="02020603050405020304" pitchFamily="18" charset="0"/>
                        </a:rPr>
                        <a:t>BiLSTM</a:t>
                      </a:r>
                      <a:r>
                        <a:rPr lang="en-US" sz="2400" b="0" i="0" u="none" strike="noStrike" noProof="0">
                          <a:latin typeface="Times New Roman" panose="02020603050405020304" pitchFamily="18" charset="0"/>
                          <a:cs typeface="Times New Roman" panose="02020603050405020304" pitchFamily="18" charset="0"/>
                        </a:rPr>
                        <a:t> models introduces complexity to the classification process.</a:t>
                      </a:r>
                    </a:p>
                    <a:p>
                      <a:pPr marL="0" lvl="0" indent="0" algn="l">
                        <a:lnSpc>
                          <a:spcPct val="100000"/>
                        </a:lnSpc>
                        <a:spcBef>
                          <a:spcPts val="0"/>
                        </a:spcBef>
                        <a:spcAft>
                          <a:spcPts val="0"/>
                        </a:spcAft>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lgn="l">
                        <a:lnSpc>
                          <a:spcPct val="100000"/>
                        </a:lnSpc>
                        <a:spcBef>
                          <a:spcPts val="0"/>
                        </a:spcBef>
                        <a:spcAft>
                          <a:spcPts val="0"/>
                        </a:spcAft>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 Optimization of hyperparameters is not performed.</a:t>
                      </a:r>
                      <a:endParaRPr lang="en-US" sz="2400">
                        <a:latin typeface="Times New Roman" panose="02020603050405020304" pitchFamily="18" charset="0"/>
                        <a:cs typeface="Times New Roman" panose="02020603050405020304" pitchFamily="18" charset="0"/>
                      </a:endParaRPr>
                    </a:p>
                    <a:p>
                      <a:pPr lvl="0">
                        <a:buNone/>
                      </a:pPr>
                      <a:endParaRPr lang="en-US" sz="2400" b="0" i="0" u="none" strike="noStrike" noProof="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293294"/>
                  </a:ext>
                </a:extLst>
              </a:tr>
              <a:tr h="4077483">
                <a:tc>
                  <a:txBody>
                    <a:bodyPr/>
                    <a:lstStyle/>
                    <a:p>
                      <a:pPr algn="ctr"/>
                      <a:r>
                        <a:rPr lang="en-US" sz="2400">
                          <a:latin typeface="Times New Roman" panose="02020603050405020304" pitchFamily="18" charset="0"/>
                          <a:cs typeface="Times New Roman" panose="02020603050405020304" pitchFamily="18" charset="0"/>
                        </a:rPr>
                        <a:t>10.</a:t>
                      </a:r>
                    </a:p>
                  </a:txBody>
                  <a:tcPr anchor="ctr"/>
                </a:tc>
                <a:tc>
                  <a:txBody>
                    <a:bodyPr/>
                    <a:lstStyle/>
                    <a:p>
                      <a:pPr lvl="0" algn="l">
                        <a:lnSpc>
                          <a:spcPct val="100000"/>
                        </a:lnSpc>
                        <a:spcBef>
                          <a:spcPts val="0"/>
                        </a:spcBef>
                        <a:spcAft>
                          <a:spcPts val="0"/>
                        </a:spcAft>
                        <a:buNone/>
                      </a:pPr>
                      <a:r>
                        <a:rPr lang="en-US" sz="2400" b="0" i="0" u="none" strike="noStrike" noProof="0">
                          <a:latin typeface="Times New Roman" panose="02020603050405020304" pitchFamily="18" charset="0"/>
                          <a:cs typeface="Times New Roman" panose="02020603050405020304" pitchFamily="18" charset="0"/>
                        </a:rPr>
                        <a:t>Detection of Cardiovascular Diseases in ECG Images Using Machine Learning and Deep Learning Methods</a:t>
                      </a:r>
                    </a:p>
                    <a:p>
                      <a:pPr lvl="0" algn="l">
                        <a:lnSpc>
                          <a:spcPct val="100000"/>
                        </a:lnSpc>
                        <a:spcBef>
                          <a:spcPts val="0"/>
                        </a:spcBef>
                        <a:spcAft>
                          <a:spcPts val="0"/>
                        </a:spcAft>
                        <a:buNone/>
                      </a:pPr>
                      <a:endParaRPr lang="en-US" sz="2400" b="0" i="0" u="none" strike="noStrike" noProof="0">
                        <a:latin typeface="Times New Roman" panose="02020603050405020304" pitchFamily="18" charset="0"/>
                        <a:cs typeface="Times New Roman" panose="02020603050405020304" pitchFamily="18" charset="0"/>
                      </a:endParaRPr>
                    </a:p>
                    <a:p>
                      <a:pPr lvl="0" algn="l">
                        <a:lnSpc>
                          <a:spcPct val="100000"/>
                        </a:lnSpc>
                        <a:spcBef>
                          <a:spcPts val="0"/>
                        </a:spcBef>
                        <a:spcAft>
                          <a:spcPts val="0"/>
                        </a:spcAft>
                        <a:buNone/>
                      </a:pPr>
                      <a:r>
                        <a:rPr lang="en-US" sz="2400" b="0" i="0" u="none" strike="noStrike" noProof="0">
                          <a:latin typeface="Times New Roman" panose="02020603050405020304" pitchFamily="18" charset="0"/>
                          <a:cs typeface="Times New Roman" panose="02020603050405020304" pitchFamily="18" charset="0"/>
                        </a:rPr>
                        <a:t>Year: 2023</a:t>
                      </a:r>
                    </a:p>
                    <a:p>
                      <a:pPr lvl="0" algn="l">
                        <a:lnSpc>
                          <a:spcPct val="100000"/>
                        </a:lnSpc>
                        <a:spcBef>
                          <a:spcPts val="0"/>
                        </a:spcBef>
                        <a:spcAft>
                          <a:spcPts val="0"/>
                        </a:spcAft>
                        <a:buNone/>
                      </a:pPr>
                      <a:r>
                        <a:rPr lang="en-US" sz="2400" b="0" i="0" u="none" strike="noStrike" noProof="0">
                          <a:latin typeface="Times New Roman" panose="02020603050405020304" pitchFamily="18" charset="0"/>
                          <a:cs typeface="Times New Roman" panose="02020603050405020304" pitchFamily="18" charset="0"/>
                        </a:rPr>
                        <a:t>Journal: IEEE Transactions On Artificial Intelligence</a:t>
                      </a:r>
                      <a:endParaRPr lang="en-US" sz="240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Lightweight CNN model for predicting four major cardiac abnormalities using ECG images. </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Transfer learning using SqueezeNet and AlexNet and proposes a new CNN architecture for cardiac abnormality prediction achieving 99.79% accuracy. </a:t>
                      </a:r>
                    </a:p>
                    <a:p>
                      <a:pPr marL="0" lvl="0" indent="0">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The pretrained models and the proposed CNN model are used as feature extraction tools.</a:t>
                      </a:r>
                      <a:endParaRPr lang="en-US" sz="2400">
                        <a:latin typeface="Times New Roman" panose="02020603050405020304" pitchFamily="18" charset="0"/>
                        <a:cs typeface="Times New Roman" panose="02020603050405020304" pitchFamily="18" charset="0"/>
                      </a:endParaRPr>
                    </a:p>
                  </a:txBody>
                  <a:tcPr/>
                </a:tc>
                <a:tc>
                  <a:txBody>
                    <a:bodyPr/>
                    <a:lstStyle/>
                    <a:p>
                      <a:pPr marL="285750" lvl="0" indent="-285750" algn="l">
                        <a:lnSpc>
                          <a:spcPct val="100000"/>
                        </a:lnSpc>
                        <a:spcBef>
                          <a:spcPts val="0"/>
                        </a:spcBef>
                        <a:spcAft>
                          <a:spcPts val="0"/>
                        </a:spcAft>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Training and testing time for </a:t>
                      </a:r>
                      <a:r>
                        <a:rPr lang="en-US" sz="2400" b="0" i="0" u="none" strike="noStrike" noProof="0" err="1">
                          <a:latin typeface="Times New Roman" panose="02020603050405020304" pitchFamily="18" charset="0"/>
                          <a:cs typeface="Times New Roman" panose="02020603050405020304" pitchFamily="18" charset="0"/>
                        </a:rPr>
                        <a:t>SquuezeNet</a:t>
                      </a:r>
                      <a:r>
                        <a:rPr lang="en-US" sz="2400" b="0" i="0" u="none" strike="noStrike" noProof="0">
                          <a:latin typeface="Times New Roman" panose="02020603050405020304" pitchFamily="18" charset="0"/>
                          <a:cs typeface="Times New Roman" panose="02020603050405020304" pitchFamily="18" charset="0"/>
                        </a:rPr>
                        <a:t> based algorithm is longer.</a:t>
                      </a:r>
                    </a:p>
                    <a:p>
                      <a:pPr marL="0" lvl="0" indent="0" algn="l">
                        <a:lnSpc>
                          <a:spcPct val="100000"/>
                        </a:lnSpc>
                        <a:spcBef>
                          <a:spcPts val="0"/>
                        </a:spcBef>
                        <a:spcAft>
                          <a:spcPts val="0"/>
                        </a:spcAft>
                        <a:buFont typeface="Arial" panose="020B0604020202020204" pitchFamily="34" charset="0"/>
                        <a:buNone/>
                      </a:pPr>
                      <a:endParaRPr lang="en-US" sz="2400" b="0" i="0" u="none" strike="noStrike" noProof="0">
                        <a:latin typeface="Times New Roman" panose="02020603050405020304" pitchFamily="18" charset="0"/>
                        <a:cs typeface="Times New Roman" panose="02020603050405020304" pitchFamily="18" charset="0"/>
                      </a:endParaRPr>
                    </a:p>
                    <a:p>
                      <a:pPr marL="285750" lvl="0" indent="-285750" algn="l">
                        <a:lnSpc>
                          <a:spcPct val="100000"/>
                        </a:lnSpc>
                        <a:spcBef>
                          <a:spcPts val="0"/>
                        </a:spcBef>
                        <a:spcAft>
                          <a:spcPts val="0"/>
                        </a:spcAft>
                        <a:buFont typeface="Arial" panose="020B0604020202020204" pitchFamily="34" charset="0"/>
                        <a:buChar char="•"/>
                      </a:pPr>
                      <a:r>
                        <a:rPr lang="en-US" sz="2400" b="0" i="0" u="none" strike="noStrike" noProof="0">
                          <a:latin typeface="Times New Roman" panose="02020603050405020304" pitchFamily="18" charset="0"/>
                          <a:cs typeface="Times New Roman" panose="02020603050405020304" pitchFamily="18" charset="0"/>
                        </a:rPr>
                        <a:t> Optimization algorithms are not used.</a:t>
                      </a:r>
                    </a:p>
                  </a:txBody>
                  <a:tcPr/>
                </a:tc>
                <a:extLst>
                  <a:ext uri="{0D108BD9-81ED-4DB2-BD59-A6C34878D82A}">
                    <a16:rowId xmlns:a16="http://schemas.microsoft.com/office/drawing/2014/main" val="3456576242"/>
                  </a:ext>
                </a:extLst>
              </a:tr>
            </a:tbl>
          </a:graphicData>
        </a:graphic>
      </p:graphicFrame>
    </p:spTree>
    <p:extLst>
      <p:ext uri="{BB962C8B-B14F-4D97-AF65-F5344CB8AC3E}">
        <p14:creationId xmlns:p14="http://schemas.microsoft.com/office/powerpoint/2010/main" val="4225499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0" name="Rectangle 36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95203" cy="10287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0" name="TextBox 359">
            <a:extLst>
              <a:ext uri="{FF2B5EF4-FFF2-40B4-BE49-F238E27FC236}">
                <a16:creationId xmlns:a16="http://schemas.microsoft.com/office/drawing/2014/main" id="{AD417775-BE62-17D3-FD17-5BD3BC33EEEE}"/>
              </a:ext>
            </a:extLst>
          </p:cNvPr>
          <p:cNvSpPr txBox="1"/>
          <p:nvPr/>
        </p:nvSpPr>
        <p:spPr>
          <a:xfrm>
            <a:off x="1257300" y="547687"/>
            <a:ext cx="15073313" cy="12239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30">
                <a:latin typeface="Lato Bold" panose="020B0604020202020204" charset="0"/>
                <a:ea typeface="Lato Bold" panose="020B0604020202020204" charset="0"/>
                <a:cs typeface="Lato Bold" panose="020B0604020202020204" charset="0"/>
              </a:rPr>
              <a:t>PROPOSED SYSTEM​:</a:t>
            </a:r>
            <a:br>
              <a:rPr lang="en-US" sz="3630">
                <a:latin typeface="+mj-lt"/>
                <a:ea typeface="+mj-ea"/>
                <a:cs typeface="+mj-cs"/>
              </a:rPr>
            </a:br>
            <a:r>
              <a:rPr lang="en-US" sz="3630">
                <a:latin typeface="+mj-lt"/>
                <a:ea typeface="+mj-ea"/>
                <a:cs typeface="+mj-cs"/>
              </a:rPr>
              <a:t>​</a:t>
            </a:r>
          </a:p>
        </p:txBody>
      </p:sp>
      <p:graphicFrame>
        <p:nvGraphicFramePr>
          <p:cNvPr id="156" name="TextBox 19">
            <a:extLst>
              <a:ext uri="{FF2B5EF4-FFF2-40B4-BE49-F238E27FC236}">
                <a16:creationId xmlns:a16="http://schemas.microsoft.com/office/drawing/2014/main" id="{0AE774C7-3085-0D04-D8D2-DB8906EDD748}"/>
              </a:ext>
            </a:extLst>
          </p:cNvPr>
          <p:cNvGraphicFramePr/>
          <p:nvPr>
            <p:extLst>
              <p:ext uri="{D42A27DB-BD31-4B8C-83A1-F6EECF244321}">
                <p14:modId xmlns:p14="http://schemas.microsoft.com/office/powerpoint/2010/main" val="749319570"/>
              </p:ext>
            </p:extLst>
          </p:nvPr>
        </p:nvGraphicFramePr>
        <p:xfrm>
          <a:off x="1533197" y="2243411"/>
          <a:ext cx="15773400" cy="7087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0241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2578</Words>
  <Application>Microsoft Office PowerPoint</Application>
  <PresentationFormat>Custom</PresentationFormat>
  <Paragraphs>242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CIP.pptx</dc:title>
  <dc:creator>AISHWARYA DEVI</dc:creator>
  <cp:lastModifiedBy>Aishwarya Devi</cp:lastModifiedBy>
  <cp:revision>139</cp:revision>
  <dcterms:created xsi:type="dcterms:W3CDTF">2006-08-16T00:00:00Z</dcterms:created>
  <dcterms:modified xsi:type="dcterms:W3CDTF">2024-04-24T08:23:07Z</dcterms:modified>
  <dc:identifier>DAGCWuKCEdo</dc:identifier>
</cp:coreProperties>
</file>