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custShowLst>
    <p:custShow name="Custom Show 1" id="0">
      <p:sldLst>
        <p:sld r:id="rId2"/>
        <p:sld r:id="rId3"/>
        <p:sld r:id="rId4"/>
        <p:sld r:id="rId5"/>
        <p:sld r:id="rId6"/>
        <p:sld r:id="rId7"/>
        <p:sld r:id="rId8"/>
        <p:sld r:id="rId9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28/06/2024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irlinequality.com/airline-reviews/british-airway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7963"/>
            <a:ext cx="12192000" cy="2479675"/>
          </a:xfrm>
        </p:spPr>
        <p:txBody>
          <a:bodyPr>
            <a:normAutofit/>
          </a:bodyPr>
          <a:lstStyle/>
          <a:p>
            <a:r>
              <a:rPr lang="en-GB" sz="9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3061" y="2687638"/>
            <a:ext cx="10126824" cy="4049064"/>
          </a:xfrm>
        </p:spPr>
        <p:txBody>
          <a:bodyPr>
            <a:normAutofit/>
          </a:bodyPr>
          <a:lstStyle/>
          <a:p>
            <a:r>
              <a:rPr lang="en-GB" sz="4400" b="1" dirty="0">
                <a:latin typeface="Bell MT" panose="02020503060305020303" pitchFamily="18" charset="0"/>
              </a:rPr>
              <a:t>Web scraping to gain company insights</a:t>
            </a:r>
          </a:p>
          <a:p>
            <a:endParaRPr lang="en-GB" sz="4400" dirty="0">
              <a:latin typeface="Bell MT" panose="02020503060305020303" pitchFamily="18" charset="0"/>
            </a:endParaRPr>
          </a:p>
          <a:p>
            <a:endParaRPr lang="en-GB" sz="4400" dirty="0">
              <a:latin typeface="Bell MT" panose="02020503060305020303" pitchFamily="18" charset="0"/>
            </a:endParaRPr>
          </a:p>
          <a:p>
            <a:endParaRPr lang="en-GB" sz="4400" dirty="0">
              <a:latin typeface="Bell MT" panose="02020503060305020303" pitchFamily="18" charset="0"/>
            </a:endParaRPr>
          </a:p>
          <a:p>
            <a:r>
              <a:rPr lang="en-GB" sz="2600" b="1" dirty="0">
                <a:solidFill>
                  <a:schemeClr val="bg1"/>
                </a:solidFill>
                <a:latin typeface="Bahnschrift" panose="020B0502040204020203" pitchFamily="34" charset="0"/>
              </a:rPr>
              <a:t>Sridhar Yadav Kaluri</a:t>
            </a:r>
          </a:p>
          <a:p>
            <a:r>
              <a:rPr lang="en-GB" sz="2600" b="1" dirty="0">
                <a:solidFill>
                  <a:schemeClr val="bg1"/>
                </a:solidFill>
                <a:latin typeface="Bahnschrift" panose="020B0502040204020203" pitchFamily="34" charset="0"/>
              </a:rPr>
              <a:t>28-06-2024</a:t>
            </a:r>
          </a:p>
          <a:p>
            <a:endParaRPr lang="en-GB" sz="4400" dirty="0">
              <a:latin typeface="Bell MT" panose="02020503060305020303" pitchFamily="18" charset="0"/>
            </a:endParaRPr>
          </a:p>
          <a:p>
            <a:endParaRPr lang="en-GB" sz="4400" dirty="0">
              <a:latin typeface="Bell MT" panose="02020503060305020303" pitchFamily="18" charset="0"/>
            </a:endParaRPr>
          </a:p>
          <a:p>
            <a:endParaRPr lang="en-GB" sz="4400" dirty="0">
              <a:latin typeface="Bell MT" panose="02020503060305020303" pitchFamily="18" charset="0"/>
            </a:endParaRPr>
          </a:p>
          <a:p>
            <a:endParaRPr lang="en-GB" sz="44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84">
              <a:srgbClr val="F2A671"/>
            </a:gs>
            <a:gs pos="100000">
              <a:schemeClr val="accent2">
                <a:lumMod val="20000"/>
                <a:lumOff val="8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Bahnschrift" panose="020B0502040204020203" pitchFamily="34" charset="0"/>
              </a:rPr>
              <a:t>*Importing Necessary Libraries*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import requests</a:t>
            </a:r>
          </a:p>
          <a:p>
            <a:r>
              <a:rPr lang="en-GB" dirty="0"/>
              <a:t>import pandas as pd</a:t>
            </a:r>
          </a:p>
          <a:p>
            <a:r>
              <a:rPr lang="en-GB" dirty="0"/>
              <a:t>import </a:t>
            </a:r>
            <a:r>
              <a:rPr lang="en-GB" dirty="0" err="1"/>
              <a:t>os</a:t>
            </a:r>
            <a:endParaRPr lang="en-GB" dirty="0"/>
          </a:p>
          <a:p>
            <a:r>
              <a:rPr lang="en-GB" dirty="0"/>
              <a:t>import string</a:t>
            </a:r>
          </a:p>
          <a:p>
            <a:r>
              <a:rPr lang="en-GB" dirty="0"/>
              <a:t>import </a:t>
            </a:r>
            <a:r>
              <a:rPr lang="en-GB" dirty="0" err="1"/>
              <a:t>nltk</a:t>
            </a:r>
            <a:endParaRPr lang="en-GB" dirty="0"/>
          </a:p>
          <a:p>
            <a:r>
              <a:rPr lang="en-GB" dirty="0"/>
              <a:t>import </a:t>
            </a:r>
            <a:r>
              <a:rPr lang="en-GB" dirty="0" err="1"/>
              <a:t>matplotlib.pyplot</a:t>
            </a:r>
            <a:r>
              <a:rPr lang="en-GB" dirty="0"/>
              <a:t> as </a:t>
            </a:r>
            <a:r>
              <a:rPr lang="en-GB" dirty="0" err="1"/>
              <a:t>plt</a:t>
            </a:r>
            <a:endParaRPr lang="en-GB" dirty="0"/>
          </a:p>
          <a:p>
            <a:r>
              <a:rPr lang="en-GB" dirty="0"/>
              <a:t>from bs4 import </a:t>
            </a:r>
            <a:r>
              <a:rPr lang="en-GB" dirty="0" err="1"/>
              <a:t>BeautifulSoup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>
                <a:lumMod val="95000"/>
              </a:schemeClr>
            </a:gs>
            <a:gs pos="100000">
              <a:schemeClr val="accent2">
                <a:lumMod val="20000"/>
                <a:lumOff val="80000"/>
              </a:schemeClr>
            </a:gs>
            <a:gs pos="1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98B5-A8FA-0B4E-3967-6739C77BB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483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Bahnschrift" panose="020B0502040204020203" pitchFamily="34" charset="0"/>
              </a:rPr>
              <a:t>*Reading the Airline Reviews*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58A60-5FA5-3972-982F-0F5C96DEB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923"/>
            <a:ext cx="10515600" cy="3778898"/>
          </a:xfrm>
        </p:spPr>
        <p:txBody>
          <a:bodyPr>
            <a:normAutofit/>
          </a:bodyPr>
          <a:lstStyle/>
          <a:p>
            <a:r>
              <a:rPr lang="en-IN" sz="2400" dirty="0"/>
              <a:t>Here we are reading the data from </a:t>
            </a:r>
            <a:r>
              <a:rPr lang="en-IN" sz="2400" dirty="0" err="1"/>
              <a:t>airlinequality</a:t>
            </a:r>
            <a:r>
              <a:rPr lang="en-IN" sz="2400" dirty="0"/>
              <a:t> </a:t>
            </a:r>
            <a:r>
              <a:rPr lang="en-IN" sz="2400" dirty="0" err="1"/>
              <a:t>i.e</a:t>
            </a:r>
            <a:r>
              <a:rPr lang="en-IN" sz="2400" dirty="0"/>
              <a:t>,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it-IT" sz="2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base_url = </a:t>
            </a:r>
            <a:r>
              <a:rPr lang="it-IT" sz="2400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  <a:hlinkClick r:id="rId2"/>
              </a:rPr>
              <a:t>https://www.airlinequality.com/airline-reviews/british-airways</a:t>
            </a:r>
            <a:endParaRPr lang="it-IT" sz="2400" dirty="0">
              <a:solidFill>
                <a:srgbClr val="000000"/>
              </a:solidFill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IN" sz="2400" dirty="0"/>
              <a:t>We are checking with the 1000 reviews, given by the customers.</a:t>
            </a:r>
          </a:p>
          <a:p>
            <a:r>
              <a:rPr lang="en-IN" sz="2400" dirty="0"/>
              <a:t>We have saved our data in a CSV file as: </a:t>
            </a:r>
            <a:r>
              <a:rPr lang="en-IN" sz="2400" dirty="0" err="1">
                <a:highlight>
                  <a:srgbClr val="C0C0C0"/>
                </a:highlight>
              </a:rPr>
              <a:t>df.to_csv</a:t>
            </a:r>
            <a:r>
              <a:rPr lang="en-IN" sz="2400" dirty="0">
                <a:highlight>
                  <a:srgbClr val="C0C0C0"/>
                </a:highlight>
              </a:rPr>
              <a:t>(“data/British_reviews.csv”)</a:t>
            </a:r>
          </a:p>
          <a:p>
            <a:r>
              <a:rPr lang="en-IN" sz="2400" dirty="0"/>
              <a:t>From the data, we have converted upper case letters to lower case and also removed punctuations.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2000" b="0" dirty="0">
              <a:solidFill>
                <a:srgbClr val="A31515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44BB3-6AEF-381A-A83B-AD0853F5F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73420"/>
            <a:ext cx="12192000" cy="258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0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>
                <a:lumMod val="95000"/>
              </a:schemeClr>
            </a:gs>
            <a:gs pos="100000">
              <a:schemeClr val="accent2">
                <a:lumMod val="20000"/>
                <a:lumOff val="80000"/>
              </a:schemeClr>
            </a:gs>
            <a:gs pos="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DEDEE-ED0F-DD13-36D5-82F02415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Bahnschrift" panose="020B0502040204020203" pitchFamily="34" charset="0"/>
              </a:rPr>
              <a:t>*Data Visualization : Pie Chart*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C428B-6D26-63D6-64CA-45A1D01BA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r>
              <a:rPr lang="en-IN" sz="2000" dirty="0"/>
              <a:t>By cleaning 1000 reviews, we got the positive reviews, negative reviews and neutral reviews.</a:t>
            </a:r>
          </a:p>
          <a:p>
            <a:r>
              <a:rPr lang="en-IN" sz="2000" dirty="0"/>
              <a:t>Positive Reviews : 46.5%</a:t>
            </a:r>
          </a:p>
          <a:p>
            <a:r>
              <a:rPr lang="en-IN" sz="2000" dirty="0"/>
              <a:t>Negative Reviews : 43.25</a:t>
            </a:r>
          </a:p>
          <a:p>
            <a:r>
              <a:rPr lang="en-IN" sz="2000" dirty="0"/>
              <a:t>Neutral Reviews : 10.3%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D98248-8809-9655-52C6-EBB7D484B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881" y="2347281"/>
            <a:ext cx="5442262" cy="451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556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8E7C0-9BC1-2055-A458-02C8F9407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Bahnschrift" panose="020B0502040204020203" pitchFamily="34" charset="0"/>
              </a:rPr>
              <a:t>*Data Visualization : Word Cloud*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21D651-8BD5-1DA6-7328-50DB6A2ED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8335" y="1480280"/>
            <a:ext cx="7052473" cy="3586242"/>
          </a:xfrm>
        </p:spPr>
      </p:pic>
    </p:spTree>
    <p:extLst>
      <p:ext uri="{BB962C8B-B14F-4D97-AF65-F5344CB8AC3E}">
        <p14:creationId xmlns:p14="http://schemas.microsoft.com/office/powerpoint/2010/main" val="2477707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92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4F90C-936F-D326-F3F1-C8550889C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2649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*Exploratory Data Analysis*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F0484-EA38-A623-EBC5-3F7233D35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070"/>
            <a:ext cx="10515600" cy="1794653"/>
          </a:xfrm>
        </p:spPr>
        <p:txBody>
          <a:bodyPr/>
          <a:lstStyle/>
          <a:p>
            <a:r>
              <a:rPr lang="en-IN" sz="2000" dirty="0">
                <a:solidFill>
                  <a:schemeClr val="bg1"/>
                </a:solidFill>
              </a:rPr>
              <a:t>We have imported the customer bookings data set:</a:t>
            </a:r>
          </a:p>
          <a:p>
            <a:r>
              <a:rPr lang="en-IN" sz="1600" dirty="0"/>
              <a:t>  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cust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=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pd.read_csv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"customer_booking.csv"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encoding=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'latin-1'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 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 Try reading with 'latin-1' encoding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The total dataset is of (50000, 14) shape.</a:t>
            </a:r>
          </a:p>
          <a:p>
            <a:r>
              <a:rPr lang="en-IN" sz="2000" dirty="0">
                <a:solidFill>
                  <a:schemeClr val="bg1"/>
                </a:solidFill>
              </a:rPr>
              <a:t>Checking the columns datatypes.</a:t>
            </a:r>
          </a:p>
          <a:p>
            <a:pPr marL="0" indent="0">
              <a:buNone/>
            </a:pPr>
            <a:endParaRPr lang="en-US" sz="16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40995B-4585-E32C-9395-F55B57430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122" y="3360117"/>
            <a:ext cx="3886537" cy="349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022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41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6516C-9B28-34BB-214C-8EFC65492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Bahnschrift" panose="020B0502040204020203" pitchFamily="34" charset="0"/>
              </a:rPr>
              <a:t>*Feature Importance*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683C0A-9D8A-C939-72A3-6223D934D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1912" y="1500382"/>
            <a:ext cx="9334889" cy="5357617"/>
          </a:xfrm>
        </p:spPr>
      </p:pic>
    </p:spTree>
    <p:extLst>
      <p:ext uri="{BB962C8B-B14F-4D97-AF65-F5344CB8AC3E}">
        <p14:creationId xmlns:p14="http://schemas.microsoft.com/office/powerpoint/2010/main" val="2555130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0F912-938C-CDA0-4EBA-A72516AD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183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Bahnschrift" panose="020B0502040204020203" pitchFamily="34" charset="0"/>
              </a:rPr>
              <a:t>*Model Training &amp; Conclusion*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F9534-11EA-B693-3C99-F7AF032A3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956"/>
            <a:ext cx="10515600" cy="2132044"/>
          </a:xfrm>
        </p:spPr>
        <p:txBody>
          <a:bodyPr>
            <a:normAutofit/>
          </a:bodyPr>
          <a:lstStyle/>
          <a:p>
            <a:r>
              <a:rPr lang="en-IN" sz="2000" dirty="0"/>
              <a:t>We have trained the dataset with </a:t>
            </a:r>
            <a:r>
              <a:rPr lang="en-IN" sz="2000" dirty="0" err="1"/>
              <a:t>RandomForest</a:t>
            </a:r>
            <a:r>
              <a:rPr lang="en-IN" sz="2000" dirty="0"/>
              <a:t> Classifier.</a:t>
            </a:r>
          </a:p>
          <a:p>
            <a:r>
              <a:rPr lang="en-IN" sz="2000" dirty="0"/>
              <a:t>We got the,</a:t>
            </a:r>
          </a:p>
          <a:p>
            <a:r>
              <a:rPr lang="en-IN" sz="2000" dirty="0"/>
              <a:t>Training Accuracy Score : 99.98</a:t>
            </a:r>
          </a:p>
          <a:p>
            <a:r>
              <a:rPr lang="en-IN" sz="2000" dirty="0"/>
              <a:t>Validation Accuracy Score : 85.39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F89AA4-0E97-B7AD-B711-5B1F03ADF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119" y="2727602"/>
            <a:ext cx="5364945" cy="41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737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264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  <vt:variant>
        <vt:lpstr>Custom Shows</vt:lpstr>
      </vt:variant>
      <vt:variant>
        <vt:i4>1</vt:i4>
      </vt:variant>
    </vt:vector>
  </HeadingPairs>
  <TitlesOfParts>
    <vt:vector size="17" baseType="lpstr">
      <vt:lpstr>Arial</vt:lpstr>
      <vt:lpstr>Bahnschrift</vt:lpstr>
      <vt:lpstr>Baskerville Old Face</vt:lpstr>
      <vt:lpstr>Bell MT</vt:lpstr>
      <vt:lpstr>Calibri</vt:lpstr>
      <vt:lpstr>Calibri Light</vt:lpstr>
      <vt:lpstr>Courier New</vt:lpstr>
      <vt:lpstr>Office Theme</vt:lpstr>
      <vt:lpstr>BRITISH AIRWAYS</vt:lpstr>
      <vt:lpstr>*Importing Necessary Libraries*</vt:lpstr>
      <vt:lpstr>*Reading the Airline Reviews*</vt:lpstr>
      <vt:lpstr>*Data Visualization : Pie Chart*</vt:lpstr>
      <vt:lpstr>*Data Visualization : Word Cloud*</vt:lpstr>
      <vt:lpstr>*Exploratory Data Analysis*</vt:lpstr>
      <vt:lpstr>*Feature Importance*</vt:lpstr>
      <vt:lpstr>*Model Training &amp; Conclusion*</vt:lpstr>
      <vt:lpstr>Custom Show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sridhar yadav</cp:lastModifiedBy>
  <cp:revision>3</cp:revision>
  <dcterms:created xsi:type="dcterms:W3CDTF">2022-12-06T11:13:27Z</dcterms:created>
  <dcterms:modified xsi:type="dcterms:W3CDTF">2024-06-28T14:49:49Z</dcterms:modified>
</cp:coreProperties>
</file>