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67" r:id="rId4"/>
    <p:sldId id="279" r:id="rId5"/>
    <p:sldId id="303" r:id="rId6"/>
    <p:sldId id="280" r:id="rId7"/>
    <p:sldId id="281" r:id="rId8"/>
    <p:sldId id="286" r:id="rId9"/>
    <p:sldId id="287" r:id="rId10"/>
    <p:sldId id="288" r:id="rId11"/>
    <p:sldId id="289" r:id="rId12"/>
    <p:sldId id="283" r:id="rId13"/>
    <p:sldId id="284" r:id="rId14"/>
    <p:sldId id="285" r:id="rId15"/>
    <p:sldId id="290" r:id="rId16"/>
    <p:sldId id="291" r:id="rId17"/>
    <p:sldId id="292" r:id="rId18"/>
    <p:sldId id="296" r:id="rId19"/>
    <p:sldId id="297" r:id="rId20"/>
    <p:sldId id="298" r:id="rId21"/>
    <p:sldId id="299" r:id="rId22"/>
    <p:sldId id="304" r:id="rId23"/>
    <p:sldId id="305" r:id="rId24"/>
    <p:sldId id="258" r:id="rId25"/>
    <p:sldId id="257" r:id="rId26"/>
    <p:sldId id="306" r:id="rId27"/>
    <p:sldId id="338" r:id="rId28"/>
    <p:sldId id="339" r:id="rId29"/>
    <p:sldId id="320" r:id="rId30"/>
    <p:sldId id="321" r:id="rId31"/>
    <p:sldId id="322" r:id="rId32"/>
    <p:sldId id="323" r:id="rId33"/>
    <p:sldId id="324" r:id="rId34"/>
    <p:sldId id="325" r:id="rId35"/>
    <p:sldId id="327" r:id="rId36"/>
    <p:sldId id="326" r:id="rId37"/>
    <p:sldId id="336" r:id="rId38"/>
    <p:sldId id="337" r:id="rId39"/>
    <p:sldId id="268" r:id="rId40"/>
    <p:sldId id="269" r:id="rId41"/>
    <p:sldId id="270" r:id="rId42"/>
    <p:sldId id="271" r:id="rId43"/>
    <p:sldId id="272" r:id="rId44"/>
    <p:sldId id="273" r:id="rId45"/>
    <p:sldId id="274" r:id="rId46"/>
    <p:sldId id="275" r:id="rId47"/>
    <p:sldId id="276" r:id="rId48"/>
    <p:sldId id="277" r:id="rId49"/>
    <p:sldId id="340" r:id="rId50"/>
    <p:sldId id="341" r:id="rId51"/>
    <p:sldId id="342" r:id="rId52"/>
    <p:sldId id="343" r:id="rId53"/>
    <p:sldId id="345" r:id="rId54"/>
    <p:sldId id="346" r:id="rId55"/>
    <p:sldId id="347" r:id="rId56"/>
    <p:sldId id="348" r:id="rId57"/>
    <p:sldId id="349" r:id="rId58"/>
    <p:sldId id="350" r:id="rId59"/>
    <p:sldId id="351" r:id="rId60"/>
    <p:sldId id="352" r:id="rId61"/>
    <p:sldId id="353" r:id="rId62"/>
    <p:sldId id="355" r:id="rId63"/>
    <p:sldId id="356" r:id="rId64"/>
    <p:sldId id="357" r:id="rId65"/>
    <p:sldId id="358" r:id="rId66"/>
    <p:sldId id="365" r:id="rId67"/>
    <p:sldId id="359" r:id="rId68"/>
    <p:sldId id="360" r:id="rId69"/>
    <p:sldId id="361" r:id="rId70"/>
    <p:sldId id="366" r:id="rId71"/>
    <p:sldId id="367" r:id="rId72"/>
    <p:sldId id="368" r:id="rId73"/>
    <p:sldId id="362" r:id="rId74"/>
    <p:sldId id="377" r:id="rId75"/>
    <p:sldId id="376" r:id="rId76"/>
    <p:sldId id="369" r:id="rId77"/>
    <p:sldId id="370" r:id="rId78"/>
    <p:sldId id="371" r:id="rId79"/>
    <p:sldId id="372" r:id="rId80"/>
    <p:sldId id="373" r:id="rId81"/>
    <p:sldId id="364" r:id="rId82"/>
    <p:sldId id="374" r:id="rId83"/>
    <p:sldId id="37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192CDFA-F83C-4C05-81B3-2B872D43AA8A}" type="datetimeFigureOut">
              <a:rPr lang="en-US" smtClean="0"/>
              <a:t>8/18/2023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F10EA8F-81F4-4F56-BEA6-51E0A360D24E}"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2CDFA-F83C-4C05-81B3-2B872D43AA8A}"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2CDFA-F83C-4C05-81B3-2B872D43AA8A}"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2CDFA-F83C-4C05-81B3-2B872D43AA8A}"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92CDFA-F83C-4C05-81B3-2B872D43AA8A}"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F10EA8F-81F4-4F56-BEA6-51E0A360D2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92CDFA-F83C-4C05-81B3-2B872D43AA8A}"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92CDFA-F83C-4C05-81B3-2B872D43AA8A}"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92CDFA-F83C-4C05-81B3-2B872D43AA8A}"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2CDFA-F83C-4C05-81B3-2B872D43AA8A}"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92CDFA-F83C-4C05-81B3-2B872D43AA8A}"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92CDFA-F83C-4C05-81B3-2B872D43AA8A}"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0EA8F-81F4-4F56-BEA6-51E0A360D2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192CDFA-F83C-4C05-81B3-2B872D43AA8A}" type="datetimeFigureOut">
              <a:rPr lang="en-US" smtClean="0"/>
              <a:t>8/18/2023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F10EA8F-81F4-4F56-BEA6-51E0A360D24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371600"/>
            <a:ext cx="9067800" cy="23622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200"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IBM – COURSERA DATASCIENCE CAPSTONE</a:t>
            </a:r>
            <a:endParaRPr lang="en-US" sz="5200"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2734147" y="5867400"/>
            <a:ext cx="6400800" cy="664698"/>
          </a:xfrm>
        </p:spPr>
        <p:txBody>
          <a:bodyPr>
            <a:noAutofit/>
          </a:bodyPr>
          <a:lstStyle/>
          <a:p>
            <a:r>
              <a:rPr lang="en-US" sz="2400" dirty="0" smtClean="0"/>
              <a:t>SRIDHARAN CHANDRAN</a:t>
            </a:r>
            <a:endParaRPr lang="en-US" sz="3600" dirty="0" smtClean="0"/>
          </a:p>
          <a:p>
            <a:r>
              <a:rPr lang="en-US" sz="1600" dirty="0" smtClean="0"/>
              <a:t>18.08.2023</a:t>
            </a:r>
            <a:endParaRPr lang="en-US" sz="1050" dirty="0"/>
          </a:p>
        </p:txBody>
      </p:sp>
    </p:spTree>
    <p:extLst>
      <p:ext uri="{BB962C8B-B14F-4D97-AF65-F5344CB8AC3E}">
        <p14:creationId xmlns:p14="http://schemas.microsoft.com/office/powerpoint/2010/main" val="74354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a:t>
            </a:r>
            <a:r>
              <a:rPr lang="en-US" dirty="0"/>
              <a:t>the prominent languages utilized by Data Scientists.</a:t>
            </a:r>
          </a:p>
          <a:p>
            <a:r>
              <a:rPr lang="en-US" dirty="0"/>
              <a:t>Recognize the significance of various programming languages in data science.</a:t>
            </a:r>
          </a:p>
          <a:p>
            <a:r>
              <a:rPr lang="en-US" dirty="0"/>
              <a:t>Explore essential libraries for data analysis and manipulation.</a:t>
            </a:r>
          </a:p>
          <a:p>
            <a:r>
              <a:rPr lang="en-US" dirty="0"/>
              <a:t>Gain insights into evaluating arithmetic expressions and unit conversions in Python.</a:t>
            </a:r>
          </a:p>
          <a:p>
            <a:endParaRPr lang="en-US" dirty="0"/>
          </a:p>
        </p:txBody>
      </p:sp>
    </p:spTree>
    <p:extLst>
      <p:ext uri="{BB962C8B-B14F-4D97-AF65-F5344CB8AC3E}">
        <p14:creationId xmlns:p14="http://schemas.microsoft.com/office/powerpoint/2010/main" val="417419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905000"/>
            <a:ext cx="8229600" cy="1981200"/>
          </a:xfrm>
        </p:spPr>
        <p:txBody>
          <a:bodyPr/>
          <a:lstStyle/>
          <a:p>
            <a:r>
              <a:rPr lang="en-US" dirty="0">
                <a:effectLst/>
              </a:rPr>
              <a:t>Data Science Methodology</a:t>
            </a:r>
          </a:p>
        </p:txBody>
      </p:sp>
    </p:spTree>
    <p:extLst>
      <p:ext uri="{BB962C8B-B14F-4D97-AF65-F5344CB8AC3E}">
        <p14:creationId xmlns:p14="http://schemas.microsoft.com/office/powerpoint/2010/main" val="170677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effectLst/>
              </a:rPr>
              <a:t>Credit Card Analysis</a:t>
            </a:r>
            <a:endParaRPr lang="en-US" dirty="0"/>
          </a:p>
        </p:txBody>
      </p:sp>
      <p:sp>
        <p:nvSpPr>
          <p:cNvPr id="3" name="Content Placeholder 2"/>
          <p:cNvSpPr>
            <a:spLocks noGrp="1"/>
          </p:cNvSpPr>
          <p:nvPr>
            <p:ph idx="1"/>
          </p:nvPr>
        </p:nvSpPr>
        <p:spPr>
          <a:xfrm>
            <a:off x="-76200" y="1295400"/>
            <a:ext cx="9067800" cy="5562600"/>
          </a:xfrm>
        </p:spPr>
        <p:txBody>
          <a:bodyPr>
            <a:noAutofit/>
          </a:bodyPr>
          <a:lstStyle/>
          <a:p>
            <a:pPr algn="just"/>
            <a:r>
              <a:rPr lang="en-US" sz="2400" dirty="0"/>
              <a:t>Welcome to today's presentation on the application of Data Science Methodology to Credit Card Analysis</a:t>
            </a:r>
            <a:r>
              <a:rPr lang="en-US" sz="2400" dirty="0" smtClean="0"/>
              <a:t>.</a:t>
            </a:r>
          </a:p>
          <a:p>
            <a:pPr marL="137160" indent="0" algn="just">
              <a:buNone/>
            </a:pPr>
            <a:endParaRPr lang="en-US" sz="2400" dirty="0"/>
          </a:p>
          <a:p>
            <a:pPr algn="just"/>
            <a:r>
              <a:rPr lang="en-US" sz="2400" dirty="0"/>
              <a:t>In this session, we will explore how data science techniques can be leveraged to address a critical challenge in the banking industry: determining client suitability for credit card issuance.</a:t>
            </a:r>
          </a:p>
          <a:p>
            <a:pPr algn="just"/>
            <a:endParaRPr lang="en-US" sz="2400" dirty="0" smtClean="0"/>
          </a:p>
          <a:p>
            <a:pPr algn="just"/>
            <a:r>
              <a:rPr lang="en-US" sz="2400" dirty="0" smtClean="0"/>
              <a:t>As </a:t>
            </a:r>
            <a:r>
              <a:rPr lang="en-US" sz="2400" dirty="0"/>
              <a:t>the financial landscape continues to evolve, banks face the complex task of assessing the creditworthiness of potential clients.</a:t>
            </a:r>
          </a:p>
          <a:p>
            <a:pPr algn="just"/>
            <a:endParaRPr lang="en-US" sz="2400" dirty="0" smtClean="0"/>
          </a:p>
        </p:txBody>
      </p:sp>
    </p:spTree>
    <p:extLst>
      <p:ext uri="{BB962C8B-B14F-4D97-AF65-F5344CB8AC3E}">
        <p14:creationId xmlns:p14="http://schemas.microsoft.com/office/powerpoint/2010/main" val="364207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Credit Card Analysis</a:t>
            </a:r>
            <a:endParaRPr lang="en-US" dirty="0"/>
          </a:p>
        </p:txBody>
      </p:sp>
      <p:sp>
        <p:nvSpPr>
          <p:cNvPr id="3" name="Content Placeholder 2"/>
          <p:cNvSpPr>
            <a:spLocks noGrp="1"/>
          </p:cNvSpPr>
          <p:nvPr>
            <p:ph idx="1"/>
          </p:nvPr>
        </p:nvSpPr>
        <p:spPr>
          <a:xfrm>
            <a:off x="0" y="1600200"/>
            <a:ext cx="8991600" cy="5181600"/>
          </a:xfrm>
        </p:spPr>
        <p:txBody>
          <a:bodyPr>
            <a:normAutofit/>
          </a:bodyPr>
          <a:lstStyle/>
          <a:p>
            <a:pPr algn="just"/>
            <a:endParaRPr lang="en-US" sz="2400" dirty="0"/>
          </a:p>
          <a:p>
            <a:pPr algn="just"/>
            <a:r>
              <a:rPr lang="en-US" sz="2400" dirty="0"/>
              <a:t>Accurate credit card suitability assessment is essential to mitigate risks, ensure responsible lending practices, and maintain healthy financial portfolios.</a:t>
            </a:r>
          </a:p>
          <a:p>
            <a:pPr algn="just"/>
            <a:endParaRPr lang="en-US" sz="2400" dirty="0" smtClean="0"/>
          </a:p>
          <a:p>
            <a:pPr algn="just"/>
            <a:r>
              <a:rPr lang="en-US" sz="2400" dirty="0" smtClean="0"/>
              <a:t>By </a:t>
            </a:r>
            <a:r>
              <a:rPr lang="en-US" sz="2400" dirty="0"/>
              <a:t>applying data science methodology, we can create predictive models that analyze a range of variables to make informed decisions about credit card approvals</a:t>
            </a:r>
            <a:r>
              <a:rPr lang="en-US" sz="2400" dirty="0" smtClean="0"/>
              <a:t>.</a:t>
            </a:r>
          </a:p>
          <a:p>
            <a:pPr marL="137160" indent="0" algn="just">
              <a:buNone/>
            </a:pPr>
            <a:endParaRPr lang="en-US" sz="2400" dirty="0"/>
          </a:p>
          <a:p>
            <a:pPr algn="just"/>
            <a:r>
              <a:rPr lang="en-US" sz="2400" dirty="0"/>
              <a:t>Let's delve into the details of this process and understand how data-driven insights are transforming the credit card issuance process for both clients and financial institutions.</a:t>
            </a:r>
          </a:p>
        </p:txBody>
      </p:sp>
    </p:spTree>
    <p:extLst>
      <p:ext uri="{BB962C8B-B14F-4D97-AF65-F5344CB8AC3E}">
        <p14:creationId xmlns:p14="http://schemas.microsoft.com/office/powerpoint/2010/main" val="402108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BUSINESS UNDERSTANDING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Role Play</a:t>
            </a:r>
            <a:r>
              <a:rPr lang="en-US" dirty="0"/>
              <a:t>: In our exploration of credit card analysis, let's step into the shoes of both the client and the data scientist. We'll envision the challenges faced by banks and how data science can provide solutions.</a:t>
            </a:r>
          </a:p>
          <a:p>
            <a:r>
              <a:rPr lang="en-US" b="1" dirty="0"/>
              <a:t>The Problem</a:t>
            </a:r>
            <a:r>
              <a:rPr lang="en-US" dirty="0"/>
              <a:t>: The core issue we address is how banks can effectively determine if a client is suitable for obtaining a credit card based on their economic strength.</a:t>
            </a:r>
          </a:p>
          <a:p>
            <a:r>
              <a:rPr lang="en-US" b="1" dirty="0"/>
              <a:t>Question Framing</a:t>
            </a:r>
            <a:r>
              <a:rPr lang="en-US" dirty="0"/>
              <a:t>: Can we leverage data-driven insights to automatically assess whether a client is suitable to obtain a credit card?</a:t>
            </a:r>
          </a:p>
          <a:p>
            <a:endParaRPr lang="en-US" dirty="0"/>
          </a:p>
        </p:txBody>
      </p:sp>
    </p:spTree>
    <p:extLst>
      <p:ext uri="{BB962C8B-B14F-4D97-AF65-F5344CB8AC3E}">
        <p14:creationId xmlns:p14="http://schemas.microsoft.com/office/powerpoint/2010/main" val="365521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ANALYTIC APPROACH</a:t>
            </a:r>
            <a:endParaRPr lang="en-US" dirty="0"/>
          </a:p>
        </p:txBody>
      </p:sp>
      <p:sp>
        <p:nvSpPr>
          <p:cNvPr id="3" name="Content Placeholder 2"/>
          <p:cNvSpPr>
            <a:spLocks noGrp="1"/>
          </p:cNvSpPr>
          <p:nvPr>
            <p:ph idx="1"/>
          </p:nvPr>
        </p:nvSpPr>
        <p:spPr/>
        <p:txBody>
          <a:bodyPr/>
          <a:lstStyle/>
          <a:p>
            <a:pPr algn="just"/>
            <a:r>
              <a:rPr lang="en-US" b="1" dirty="0"/>
              <a:t>Classification Model</a:t>
            </a:r>
            <a:r>
              <a:rPr lang="en-US" dirty="0"/>
              <a:t>: To tackle the problem at hand, we will adopt a classification model, which aims to provide a binary "Yes" or "No" answer.</a:t>
            </a:r>
          </a:p>
        </p:txBody>
      </p:sp>
    </p:spTree>
    <p:extLst>
      <p:ext uri="{BB962C8B-B14F-4D97-AF65-F5344CB8AC3E}">
        <p14:creationId xmlns:p14="http://schemas.microsoft.com/office/powerpoint/2010/main" val="271431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DATA REQUIREMENTS</a:t>
            </a:r>
            <a:endParaRPr lang="en-US" dirty="0"/>
          </a:p>
        </p:txBody>
      </p:sp>
      <p:sp>
        <p:nvSpPr>
          <p:cNvPr id="3" name="Content Placeholder 2"/>
          <p:cNvSpPr>
            <a:spLocks noGrp="1"/>
          </p:cNvSpPr>
          <p:nvPr>
            <p:ph idx="1"/>
          </p:nvPr>
        </p:nvSpPr>
        <p:spPr/>
        <p:txBody>
          <a:bodyPr/>
          <a:lstStyle/>
          <a:p>
            <a:pPr algn="just"/>
            <a:r>
              <a:rPr lang="en-US" b="1" dirty="0"/>
              <a:t>Personal Data</a:t>
            </a:r>
            <a:r>
              <a:rPr lang="en-US" dirty="0"/>
              <a:t>: The success of our classification model hinges on the availability of comprehensive personal data of bank clients. This data should encompass both clients who defaulted on payments and those who did not.</a:t>
            </a:r>
          </a:p>
        </p:txBody>
      </p:sp>
    </p:spTree>
    <p:extLst>
      <p:ext uri="{BB962C8B-B14F-4D97-AF65-F5344CB8AC3E}">
        <p14:creationId xmlns:p14="http://schemas.microsoft.com/office/powerpoint/2010/main" val="85570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DATA COLLECTION</a:t>
            </a:r>
            <a:endParaRPr lang="en-US" dirty="0">
              <a:effectLst/>
            </a:endParaRPr>
          </a:p>
        </p:txBody>
      </p:sp>
      <p:sp>
        <p:nvSpPr>
          <p:cNvPr id="3" name="Content Placeholder 2"/>
          <p:cNvSpPr>
            <a:spLocks noGrp="1"/>
          </p:cNvSpPr>
          <p:nvPr>
            <p:ph idx="1"/>
          </p:nvPr>
        </p:nvSpPr>
        <p:spPr/>
        <p:txBody>
          <a:bodyPr/>
          <a:lstStyle/>
          <a:p>
            <a:pPr algn="just"/>
            <a:r>
              <a:rPr lang="en-US" b="1" dirty="0"/>
              <a:t>Descriptive Statistics: </a:t>
            </a:r>
            <a:r>
              <a:rPr lang="en-US" dirty="0"/>
              <a:t>We will employ descriptive statistics to summarize and analyze the gathered data, ensuring it meets the prerequisites for our model</a:t>
            </a:r>
            <a:r>
              <a:rPr lang="en-US" dirty="0" smtClean="0"/>
              <a:t>.</a:t>
            </a:r>
          </a:p>
          <a:p>
            <a:pPr algn="just"/>
            <a:endParaRPr lang="en-US" dirty="0"/>
          </a:p>
          <a:p>
            <a:pPr algn="just"/>
            <a:r>
              <a:rPr lang="en-US" b="1" dirty="0" smtClean="0"/>
              <a:t>Data </a:t>
            </a:r>
            <a:r>
              <a:rPr lang="en-US" b="1" dirty="0"/>
              <a:t>Evaluation:</a:t>
            </a:r>
            <a:r>
              <a:rPr lang="en-US" dirty="0"/>
              <a:t> Rigorous data evaluation techniques will be applied to ensure that the data collected is relevant and provides valuable insights.</a:t>
            </a:r>
          </a:p>
        </p:txBody>
      </p:sp>
    </p:spTree>
    <p:extLst>
      <p:ext uri="{BB962C8B-B14F-4D97-AF65-F5344CB8AC3E}">
        <p14:creationId xmlns:p14="http://schemas.microsoft.com/office/powerpoint/2010/main" val="645998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DATA UNDERSTANDING AND PREPARATION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Data </a:t>
            </a:r>
            <a:r>
              <a:rPr lang="en-US" b="1" dirty="0"/>
              <a:t>Understanding</a:t>
            </a:r>
            <a:r>
              <a:rPr lang="en-US" dirty="0"/>
              <a:t>: In this phase, we will dive deep into our data, evaluating variables and calculating essential </a:t>
            </a:r>
            <a:r>
              <a:rPr lang="en-US" dirty="0" err="1"/>
              <a:t>univariate</a:t>
            </a:r>
            <a:r>
              <a:rPr lang="en-US" dirty="0"/>
              <a:t> statistics. We'll also investigate correlations between variables</a:t>
            </a:r>
            <a:r>
              <a:rPr lang="en-US" dirty="0" smtClean="0"/>
              <a:t>.</a:t>
            </a:r>
          </a:p>
          <a:p>
            <a:pPr marL="137160" indent="0">
              <a:buNone/>
            </a:pPr>
            <a:endParaRPr lang="en-US" dirty="0"/>
          </a:p>
          <a:p>
            <a:r>
              <a:rPr lang="en-US" b="1" dirty="0"/>
              <a:t>Data Preparation</a:t>
            </a:r>
            <a:r>
              <a:rPr lang="en-US" dirty="0"/>
              <a:t>: To prepare our data for the classification model, we'll transform and preprocess it as required. This step is crucial to ensure that the model receives the necessary input.</a:t>
            </a:r>
          </a:p>
          <a:p>
            <a:endParaRPr lang="en-US" dirty="0"/>
          </a:p>
        </p:txBody>
      </p:sp>
    </p:spTree>
    <p:extLst>
      <p:ext uri="{BB962C8B-B14F-4D97-AF65-F5344CB8AC3E}">
        <p14:creationId xmlns:p14="http://schemas.microsoft.com/office/powerpoint/2010/main" val="380201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MODELING AND EVALUATION</a:t>
            </a:r>
            <a:endParaRPr lang="en-US" dirty="0"/>
          </a:p>
        </p:txBody>
      </p:sp>
      <p:sp>
        <p:nvSpPr>
          <p:cNvPr id="3" name="Content Placeholder 2"/>
          <p:cNvSpPr>
            <a:spLocks noGrp="1"/>
          </p:cNvSpPr>
          <p:nvPr>
            <p:ph idx="1"/>
          </p:nvPr>
        </p:nvSpPr>
        <p:spPr/>
        <p:txBody>
          <a:bodyPr/>
          <a:lstStyle/>
          <a:p>
            <a:r>
              <a:rPr lang="en-US" b="1" dirty="0"/>
              <a:t>Modeling Phase</a:t>
            </a:r>
            <a:r>
              <a:rPr lang="en-US" dirty="0"/>
              <a:t>: Here, we'll construct a classification model using the meticulously prepared data. This model will be trained to make accurate predictions regarding credit card suitability</a:t>
            </a:r>
            <a:r>
              <a:rPr lang="en-US" dirty="0" smtClean="0"/>
              <a:t>.</a:t>
            </a:r>
          </a:p>
          <a:p>
            <a:pPr marL="137160" indent="0">
              <a:buNone/>
            </a:pPr>
            <a:endParaRPr lang="en-US" dirty="0"/>
          </a:p>
          <a:p>
            <a:r>
              <a:rPr lang="en-US" b="1" dirty="0"/>
              <a:t>Evaluation Process</a:t>
            </a:r>
            <a:r>
              <a:rPr lang="en-US" dirty="0"/>
              <a:t>: The model's performance will be rigorously evaluated, and iterative improvements will be made to enhance accuracy and predictive power.</a:t>
            </a:r>
          </a:p>
          <a:p>
            <a:endParaRPr lang="en-US" dirty="0"/>
          </a:p>
        </p:txBody>
      </p:sp>
    </p:spTree>
    <p:extLst>
      <p:ext uri="{BB962C8B-B14F-4D97-AF65-F5344CB8AC3E}">
        <p14:creationId xmlns:p14="http://schemas.microsoft.com/office/powerpoint/2010/main" val="25637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514600"/>
          </a:xfrm>
        </p:spPr>
        <p:txBody>
          <a:bodyPr/>
          <a:lstStyle/>
          <a:p>
            <a:r>
              <a:rPr lang="en-US" dirty="0" smtClean="0"/>
              <a:t>TOOLS FOR DATA SCIENCE</a:t>
            </a:r>
            <a:endParaRPr lang="en-US" dirty="0"/>
          </a:p>
        </p:txBody>
      </p:sp>
    </p:spTree>
    <p:extLst>
      <p:ext uri="{BB962C8B-B14F-4D97-AF65-F5344CB8AC3E}">
        <p14:creationId xmlns:p14="http://schemas.microsoft.com/office/powerpoint/2010/main" val="353892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Methodology Recap</a:t>
            </a:r>
            <a:r>
              <a:rPr lang="en-US" dirty="0"/>
              <a:t>: To sum up, we have explored the various stages of the Data Science Methodology applied to credit card analysis, from problem framing to model evaluation</a:t>
            </a:r>
            <a:r>
              <a:rPr lang="en-US" dirty="0" smtClean="0"/>
              <a:t>.</a:t>
            </a:r>
          </a:p>
          <a:p>
            <a:endParaRPr lang="en-US" dirty="0"/>
          </a:p>
          <a:p>
            <a:r>
              <a:rPr lang="en-US" b="1" dirty="0"/>
              <a:t>Critical Importance</a:t>
            </a:r>
            <a:r>
              <a:rPr lang="en-US" dirty="0"/>
              <a:t>: Accurate credit card suitability assessment is a critical aspect of responsible lending, risk management, and ensuring positive financial outcomes for both clients and institutions.</a:t>
            </a:r>
          </a:p>
          <a:p>
            <a:endParaRPr lang="en-US" b="1" dirty="0" smtClean="0"/>
          </a:p>
          <a:p>
            <a:r>
              <a:rPr lang="en-US" b="1" dirty="0" smtClean="0"/>
              <a:t>Thank </a:t>
            </a:r>
            <a:r>
              <a:rPr lang="en-US" b="1" dirty="0"/>
              <a:t>You</a:t>
            </a:r>
            <a:r>
              <a:rPr lang="en-US" dirty="0"/>
              <a:t>: Thank you for your attention. By embracing data science, we can drive transformation in the banking sector and ensure that credit card issuance aligns with clients' economic capabilities.</a:t>
            </a:r>
          </a:p>
          <a:p>
            <a:endParaRPr lang="en-US" dirty="0"/>
          </a:p>
        </p:txBody>
      </p:sp>
    </p:spTree>
    <p:extLst>
      <p:ext uri="{BB962C8B-B14F-4D97-AF65-F5344CB8AC3E}">
        <p14:creationId xmlns:p14="http://schemas.microsoft.com/office/powerpoint/2010/main" val="2571771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2133600"/>
          </a:xfrm>
        </p:spPr>
        <p:txBody>
          <a:bodyPr>
            <a:normAutofit/>
          </a:bodyPr>
          <a:lstStyle/>
          <a:p>
            <a:r>
              <a:rPr lang="en-US" dirty="0" smtClean="0">
                <a:effectLst/>
              </a:rPr>
              <a:t>PYTHON PROJECT FOR </a:t>
            </a:r>
            <a:br>
              <a:rPr lang="en-US" dirty="0" smtClean="0">
                <a:effectLst/>
              </a:rPr>
            </a:br>
            <a:r>
              <a:rPr lang="en-US" dirty="0" smtClean="0">
                <a:effectLst/>
              </a:rPr>
              <a:t>DATA SCIENCE</a:t>
            </a:r>
            <a:endParaRPr lang="en-US" dirty="0"/>
          </a:p>
        </p:txBody>
      </p:sp>
    </p:spTree>
    <p:extLst>
      <p:ext uri="{BB962C8B-B14F-4D97-AF65-F5344CB8AC3E}">
        <p14:creationId xmlns:p14="http://schemas.microsoft.com/office/powerpoint/2010/main" val="310530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0" y="1600200"/>
            <a:ext cx="9144000" cy="4709160"/>
          </a:xfrm>
        </p:spPr>
        <p:txBody>
          <a:bodyPr>
            <a:normAutofit lnSpcReduction="10000"/>
          </a:bodyPr>
          <a:lstStyle/>
          <a:p>
            <a:pPr marL="137160" indent="0">
              <a:buNone/>
            </a:pPr>
            <a:r>
              <a:rPr lang="en-US" sz="3200" b="1" dirty="0" smtClean="0"/>
              <a:t>Introduction to stock data extraction &amp; visualization</a:t>
            </a:r>
          </a:p>
          <a:p>
            <a:pPr marL="137160" indent="0">
              <a:buNone/>
            </a:pPr>
            <a:endParaRPr lang="en-US" dirty="0" smtClean="0"/>
          </a:p>
          <a:p>
            <a:r>
              <a:rPr lang="en-US" dirty="0" smtClean="0"/>
              <a:t>Extracting </a:t>
            </a:r>
            <a:r>
              <a:rPr lang="en-US" dirty="0"/>
              <a:t>and visualizing stock data is essential for informed decision-making in data science projects.</a:t>
            </a:r>
          </a:p>
          <a:p>
            <a:r>
              <a:rPr lang="en-US" dirty="0"/>
              <a:t>In this presentation, we'll explore a project that involves extracting stock and revenue data and creating visualizations.</a:t>
            </a:r>
          </a:p>
          <a:p>
            <a:r>
              <a:rPr lang="en-US" dirty="0"/>
              <a:t>By the end, you'll have a clear understanding of the process and its significance.</a:t>
            </a:r>
          </a:p>
          <a:p>
            <a:endParaRPr lang="en-US" dirty="0"/>
          </a:p>
        </p:txBody>
      </p:sp>
    </p:spTree>
    <p:extLst>
      <p:ext uri="{BB962C8B-B14F-4D97-AF65-F5344CB8AC3E}">
        <p14:creationId xmlns:p14="http://schemas.microsoft.com/office/powerpoint/2010/main" val="315962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PROJECT OVERVIEW</a:t>
            </a:r>
            <a:endParaRPr lang="en-US" dirty="0"/>
          </a:p>
        </p:txBody>
      </p:sp>
      <p:sp>
        <p:nvSpPr>
          <p:cNvPr id="3" name="Content Placeholder 2"/>
          <p:cNvSpPr>
            <a:spLocks noGrp="1"/>
          </p:cNvSpPr>
          <p:nvPr>
            <p:ph idx="1"/>
          </p:nvPr>
        </p:nvSpPr>
        <p:spPr/>
        <p:txBody>
          <a:bodyPr>
            <a:normAutofit lnSpcReduction="10000"/>
          </a:bodyPr>
          <a:lstStyle/>
          <a:p>
            <a:r>
              <a:rPr lang="en-US" dirty="0"/>
              <a:t>Objective: Extract stock and revenue data, create informative visualizations</a:t>
            </a:r>
            <a:r>
              <a:rPr lang="en-US" dirty="0" smtClean="0"/>
              <a:t>.</a:t>
            </a:r>
          </a:p>
          <a:p>
            <a:pPr marL="137160" indent="0">
              <a:buNone/>
            </a:pPr>
            <a:endParaRPr lang="en-US" dirty="0"/>
          </a:p>
          <a:p>
            <a:r>
              <a:rPr lang="en-US" dirty="0"/>
              <a:t>Tools Used: </a:t>
            </a:r>
            <a:r>
              <a:rPr lang="en-US" dirty="0" err="1"/>
              <a:t>yfinance</a:t>
            </a:r>
            <a:r>
              <a:rPr lang="en-US" dirty="0"/>
              <a:t>, pandas, requests, </a:t>
            </a:r>
            <a:r>
              <a:rPr lang="en-US" dirty="0" err="1"/>
              <a:t>BeautifulSoup</a:t>
            </a:r>
            <a:r>
              <a:rPr lang="en-US" dirty="0"/>
              <a:t>, </a:t>
            </a:r>
            <a:r>
              <a:rPr lang="en-US" dirty="0" err="1"/>
              <a:t>plotly</a:t>
            </a:r>
            <a:r>
              <a:rPr lang="en-US" dirty="0" smtClean="0"/>
              <a:t>.</a:t>
            </a:r>
          </a:p>
          <a:p>
            <a:pPr marL="137160" indent="0">
              <a:buNone/>
            </a:pPr>
            <a:endParaRPr lang="en-US" dirty="0"/>
          </a:p>
          <a:p>
            <a:r>
              <a:rPr lang="en-US" dirty="0"/>
              <a:t>Tasks:</a:t>
            </a:r>
          </a:p>
          <a:p>
            <a:pPr lvl="1"/>
            <a:r>
              <a:rPr lang="en-US" dirty="0"/>
              <a:t>Stock data extraction for Tesla and GameStop.</a:t>
            </a:r>
          </a:p>
          <a:p>
            <a:pPr lvl="1"/>
            <a:r>
              <a:rPr lang="en-US" dirty="0"/>
              <a:t>Web scraping for revenue data.</a:t>
            </a:r>
          </a:p>
          <a:p>
            <a:pPr lvl="1"/>
            <a:r>
              <a:rPr lang="en-US" dirty="0"/>
              <a:t>Visualizing stock and revenue data</a:t>
            </a:r>
            <a:r>
              <a:rPr lang="en-US" dirty="0" smtClean="0"/>
              <a:t>.</a:t>
            </a:r>
            <a:endParaRPr lang="en-US" dirty="0"/>
          </a:p>
        </p:txBody>
      </p:sp>
    </p:spTree>
    <p:extLst>
      <p:ext uri="{BB962C8B-B14F-4D97-AF65-F5344CB8AC3E}">
        <p14:creationId xmlns:p14="http://schemas.microsoft.com/office/powerpoint/2010/main" val="69010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 of Tasks</a:t>
            </a:r>
            <a:endParaRPr lang="en-US" dirty="0"/>
          </a:p>
        </p:txBody>
      </p:sp>
      <p:sp>
        <p:nvSpPr>
          <p:cNvPr id="3" name="Content Placeholder 2"/>
          <p:cNvSpPr>
            <a:spLocks noGrp="1"/>
          </p:cNvSpPr>
          <p:nvPr>
            <p:ph idx="1"/>
          </p:nvPr>
        </p:nvSpPr>
        <p:spPr/>
        <p:txBody>
          <a:bodyPr>
            <a:normAutofit/>
          </a:bodyPr>
          <a:lstStyle/>
          <a:p>
            <a:r>
              <a:rPr lang="en-US" dirty="0" smtClean="0"/>
              <a:t>Define a </a:t>
            </a:r>
            <a:r>
              <a:rPr lang="en-US" dirty="0"/>
              <a:t>Function that Makes a Graph</a:t>
            </a:r>
          </a:p>
          <a:p>
            <a:r>
              <a:rPr lang="en-US" dirty="0" smtClean="0"/>
              <a:t>Use </a:t>
            </a:r>
            <a:r>
              <a:rPr lang="en-US" dirty="0" err="1"/>
              <a:t>yfinance</a:t>
            </a:r>
            <a:r>
              <a:rPr lang="en-US" dirty="0"/>
              <a:t> to Extract Stock Data</a:t>
            </a:r>
          </a:p>
          <a:p>
            <a:r>
              <a:rPr lang="en-US" dirty="0" smtClean="0"/>
              <a:t>Use </a:t>
            </a:r>
            <a:r>
              <a:rPr lang="en-US" dirty="0" err="1"/>
              <a:t>Webscraping</a:t>
            </a:r>
            <a:r>
              <a:rPr lang="en-US" dirty="0"/>
              <a:t> to Extract Tesla Revenue Data</a:t>
            </a:r>
          </a:p>
          <a:p>
            <a:r>
              <a:rPr lang="en-US" dirty="0" smtClean="0"/>
              <a:t>Use </a:t>
            </a:r>
            <a:r>
              <a:rPr lang="en-US" dirty="0" err="1"/>
              <a:t>yfinance</a:t>
            </a:r>
            <a:r>
              <a:rPr lang="en-US" dirty="0"/>
              <a:t> to Extract Stock Data</a:t>
            </a:r>
          </a:p>
          <a:p>
            <a:r>
              <a:rPr lang="en-US" dirty="0" smtClean="0"/>
              <a:t>Use </a:t>
            </a:r>
            <a:r>
              <a:rPr lang="en-US" dirty="0" err="1"/>
              <a:t>Webscraping</a:t>
            </a:r>
            <a:r>
              <a:rPr lang="en-US" dirty="0"/>
              <a:t> to Extract GME Revenue Data</a:t>
            </a:r>
          </a:p>
          <a:p>
            <a:r>
              <a:rPr lang="en-US" dirty="0" smtClean="0"/>
              <a:t>Plot </a:t>
            </a:r>
            <a:r>
              <a:rPr lang="en-US" dirty="0"/>
              <a:t>Tesla Stock Graph</a:t>
            </a:r>
          </a:p>
          <a:p>
            <a:r>
              <a:rPr lang="en-US" dirty="0" smtClean="0"/>
              <a:t>Plot </a:t>
            </a:r>
            <a:r>
              <a:rPr lang="en-US" dirty="0"/>
              <a:t>GameStop Stock Graph</a:t>
            </a:r>
          </a:p>
          <a:p>
            <a:pPr marL="137160" indent="0">
              <a:buNone/>
            </a:pPr>
            <a:endParaRPr lang="en-US" dirty="0"/>
          </a:p>
        </p:txBody>
      </p:sp>
    </p:spTree>
    <p:extLst>
      <p:ext uri="{BB962C8B-B14F-4D97-AF65-F5344CB8AC3E}">
        <p14:creationId xmlns:p14="http://schemas.microsoft.com/office/powerpoint/2010/main" val="2128171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705600"/>
          </a:xfrm>
        </p:spPr>
        <p:txBody>
          <a:bodyPr>
            <a:normAutofit fontScale="77500" lnSpcReduction="20000"/>
          </a:bodyPr>
          <a:lstStyle/>
          <a:p>
            <a:pPr marL="137160" indent="0" algn="just">
              <a:buNone/>
            </a:pPr>
            <a:r>
              <a:rPr lang="en-US" sz="3800" b="1" dirty="0"/>
              <a:t>Purpose and Goals:</a:t>
            </a:r>
            <a:r>
              <a:rPr lang="en-US" dirty="0"/>
              <a:t> </a:t>
            </a:r>
            <a:endParaRPr lang="en-US" dirty="0" smtClean="0"/>
          </a:p>
          <a:p>
            <a:pPr algn="just"/>
            <a:r>
              <a:rPr lang="en-US" dirty="0" smtClean="0"/>
              <a:t>In </a:t>
            </a:r>
            <a:r>
              <a:rPr lang="en-US" dirty="0"/>
              <a:t>this assignment, our main objective is to extract essential stock data and leverage visualization techniques to empower informed decision-making. By harnessing the power of data analysis and visualization, we aim to uncover meaningful insights that drive effective choices in the realm of stock investments</a:t>
            </a:r>
            <a:r>
              <a:rPr lang="en-US" dirty="0" smtClean="0"/>
              <a:t>.</a:t>
            </a:r>
          </a:p>
          <a:p>
            <a:pPr algn="just"/>
            <a:endParaRPr lang="en-US" dirty="0"/>
          </a:p>
          <a:p>
            <a:pPr marL="137160" indent="0" algn="just">
              <a:buNone/>
            </a:pPr>
            <a:r>
              <a:rPr lang="en-US" sz="3800" b="1" dirty="0"/>
              <a:t>Importance of Data Analysis and Visualization: </a:t>
            </a:r>
          </a:p>
          <a:p>
            <a:pPr algn="just"/>
            <a:r>
              <a:rPr lang="en-US" dirty="0" smtClean="0"/>
              <a:t>Data </a:t>
            </a:r>
            <a:r>
              <a:rPr lang="en-US" dirty="0"/>
              <a:t>analysis and visualization are pivotal pillars of data science. They allow us to transform raw data into actionable insights, providing a clear understanding of complex trends, patterns, and relationships. Through insightful visualizations, we not only communicate information effectively but also unlock the potential for deeper comprehension, enabling us to navigate the intricate landscape of stock data with confidence</a:t>
            </a:r>
            <a:r>
              <a:rPr lang="en-US" dirty="0" smtClean="0"/>
              <a:t>.</a:t>
            </a:r>
          </a:p>
          <a:p>
            <a:pPr algn="just"/>
            <a:endParaRPr lang="en-US" dirty="0"/>
          </a:p>
          <a:p>
            <a:pPr marL="137160" indent="0" algn="just">
              <a:buNone/>
            </a:pPr>
            <a:r>
              <a:rPr lang="en-US" sz="3800" b="1" dirty="0"/>
              <a:t>Key </a:t>
            </a:r>
            <a:r>
              <a:rPr lang="en-US" sz="3800" b="1" dirty="0" smtClean="0"/>
              <a:t>Takeaways:</a:t>
            </a:r>
          </a:p>
          <a:p>
            <a:pPr algn="just"/>
            <a:r>
              <a:rPr lang="en-US" sz="2900" dirty="0"/>
              <a:t>Understanding the significance of extracting and visualizing stock </a:t>
            </a:r>
            <a:r>
              <a:rPr lang="en-US" sz="2900" dirty="0" err="1"/>
              <a:t>data.Realizing</a:t>
            </a:r>
            <a:r>
              <a:rPr lang="en-US" sz="2900" dirty="0"/>
              <a:t> the power of data analysis and visualization in driving informed </a:t>
            </a:r>
            <a:r>
              <a:rPr lang="en-US" sz="2900" dirty="0" err="1"/>
              <a:t>decisions.Exploring</a:t>
            </a:r>
            <a:r>
              <a:rPr lang="en-US" sz="2900" dirty="0"/>
              <a:t> the intersection of data science and financial insights for strategic stock management.</a:t>
            </a:r>
          </a:p>
        </p:txBody>
      </p:sp>
    </p:spTree>
    <p:extLst>
      <p:ext uri="{BB962C8B-B14F-4D97-AF65-F5344CB8AC3E}">
        <p14:creationId xmlns:p14="http://schemas.microsoft.com/office/powerpoint/2010/main" val="1830067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TABLE OF CONTENTS</a:t>
            </a:r>
            <a:endParaRPr lang="en-US" dirty="0"/>
          </a:p>
        </p:txBody>
      </p:sp>
      <p:sp>
        <p:nvSpPr>
          <p:cNvPr id="3" name="Content Placeholder 2"/>
          <p:cNvSpPr>
            <a:spLocks noGrp="1"/>
          </p:cNvSpPr>
          <p:nvPr>
            <p:ph idx="1"/>
          </p:nvPr>
        </p:nvSpPr>
        <p:spPr>
          <a:xfrm>
            <a:off x="152400" y="1600200"/>
            <a:ext cx="8534400" cy="4953000"/>
          </a:xfrm>
        </p:spPr>
        <p:txBody>
          <a:bodyPr>
            <a:noAutofit/>
          </a:bodyPr>
          <a:lstStyle/>
          <a:p>
            <a:r>
              <a:rPr lang="en-US" sz="3000" dirty="0"/>
              <a:t>Define Graphing Function</a:t>
            </a:r>
          </a:p>
          <a:p>
            <a:r>
              <a:rPr lang="en-US" sz="3000" dirty="0"/>
              <a:t>Question 1: Tesla Stock Data Extraction</a:t>
            </a:r>
          </a:p>
          <a:p>
            <a:r>
              <a:rPr lang="en-US" sz="3000" dirty="0"/>
              <a:t>Question 2: Tesla Revenue Data Extraction</a:t>
            </a:r>
          </a:p>
          <a:p>
            <a:r>
              <a:rPr lang="en-US" sz="3000" dirty="0"/>
              <a:t>Question 3: GameStop Stock Data Extraction</a:t>
            </a:r>
          </a:p>
          <a:p>
            <a:r>
              <a:rPr lang="en-US" sz="3000" dirty="0"/>
              <a:t>Question 4: GameStop Revenue Data Extraction</a:t>
            </a:r>
          </a:p>
          <a:p>
            <a:r>
              <a:rPr lang="en-US" sz="3000" dirty="0"/>
              <a:t>Question 5: Plot Tesla Stock Graph</a:t>
            </a:r>
          </a:p>
          <a:p>
            <a:r>
              <a:rPr lang="en-US" sz="3000" dirty="0"/>
              <a:t>Question 6: Plot GameStop Stock Graph</a:t>
            </a:r>
          </a:p>
          <a:p>
            <a:r>
              <a:rPr lang="en-US" sz="3000" dirty="0" smtClean="0"/>
              <a:t>Conclusion</a:t>
            </a:r>
            <a:endParaRPr lang="en-US" sz="3000" dirty="0"/>
          </a:p>
        </p:txBody>
      </p:sp>
    </p:spTree>
    <p:extLst>
      <p:ext uri="{BB962C8B-B14F-4D97-AF65-F5344CB8AC3E}">
        <p14:creationId xmlns:p14="http://schemas.microsoft.com/office/powerpoint/2010/main" val="409384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Autofit/>
          </a:bodyPr>
          <a:lstStyle/>
          <a:p>
            <a:r>
              <a:rPr lang="en-US" dirty="0" smtClean="0"/>
              <a:t>Extracting </a:t>
            </a:r>
            <a:r>
              <a:rPr lang="en-US" dirty="0"/>
              <a:t>and Visualizing Stock </a:t>
            </a:r>
            <a:r>
              <a:rPr lang="en-US" dirty="0" smtClean="0"/>
              <a:t>Data</a:t>
            </a:r>
            <a:endParaRPr lang="en-US" dirty="0"/>
          </a:p>
        </p:txBody>
      </p:sp>
      <p:sp>
        <p:nvSpPr>
          <p:cNvPr id="3" name="Content Placeholder 2"/>
          <p:cNvSpPr>
            <a:spLocks noGrp="1"/>
          </p:cNvSpPr>
          <p:nvPr>
            <p:ph idx="1"/>
          </p:nvPr>
        </p:nvSpPr>
        <p:spPr>
          <a:xfrm>
            <a:off x="-76200" y="1295400"/>
            <a:ext cx="8991600" cy="5410200"/>
          </a:xfrm>
        </p:spPr>
        <p:txBody>
          <a:bodyPr>
            <a:noAutofit/>
          </a:bodyPr>
          <a:lstStyle/>
          <a:p>
            <a:pPr marL="137160" indent="0">
              <a:buNone/>
            </a:pPr>
            <a:r>
              <a:rPr lang="en-US" b="1" u="sng" dirty="0" smtClean="0"/>
              <a:t>Description</a:t>
            </a:r>
            <a:r>
              <a:rPr lang="en-US" b="1" u="sng" dirty="0"/>
              <a:t>:</a:t>
            </a:r>
          </a:p>
          <a:p>
            <a:r>
              <a:rPr lang="en-US" sz="1800" dirty="0"/>
              <a:t>Extracting essential data from a dataset and displaying it is a fundamental aspect of data science.</a:t>
            </a:r>
          </a:p>
          <a:p>
            <a:r>
              <a:rPr lang="en-US" sz="1800" dirty="0"/>
              <a:t>Enables informed decision-making based on data insights.</a:t>
            </a:r>
          </a:p>
          <a:p>
            <a:pPr marL="137160" indent="0">
              <a:buNone/>
            </a:pPr>
            <a:r>
              <a:rPr lang="en-US" sz="2400" b="1" dirty="0"/>
              <a:t>Subtasks:</a:t>
            </a:r>
          </a:p>
          <a:p>
            <a:r>
              <a:rPr lang="en-US" sz="1800" b="1" dirty="0"/>
              <a:t>Use </a:t>
            </a:r>
            <a:r>
              <a:rPr lang="en-US" sz="1800" b="1" dirty="0" err="1"/>
              <a:t>yfinance</a:t>
            </a:r>
            <a:r>
              <a:rPr lang="en-US" sz="1800" b="1" dirty="0"/>
              <a:t> to Extract Stock Data:</a:t>
            </a:r>
            <a:endParaRPr lang="en-US" sz="1800" dirty="0"/>
          </a:p>
          <a:p>
            <a:pPr lvl="1"/>
            <a:r>
              <a:rPr lang="en-US" sz="1800" dirty="0"/>
              <a:t>Utilize the </a:t>
            </a:r>
            <a:r>
              <a:rPr lang="en-US" sz="1800" dirty="0" err="1"/>
              <a:t>yfinance</a:t>
            </a:r>
            <a:r>
              <a:rPr lang="en-US" sz="1800" dirty="0"/>
              <a:t> library to extract historical stock data.</a:t>
            </a:r>
          </a:p>
          <a:p>
            <a:pPr lvl="1"/>
            <a:r>
              <a:rPr lang="en-US" sz="1800" dirty="0"/>
              <a:t>Retrieve and process stock data for Tesla (TSLA) and GameStop (GME) stocks.</a:t>
            </a:r>
          </a:p>
          <a:p>
            <a:r>
              <a:rPr lang="en-US" sz="1800" b="1" dirty="0"/>
              <a:t>Use </a:t>
            </a:r>
            <a:r>
              <a:rPr lang="en-US" sz="1800" b="1" dirty="0" err="1"/>
              <a:t>Webscraping</a:t>
            </a:r>
            <a:r>
              <a:rPr lang="en-US" sz="1800" b="1" dirty="0"/>
              <a:t> to Extract Revenue Data:</a:t>
            </a:r>
            <a:endParaRPr lang="en-US" sz="1800" dirty="0"/>
          </a:p>
          <a:p>
            <a:pPr lvl="1"/>
            <a:r>
              <a:rPr lang="en-US" sz="1800" dirty="0"/>
              <a:t>Apply web scraping techniques to gather revenue data for Tesla and GameStop.</a:t>
            </a:r>
          </a:p>
          <a:p>
            <a:pPr lvl="1"/>
            <a:r>
              <a:rPr lang="en-US" sz="1800" dirty="0"/>
              <a:t>Enhance data analysis by incorporating revenue insights.</a:t>
            </a:r>
          </a:p>
          <a:p>
            <a:r>
              <a:rPr lang="en-US" sz="1800" b="1" dirty="0"/>
              <a:t>Plot Historical Stock Graphs:</a:t>
            </a:r>
            <a:endParaRPr lang="en-US" sz="1800" dirty="0"/>
          </a:p>
          <a:p>
            <a:pPr lvl="1"/>
            <a:r>
              <a:rPr lang="en-US" sz="1800" dirty="0"/>
              <a:t>Create interactive visualizations of historical share prices and revenues.</a:t>
            </a:r>
          </a:p>
          <a:p>
            <a:pPr lvl="1"/>
            <a:r>
              <a:rPr lang="en-US" sz="1800" dirty="0"/>
              <a:t>Utilize </a:t>
            </a:r>
            <a:r>
              <a:rPr lang="en-US" sz="1800" dirty="0" err="1"/>
              <a:t>Plotly</a:t>
            </a:r>
            <a:r>
              <a:rPr lang="en-US" sz="1800" dirty="0"/>
              <a:t> and subplots to present both data sets in a single graph</a:t>
            </a:r>
            <a:r>
              <a:rPr lang="en-US" sz="1800" dirty="0" smtClean="0"/>
              <a:t>.</a:t>
            </a:r>
            <a:endParaRPr lang="en-US" sz="1800" dirty="0"/>
          </a:p>
        </p:txBody>
      </p:sp>
    </p:spTree>
    <p:extLst>
      <p:ext uri="{BB962C8B-B14F-4D97-AF65-F5344CB8AC3E}">
        <p14:creationId xmlns:p14="http://schemas.microsoft.com/office/powerpoint/2010/main" val="26522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Autofit/>
          </a:bodyPr>
          <a:lstStyle/>
          <a:p>
            <a:r>
              <a:rPr lang="en-US" dirty="0" smtClean="0">
                <a:effectLst/>
              </a:rPr>
              <a:t>Data </a:t>
            </a:r>
            <a:r>
              <a:rPr lang="en-US" dirty="0">
                <a:effectLst/>
              </a:rPr>
              <a:t>Visualization and Interpretation</a:t>
            </a:r>
            <a:endParaRPr lang="en-US" dirty="0"/>
          </a:p>
        </p:txBody>
      </p:sp>
      <p:sp>
        <p:nvSpPr>
          <p:cNvPr id="3" name="Content Placeholder 2"/>
          <p:cNvSpPr>
            <a:spLocks noGrp="1"/>
          </p:cNvSpPr>
          <p:nvPr>
            <p:ph idx="1"/>
          </p:nvPr>
        </p:nvSpPr>
        <p:spPr>
          <a:xfrm>
            <a:off x="-76200" y="1524000"/>
            <a:ext cx="8991600" cy="5181600"/>
          </a:xfrm>
        </p:spPr>
        <p:txBody>
          <a:bodyPr>
            <a:noAutofit/>
          </a:bodyPr>
          <a:lstStyle/>
          <a:p>
            <a:r>
              <a:rPr lang="en-US" sz="2400" b="1" u="sng" dirty="0"/>
              <a:t>Description:</a:t>
            </a:r>
          </a:p>
          <a:p>
            <a:pPr lvl="1"/>
            <a:r>
              <a:rPr lang="en-US" sz="1800" dirty="0"/>
              <a:t>Visualize extracted data to identify patterns, trends, and relationships.</a:t>
            </a:r>
          </a:p>
          <a:p>
            <a:pPr lvl="1"/>
            <a:r>
              <a:rPr lang="en-US" sz="1800" dirty="0"/>
              <a:t>Interpretation of data aids in drawing meaningful conclusions.</a:t>
            </a:r>
          </a:p>
          <a:p>
            <a:r>
              <a:rPr lang="en-US" sz="2400" b="1" u="sng" dirty="0"/>
              <a:t>Subtasks:</a:t>
            </a:r>
          </a:p>
          <a:p>
            <a:pPr lvl="1"/>
            <a:r>
              <a:rPr lang="en-US" sz="1800" b="1" dirty="0"/>
              <a:t>Plot Tesla Stock Graph:</a:t>
            </a:r>
            <a:endParaRPr lang="en-US" sz="1800" dirty="0"/>
          </a:p>
          <a:p>
            <a:pPr lvl="2"/>
            <a:r>
              <a:rPr lang="en-US" sz="1800" dirty="0"/>
              <a:t>Generate a graph depicting Tesla's historical stock performance.</a:t>
            </a:r>
          </a:p>
          <a:p>
            <a:pPr lvl="2"/>
            <a:r>
              <a:rPr lang="en-US" sz="1800" dirty="0"/>
              <a:t>Compare share prices and revenues over time.</a:t>
            </a:r>
          </a:p>
          <a:p>
            <a:pPr lvl="1"/>
            <a:r>
              <a:rPr lang="en-US" sz="1800" b="1" dirty="0"/>
              <a:t>Plot GameStop Stock Graph:</a:t>
            </a:r>
            <a:endParaRPr lang="en-US" sz="1800" dirty="0"/>
          </a:p>
          <a:p>
            <a:pPr lvl="2"/>
            <a:r>
              <a:rPr lang="en-US" sz="1800" dirty="0"/>
              <a:t>Visualize GameStop's historical stock trends and revenue growth.</a:t>
            </a:r>
          </a:p>
          <a:p>
            <a:pPr lvl="2"/>
            <a:r>
              <a:rPr lang="en-US" sz="1800" dirty="0"/>
              <a:t>Analyze patterns in share prices and revenue data</a:t>
            </a:r>
            <a:r>
              <a:rPr lang="en-US" sz="1800" dirty="0" smtClean="0"/>
              <a:t>.</a:t>
            </a:r>
          </a:p>
          <a:p>
            <a:pPr marL="905256" lvl="2" indent="0">
              <a:buNone/>
            </a:pPr>
            <a:endParaRPr lang="en-US" sz="1800" dirty="0"/>
          </a:p>
          <a:p>
            <a:r>
              <a:rPr lang="en-US" sz="1800" b="1" dirty="0"/>
              <a:t>Estimated Time Needed: 30 min</a:t>
            </a:r>
            <a:endParaRPr lang="en-US" sz="1800" dirty="0"/>
          </a:p>
          <a:p>
            <a:pPr lvl="1"/>
            <a:r>
              <a:rPr lang="en-US" sz="1800" dirty="0"/>
              <a:t>Presentation of task details and concepts.</a:t>
            </a:r>
          </a:p>
          <a:p>
            <a:pPr lvl="1"/>
            <a:r>
              <a:rPr lang="en-US" sz="1800" dirty="0"/>
              <a:t>Code execution and graph visualization.</a:t>
            </a:r>
          </a:p>
          <a:p>
            <a:pPr lvl="1"/>
            <a:r>
              <a:rPr lang="en-US" sz="1800" dirty="0"/>
              <a:t>Q&amp;A session for clarifications and discussion.</a:t>
            </a:r>
          </a:p>
        </p:txBody>
      </p:sp>
    </p:spTree>
    <p:extLst>
      <p:ext uri="{BB962C8B-B14F-4D97-AF65-F5344CB8AC3E}">
        <p14:creationId xmlns:p14="http://schemas.microsoft.com/office/powerpoint/2010/main" val="325670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
            </a:r>
            <a:r>
              <a:rPr lang="en-US" dirty="0"/>
              <a:t>efining the Graphing Function</a:t>
            </a:r>
          </a:p>
        </p:txBody>
      </p:sp>
      <p:sp>
        <p:nvSpPr>
          <p:cNvPr id="3" name="Content Placeholder 2"/>
          <p:cNvSpPr>
            <a:spLocks noGrp="1"/>
          </p:cNvSpPr>
          <p:nvPr>
            <p:ph idx="1"/>
          </p:nvPr>
        </p:nvSpPr>
        <p:spPr>
          <a:xfrm>
            <a:off x="228600" y="1371600"/>
            <a:ext cx="8610600" cy="5486400"/>
          </a:xfrm>
        </p:spPr>
        <p:txBody>
          <a:bodyPr>
            <a:normAutofit fontScale="47500" lnSpcReduction="20000"/>
          </a:bodyPr>
          <a:lstStyle/>
          <a:p>
            <a:pPr marL="137160" indent="0">
              <a:buNone/>
            </a:pPr>
            <a:r>
              <a:rPr lang="en-US" dirty="0" err="1"/>
              <a:t>def</a:t>
            </a:r>
            <a:r>
              <a:rPr lang="en-US" dirty="0"/>
              <a:t> </a:t>
            </a:r>
            <a:r>
              <a:rPr lang="en-US" dirty="0" err="1"/>
              <a:t>make_graph</a:t>
            </a:r>
            <a:r>
              <a:rPr lang="en-US" dirty="0"/>
              <a:t>(</a:t>
            </a:r>
            <a:r>
              <a:rPr lang="en-US" dirty="0" err="1"/>
              <a:t>stock_data</a:t>
            </a:r>
            <a:r>
              <a:rPr lang="en-US" dirty="0"/>
              <a:t>, </a:t>
            </a:r>
            <a:r>
              <a:rPr lang="en-US" dirty="0" err="1"/>
              <a:t>revenue_data</a:t>
            </a:r>
            <a:r>
              <a:rPr lang="en-US" dirty="0"/>
              <a:t>, stock):</a:t>
            </a:r>
          </a:p>
          <a:p>
            <a:pPr marL="137160" indent="0">
              <a:buNone/>
            </a:pPr>
            <a:r>
              <a:rPr lang="en-US" dirty="0"/>
              <a:t>    fig = </a:t>
            </a:r>
            <a:r>
              <a:rPr lang="en-US" dirty="0" err="1"/>
              <a:t>make_subplots</a:t>
            </a:r>
            <a:r>
              <a:rPr lang="en-US" dirty="0"/>
              <a:t>(rows=2, cols=1, </a:t>
            </a:r>
            <a:r>
              <a:rPr lang="en-US" dirty="0" err="1"/>
              <a:t>shared_xaxes</a:t>
            </a:r>
            <a:r>
              <a:rPr lang="en-US" dirty="0"/>
              <a:t>=True, </a:t>
            </a:r>
            <a:r>
              <a:rPr lang="en-US" dirty="0" err="1"/>
              <a:t>subplot_titles</a:t>
            </a:r>
            <a:r>
              <a:rPr lang="en-US" dirty="0"/>
              <a:t>=("Historical Share Price", "Historical Revenue"), </a:t>
            </a:r>
            <a:r>
              <a:rPr lang="en-US" dirty="0" err="1"/>
              <a:t>vertical_spacing</a:t>
            </a:r>
            <a:r>
              <a:rPr lang="en-US" dirty="0"/>
              <a:t> = .3)</a:t>
            </a:r>
          </a:p>
          <a:p>
            <a:pPr marL="137160" indent="0">
              <a:buNone/>
            </a:pPr>
            <a:r>
              <a:rPr lang="en-US" dirty="0"/>
              <a:t>    </a:t>
            </a:r>
            <a:r>
              <a:rPr lang="en-US" dirty="0" err="1"/>
              <a:t>fig.add_trace</a:t>
            </a:r>
            <a:r>
              <a:rPr lang="en-US" dirty="0"/>
              <a:t>(</a:t>
            </a:r>
            <a:r>
              <a:rPr lang="en-US" dirty="0" err="1"/>
              <a:t>go.Scatter</a:t>
            </a:r>
            <a:r>
              <a:rPr lang="en-US" dirty="0"/>
              <a:t>(x=</a:t>
            </a:r>
            <a:r>
              <a:rPr lang="en-US" dirty="0" err="1"/>
              <a:t>pd.to_datetime</a:t>
            </a:r>
            <a:r>
              <a:rPr lang="en-US" dirty="0"/>
              <a:t>(</a:t>
            </a:r>
            <a:r>
              <a:rPr lang="en-US" dirty="0" err="1"/>
              <a:t>stock_data.Date</a:t>
            </a:r>
            <a:r>
              <a:rPr lang="en-US" dirty="0"/>
              <a:t>, </a:t>
            </a:r>
            <a:r>
              <a:rPr lang="en-US" dirty="0" err="1"/>
              <a:t>infer_datetime_format</a:t>
            </a:r>
            <a:r>
              <a:rPr lang="en-US" dirty="0"/>
              <a:t>=True), y=</a:t>
            </a:r>
            <a:r>
              <a:rPr lang="en-US" dirty="0" err="1"/>
              <a:t>stock_data.Close.astype</a:t>
            </a:r>
            <a:r>
              <a:rPr lang="en-US" dirty="0"/>
              <a:t>("float"), name="Share Price"), row=1, col=1)</a:t>
            </a:r>
          </a:p>
          <a:p>
            <a:pPr marL="137160" indent="0">
              <a:buNone/>
            </a:pPr>
            <a:r>
              <a:rPr lang="en-US" dirty="0"/>
              <a:t>    </a:t>
            </a:r>
            <a:r>
              <a:rPr lang="en-US" dirty="0" err="1"/>
              <a:t>fig.add_trace</a:t>
            </a:r>
            <a:r>
              <a:rPr lang="en-US" dirty="0"/>
              <a:t>(</a:t>
            </a:r>
            <a:r>
              <a:rPr lang="en-US" dirty="0" err="1"/>
              <a:t>go.Scatter</a:t>
            </a:r>
            <a:r>
              <a:rPr lang="en-US" dirty="0"/>
              <a:t>(x=</a:t>
            </a:r>
            <a:r>
              <a:rPr lang="en-US" dirty="0" err="1"/>
              <a:t>pd.to_datetime</a:t>
            </a:r>
            <a:r>
              <a:rPr lang="en-US" dirty="0"/>
              <a:t>(</a:t>
            </a:r>
            <a:r>
              <a:rPr lang="en-US" dirty="0" err="1"/>
              <a:t>revenue_data.Date</a:t>
            </a:r>
            <a:r>
              <a:rPr lang="en-US" dirty="0"/>
              <a:t>, </a:t>
            </a:r>
            <a:r>
              <a:rPr lang="en-US" dirty="0" err="1"/>
              <a:t>infer_datetime_format</a:t>
            </a:r>
            <a:r>
              <a:rPr lang="en-US" dirty="0"/>
              <a:t>=True), y=</a:t>
            </a:r>
            <a:r>
              <a:rPr lang="en-US" dirty="0" err="1"/>
              <a:t>revenue_data.Revenue.astype</a:t>
            </a:r>
            <a:r>
              <a:rPr lang="en-US" dirty="0"/>
              <a:t>("float"), name="Revenue"), row=2, col=1)</a:t>
            </a:r>
          </a:p>
          <a:p>
            <a:pPr marL="137160" indent="0">
              <a:buNone/>
            </a:pPr>
            <a:r>
              <a:rPr lang="en-US" dirty="0"/>
              <a:t>    </a:t>
            </a:r>
            <a:r>
              <a:rPr lang="en-US" dirty="0" err="1"/>
              <a:t>fig.update_xaxes</a:t>
            </a:r>
            <a:r>
              <a:rPr lang="en-US" dirty="0"/>
              <a:t>(</a:t>
            </a:r>
            <a:r>
              <a:rPr lang="en-US" dirty="0" err="1"/>
              <a:t>title_text</a:t>
            </a:r>
            <a:r>
              <a:rPr lang="en-US" dirty="0"/>
              <a:t>="Date", row=1, col=1)</a:t>
            </a:r>
          </a:p>
          <a:p>
            <a:pPr marL="137160" indent="0">
              <a:buNone/>
            </a:pPr>
            <a:r>
              <a:rPr lang="en-US" dirty="0"/>
              <a:t>    </a:t>
            </a:r>
            <a:r>
              <a:rPr lang="en-US" dirty="0" err="1"/>
              <a:t>fig.update_xaxes</a:t>
            </a:r>
            <a:r>
              <a:rPr lang="en-US" dirty="0"/>
              <a:t>(</a:t>
            </a:r>
            <a:r>
              <a:rPr lang="en-US" dirty="0" err="1"/>
              <a:t>title_text</a:t>
            </a:r>
            <a:r>
              <a:rPr lang="en-US" dirty="0"/>
              <a:t>="Date", row=2, col=1)</a:t>
            </a:r>
          </a:p>
          <a:p>
            <a:pPr marL="137160" indent="0">
              <a:buNone/>
            </a:pPr>
            <a:r>
              <a:rPr lang="en-US" dirty="0"/>
              <a:t>    </a:t>
            </a:r>
            <a:r>
              <a:rPr lang="en-US" dirty="0" err="1"/>
              <a:t>fig.update_yaxes</a:t>
            </a:r>
            <a:r>
              <a:rPr lang="en-US" dirty="0"/>
              <a:t>(</a:t>
            </a:r>
            <a:r>
              <a:rPr lang="en-US" dirty="0" err="1"/>
              <a:t>title_text</a:t>
            </a:r>
            <a:r>
              <a:rPr lang="en-US" dirty="0"/>
              <a:t>="Price ($US)", row=1, col=1)</a:t>
            </a:r>
          </a:p>
          <a:p>
            <a:pPr marL="137160" indent="0">
              <a:buNone/>
            </a:pPr>
            <a:r>
              <a:rPr lang="en-US" dirty="0"/>
              <a:t>    </a:t>
            </a:r>
            <a:r>
              <a:rPr lang="en-US" dirty="0" err="1"/>
              <a:t>fig.update_yaxes</a:t>
            </a:r>
            <a:r>
              <a:rPr lang="en-US" dirty="0"/>
              <a:t>(</a:t>
            </a:r>
            <a:r>
              <a:rPr lang="en-US" dirty="0" err="1"/>
              <a:t>title_text</a:t>
            </a:r>
            <a:r>
              <a:rPr lang="en-US" dirty="0"/>
              <a:t>="Revenue ($US Millions)", row=2, col=1)</a:t>
            </a:r>
          </a:p>
          <a:p>
            <a:pPr marL="137160" indent="0">
              <a:buNone/>
            </a:pPr>
            <a:r>
              <a:rPr lang="en-US" dirty="0"/>
              <a:t>    </a:t>
            </a:r>
            <a:r>
              <a:rPr lang="en-US" dirty="0" err="1"/>
              <a:t>fig.update_layout</a:t>
            </a:r>
            <a:r>
              <a:rPr lang="en-US" dirty="0"/>
              <a:t>(</a:t>
            </a:r>
            <a:r>
              <a:rPr lang="en-US" dirty="0" err="1"/>
              <a:t>showlegend</a:t>
            </a:r>
            <a:r>
              <a:rPr lang="en-US" dirty="0"/>
              <a:t>=False,</a:t>
            </a:r>
          </a:p>
          <a:p>
            <a:pPr marL="137160" indent="0">
              <a:buNone/>
            </a:pPr>
            <a:r>
              <a:rPr lang="en-US" dirty="0"/>
              <a:t>    height=900,</a:t>
            </a:r>
          </a:p>
          <a:p>
            <a:pPr marL="137160" indent="0">
              <a:buNone/>
            </a:pPr>
            <a:r>
              <a:rPr lang="en-US" dirty="0"/>
              <a:t>    title=stock,</a:t>
            </a:r>
          </a:p>
          <a:p>
            <a:pPr marL="137160" indent="0">
              <a:buNone/>
            </a:pPr>
            <a:r>
              <a:rPr lang="en-US" dirty="0"/>
              <a:t>    </a:t>
            </a:r>
            <a:r>
              <a:rPr lang="en-US" dirty="0" err="1"/>
              <a:t>xaxis_rangeslider_visible</a:t>
            </a:r>
            <a:r>
              <a:rPr lang="en-US" dirty="0"/>
              <a:t>=True)</a:t>
            </a:r>
          </a:p>
          <a:p>
            <a:pPr marL="137160" indent="0">
              <a:buNone/>
            </a:pPr>
            <a:r>
              <a:rPr lang="en-US" dirty="0"/>
              <a:t>    </a:t>
            </a:r>
            <a:r>
              <a:rPr lang="en-US" dirty="0" err="1"/>
              <a:t>fig.show</a:t>
            </a:r>
            <a:r>
              <a:rPr lang="en-US" dirty="0" smtClean="0"/>
              <a:t>()</a:t>
            </a:r>
          </a:p>
          <a:p>
            <a:pPr marL="137160" indent="0">
              <a:buNone/>
            </a:pPr>
            <a:endParaRPr lang="en-US" dirty="0"/>
          </a:p>
          <a:p>
            <a:r>
              <a:rPr lang="en-US" sz="5100" dirty="0"/>
              <a:t>Introduction to the </a:t>
            </a:r>
            <a:r>
              <a:rPr lang="en-US" sz="5100" dirty="0" err="1"/>
              <a:t>make_graph</a:t>
            </a:r>
            <a:r>
              <a:rPr lang="en-US" sz="5100" dirty="0"/>
              <a:t> function used for creating stock and revenue graphs</a:t>
            </a:r>
            <a:r>
              <a:rPr lang="en-US" sz="5100" dirty="0" smtClean="0"/>
              <a:t>.</a:t>
            </a:r>
          </a:p>
          <a:p>
            <a:r>
              <a:rPr lang="en-US" sz="5100" dirty="0" smtClean="0"/>
              <a:t>The </a:t>
            </a:r>
            <a:r>
              <a:rPr lang="en-US" sz="5100" dirty="0"/>
              <a:t>function takes </a:t>
            </a:r>
            <a:r>
              <a:rPr lang="en-US" sz="5100" dirty="0" err="1"/>
              <a:t>dataframes</a:t>
            </a:r>
            <a:r>
              <a:rPr lang="en-US" sz="5100" dirty="0"/>
              <a:t> with stock and revenue data along with the stock name.</a:t>
            </a:r>
            <a:br>
              <a:rPr lang="en-US" sz="5100" dirty="0"/>
            </a:br>
            <a:endParaRPr lang="en-US" sz="5100" dirty="0"/>
          </a:p>
        </p:txBody>
      </p:sp>
    </p:spTree>
    <p:extLst>
      <p:ext uri="{BB962C8B-B14F-4D97-AF65-F5344CB8AC3E}">
        <p14:creationId xmlns:p14="http://schemas.microsoft.com/office/powerpoint/2010/main" val="186595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9525000" cy="792162"/>
          </a:xfrm>
        </p:spPr>
        <p:txBody>
          <a:bodyPr>
            <a:normAutofit fontScale="90000"/>
          </a:bodyPr>
          <a:lstStyle/>
          <a:p>
            <a:r>
              <a:rPr lang="en-US" sz="4400" dirty="0"/>
              <a:t>Data Science Tools and Ecosystem</a:t>
            </a:r>
            <a:endParaRPr lang="en-US" dirty="0"/>
          </a:p>
        </p:txBody>
      </p:sp>
      <p:sp>
        <p:nvSpPr>
          <p:cNvPr id="3" name="TextBox 2"/>
          <p:cNvSpPr txBox="1"/>
          <p:nvPr/>
        </p:nvSpPr>
        <p:spPr>
          <a:xfrm>
            <a:off x="0" y="990600"/>
            <a:ext cx="8915400" cy="6186309"/>
          </a:xfrm>
          <a:prstGeom prst="rect">
            <a:avLst/>
          </a:prstGeom>
          <a:noFill/>
        </p:spPr>
        <p:txBody>
          <a:bodyPr wrap="square" rtlCol="0">
            <a:spAutoFit/>
          </a:bodyPr>
          <a:lstStyle/>
          <a:p>
            <a:pPr marL="342900" indent="-342900" algn="just">
              <a:buFont typeface="Arial" pitchFamily="34" charset="0"/>
              <a:buChar char="•"/>
            </a:pPr>
            <a:r>
              <a:rPr lang="en-US" sz="2200" dirty="0"/>
              <a:t>Welcome to the presentation on Data Science Tools and Ecosystem</a:t>
            </a:r>
            <a:r>
              <a:rPr lang="en-US" sz="2200" dirty="0" smtClean="0"/>
              <a:t>.</a:t>
            </a:r>
          </a:p>
          <a:p>
            <a:pPr algn="just"/>
            <a:endParaRPr lang="en-US" sz="2200" dirty="0"/>
          </a:p>
          <a:p>
            <a:pPr marL="342900" indent="-342900" algn="just">
              <a:buFont typeface="Arial" pitchFamily="34" charset="0"/>
              <a:buChar char="•"/>
            </a:pPr>
            <a:r>
              <a:rPr lang="en-US" sz="2200" dirty="0"/>
              <a:t>In today's rapidly evolving technological landscape, data has become a cornerstone of decision-making and innovation.</a:t>
            </a:r>
          </a:p>
          <a:p>
            <a:pPr marL="342900" indent="-342900" algn="just">
              <a:buFont typeface="Arial" pitchFamily="34" charset="0"/>
              <a:buChar char="•"/>
            </a:pPr>
            <a:endParaRPr lang="en-US" sz="2200" dirty="0" smtClean="0"/>
          </a:p>
          <a:p>
            <a:pPr marL="342900" indent="-342900" algn="just">
              <a:buFont typeface="Arial" pitchFamily="34" charset="0"/>
              <a:buChar char="•"/>
            </a:pPr>
            <a:r>
              <a:rPr lang="en-US" sz="2200" dirty="0" smtClean="0"/>
              <a:t>Data </a:t>
            </a:r>
            <a:r>
              <a:rPr lang="en-US" sz="2200" dirty="0"/>
              <a:t>Scientists play a pivotal role in extracting insights from vast datasets, enabling businesses to make informed choices.</a:t>
            </a:r>
          </a:p>
          <a:p>
            <a:pPr marL="342900" indent="-342900" algn="just">
              <a:buFont typeface="Arial" pitchFamily="34" charset="0"/>
              <a:buChar char="•"/>
            </a:pPr>
            <a:endParaRPr lang="en-US" sz="2200" dirty="0" smtClean="0"/>
          </a:p>
          <a:p>
            <a:pPr marL="342900" indent="-342900" algn="just">
              <a:buFont typeface="Arial" pitchFamily="34" charset="0"/>
              <a:buChar char="•"/>
            </a:pPr>
            <a:r>
              <a:rPr lang="en-US" sz="2200" dirty="0" smtClean="0"/>
              <a:t>This </a:t>
            </a:r>
            <a:r>
              <a:rPr lang="en-US" sz="2200" dirty="0"/>
              <a:t>presentation offers a concise overview of the essential tools and languages that empower Data Scientists in their work.</a:t>
            </a:r>
          </a:p>
          <a:p>
            <a:pPr marL="342900" indent="-342900" algn="just">
              <a:buFont typeface="Arial" pitchFamily="34" charset="0"/>
              <a:buChar char="•"/>
            </a:pPr>
            <a:endParaRPr lang="en-US" sz="2200" dirty="0" smtClean="0"/>
          </a:p>
          <a:p>
            <a:pPr marL="342900" indent="-342900" algn="just">
              <a:buFont typeface="Arial" pitchFamily="34" charset="0"/>
              <a:buChar char="•"/>
            </a:pPr>
            <a:r>
              <a:rPr lang="en-US" sz="2200" dirty="0" smtClean="0"/>
              <a:t>As </a:t>
            </a:r>
            <a:r>
              <a:rPr lang="en-US" sz="2200" dirty="0"/>
              <a:t>we delve into the intricacies of data science tools, we'll explore popular programming languages, essential libraries, and practical examples.</a:t>
            </a:r>
          </a:p>
          <a:p>
            <a:pPr marL="342900" indent="-342900" algn="just">
              <a:buFont typeface="Arial" pitchFamily="34" charset="0"/>
              <a:buChar char="•"/>
            </a:pPr>
            <a:endParaRPr lang="en-US" sz="2200" dirty="0" smtClean="0"/>
          </a:p>
          <a:p>
            <a:pPr marL="342900" indent="-342900" algn="just">
              <a:buFont typeface="Arial" pitchFamily="34" charset="0"/>
              <a:buChar char="•"/>
            </a:pPr>
            <a:r>
              <a:rPr lang="en-US" sz="2200" dirty="0" smtClean="0"/>
              <a:t>Let's </a:t>
            </a:r>
            <a:r>
              <a:rPr lang="en-US" sz="2200" dirty="0"/>
              <a:t>embark on a journey through the dynamic world of Data Science and its indispensable tools.</a:t>
            </a:r>
          </a:p>
          <a:p>
            <a:pPr marL="342900" indent="-342900" algn="just">
              <a:buFont typeface="Arial" pitchFamily="34" charset="0"/>
              <a:buChar char="•"/>
            </a:pPr>
            <a:endParaRPr lang="en-US" sz="2200" dirty="0"/>
          </a:p>
        </p:txBody>
      </p:sp>
    </p:spTree>
    <p:extLst>
      <p:ext uri="{BB962C8B-B14F-4D97-AF65-F5344CB8AC3E}">
        <p14:creationId xmlns:p14="http://schemas.microsoft.com/office/powerpoint/2010/main" val="3514423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Tesla Stock Data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 y="1447800"/>
            <a:ext cx="9145385" cy="5105400"/>
          </a:xfrm>
        </p:spPr>
      </p:pic>
    </p:spTree>
    <p:extLst>
      <p:ext uri="{BB962C8B-B14F-4D97-AF65-F5344CB8AC3E}">
        <p14:creationId xmlns:p14="http://schemas.microsoft.com/office/powerpoint/2010/main" val="1602595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143000"/>
          </a:xfrm>
        </p:spPr>
        <p:txBody>
          <a:bodyPr>
            <a:normAutofit/>
          </a:bodyPr>
          <a:lstStyle/>
          <a:p>
            <a:r>
              <a:rPr lang="en-US" dirty="0">
                <a:effectLst/>
              </a:rPr>
              <a:t>Tesla Revenue Data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19200"/>
            <a:ext cx="8686800" cy="5638800"/>
          </a:xfrm>
        </p:spPr>
      </p:pic>
    </p:spTree>
    <p:extLst>
      <p:ext uri="{BB962C8B-B14F-4D97-AF65-F5344CB8AC3E}">
        <p14:creationId xmlns:p14="http://schemas.microsoft.com/office/powerpoint/2010/main" val="185460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effectLst/>
              </a:rPr>
              <a:t>GameStop Stock Data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09" y="1143000"/>
            <a:ext cx="9078291" cy="5638800"/>
          </a:xfrm>
        </p:spPr>
      </p:pic>
    </p:spTree>
    <p:extLst>
      <p:ext uri="{BB962C8B-B14F-4D97-AF65-F5344CB8AC3E}">
        <p14:creationId xmlns:p14="http://schemas.microsoft.com/office/powerpoint/2010/main" val="2853368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868362"/>
          </a:xfrm>
        </p:spPr>
        <p:txBody>
          <a:bodyPr>
            <a:normAutofit fontScale="90000"/>
          </a:bodyPr>
          <a:lstStyle/>
          <a:p>
            <a:r>
              <a:rPr lang="en-US" dirty="0">
                <a:effectLst/>
              </a:rPr>
              <a:t>GameStop Revenue Data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0024"/>
            <a:ext cx="9144000" cy="5647976"/>
          </a:xfrm>
        </p:spPr>
      </p:pic>
    </p:spTree>
    <p:extLst>
      <p:ext uri="{BB962C8B-B14F-4D97-AF65-F5344CB8AC3E}">
        <p14:creationId xmlns:p14="http://schemas.microsoft.com/office/powerpoint/2010/main" val="23673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effectLst/>
              </a:rPr>
              <a:t>Plot Tesla Stock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638800"/>
          </a:xfrm>
        </p:spPr>
      </p:pic>
    </p:spTree>
    <p:extLst>
      <p:ext uri="{BB962C8B-B14F-4D97-AF65-F5344CB8AC3E}">
        <p14:creationId xmlns:p14="http://schemas.microsoft.com/office/powerpoint/2010/main" val="3691038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effectLst/>
              </a:rPr>
              <a:t>Plot Tesla Stock Graph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7" y="1524000"/>
            <a:ext cx="9155510" cy="4191000"/>
          </a:xfrm>
        </p:spPr>
      </p:pic>
    </p:spTree>
    <p:extLst>
      <p:ext uri="{BB962C8B-B14F-4D97-AF65-F5344CB8AC3E}">
        <p14:creationId xmlns:p14="http://schemas.microsoft.com/office/powerpoint/2010/main" val="212905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Plot GameStop Stock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0444"/>
            <a:ext cx="9144000" cy="5437556"/>
          </a:xfrm>
        </p:spPr>
      </p:pic>
    </p:spTree>
    <p:extLst>
      <p:ext uri="{BB962C8B-B14F-4D97-AF65-F5344CB8AC3E}">
        <p14:creationId xmlns:p14="http://schemas.microsoft.com/office/powerpoint/2010/main" val="2234676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Plot GameStop Stock Graph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2" y="1676400"/>
            <a:ext cx="9040348" cy="4419600"/>
          </a:xfrm>
        </p:spPr>
      </p:pic>
    </p:spTree>
    <p:extLst>
      <p:ext uri="{BB962C8B-B14F-4D97-AF65-F5344CB8AC3E}">
        <p14:creationId xmlns:p14="http://schemas.microsoft.com/office/powerpoint/2010/main" val="949916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3200" dirty="0"/>
              <a:t>Extracting and visualizing stock data is crucial for data-driven decision-making.</a:t>
            </a:r>
          </a:p>
          <a:p>
            <a:r>
              <a:rPr lang="en-US" sz="3200" dirty="0"/>
              <a:t>The project showcased the process of data extraction, </a:t>
            </a:r>
            <a:r>
              <a:rPr lang="en-US" sz="3200" dirty="0" smtClean="0"/>
              <a:t>web scraping</a:t>
            </a:r>
            <a:r>
              <a:rPr lang="en-US" sz="3200" dirty="0"/>
              <a:t>, and visualization.</a:t>
            </a:r>
          </a:p>
          <a:p>
            <a:r>
              <a:rPr lang="en-US" sz="3200" dirty="0"/>
              <a:t>Data visualization empowers us to gain insights and make informed choices.</a:t>
            </a:r>
          </a:p>
          <a:p>
            <a:endParaRPr lang="en-US" sz="3200" dirty="0"/>
          </a:p>
        </p:txBody>
      </p:sp>
    </p:spTree>
    <p:extLst>
      <p:ext uri="{BB962C8B-B14F-4D97-AF65-F5344CB8AC3E}">
        <p14:creationId xmlns:p14="http://schemas.microsoft.com/office/powerpoint/2010/main" val="601354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rmAutofit fontScale="90000"/>
          </a:bodyPr>
          <a:lstStyle/>
          <a:p>
            <a:r>
              <a:rPr lang="en-US" dirty="0" smtClean="0">
                <a:effectLst/>
              </a:rPr>
              <a:t>DATABASE AND SQL FOR </a:t>
            </a:r>
            <a:br>
              <a:rPr lang="en-US" dirty="0" smtClean="0">
                <a:effectLst/>
              </a:rPr>
            </a:br>
            <a:r>
              <a:rPr lang="en-US" dirty="0" smtClean="0">
                <a:effectLst/>
              </a:rPr>
              <a:t>DATA SCIENCE WITH PYTHON </a:t>
            </a:r>
            <a:endParaRPr lang="en-US" dirty="0"/>
          </a:p>
        </p:txBody>
      </p:sp>
    </p:spTree>
    <p:extLst>
      <p:ext uri="{BB962C8B-B14F-4D97-AF65-F5344CB8AC3E}">
        <p14:creationId xmlns:p14="http://schemas.microsoft.com/office/powerpoint/2010/main" val="66187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POPULAR PROGRAMMING LANGUAGES</a:t>
            </a:r>
            <a:endParaRPr lang="en-US" dirty="0"/>
          </a:p>
        </p:txBody>
      </p:sp>
      <p:sp>
        <p:nvSpPr>
          <p:cNvPr id="3" name="Content Placeholder 2"/>
          <p:cNvSpPr>
            <a:spLocks noGrp="1"/>
          </p:cNvSpPr>
          <p:nvPr>
            <p:ph idx="1"/>
          </p:nvPr>
        </p:nvSpPr>
        <p:spPr/>
        <p:txBody>
          <a:bodyPr>
            <a:normAutofit/>
          </a:bodyPr>
          <a:lstStyle/>
          <a:p>
            <a:pPr marL="137160" indent="0">
              <a:buNone/>
            </a:pPr>
            <a:r>
              <a:rPr lang="en-US" dirty="0"/>
              <a:t>List the popular programming languages used by Data Scientists</a:t>
            </a:r>
            <a:r>
              <a:rPr lang="en-US" dirty="0" smtClean="0"/>
              <a:t>:</a:t>
            </a:r>
          </a:p>
          <a:p>
            <a:r>
              <a:rPr lang="en-US" dirty="0" smtClean="0"/>
              <a:t>Python </a:t>
            </a:r>
          </a:p>
          <a:p>
            <a:r>
              <a:rPr lang="en-US" dirty="0" smtClean="0"/>
              <a:t>SQL</a:t>
            </a:r>
            <a:endParaRPr lang="en-US" dirty="0"/>
          </a:p>
          <a:p>
            <a:r>
              <a:rPr lang="en-US" dirty="0"/>
              <a:t>R programming language</a:t>
            </a:r>
          </a:p>
          <a:p>
            <a:r>
              <a:rPr lang="en-US" dirty="0"/>
              <a:t>Julia</a:t>
            </a:r>
          </a:p>
          <a:p>
            <a:r>
              <a:rPr lang="en-US" dirty="0"/>
              <a:t>JavaScript</a:t>
            </a:r>
          </a:p>
          <a:p>
            <a:r>
              <a:rPr lang="en-US" dirty="0" err="1"/>
              <a:t>Scala</a:t>
            </a:r>
            <a:endParaRPr lang="en-US" dirty="0"/>
          </a:p>
          <a:p>
            <a:r>
              <a:rPr lang="en-US" dirty="0"/>
              <a:t>Java</a:t>
            </a:r>
          </a:p>
          <a:p>
            <a:endParaRPr lang="en-US" dirty="0"/>
          </a:p>
        </p:txBody>
      </p:sp>
    </p:spTree>
    <p:extLst>
      <p:ext uri="{BB962C8B-B14F-4D97-AF65-F5344CB8AC3E}">
        <p14:creationId xmlns:p14="http://schemas.microsoft.com/office/powerpoint/2010/main" val="149968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a:effectLst/>
              </a:rPr>
              <a:t>Exploring Chicago Datasets</a:t>
            </a:r>
            <a:endParaRPr lang="en-US" dirty="0"/>
          </a:p>
        </p:txBody>
      </p:sp>
      <p:sp>
        <p:nvSpPr>
          <p:cNvPr id="3" name="Content Placeholder 2"/>
          <p:cNvSpPr>
            <a:spLocks noGrp="1"/>
          </p:cNvSpPr>
          <p:nvPr>
            <p:ph idx="1"/>
          </p:nvPr>
        </p:nvSpPr>
        <p:spPr>
          <a:xfrm>
            <a:off x="457200" y="2590800"/>
            <a:ext cx="8229600" cy="3718560"/>
          </a:xfrm>
        </p:spPr>
        <p:txBody>
          <a:bodyPr>
            <a:normAutofit/>
          </a:bodyPr>
          <a:lstStyle/>
          <a:p>
            <a:pPr marL="137160" indent="0" algn="ctr">
              <a:buNone/>
            </a:pPr>
            <a:r>
              <a:rPr lang="en-US" sz="4000" b="1" i="1" dirty="0"/>
              <a:t>Analyzing Socioeconomic Indicators, Schools, and Crime </a:t>
            </a:r>
            <a:r>
              <a:rPr lang="en-US" sz="4000" b="1" i="1" dirty="0" smtClean="0"/>
              <a:t>Data</a:t>
            </a:r>
          </a:p>
        </p:txBody>
      </p:sp>
    </p:spTree>
    <p:extLst>
      <p:ext uri="{BB962C8B-B14F-4D97-AF65-F5344CB8AC3E}">
        <p14:creationId xmlns:p14="http://schemas.microsoft.com/office/powerpoint/2010/main" val="707663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137160" indent="0">
              <a:buNone/>
            </a:pPr>
            <a:r>
              <a:rPr lang="en-US" dirty="0" smtClean="0"/>
              <a:t>The </a:t>
            </a:r>
            <a:r>
              <a:rPr lang="en-US" dirty="0"/>
              <a:t>primary objective of this presentation is to showcase how data analysis, specifically through SQL queries, can provide valuable insights into various facets of a city's dynamics. By utilizing real-world datasets, we aim to demonstrate the power of data-driven decision-making and its relevance in understanding complex urban environments.</a:t>
            </a:r>
          </a:p>
        </p:txBody>
      </p:sp>
    </p:spTree>
    <p:extLst>
      <p:ext uri="{BB962C8B-B14F-4D97-AF65-F5344CB8AC3E}">
        <p14:creationId xmlns:p14="http://schemas.microsoft.com/office/powerpoint/2010/main" val="967913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a:t>
            </a:r>
            <a:r>
              <a:rPr lang="en-US" dirty="0" smtClean="0"/>
              <a:t>Overview</a:t>
            </a:r>
            <a:endParaRPr lang="en-US" dirty="0"/>
          </a:p>
        </p:txBody>
      </p:sp>
      <p:sp>
        <p:nvSpPr>
          <p:cNvPr id="3" name="Content Placeholder 2"/>
          <p:cNvSpPr>
            <a:spLocks noGrp="1"/>
          </p:cNvSpPr>
          <p:nvPr>
            <p:ph idx="1"/>
          </p:nvPr>
        </p:nvSpPr>
        <p:spPr>
          <a:xfrm>
            <a:off x="76200" y="1447800"/>
            <a:ext cx="8763000" cy="5257800"/>
          </a:xfrm>
        </p:spPr>
        <p:txBody>
          <a:bodyPr>
            <a:normAutofit fontScale="85000" lnSpcReduction="20000"/>
          </a:bodyPr>
          <a:lstStyle/>
          <a:p>
            <a:pPr algn="just"/>
            <a:r>
              <a:rPr lang="en-US" b="1" dirty="0" smtClean="0"/>
              <a:t>Socioeconomic </a:t>
            </a:r>
            <a:r>
              <a:rPr lang="en-US" b="1" dirty="0"/>
              <a:t>Indicators in Chicago:</a:t>
            </a:r>
            <a:r>
              <a:rPr lang="en-US" dirty="0"/>
              <a:t> This dataset provides a comprehensive set of socioeconomic indicators that shed light on the public health and well-being of different community areas within Chicago. It encompasses data from the years 2008 to 2012</a:t>
            </a:r>
            <a:r>
              <a:rPr lang="en-US" dirty="0" smtClean="0"/>
              <a:t>.</a:t>
            </a:r>
          </a:p>
          <a:p>
            <a:pPr marL="137160" indent="0" algn="just">
              <a:buNone/>
            </a:pPr>
            <a:endParaRPr lang="en-US" dirty="0"/>
          </a:p>
          <a:p>
            <a:pPr algn="just"/>
            <a:r>
              <a:rPr lang="en-US" b="1" dirty="0"/>
              <a:t>Chicago Public Schools:</a:t>
            </a:r>
            <a:r>
              <a:rPr lang="en-US" dirty="0"/>
              <a:t> Our second dataset presents performance data from Chicago Public Schools, specifically focusing on the 2011-2012 academic year. This dataset offers valuable insights into the educational landscape of the city</a:t>
            </a:r>
            <a:r>
              <a:rPr lang="en-US" dirty="0" smtClean="0"/>
              <a:t>.</a:t>
            </a:r>
          </a:p>
          <a:p>
            <a:pPr marL="137160" indent="0" algn="just">
              <a:buNone/>
            </a:pPr>
            <a:endParaRPr lang="en-US" dirty="0"/>
          </a:p>
          <a:p>
            <a:pPr algn="just"/>
            <a:r>
              <a:rPr lang="en-US" b="1" dirty="0"/>
              <a:t>Chicago Crime Data:</a:t>
            </a:r>
            <a:r>
              <a:rPr lang="en-US" dirty="0"/>
              <a:t> Lastly, we will delve into crime data from 2001 to the present, providing a deeper understanding of the city's safety and security trends over time.</a:t>
            </a:r>
          </a:p>
          <a:p>
            <a:pPr algn="just"/>
            <a:endParaRPr lang="en-US" dirty="0"/>
          </a:p>
        </p:txBody>
      </p:sp>
    </p:spTree>
    <p:extLst>
      <p:ext uri="{BB962C8B-B14F-4D97-AF65-F5344CB8AC3E}">
        <p14:creationId xmlns:p14="http://schemas.microsoft.com/office/powerpoint/2010/main" val="1220379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a:t>Use of SQL </a:t>
            </a:r>
            <a:r>
              <a:rPr lang="en-US" dirty="0" smtClean="0"/>
              <a:t>Queries</a:t>
            </a:r>
            <a:endParaRPr lang="en-US" dirty="0"/>
          </a:p>
        </p:txBody>
      </p:sp>
      <p:sp>
        <p:nvSpPr>
          <p:cNvPr id="3" name="Content Placeholder 2"/>
          <p:cNvSpPr>
            <a:spLocks noGrp="1"/>
          </p:cNvSpPr>
          <p:nvPr>
            <p:ph idx="1"/>
          </p:nvPr>
        </p:nvSpPr>
        <p:spPr>
          <a:xfrm>
            <a:off x="152400" y="1295400"/>
            <a:ext cx="8686800" cy="5410200"/>
          </a:xfrm>
        </p:spPr>
        <p:txBody>
          <a:bodyPr>
            <a:normAutofit fontScale="85000" lnSpcReduction="20000"/>
          </a:bodyPr>
          <a:lstStyle/>
          <a:p>
            <a:pPr algn="just"/>
            <a:r>
              <a:rPr lang="en-US" dirty="0" smtClean="0"/>
              <a:t>To </a:t>
            </a:r>
            <a:r>
              <a:rPr lang="en-US" dirty="0"/>
              <a:t>derive meaningful insights from these datasets, we will employ SQL queries. SQL, or Structured Query Language, is a powerful tool that enables us to interact with databases and retrieve specific information. Through carefully crafted SQL queries, we can unveil patterns, trends, and relationships within the data, thereby enhancing our understanding of Chicago's socioeconomic, educational, and safety dynamics</a:t>
            </a:r>
            <a:r>
              <a:rPr lang="en-US" dirty="0" smtClean="0"/>
              <a:t>.</a:t>
            </a:r>
          </a:p>
          <a:p>
            <a:pPr algn="just"/>
            <a:endParaRPr lang="en-US" dirty="0"/>
          </a:p>
          <a:p>
            <a:pPr algn="just"/>
            <a:r>
              <a:rPr lang="en-US" dirty="0"/>
              <a:t>As we progress through the presentation, you will witness firsthand how SQL queries can transform raw data into actionable insights. Let's embark on this journey of exploration and discovery, unraveling the multifaceted nature of the city of Chicago.</a:t>
            </a:r>
          </a:p>
          <a:p>
            <a:pPr algn="just"/>
            <a:endParaRPr lang="en-US" dirty="0" smtClean="0"/>
          </a:p>
          <a:p>
            <a:pPr algn="just"/>
            <a:r>
              <a:rPr lang="en-US" dirty="0" smtClean="0"/>
              <a:t>So</a:t>
            </a:r>
            <a:r>
              <a:rPr lang="en-US" dirty="0"/>
              <a:t>, without further ado, let's dive into our analysis and see what the data has to reveal.</a:t>
            </a:r>
          </a:p>
          <a:p>
            <a:pPr marL="137160" indent="0" algn="just">
              <a:buNone/>
            </a:pPr>
            <a:endParaRPr lang="en-US" dirty="0"/>
          </a:p>
        </p:txBody>
      </p:sp>
    </p:spTree>
    <p:extLst>
      <p:ext uri="{BB962C8B-B14F-4D97-AF65-F5344CB8AC3E}">
        <p14:creationId xmlns:p14="http://schemas.microsoft.com/office/powerpoint/2010/main" val="308043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Problem 1 - Total Number of </a:t>
            </a:r>
            <a:r>
              <a:rPr lang="en-US" dirty="0" smtClean="0"/>
              <a:t>Crimes</a:t>
            </a:r>
          </a:p>
          <a:p>
            <a:endParaRPr lang="en-US" dirty="0"/>
          </a:p>
          <a:p>
            <a:pPr marL="137160" indent="0">
              <a:buNone/>
            </a:pPr>
            <a:r>
              <a:rPr lang="en-US" dirty="0"/>
              <a:t>SELECT COUNT(*) AS </a:t>
            </a:r>
            <a:r>
              <a:rPr lang="en-US" dirty="0" err="1" smtClean="0"/>
              <a:t>TotalCrimes</a:t>
            </a:r>
            <a:r>
              <a:rPr lang="en-US" dirty="0" smtClean="0"/>
              <a:t> FROM </a:t>
            </a:r>
            <a:r>
              <a:rPr lang="en-US" dirty="0"/>
              <a:t>CHICAGO_CRIME_DATA</a:t>
            </a:r>
            <a:r>
              <a:rPr lang="en-US" dirty="0" smtClean="0"/>
              <a:t>;</a:t>
            </a:r>
          </a:p>
          <a:p>
            <a:pPr marL="137160" indent="0">
              <a:buNone/>
            </a:pPr>
            <a:endParaRPr lang="en-US" dirty="0"/>
          </a:p>
          <a:p>
            <a:r>
              <a:rPr lang="en-US" dirty="0"/>
              <a:t>Problem 2 - Community Areas with Low Per Capita </a:t>
            </a:r>
            <a:r>
              <a:rPr lang="en-US" dirty="0" smtClean="0"/>
              <a:t>Income</a:t>
            </a:r>
          </a:p>
          <a:p>
            <a:endParaRPr lang="en-US" dirty="0"/>
          </a:p>
          <a:p>
            <a:pPr marL="137160" indent="0">
              <a:buNone/>
            </a:pPr>
            <a:r>
              <a:rPr lang="en-US" dirty="0"/>
              <a:t>SELECT COMMUNITY_AREA_NAME</a:t>
            </a:r>
          </a:p>
          <a:p>
            <a:pPr marL="137160" indent="0">
              <a:buNone/>
            </a:pPr>
            <a:r>
              <a:rPr lang="en-US" dirty="0"/>
              <a:t>FROM CENSUS_DATA</a:t>
            </a:r>
          </a:p>
          <a:p>
            <a:pPr marL="137160" indent="0">
              <a:buNone/>
            </a:pPr>
            <a:r>
              <a:rPr lang="en-US" dirty="0"/>
              <a:t>WHERE PER_CAPITA_INCOME &lt; 11000;</a:t>
            </a:r>
          </a:p>
          <a:p>
            <a:pPr marL="137160" indent="0">
              <a:buNone/>
            </a:pPr>
            <a:endParaRPr lang="en-US" dirty="0" smtClean="0"/>
          </a:p>
        </p:txBody>
      </p:sp>
    </p:spTree>
    <p:extLst>
      <p:ext uri="{BB962C8B-B14F-4D97-AF65-F5344CB8AC3E}">
        <p14:creationId xmlns:p14="http://schemas.microsoft.com/office/powerpoint/2010/main" val="1502263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r>
              <a:rPr lang="en-US" dirty="0"/>
              <a:t>Problem 3 - Crimes Involving </a:t>
            </a:r>
            <a:r>
              <a:rPr lang="en-US" dirty="0" smtClean="0"/>
              <a:t>Minors</a:t>
            </a:r>
          </a:p>
          <a:p>
            <a:pPr marL="137160" indent="0">
              <a:buNone/>
            </a:pPr>
            <a:endParaRPr lang="en-US" sz="2000" dirty="0"/>
          </a:p>
          <a:p>
            <a:pPr marL="137160" indent="0">
              <a:buNone/>
            </a:pPr>
            <a:r>
              <a:rPr lang="en-US" sz="2000" dirty="0"/>
              <a:t>SELECT CASE_NUMBER, PRIMARY_TYPE, DESCRIPTION</a:t>
            </a:r>
          </a:p>
          <a:p>
            <a:pPr marL="137160" indent="0">
              <a:buNone/>
            </a:pPr>
            <a:r>
              <a:rPr lang="en-US" sz="2000" dirty="0"/>
              <a:t>FROM </a:t>
            </a:r>
            <a:r>
              <a:rPr lang="en-US" sz="2000" dirty="0" smtClean="0"/>
              <a:t>CHICAGO_CRIME_DATA</a:t>
            </a:r>
          </a:p>
          <a:p>
            <a:pPr marL="137160" indent="0">
              <a:buNone/>
            </a:pPr>
            <a:r>
              <a:rPr lang="en-US" sz="2000" dirty="0" smtClean="0"/>
              <a:t>WHERE DESCRIPTION LIKE '%MINOR%' OR PRIMARY_TYPE LIKE '%MINOR%';</a:t>
            </a:r>
          </a:p>
          <a:p>
            <a:pPr marL="137160" indent="0">
              <a:buNone/>
            </a:pPr>
            <a:endParaRPr lang="en-US" dirty="0" smtClean="0"/>
          </a:p>
          <a:p>
            <a:r>
              <a:rPr lang="en-US" dirty="0"/>
              <a:t>Problem 4 - Kidnapping Crimes Involving </a:t>
            </a:r>
            <a:r>
              <a:rPr lang="en-US" dirty="0" smtClean="0"/>
              <a:t>Children</a:t>
            </a:r>
          </a:p>
          <a:p>
            <a:endParaRPr lang="en-US" sz="2000" dirty="0"/>
          </a:p>
          <a:p>
            <a:pPr marL="137160" indent="0">
              <a:buNone/>
            </a:pPr>
            <a:r>
              <a:rPr lang="en-US" sz="2000" dirty="0"/>
              <a:t>SELECT DISTINCT CASE_NUMBER, PRIMARY_TYPE, DATE, DESCRIPTION</a:t>
            </a:r>
          </a:p>
          <a:p>
            <a:pPr marL="137160" indent="0">
              <a:buNone/>
            </a:pPr>
            <a:r>
              <a:rPr lang="en-US" sz="2000" dirty="0"/>
              <a:t>FROM CHICAGO_CRIME_DATA</a:t>
            </a:r>
          </a:p>
          <a:p>
            <a:pPr marL="137160" indent="0">
              <a:buNone/>
            </a:pPr>
            <a:r>
              <a:rPr lang="en-US" sz="2000" dirty="0"/>
              <a:t>WHERE PRIMARY_TYPE = 'KIDNAPPING';</a:t>
            </a:r>
          </a:p>
          <a:p>
            <a:pPr marL="137160" indent="0">
              <a:buNone/>
            </a:pPr>
            <a:endParaRPr lang="en-US" sz="2000" dirty="0"/>
          </a:p>
        </p:txBody>
      </p:sp>
    </p:spTree>
    <p:extLst>
      <p:ext uri="{BB962C8B-B14F-4D97-AF65-F5344CB8AC3E}">
        <p14:creationId xmlns:p14="http://schemas.microsoft.com/office/powerpoint/2010/main" val="2203225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0000" lnSpcReduction="20000"/>
          </a:bodyPr>
          <a:lstStyle/>
          <a:p>
            <a:r>
              <a:rPr lang="en-US" dirty="0"/>
              <a:t>Problem 8 - Most Crime-Prone Community </a:t>
            </a:r>
            <a:r>
              <a:rPr lang="en-US" dirty="0" smtClean="0"/>
              <a:t>Area</a:t>
            </a:r>
          </a:p>
          <a:p>
            <a:endParaRPr lang="en-US" sz="1800" dirty="0" smtClean="0"/>
          </a:p>
          <a:p>
            <a:pPr marL="137160" indent="0">
              <a:buNone/>
            </a:pPr>
            <a:r>
              <a:rPr lang="en-US" sz="1800" dirty="0"/>
              <a:t>SELECT COMMUNITY_AREA_NUMBER, COUNT(COMMUNITY_AREA_NUMBER) AS Frequency</a:t>
            </a:r>
          </a:p>
          <a:p>
            <a:pPr marL="137160" indent="0">
              <a:buNone/>
            </a:pPr>
            <a:r>
              <a:rPr lang="en-US" sz="1800" dirty="0"/>
              <a:t>FROM CHICAGO_CRIME_DATA</a:t>
            </a:r>
          </a:p>
          <a:p>
            <a:pPr marL="137160" indent="0">
              <a:buNone/>
            </a:pPr>
            <a:r>
              <a:rPr lang="en-US" sz="1800" dirty="0"/>
              <a:t>GROUP BY COMMUNITY_AREA_NUMBER</a:t>
            </a:r>
          </a:p>
          <a:p>
            <a:pPr marL="137160" indent="0">
              <a:buNone/>
            </a:pPr>
            <a:r>
              <a:rPr lang="en-US" sz="1800" dirty="0"/>
              <a:t>ORDER BY Frequency DESC</a:t>
            </a:r>
          </a:p>
          <a:p>
            <a:pPr marL="137160" indent="0">
              <a:buNone/>
            </a:pPr>
            <a:r>
              <a:rPr lang="en-US" sz="1800" dirty="0"/>
              <a:t>LIMIT 1;</a:t>
            </a:r>
          </a:p>
          <a:p>
            <a:endParaRPr lang="en-US" dirty="0" smtClean="0"/>
          </a:p>
          <a:p>
            <a:r>
              <a:rPr lang="en-US" dirty="0"/>
              <a:t>Problem 9 - Community Area with Highest Hardship </a:t>
            </a:r>
            <a:r>
              <a:rPr lang="en-US" dirty="0" smtClean="0"/>
              <a:t>Index</a:t>
            </a:r>
          </a:p>
          <a:p>
            <a:endParaRPr lang="en-US" dirty="0" smtClean="0"/>
          </a:p>
          <a:p>
            <a:pPr marL="137160" indent="0">
              <a:buNone/>
            </a:pPr>
            <a:r>
              <a:rPr lang="en-US" sz="2000" dirty="0"/>
              <a:t>SELECT COMMUNITY_AREA_NAME</a:t>
            </a:r>
          </a:p>
          <a:p>
            <a:pPr marL="137160" indent="0">
              <a:buNone/>
            </a:pPr>
            <a:r>
              <a:rPr lang="en-US" sz="2000" dirty="0"/>
              <a:t>FROM CENSUS_DATA</a:t>
            </a:r>
          </a:p>
          <a:p>
            <a:pPr marL="137160" indent="0">
              <a:buNone/>
            </a:pPr>
            <a:r>
              <a:rPr lang="en-US" sz="2000" dirty="0"/>
              <a:t>WHERE HARDSHIP_INDEX = (SELECT MAX(HARDSHIP_INDEX) FROM CENSUS_DATA);</a:t>
            </a:r>
          </a:p>
          <a:p>
            <a:pPr marL="137160" indent="0">
              <a:buNone/>
            </a:pPr>
            <a:endParaRPr lang="en-US" sz="2000" dirty="0"/>
          </a:p>
          <a:p>
            <a:r>
              <a:rPr lang="en-US" dirty="0"/>
              <a:t>Problem 10 - Community Area with Most </a:t>
            </a:r>
            <a:r>
              <a:rPr lang="en-US" dirty="0" smtClean="0"/>
              <a:t>Crimes</a:t>
            </a:r>
          </a:p>
          <a:p>
            <a:pPr marL="137160" indent="0">
              <a:buNone/>
            </a:pPr>
            <a:endParaRPr lang="en-US" dirty="0"/>
          </a:p>
          <a:p>
            <a:pPr marL="137160" indent="0">
              <a:buNone/>
            </a:pPr>
            <a:r>
              <a:rPr lang="en-US" sz="2000" dirty="0"/>
              <a:t>SELECT COMMUNITY_AREA_NAME</a:t>
            </a:r>
          </a:p>
          <a:p>
            <a:pPr marL="137160" indent="0">
              <a:buNone/>
            </a:pPr>
            <a:r>
              <a:rPr lang="en-US" sz="2000" dirty="0"/>
              <a:t>FROM CENSUS_DATA</a:t>
            </a:r>
          </a:p>
          <a:p>
            <a:pPr marL="137160" indent="0">
              <a:buNone/>
            </a:pPr>
            <a:r>
              <a:rPr lang="en-US" sz="2000" dirty="0"/>
              <a:t>WHERE COMMUNITY_AREA_NUMBER = (SELECT COMMUNITY_AREA_NUMBER FROM CHICAGO_CRIME_DATA</a:t>
            </a:r>
          </a:p>
          <a:p>
            <a:pPr marL="137160" indent="0">
              <a:buNone/>
            </a:pPr>
            <a:r>
              <a:rPr lang="en-US" sz="2000" dirty="0"/>
              <a:t>    GROUP BY COMMUNITY_AREA_NUMBER</a:t>
            </a:r>
          </a:p>
          <a:p>
            <a:pPr marL="137160" indent="0">
              <a:buNone/>
            </a:pPr>
            <a:r>
              <a:rPr lang="en-US" sz="2000" dirty="0"/>
              <a:t>    ORDER BY COUNT(COMMUNITY_AREA_NUMBER) DESC</a:t>
            </a:r>
          </a:p>
          <a:p>
            <a:pPr marL="137160" indent="0">
              <a:buNone/>
            </a:pPr>
            <a:r>
              <a:rPr lang="en-US" sz="2000" dirty="0"/>
              <a:t>    LIMIT 1)</a:t>
            </a:r>
          </a:p>
          <a:p>
            <a:pPr marL="137160" indent="0">
              <a:buNone/>
            </a:pPr>
            <a:r>
              <a:rPr lang="en-US" sz="2000" dirty="0"/>
              <a:t>LIMIT 1;</a:t>
            </a:r>
          </a:p>
          <a:p>
            <a:pPr marL="137160" indent="0">
              <a:buNone/>
            </a:pPr>
            <a:endParaRPr lang="en-US" dirty="0"/>
          </a:p>
        </p:txBody>
      </p:sp>
    </p:spTree>
    <p:extLst>
      <p:ext uri="{BB962C8B-B14F-4D97-AF65-F5344CB8AC3E}">
        <p14:creationId xmlns:p14="http://schemas.microsoft.com/office/powerpoint/2010/main" val="819477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Conclusion</a:t>
            </a:r>
            <a:endParaRPr lang="en-US" dirty="0"/>
          </a:p>
        </p:txBody>
      </p:sp>
      <p:sp>
        <p:nvSpPr>
          <p:cNvPr id="3" name="Content Placeholder 2"/>
          <p:cNvSpPr>
            <a:spLocks noGrp="1"/>
          </p:cNvSpPr>
          <p:nvPr>
            <p:ph idx="1"/>
          </p:nvPr>
        </p:nvSpPr>
        <p:spPr>
          <a:xfrm>
            <a:off x="457200" y="1371600"/>
            <a:ext cx="8229600" cy="5410200"/>
          </a:xfrm>
        </p:spPr>
        <p:txBody>
          <a:bodyPr>
            <a:normAutofit fontScale="70000" lnSpcReduction="20000"/>
          </a:bodyPr>
          <a:lstStyle/>
          <a:p>
            <a:r>
              <a:rPr lang="en-US" b="1" dirty="0"/>
              <a:t>1. Data-Driven Insights:</a:t>
            </a:r>
            <a:r>
              <a:rPr lang="en-US" dirty="0"/>
              <a:t> Through the strategic use of SQL queries, we've been able to extract meaningful insights from three diverse datasets. Our analysis has showcased the power of data in uncovering hidden patterns, trends, and relationships within complex real-world scenarios.</a:t>
            </a:r>
          </a:p>
          <a:p>
            <a:r>
              <a:rPr lang="en-US" b="1" dirty="0"/>
              <a:t>2. Socioeconomic Landscape:</a:t>
            </a:r>
            <a:r>
              <a:rPr lang="en-US" dirty="0"/>
              <a:t> Our examination of socioeconomic indicators has illuminated the disparities and challenges faced by different community areas within Chicago. We've identified areas with lower per capita income and higher percentages of households below the poverty line.</a:t>
            </a:r>
          </a:p>
          <a:p>
            <a:r>
              <a:rPr lang="en-US" b="1" dirty="0"/>
              <a:t>3. Educational Perspective:</a:t>
            </a:r>
            <a:r>
              <a:rPr lang="en-US" dirty="0"/>
              <a:t> The analysis of Chicago Public Schools data has provided valuable insights into the educational landscape. We've explored safety scores across different school types, revealing variations in safety perceptions within the city's educational institutions.</a:t>
            </a:r>
          </a:p>
          <a:p>
            <a:r>
              <a:rPr lang="en-US" b="1" dirty="0"/>
              <a:t>4. Crime Trends and Hotspots:</a:t>
            </a:r>
            <a:r>
              <a:rPr lang="en-US" dirty="0"/>
              <a:t> By diving into crime data, we've identified crime-prone community areas and specific types of crimes recorded at schools. This information is crucial for policymakers and law enforcement agencies to prioritize resources and enhance public safety</a:t>
            </a:r>
            <a:r>
              <a:rPr lang="en-US" dirty="0" smtClean="0"/>
              <a:t>.</a:t>
            </a:r>
            <a:endParaRPr lang="en-US" dirty="0"/>
          </a:p>
        </p:txBody>
      </p:sp>
    </p:spTree>
    <p:extLst>
      <p:ext uri="{BB962C8B-B14F-4D97-AF65-F5344CB8AC3E}">
        <p14:creationId xmlns:p14="http://schemas.microsoft.com/office/powerpoint/2010/main" val="1530057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normAutofit fontScale="77500" lnSpcReduction="20000"/>
          </a:bodyPr>
          <a:lstStyle/>
          <a:p>
            <a:endParaRPr lang="en-US" dirty="0"/>
          </a:p>
          <a:p>
            <a:r>
              <a:rPr lang="en-US" b="1" dirty="0"/>
              <a:t>5. Community Empowerment:</a:t>
            </a:r>
            <a:r>
              <a:rPr lang="en-US" dirty="0"/>
              <a:t> Our findings empower communities with data-driven knowledge to advocate for positive change. By understanding hardship indices and poverty rates, communities can better address socio-economic challenges and work towards a brighter future.</a:t>
            </a:r>
          </a:p>
          <a:p>
            <a:r>
              <a:rPr lang="en-US" b="1" dirty="0"/>
              <a:t>6. Importance of Data Analysis:</a:t>
            </a:r>
            <a:r>
              <a:rPr lang="en-US" dirty="0"/>
              <a:t> This analysis underscores the importance of data analysis in informed decision-making. It showcases how data-driven insights can guide policy formulation, resource allocation, and targeted interventions.</a:t>
            </a:r>
          </a:p>
          <a:p>
            <a:r>
              <a:rPr lang="en-US" b="1" dirty="0"/>
              <a:t>7. Continuous Learning:</a:t>
            </a:r>
            <a:r>
              <a:rPr lang="en-US" dirty="0"/>
              <a:t> The world of data analysis is vast and ever-evolving. This presentation serves as a starting point, encouraging us to continue exploring, learning, and applying data-driven approaches to understand and transform our communities.</a:t>
            </a:r>
          </a:p>
          <a:p>
            <a:r>
              <a:rPr lang="en-US" dirty="0"/>
              <a:t>In closing, we've witnessed how data has the power to inform, guide, and inspire positive change. Let this be a reminder that behind every data point lies a story waiting to be told, and as data enthusiasts, we have the privilege of unraveling these stories for the betterment of society.</a:t>
            </a:r>
          </a:p>
        </p:txBody>
      </p:sp>
    </p:spTree>
    <p:extLst>
      <p:ext uri="{BB962C8B-B14F-4D97-AF65-F5344CB8AC3E}">
        <p14:creationId xmlns:p14="http://schemas.microsoft.com/office/powerpoint/2010/main" val="1615395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Autofit/>
          </a:bodyPr>
          <a:lstStyle/>
          <a:p>
            <a:r>
              <a:rPr lang="en-US" sz="4800" dirty="0">
                <a:effectLst/>
              </a:rPr>
              <a:t>Data Analysis with Python</a:t>
            </a:r>
            <a:endParaRPr lang="en-US" sz="4800" dirty="0"/>
          </a:p>
        </p:txBody>
      </p:sp>
    </p:spTree>
    <p:extLst>
      <p:ext uri="{BB962C8B-B14F-4D97-AF65-F5344CB8AC3E}">
        <p14:creationId xmlns:p14="http://schemas.microsoft.com/office/powerpoint/2010/main" val="2405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Data Science Tools and </a:t>
            </a:r>
            <a:r>
              <a:rPr lang="en-US" dirty="0" smtClean="0">
                <a:effectLst/>
              </a:rPr>
              <a:t>Ecosystem</a:t>
            </a:r>
            <a:endParaRPr lang="en-US" dirty="0"/>
          </a:p>
        </p:txBody>
      </p:sp>
      <p:sp>
        <p:nvSpPr>
          <p:cNvPr id="3" name="Content Placeholder 2"/>
          <p:cNvSpPr>
            <a:spLocks noGrp="1"/>
          </p:cNvSpPr>
          <p:nvPr>
            <p:ph idx="1"/>
          </p:nvPr>
        </p:nvSpPr>
        <p:spPr/>
        <p:txBody>
          <a:bodyPr>
            <a:normAutofit/>
          </a:bodyPr>
          <a:lstStyle/>
          <a:p>
            <a:r>
              <a:rPr lang="en-US" b="1" dirty="0"/>
              <a:t>Popular Languages for Data Scientists:</a:t>
            </a:r>
            <a:endParaRPr lang="en-US" dirty="0"/>
          </a:p>
          <a:p>
            <a:pPr lvl="1"/>
            <a:r>
              <a:rPr lang="en-US" b="1" dirty="0"/>
              <a:t>Python:</a:t>
            </a:r>
            <a:endParaRPr lang="en-US" dirty="0"/>
          </a:p>
          <a:p>
            <a:pPr lvl="2"/>
            <a:r>
              <a:rPr lang="en-US" dirty="0"/>
              <a:t>General-purpose programming language for software development.</a:t>
            </a:r>
          </a:p>
          <a:p>
            <a:pPr lvl="1"/>
            <a:r>
              <a:rPr lang="en-US" b="1" dirty="0"/>
              <a:t>SQL (Structured Query Language):</a:t>
            </a:r>
            <a:endParaRPr lang="en-US" dirty="0"/>
          </a:p>
          <a:p>
            <a:pPr lvl="2"/>
            <a:r>
              <a:rPr lang="en-US" dirty="0"/>
              <a:t>Widely used for database manipulation and querying.</a:t>
            </a:r>
          </a:p>
          <a:p>
            <a:pPr lvl="1"/>
            <a:r>
              <a:rPr lang="en-US" b="1" dirty="0"/>
              <a:t>R Programming Language:</a:t>
            </a:r>
            <a:endParaRPr lang="en-US" dirty="0"/>
          </a:p>
          <a:p>
            <a:pPr lvl="2"/>
            <a:r>
              <a:rPr lang="en-US" dirty="0"/>
              <a:t>Statistical computing and graphics.</a:t>
            </a:r>
          </a:p>
          <a:p>
            <a:pPr lvl="1"/>
            <a:r>
              <a:rPr lang="en-US" b="1" dirty="0"/>
              <a:t>Julia, JavaScript, </a:t>
            </a:r>
            <a:r>
              <a:rPr lang="en-US" b="1" dirty="0" err="1"/>
              <a:t>Scala</a:t>
            </a:r>
            <a:r>
              <a:rPr lang="en-US" b="1" dirty="0"/>
              <a:t>, Java:</a:t>
            </a:r>
            <a:endParaRPr lang="en-US" dirty="0"/>
          </a:p>
          <a:p>
            <a:pPr lvl="2"/>
            <a:r>
              <a:rPr lang="en-US" dirty="0"/>
              <a:t>Diverse languages with specific applications in data science</a:t>
            </a:r>
            <a:r>
              <a:rPr lang="en-US" dirty="0" smtClean="0"/>
              <a:t>.</a:t>
            </a:r>
            <a:endParaRPr lang="en-US" dirty="0"/>
          </a:p>
        </p:txBody>
      </p:sp>
    </p:spTree>
    <p:extLst>
      <p:ext uri="{BB962C8B-B14F-4D97-AF65-F5344CB8AC3E}">
        <p14:creationId xmlns:p14="http://schemas.microsoft.com/office/powerpoint/2010/main" val="3558591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Introduction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137160" indent="0">
              <a:buNone/>
            </a:pPr>
            <a:r>
              <a:rPr lang="en-US" b="1" dirty="0" smtClean="0"/>
              <a:t>Introduction </a:t>
            </a:r>
            <a:r>
              <a:rPr lang="en-US" b="1" dirty="0"/>
              <a:t>to House Sales Data </a:t>
            </a:r>
            <a:r>
              <a:rPr lang="en-US" b="1" dirty="0" smtClean="0"/>
              <a:t>Analysis</a:t>
            </a:r>
          </a:p>
          <a:p>
            <a:pPr marL="137160" indent="0">
              <a:buNone/>
            </a:pPr>
            <a:endParaRPr lang="en-US" dirty="0"/>
          </a:p>
          <a:p>
            <a:r>
              <a:rPr lang="en-US" dirty="0"/>
              <a:t>Dataset: House sale prices in King County, USA (May 2014 - May 2015)</a:t>
            </a:r>
          </a:p>
          <a:p>
            <a:r>
              <a:rPr lang="en-US" dirty="0"/>
              <a:t>Features: id, date, price, bedrooms, bathrooms, </a:t>
            </a:r>
            <a:r>
              <a:rPr lang="en-US" dirty="0" err="1"/>
              <a:t>sqft_living</a:t>
            </a:r>
            <a:r>
              <a:rPr lang="en-US" dirty="0"/>
              <a:t>, </a:t>
            </a:r>
            <a:r>
              <a:rPr lang="en-US" dirty="0" err="1"/>
              <a:t>sqft_lot</a:t>
            </a:r>
            <a:r>
              <a:rPr lang="en-US" dirty="0"/>
              <a:t>, floors, waterfront, view, condition, grade, </a:t>
            </a:r>
            <a:r>
              <a:rPr lang="en-US" dirty="0" err="1"/>
              <a:t>sqft_above</a:t>
            </a:r>
            <a:r>
              <a:rPr lang="en-US" dirty="0"/>
              <a:t>, </a:t>
            </a:r>
            <a:r>
              <a:rPr lang="en-US" dirty="0" err="1"/>
              <a:t>sqft_basement</a:t>
            </a:r>
            <a:r>
              <a:rPr lang="en-US" dirty="0"/>
              <a:t>, </a:t>
            </a:r>
            <a:r>
              <a:rPr lang="en-US" dirty="0" err="1"/>
              <a:t>yr_built</a:t>
            </a:r>
            <a:r>
              <a:rPr lang="en-US" dirty="0"/>
              <a:t>, </a:t>
            </a:r>
            <a:r>
              <a:rPr lang="en-US" dirty="0" err="1"/>
              <a:t>yr_renovated</a:t>
            </a:r>
            <a:r>
              <a:rPr lang="en-US" dirty="0"/>
              <a:t>, </a:t>
            </a:r>
            <a:r>
              <a:rPr lang="en-US" dirty="0" err="1"/>
              <a:t>zipcode</a:t>
            </a:r>
            <a:r>
              <a:rPr lang="en-US" dirty="0"/>
              <a:t>, </a:t>
            </a:r>
            <a:r>
              <a:rPr lang="en-US" dirty="0" err="1"/>
              <a:t>lat</a:t>
            </a:r>
            <a:r>
              <a:rPr lang="en-US" dirty="0"/>
              <a:t>, long, sqft_living15, sqft_lot15</a:t>
            </a:r>
          </a:p>
        </p:txBody>
      </p:sp>
    </p:spTree>
    <p:extLst>
      <p:ext uri="{BB962C8B-B14F-4D97-AF65-F5344CB8AC3E}">
        <p14:creationId xmlns:p14="http://schemas.microsoft.com/office/powerpoint/2010/main" val="3509221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normAutofit/>
          </a:bodyPr>
          <a:lstStyle/>
          <a:p>
            <a:r>
              <a:rPr lang="en-US" dirty="0"/>
              <a:t>Dataset </a:t>
            </a:r>
            <a:r>
              <a:rPr lang="en-US" dirty="0" smtClean="0"/>
              <a:t>Overview</a:t>
            </a:r>
            <a:endParaRPr lang="en-US" dirty="0"/>
          </a:p>
        </p:txBody>
      </p:sp>
      <p:sp>
        <p:nvSpPr>
          <p:cNvPr id="3" name="Content Placeholder 2"/>
          <p:cNvSpPr>
            <a:spLocks noGrp="1"/>
          </p:cNvSpPr>
          <p:nvPr>
            <p:ph idx="1"/>
          </p:nvPr>
        </p:nvSpPr>
        <p:spPr>
          <a:xfrm>
            <a:off x="457200" y="762000"/>
            <a:ext cx="8229600" cy="5547360"/>
          </a:xfrm>
        </p:spPr>
        <p:txBody>
          <a:bodyPr/>
          <a:lstStyle/>
          <a:p>
            <a:r>
              <a:rPr lang="en-US" dirty="0" smtClean="0"/>
              <a:t>Display </a:t>
            </a:r>
            <a:r>
              <a:rPr lang="en-US" dirty="0"/>
              <a:t>the first few rows of the </a:t>
            </a:r>
            <a:r>
              <a:rPr lang="en-US" dirty="0" smtClean="0"/>
              <a:t>dataset</a:t>
            </a:r>
          </a:p>
          <a:p>
            <a:r>
              <a:rPr lang="en-US" dirty="0" smtClean="0"/>
              <a:t>Display </a:t>
            </a:r>
            <a:r>
              <a:rPr lang="en-US" dirty="0"/>
              <a:t>data types of each column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 y="1828800"/>
            <a:ext cx="9144000" cy="190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4651"/>
            <a:ext cx="9153053" cy="3206915"/>
          </a:xfrm>
          <a:prstGeom prst="rect">
            <a:avLst/>
          </a:prstGeom>
        </p:spPr>
      </p:pic>
    </p:spTree>
    <p:extLst>
      <p:ext uri="{BB962C8B-B14F-4D97-AF65-F5344CB8AC3E}">
        <p14:creationId xmlns:p14="http://schemas.microsoft.com/office/powerpoint/2010/main" val="177578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Summary</a:t>
            </a:r>
            <a:endParaRPr lang="en-US" dirty="0"/>
          </a:p>
        </p:txBody>
      </p:sp>
      <p:sp>
        <p:nvSpPr>
          <p:cNvPr id="3" name="Content Placeholder 2"/>
          <p:cNvSpPr>
            <a:spLocks noGrp="1"/>
          </p:cNvSpPr>
          <p:nvPr>
            <p:ph idx="1"/>
          </p:nvPr>
        </p:nvSpPr>
        <p:spPr/>
        <p:txBody>
          <a:bodyPr/>
          <a:lstStyle/>
          <a:p>
            <a:r>
              <a:rPr lang="en-US" dirty="0" smtClean="0"/>
              <a:t>Display </a:t>
            </a:r>
            <a:r>
              <a:rPr lang="en-US" dirty="0"/>
              <a:t>statistical summary of the dataset</a:t>
            </a:r>
          </a:p>
          <a:p>
            <a:r>
              <a:rPr lang="en-US" dirty="0"/>
              <a:t>Drop columns 'id' and 'Unnamed: 0'</a:t>
            </a:r>
          </a:p>
          <a:p>
            <a:r>
              <a:rPr lang="en-US" dirty="0"/>
              <a:t>Display updated statistical summary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 y="3474614"/>
            <a:ext cx="9144000" cy="3230986"/>
          </a:xfrm>
          <a:prstGeom prst="rect">
            <a:avLst/>
          </a:prstGeom>
        </p:spPr>
      </p:pic>
    </p:spTree>
    <p:extLst>
      <p:ext uri="{BB962C8B-B14F-4D97-AF65-F5344CB8AC3E}">
        <p14:creationId xmlns:p14="http://schemas.microsoft.com/office/powerpoint/2010/main" val="992906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Handling Missing Values</a:t>
            </a:r>
            <a:endParaRPr lang="en-US" dirty="0"/>
          </a:p>
        </p:txBody>
      </p:sp>
      <p:sp>
        <p:nvSpPr>
          <p:cNvPr id="3" name="Content Placeholder 2"/>
          <p:cNvSpPr>
            <a:spLocks noGrp="1"/>
          </p:cNvSpPr>
          <p:nvPr>
            <p:ph idx="1"/>
          </p:nvPr>
        </p:nvSpPr>
        <p:spPr>
          <a:xfrm>
            <a:off x="152400" y="1600200"/>
            <a:ext cx="8534400" cy="4709160"/>
          </a:xfrm>
        </p:spPr>
        <p:txBody>
          <a:bodyPr>
            <a:normAutofit fontScale="85000" lnSpcReduction="10000"/>
          </a:bodyPr>
          <a:lstStyle/>
          <a:p>
            <a:r>
              <a:rPr lang="en-US" b="1" dirty="0"/>
              <a:t>Replace missing values in 'bedrooms' and 'bathrooms'</a:t>
            </a:r>
          </a:p>
          <a:p>
            <a:r>
              <a:rPr lang="en-US" b="1" dirty="0"/>
              <a:t>Show the process of replacing missing values</a:t>
            </a:r>
          </a:p>
          <a:p>
            <a:pPr marL="137160" indent="0">
              <a:buNone/>
            </a:pPr>
            <a:r>
              <a:rPr lang="en-US" dirty="0"/>
              <a:t/>
            </a:r>
            <a:br>
              <a:rPr lang="en-US" dirty="0"/>
            </a:br>
            <a:r>
              <a:rPr lang="en-US" dirty="0"/>
              <a:t># Replace missing values in 'bedrooms'</a:t>
            </a:r>
          </a:p>
          <a:p>
            <a:pPr marL="137160" indent="0">
              <a:buNone/>
            </a:pPr>
            <a:r>
              <a:rPr lang="en-US" dirty="0" err="1"/>
              <a:t>mean_bedrooms</a:t>
            </a:r>
            <a:r>
              <a:rPr lang="en-US" dirty="0"/>
              <a:t> = </a:t>
            </a:r>
            <a:r>
              <a:rPr lang="en-US" dirty="0" err="1"/>
              <a:t>df</a:t>
            </a:r>
            <a:r>
              <a:rPr lang="en-US" dirty="0"/>
              <a:t>['bedrooms'].mean()</a:t>
            </a:r>
          </a:p>
          <a:p>
            <a:pPr marL="137160" indent="0">
              <a:buNone/>
            </a:pPr>
            <a:r>
              <a:rPr lang="en-US" dirty="0" err="1"/>
              <a:t>df</a:t>
            </a:r>
            <a:r>
              <a:rPr lang="en-US" dirty="0"/>
              <a:t>['bedrooms'].replace(</a:t>
            </a:r>
            <a:r>
              <a:rPr lang="en-US" dirty="0" err="1"/>
              <a:t>np.nan</a:t>
            </a:r>
            <a:r>
              <a:rPr lang="en-US" dirty="0"/>
              <a:t>, </a:t>
            </a:r>
            <a:r>
              <a:rPr lang="en-US" dirty="0" err="1"/>
              <a:t>mean_bedrooms</a:t>
            </a:r>
            <a:r>
              <a:rPr lang="en-US" dirty="0"/>
              <a:t>, </a:t>
            </a:r>
            <a:r>
              <a:rPr lang="en-US" dirty="0" err="1"/>
              <a:t>inplace</a:t>
            </a:r>
            <a:r>
              <a:rPr lang="en-US" dirty="0"/>
              <a:t>=True)</a:t>
            </a:r>
          </a:p>
          <a:p>
            <a:pPr marL="137160" indent="0">
              <a:buNone/>
            </a:pPr>
            <a:endParaRPr lang="en-US" dirty="0"/>
          </a:p>
          <a:p>
            <a:pPr marL="137160" indent="0">
              <a:buNone/>
            </a:pPr>
            <a:r>
              <a:rPr lang="en-US" dirty="0"/>
              <a:t># Replace missing values in 'bathrooms'</a:t>
            </a:r>
          </a:p>
          <a:p>
            <a:pPr marL="137160" indent="0">
              <a:buNone/>
            </a:pPr>
            <a:r>
              <a:rPr lang="en-US" dirty="0" err="1"/>
              <a:t>mean_bathrooms</a:t>
            </a:r>
            <a:r>
              <a:rPr lang="en-US" dirty="0"/>
              <a:t> = </a:t>
            </a:r>
            <a:r>
              <a:rPr lang="en-US" dirty="0" err="1"/>
              <a:t>df</a:t>
            </a:r>
            <a:r>
              <a:rPr lang="en-US" dirty="0"/>
              <a:t>['bathrooms'].mean()</a:t>
            </a:r>
          </a:p>
          <a:p>
            <a:pPr marL="137160" indent="0">
              <a:buNone/>
            </a:pPr>
            <a:r>
              <a:rPr lang="en-US" dirty="0" err="1"/>
              <a:t>df</a:t>
            </a:r>
            <a:r>
              <a:rPr lang="en-US" dirty="0"/>
              <a:t>['bathrooms'].replace(</a:t>
            </a:r>
            <a:r>
              <a:rPr lang="en-US" dirty="0" err="1"/>
              <a:t>np.nan</a:t>
            </a:r>
            <a:r>
              <a:rPr lang="en-US" dirty="0"/>
              <a:t>, </a:t>
            </a:r>
            <a:r>
              <a:rPr lang="en-US" dirty="0" err="1"/>
              <a:t>mean_bathrooms</a:t>
            </a:r>
            <a:r>
              <a:rPr lang="en-US" dirty="0"/>
              <a:t>, </a:t>
            </a:r>
            <a:r>
              <a:rPr lang="en-US" dirty="0" err="1"/>
              <a:t>inplace</a:t>
            </a:r>
            <a:r>
              <a:rPr lang="en-US" dirty="0"/>
              <a:t>=True)</a:t>
            </a:r>
          </a:p>
          <a:p>
            <a:pPr marL="137160" indent="0">
              <a:buNone/>
            </a:pPr>
            <a:endParaRPr lang="en-US" dirty="0"/>
          </a:p>
        </p:txBody>
      </p:sp>
    </p:spTree>
    <p:extLst>
      <p:ext uri="{BB962C8B-B14F-4D97-AF65-F5344CB8AC3E}">
        <p14:creationId xmlns:p14="http://schemas.microsoft.com/office/powerpoint/2010/main" val="1343911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Exploratory Data Analysis</a:t>
            </a:r>
            <a:endParaRPr lang="en-US" dirty="0"/>
          </a:p>
        </p:txBody>
      </p:sp>
      <p:sp>
        <p:nvSpPr>
          <p:cNvPr id="3" name="Content Placeholder 2"/>
          <p:cNvSpPr>
            <a:spLocks noGrp="1"/>
          </p:cNvSpPr>
          <p:nvPr>
            <p:ph idx="1"/>
          </p:nvPr>
        </p:nvSpPr>
        <p:spPr/>
        <p:txBody>
          <a:bodyPr/>
          <a:lstStyle/>
          <a:p>
            <a:r>
              <a:rPr lang="en-US" b="1" dirty="0"/>
              <a:t>Count of Houses by Floors</a:t>
            </a:r>
            <a:br>
              <a:rPr lang="en-US" b="1" dirty="0"/>
            </a:br>
            <a:r>
              <a:rPr lang="en-US" b="1" dirty="0"/>
              <a:t/>
            </a:r>
            <a:br>
              <a:rPr lang="en-US" b="1" dirty="0"/>
            </a:br>
            <a:r>
              <a:rPr lang="en-US" b="1" dirty="0" err="1"/>
              <a:t>df</a:t>
            </a:r>
            <a:r>
              <a:rPr lang="en-US" b="1" dirty="0"/>
              <a:t>['floors'].</a:t>
            </a:r>
            <a:r>
              <a:rPr lang="en-US" b="1" dirty="0" err="1"/>
              <a:t>value_counts</a:t>
            </a:r>
            <a:r>
              <a:rPr lang="en-US" b="1" dirty="0"/>
              <a:t>().</a:t>
            </a:r>
            <a:r>
              <a:rPr lang="en-US" b="1" dirty="0" err="1"/>
              <a:t>to_frame</a:t>
            </a:r>
            <a:r>
              <a:rPr lang="en-US" b="1"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76600"/>
            <a:ext cx="6236146" cy="3581400"/>
          </a:xfrm>
          <a:prstGeom prst="rect">
            <a:avLst/>
          </a:prstGeom>
        </p:spPr>
      </p:pic>
    </p:spTree>
    <p:extLst>
      <p:ext uri="{BB962C8B-B14F-4D97-AF65-F5344CB8AC3E}">
        <p14:creationId xmlns:p14="http://schemas.microsoft.com/office/powerpoint/2010/main" val="1073724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effectLst/>
              </a:rPr>
              <a:t>Waterfront View vs. Price</a:t>
            </a:r>
            <a:endParaRPr lang="en-US" dirty="0"/>
          </a:p>
        </p:txBody>
      </p:sp>
      <p:sp>
        <p:nvSpPr>
          <p:cNvPr id="3" name="Content Placeholder 2"/>
          <p:cNvSpPr>
            <a:spLocks noGrp="1"/>
          </p:cNvSpPr>
          <p:nvPr>
            <p:ph idx="1"/>
          </p:nvPr>
        </p:nvSpPr>
        <p:spPr>
          <a:xfrm>
            <a:off x="457200" y="1143000"/>
            <a:ext cx="8229600" cy="4709160"/>
          </a:xfrm>
        </p:spPr>
        <p:txBody>
          <a:bodyPr/>
          <a:lstStyle/>
          <a:p>
            <a:r>
              <a:rPr lang="en-US" b="1" dirty="0"/>
              <a:t>Price Outliers with </a:t>
            </a:r>
            <a:r>
              <a:rPr lang="en-US" b="1" dirty="0" smtClean="0"/>
              <a:t>Waterfront View</a:t>
            </a:r>
          </a:p>
          <a:p>
            <a:pPr marL="137160" indent="0">
              <a:buNone/>
            </a:pPr>
            <a:r>
              <a:rPr lang="en-US" b="1" dirty="0" err="1" smtClean="0"/>
              <a:t>sns.boxplot</a:t>
            </a:r>
            <a:r>
              <a:rPr lang="en-US" b="1" dirty="0" smtClean="0"/>
              <a:t>(x</a:t>
            </a:r>
            <a:r>
              <a:rPr lang="en-US" b="1" dirty="0"/>
              <a:t>='waterfront', y='price', data=</a:t>
            </a:r>
            <a:r>
              <a:rPr lang="en-US" b="1" dirty="0" err="1"/>
              <a:t>df</a:t>
            </a:r>
            <a:r>
              <a:rPr lang="en-US" b="1" dirty="0"/>
              <a:t>)</a:t>
            </a:r>
          </a:p>
          <a:p>
            <a:pPr marL="13716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38400"/>
            <a:ext cx="8229600" cy="4140413"/>
          </a:xfrm>
          <a:prstGeom prst="rect">
            <a:avLst/>
          </a:prstGeom>
        </p:spPr>
      </p:pic>
    </p:spTree>
    <p:extLst>
      <p:ext uri="{BB962C8B-B14F-4D97-AF65-F5344CB8AC3E}">
        <p14:creationId xmlns:p14="http://schemas.microsoft.com/office/powerpoint/2010/main" val="3438281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a:effectLst/>
              </a:rPr>
              <a:t>Sqft</a:t>
            </a:r>
            <a:r>
              <a:rPr lang="en-US" dirty="0">
                <a:effectLst/>
              </a:rPr>
              <a:t> Above vs. Price</a:t>
            </a:r>
            <a:endParaRPr lang="en-US" dirty="0"/>
          </a:p>
        </p:txBody>
      </p:sp>
      <p:sp>
        <p:nvSpPr>
          <p:cNvPr id="3" name="Content Placeholder 2"/>
          <p:cNvSpPr>
            <a:spLocks noGrp="1"/>
          </p:cNvSpPr>
          <p:nvPr>
            <p:ph idx="1"/>
          </p:nvPr>
        </p:nvSpPr>
        <p:spPr>
          <a:xfrm>
            <a:off x="419100" y="914400"/>
            <a:ext cx="8229600" cy="4709160"/>
          </a:xfrm>
        </p:spPr>
        <p:txBody>
          <a:bodyPr/>
          <a:lstStyle/>
          <a:p>
            <a:r>
              <a:rPr lang="en-US" b="1" dirty="0" err="1"/>
              <a:t>Sqft</a:t>
            </a:r>
            <a:r>
              <a:rPr lang="en-US" b="1" dirty="0"/>
              <a:t> Above and </a:t>
            </a:r>
            <a:r>
              <a:rPr lang="en-US" b="1" dirty="0" smtClean="0"/>
              <a:t>Price</a:t>
            </a:r>
          </a:p>
          <a:p>
            <a:pPr marL="137160" indent="0">
              <a:buNone/>
            </a:pPr>
            <a:r>
              <a:rPr lang="en-US" dirty="0" err="1" smtClean="0"/>
              <a:t>sns.regplot</a:t>
            </a:r>
            <a:r>
              <a:rPr lang="en-US" dirty="0" smtClean="0"/>
              <a:t>(x=</a:t>
            </a:r>
            <a:r>
              <a:rPr lang="en-US" dirty="0" err="1" smtClean="0"/>
              <a:t>df</a:t>
            </a:r>
            <a:r>
              <a:rPr lang="en-US" dirty="0"/>
              <a:t>['</a:t>
            </a:r>
            <a:r>
              <a:rPr lang="en-US" dirty="0" err="1"/>
              <a:t>sqft_above</a:t>
            </a:r>
            <a:r>
              <a:rPr lang="en-US" dirty="0"/>
              <a:t>'], y=</a:t>
            </a:r>
            <a:r>
              <a:rPr lang="en-US" dirty="0" err="1"/>
              <a:t>df</a:t>
            </a:r>
            <a:r>
              <a:rPr lang="en-US" dirty="0"/>
              <a:t>['price'], data=</a:t>
            </a:r>
            <a:r>
              <a:rPr lang="en-US" dirty="0" err="1"/>
              <a:t>df</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62200"/>
            <a:ext cx="7772400" cy="4495800"/>
          </a:xfrm>
          <a:prstGeom prst="rect">
            <a:avLst/>
          </a:prstGeom>
        </p:spPr>
      </p:pic>
    </p:spTree>
    <p:extLst>
      <p:ext uri="{BB962C8B-B14F-4D97-AF65-F5344CB8AC3E}">
        <p14:creationId xmlns:p14="http://schemas.microsoft.com/office/powerpoint/2010/main" val="767607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effectLst/>
              </a:rPr>
              <a:t>Feature Correlations</a:t>
            </a:r>
            <a:endParaRPr lang="en-US" dirty="0"/>
          </a:p>
        </p:txBody>
      </p:sp>
      <p:sp>
        <p:nvSpPr>
          <p:cNvPr id="3" name="Content Placeholder 2"/>
          <p:cNvSpPr>
            <a:spLocks noGrp="1"/>
          </p:cNvSpPr>
          <p:nvPr>
            <p:ph idx="1"/>
          </p:nvPr>
        </p:nvSpPr>
        <p:spPr>
          <a:xfrm>
            <a:off x="381000" y="914400"/>
            <a:ext cx="8610600" cy="5638800"/>
          </a:xfrm>
        </p:spPr>
        <p:txBody>
          <a:bodyPr/>
          <a:lstStyle/>
          <a:p>
            <a:r>
              <a:rPr lang="en-US" b="1" dirty="0"/>
              <a:t>Correlation of Features with </a:t>
            </a:r>
            <a:r>
              <a:rPr lang="en-US" b="1" dirty="0" smtClean="0"/>
              <a:t>Price</a:t>
            </a:r>
          </a:p>
          <a:p>
            <a:pPr marL="137160" indent="0">
              <a:buNone/>
            </a:pPr>
            <a:r>
              <a:rPr lang="en-US" dirty="0" err="1"/>
              <a:t>df.corr</a:t>
            </a:r>
            <a:r>
              <a:rPr lang="en-US" dirty="0"/>
              <a:t>()['price'].</a:t>
            </a:r>
            <a:r>
              <a:rPr lang="en-US" dirty="0" err="1"/>
              <a:t>sort_values</a:t>
            </a:r>
            <a:r>
              <a:rPr lang="en-US" dirty="0"/>
              <a:t>()</a:t>
            </a:r>
          </a:p>
          <a:p>
            <a:pPr marL="13716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7924800" cy="4902554"/>
          </a:xfrm>
          <a:prstGeom prst="rect">
            <a:avLst/>
          </a:prstGeom>
        </p:spPr>
      </p:pic>
    </p:spTree>
    <p:extLst>
      <p:ext uri="{BB962C8B-B14F-4D97-AF65-F5344CB8AC3E}">
        <p14:creationId xmlns:p14="http://schemas.microsoft.com/office/powerpoint/2010/main" val="1127215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effectLst/>
              </a:rPr>
              <a:t>Linear Regression - Longitude</a:t>
            </a:r>
            <a:endParaRPr lang="en-US" dirty="0"/>
          </a:p>
        </p:txBody>
      </p:sp>
      <p:sp>
        <p:nvSpPr>
          <p:cNvPr id="3" name="Content Placeholder 2"/>
          <p:cNvSpPr>
            <a:spLocks noGrp="1"/>
          </p:cNvSpPr>
          <p:nvPr>
            <p:ph idx="1"/>
          </p:nvPr>
        </p:nvSpPr>
        <p:spPr>
          <a:xfrm>
            <a:off x="457200" y="990600"/>
            <a:ext cx="8229600" cy="5318760"/>
          </a:xfrm>
        </p:spPr>
        <p:txBody>
          <a:bodyPr/>
          <a:lstStyle/>
          <a:p>
            <a:pPr marL="137160" indent="0">
              <a:buNone/>
            </a:pPr>
            <a:r>
              <a:rPr lang="en-US" b="1" dirty="0" smtClean="0"/>
              <a:t>Predicting </a:t>
            </a:r>
            <a:r>
              <a:rPr lang="en-US" b="1" dirty="0"/>
              <a:t>Price Using Longitude</a:t>
            </a:r>
            <a:endParaRPr lang="fr-FR" b="1" dirty="0"/>
          </a:p>
          <a:p>
            <a:pPr marL="137160" indent="0">
              <a:buNone/>
            </a:pPr>
            <a:endParaRPr lang="fr-FR" dirty="0" smtClean="0"/>
          </a:p>
          <a:p>
            <a:pPr marL="137160" indent="0">
              <a:buNone/>
            </a:pPr>
            <a:r>
              <a:rPr lang="fr-FR" dirty="0" smtClean="0"/>
              <a:t>X </a:t>
            </a:r>
            <a:r>
              <a:rPr lang="fr-FR" dirty="0"/>
              <a:t>= </a:t>
            </a:r>
            <a:r>
              <a:rPr lang="fr-FR" dirty="0" err="1"/>
              <a:t>df</a:t>
            </a:r>
            <a:r>
              <a:rPr lang="fr-FR" dirty="0"/>
              <a:t>[['long']]</a:t>
            </a:r>
          </a:p>
          <a:p>
            <a:pPr marL="137160" indent="0">
              <a:buNone/>
            </a:pPr>
            <a:r>
              <a:rPr lang="fr-FR" dirty="0"/>
              <a:t>Y = </a:t>
            </a:r>
            <a:r>
              <a:rPr lang="fr-FR" dirty="0" err="1"/>
              <a:t>df</a:t>
            </a:r>
            <a:r>
              <a:rPr lang="fr-FR" dirty="0"/>
              <a:t>['</a:t>
            </a:r>
            <a:r>
              <a:rPr lang="fr-FR" dirty="0" err="1"/>
              <a:t>price</a:t>
            </a:r>
            <a:r>
              <a:rPr lang="fr-FR" dirty="0"/>
              <a:t>']</a:t>
            </a:r>
          </a:p>
          <a:p>
            <a:pPr marL="137160" indent="0">
              <a:buNone/>
            </a:pPr>
            <a:r>
              <a:rPr lang="fr-FR" dirty="0"/>
              <a:t>lm = </a:t>
            </a:r>
            <a:r>
              <a:rPr lang="fr-FR" dirty="0" err="1"/>
              <a:t>LinearRegression</a:t>
            </a:r>
            <a:r>
              <a:rPr lang="fr-FR" dirty="0"/>
              <a:t>()</a:t>
            </a:r>
          </a:p>
          <a:p>
            <a:pPr marL="137160" indent="0">
              <a:buNone/>
            </a:pPr>
            <a:r>
              <a:rPr lang="fr-FR" dirty="0" err="1"/>
              <a:t>lm.fit</a:t>
            </a:r>
            <a:r>
              <a:rPr lang="fr-FR" dirty="0"/>
              <a:t>(X, Y)</a:t>
            </a:r>
          </a:p>
          <a:p>
            <a:pPr marL="137160" indent="0">
              <a:buNone/>
            </a:pPr>
            <a:r>
              <a:rPr lang="fr-FR" dirty="0" err="1"/>
              <a:t>lm.score</a:t>
            </a:r>
            <a:r>
              <a:rPr lang="fr-FR" dirty="0"/>
              <a:t>(X, Y)</a:t>
            </a:r>
          </a:p>
          <a:p>
            <a:endParaRPr lang="en-US" dirty="0"/>
          </a:p>
        </p:txBody>
      </p:sp>
    </p:spTree>
    <p:extLst>
      <p:ext uri="{BB962C8B-B14F-4D97-AF65-F5344CB8AC3E}">
        <p14:creationId xmlns:p14="http://schemas.microsoft.com/office/powerpoint/2010/main" val="56878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Linear Regression - Multiple Features</a:t>
            </a:r>
            <a:endParaRPr lang="en-US" dirty="0"/>
          </a:p>
        </p:txBody>
      </p:sp>
      <p:sp>
        <p:nvSpPr>
          <p:cNvPr id="3" name="Content Placeholder 2"/>
          <p:cNvSpPr>
            <a:spLocks noGrp="1"/>
          </p:cNvSpPr>
          <p:nvPr>
            <p:ph idx="1"/>
          </p:nvPr>
        </p:nvSpPr>
        <p:spPr/>
        <p:txBody>
          <a:bodyPr>
            <a:normAutofit lnSpcReduction="10000"/>
          </a:bodyPr>
          <a:lstStyle/>
          <a:p>
            <a:r>
              <a:rPr lang="en-US" b="1" dirty="0"/>
              <a:t>Predicting Price Using Multiple </a:t>
            </a:r>
            <a:r>
              <a:rPr lang="en-US" b="1" dirty="0" smtClean="0"/>
              <a:t>Features</a:t>
            </a:r>
          </a:p>
          <a:p>
            <a:pPr marL="137160" indent="0">
              <a:buNone/>
            </a:pPr>
            <a:endParaRPr lang="en-US" b="1" dirty="0"/>
          </a:p>
          <a:p>
            <a:pPr marL="137160" indent="0">
              <a:buNone/>
            </a:pPr>
            <a:r>
              <a:rPr lang="en-US" dirty="0"/>
              <a:t>features = ["floors", "waterfront", "</a:t>
            </a:r>
            <a:r>
              <a:rPr lang="en-US" dirty="0" err="1"/>
              <a:t>lat</a:t>
            </a:r>
            <a:r>
              <a:rPr lang="en-US" dirty="0"/>
              <a:t>", "bedrooms", "</a:t>
            </a:r>
            <a:r>
              <a:rPr lang="en-US" dirty="0" err="1"/>
              <a:t>sqft_basement</a:t>
            </a:r>
            <a:r>
              <a:rPr lang="en-US" dirty="0"/>
              <a:t>", "view", "bathrooms", "sqft_living15", "</a:t>
            </a:r>
            <a:r>
              <a:rPr lang="en-US" dirty="0" err="1"/>
              <a:t>sqft_above</a:t>
            </a:r>
            <a:r>
              <a:rPr lang="en-US" dirty="0"/>
              <a:t>", "grade", "</a:t>
            </a:r>
            <a:r>
              <a:rPr lang="en-US" dirty="0" err="1"/>
              <a:t>sqft_living</a:t>
            </a:r>
            <a:r>
              <a:rPr lang="en-US" dirty="0"/>
              <a:t>"]</a:t>
            </a:r>
          </a:p>
          <a:p>
            <a:pPr marL="137160" indent="0">
              <a:buNone/>
            </a:pPr>
            <a:r>
              <a:rPr lang="en-US" dirty="0"/>
              <a:t>x = </a:t>
            </a:r>
            <a:r>
              <a:rPr lang="en-US" dirty="0" err="1"/>
              <a:t>df</a:t>
            </a:r>
            <a:r>
              <a:rPr lang="en-US" dirty="0"/>
              <a:t>[features]</a:t>
            </a:r>
          </a:p>
          <a:p>
            <a:pPr marL="137160" indent="0">
              <a:buNone/>
            </a:pPr>
            <a:r>
              <a:rPr lang="en-US" dirty="0"/>
              <a:t>y = </a:t>
            </a:r>
            <a:r>
              <a:rPr lang="en-US" dirty="0" err="1"/>
              <a:t>df</a:t>
            </a:r>
            <a:r>
              <a:rPr lang="en-US" dirty="0"/>
              <a:t>['price']</a:t>
            </a:r>
          </a:p>
          <a:p>
            <a:pPr marL="137160" indent="0">
              <a:buNone/>
            </a:pPr>
            <a:r>
              <a:rPr lang="en-US" dirty="0" err="1"/>
              <a:t>lr.fit</a:t>
            </a:r>
            <a:r>
              <a:rPr lang="en-US" dirty="0"/>
              <a:t>(x, y)</a:t>
            </a:r>
          </a:p>
          <a:p>
            <a:pPr marL="137160" indent="0">
              <a:buNone/>
            </a:pPr>
            <a:r>
              <a:rPr lang="en-US" dirty="0" err="1"/>
              <a:t>lr.score</a:t>
            </a:r>
            <a:r>
              <a:rPr lang="en-US" dirty="0"/>
              <a:t>(x, y)</a:t>
            </a:r>
          </a:p>
          <a:p>
            <a:pPr marL="137160" indent="0">
              <a:buNone/>
            </a:pPr>
            <a:endParaRPr lang="en-US" dirty="0"/>
          </a:p>
        </p:txBody>
      </p:sp>
    </p:spTree>
    <p:extLst>
      <p:ext uri="{BB962C8B-B14F-4D97-AF65-F5344CB8AC3E}">
        <p14:creationId xmlns:p14="http://schemas.microsoft.com/office/powerpoint/2010/main" val="429463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COMMONLY USED LIBRARIES</a:t>
            </a:r>
            <a:endParaRPr lang="en-US" dirty="0"/>
          </a:p>
        </p:txBody>
      </p:sp>
      <p:sp>
        <p:nvSpPr>
          <p:cNvPr id="3" name="Content Placeholder 2"/>
          <p:cNvSpPr>
            <a:spLocks noGrp="1"/>
          </p:cNvSpPr>
          <p:nvPr>
            <p:ph idx="1"/>
          </p:nvPr>
        </p:nvSpPr>
        <p:spPr/>
        <p:txBody>
          <a:bodyPr>
            <a:normAutofit lnSpcReduction="10000"/>
          </a:bodyPr>
          <a:lstStyle/>
          <a:p>
            <a:pPr marL="137160" indent="0">
              <a:buNone/>
            </a:pPr>
            <a:r>
              <a:rPr lang="en-US" dirty="0"/>
              <a:t>List the commonly used libraries by Data </a:t>
            </a:r>
            <a:r>
              <a:rPr lang="en-US" dirty="0" smtClean="0"/>
              <a:t>Scientists</a:t>
            </a:r>
          </a:p>
          <a:p>
            <a:pPr marL="137160" indent="0">
              <a:buNone/>
            </a:pPr>
            <a:endParaRPr lang="en-US" dirty="0" smtClean="0"/>
          </a:p>
          <a:p>
            <a:pPr lvl="1"/>
            <a:r>
              <a:rPr lang="en-US" dirty="0" err="1" smtClean="0"/>
              <a:t>TensorFlow</a:t>
            </a:r>
            <a:endParaRPr lang="en-US" dirty="0"/>
          </a:p>
          <a:p>
            <a:pPr lvl="1"/>
            <a:r>
              <a:rPr lang="en-US" dirty="0" err="1"/>
              <a:t>Numpy</a:t>
            </a:r>
            <a:endParaRPr lang="en-US" dirty="0"/>
          </a:p>
          <a:p>
            <a:pPr lvl="1"/>
            <a:r>
              <a:rPr lang="en-US" dirty="0" err="1"/>
              <a:t>SciPy</a:t>
            </a:r>
            <a:endParaRPr lang="en-US" dirty="0"/>
          </a:p>
          <a:p>
            <a:pPr lvl="1"/>
            <a:r>
              <a:rPr lang="en-US" dirty="0"/>
              <a:t>Pandas</a:t>
            </a:r>
          </a:p>
          <a:p>
            <a:pPr lvl="1"/>
            <a:r>
              <a:rPr lang="en-US" dirty="0" err="1"/>
              <a:t>Matplotlib</a:t>
            </a:r>
            <a:endParaRPr lang="en-US" dirty="0"/>
          </a:p>
          <a:p>
            <a:pPr lvl="1"/>
            <a:r>
              <a:rPr lang="en-US" dirty="0" err="1"/>
              <a:t>Keras</a:t>
            </a:r>
            <a:endParaRPr lang="en-US" dirty="0"/>
          </a:p>
          <a:p>
            <a:pPr lvl="1"/>
            <a:r>
              <a:rPr lang="en-US" dirty="0" err="1"/>
              <a:t>SciKit</a:t>
            </a:r>
            <a:r>
              <a:rPr lang="en-US" dirty="0"/>
              <a:t>-Learn</a:t>
            </a:r>
          </a:p>
          <a:p>
            <a:pPr lvl="1"/>
            <a:r>
              <a:rPr lang="en-US" dirty="0" err="1"/>
              <a:t>PyTorch</a:t>
            </a:r>
            <a:endParaRPr lang="en-US" dirty="0"/>
          </a:p>
          <a:p>
            <a:pPr marL="137160" indent="0">
              <a:buNone/>
            </a:pPr>
            <a:endParaRPr lang="en-US" dirty="0"/>
          </a:p>
        </p:txBody>
      </p:sp>
    </p:spTree>
    <p:extLst>
      <p:ext uri="{BB962C8B-B14F-4D97-AF65-F5344CB8AC3E}">
        <p14:creationId xmlns:p14="http://schemas.microsoft.com/office/powerpoint/2010/main" val="1980414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r>
              <a:rPr lang="en-US" dirty="0">
                <a:effectLst/>
              </a:rPr>
              <a:t>Pipeline and Ridge Regression</a:t>
            </a:r>
            <a:endParaRPr lang="en-US" dirty="0"/>
          </a:p>
        </p:txBody>
      </p:sp>
      <p:sp>
        <p:nvSpPr>
          <p:cNvPr id="3" name="Content Placeholder 2"/>
          <p:cNvSpPr>
            <a:spLocks noGrp="1"/>
          </p:cNvSpPr>
          <p:nvPr>
            <p:ph idx="1"/>
          </p:nvPr>
        </p:nvSpPr>
        <p:spPr>
          <a:xfrm>
            <a:off x="228600" y="990600"/>
            <a:ext cx="8686800" cy="5791200"/>
          </a:xfrm>
        </p:spPr>
        <p:txBody>
          <a:bodyPr>
            <a:normAutofit fontScale="70000" lnSpcReduction="20000"/>
          </a:bodyPr>
          <a:lstStyle/>
          <a:p>
            <a:r>
              <a:rPr lang="en-US" sz="4000" b="1" dirty="0"/>
              <a:t>Creating a Pipeline and Ridge </a:t>
            </a:r>
            <a:r>
              <a:rPr lang="en-US" sz="4000" b="1" dirty="0" smtClean="0"/>
              <a:t>Regression</a:t>
            </a:r>
          </a:p>
          <a:p>
            <a:pPr marL="137160" indent="0">
              <a:buNone/>
            </a:pPr>
            <a:endParaRPr lang="en-US" b="1" dirty="0"/>
          </a:p>
          <a:p>
            <a:pPr marL="137160" indent="0">
              <a:buNone/>
            </a:pPr>
            <a:r>
              <a:rPr lang="en-US" dirty="0"/>
              <a:t>from </a:t>
            </a:r>
            <a:r>
              <a:rPr lang="en-US" dirty="0" err="1"/>
              <a:t>sklearn.pipeline</a:t>
            </a:r>
            <a:r>
              <a:rPr lang="en-US" dirty="0"/>
              <a:t> import Pipeline</a:t>
            </a:r>
          </a:p>
          <a:p>
            <a:pPr marL="137160" indent="0">
              <a:buNone/>
            </a:pPr>
            <a:r>
              <a:rPr lang="en-US" dirty="0"/>
              <a:t>from </a:t>
            </a:r>
            <a:r>
              <a:rPr lang="en-US" dirty="0" err="1"/>
              <a:t>sklearn.preprocessing</a:t>
            </a:r>
            <a:r>
              <a:rPr lang="en-US" dirty="0"/>
              <a:t> import </a:t>
            </a:r>
            <a:r>
              <a:rPr lang="en-US" dirty="0" err="1"/>
              <a:t>StandardScaler</a:t>
            </a:r>
            <a:r>
              <a:rPr lang="en-US" dirty="0"/>
              <a:t>, </a:t>
            </a:r>
            <a:r>
              <a:rPr lang="en-US" dirty="0" err="1"/>
              <a:t>PolynomialFeatures</a:t>
            </a:r>
            <a:endParaRPr lang="en-US" dirty="0"/>
          </a:p>
          <a:p>
            <a:pPr marL="137160" indent="0">
              <a:buNone/>
            </a:pPr>
            <a:r>
              <a:rPr lang="en-US" dirty="0"/>
              <a:t>from </a:t>
            </a:r>
            <a:r>
              <a:rPr lang="en-US" dirty="0" err="1"/>
              <a:t>sklearn.linear_model</a:t>
            </a:r>
            <a:r>
              <a:rPr lang="en-US" dirty="0"/>
              <a:t> import </a:t>
            </a:r>
            <a:r>
              <a:rPr lang="en-US" dirty="0" err="1"/>
              <a:t>LinearRegression</a:t>
            </a:r>
            <a:r>
              <a:rPr lang="en-US" dirty="0"/>
              <a:t>, Ridge</a:t>
            </a:r>
          </a:p>
          <a:p>
            <a:pPr marL="137160" indent="0">
              <a:buNone/>
            </a:pPr>
            <a:endParaRPr lang="en-US" dirty="0"/>
          </a:p>
          <a:p>
            <a:pPr marL="137160" indent="0">
              <a:buNone/>
            </a:pPr>
            <a:r>
              <a:rPr lang="en-US" dirty="0"/>
              <a:t>features = ["floors", "waterfront", "</a:t>
            </a:r>
            <a:r>
              <a:rPr lang="en-US" dirty="0" err="1"/>
              <a:t>lat</a:t>
            </a:r>
            <a:r>
              <a:rPr lang="en-US" dirty="0"/>
              <a:t>", "bedrooms", "</a:t>
            </a:r>
            <a:r>
              <a:rPr lang="en-US" dirty="0" err="1"/>
              <a:t>sqft_basement</a:t>
            </a:r>
            <a:r>
              <a:rPr lang="en-US" dirty="0"/>
              <a:t>", "view", "bathrooms", "sqft_living15", "</a:t>
            </a:r>
            <a:r>
              <a:rPr lang="en-US" dirty="0" err="1"/>
              <a:t>sqft_above</a:t>
            </a:r>
            <a:r>
              <a:rPr lang="en-US" dirty="0"/>
              <a:t>", "grade", "</a:t>
            </a:r>
            <a:r>
              <a:rPr lang="en-US" dirty="0" err="1"/>
              <a:t>sqft_living</a:t>
            </a:r>
            <a:r>
              <a:rPr lang="en-US" dirty="0"/>
              <a:t>"]</a:t>
            </a:r>
          </a:p>
          <a:p>
            <a:pPr marL="137160" indent="0">
              <a:buNone/>
            </a:pPr>
            <a:r>
              <a:rPr lang="en-US" dirty="0"/>
              <a:t>X = </a:t>
            </a:r>
            <a:r>
              <a:rPr lang="en-US" dirty="0" err="1"/>
              <a:t>df</a:t>
            </a:r>
            <a:r>
              <a:rPr lang="en-US" dirty="0"/>
              <a:t>[features]</a:t>
            </a:r>
          </a:p>
          <a:p>
            <a:pPr marL="137160" indent="0">
              <a:buNone/>
            </a:pPr>
            <a:r>
              <a:rPr lang="en-US" dirty="0"/>
              <a:t>Y = </a:t>
            </a:r>
            <a:r>
              <a:rPr lang="en-US" dirty="0" err="1"/>
              <a:t>df</a:t>
            </a:r>
            <a:r>
              <a:rPr lang="en-US" dirty="0"/>
              <a:t>['price']</a:t>
            </a:r>
          </a:p>
          <a:p>
            <a:pPr marL="137160" indent="0">
              <a:buNone/>
            </a:pPr>
            <a:endParaRPr lang="en-US" dirty="0"/>
          </a:p>
          <a:p>
            <a:pPr marL="137160" indent="0">
              <a:buNone/>
            </a:pPr>
            <a:r>
              <a:rPr lang="en-US" dirty="0"/>
              <a:t>steps = [('scale', </a:t>
            </a:r>
            <a:r>
              <a:rPr lang="en-US" dirty="0" err="1"/>
              <a:t>StandardScaler</a:t>
            </a:r>
            <a:r>
              <a:rPr lang="en-US" dirty="0"/>
              <a:t>()), ('polynomial', </a:t>
            </a:r>
            <a:r>
              <a:rPr lang="en-US" dirty="0" err="1"/>
              <a:t>PolynomialFeatures</a:t>
            </a:r>
            <a:r>
              <a:rPr lang="en-US" dirty="0"/>
              <a:t>(</a:t>
            </a:r>
            <a:r>
              <a:rPr lang="en-US" dirty="0" err="1"/>
              <a:t>include_bias</a:t>
            </a:r>
            <a:r>
              <a:rPr lang="en-US" dirty="0"/>
              <a:t>=False)), ('model', </a:t>
            </a:r>
            <a:r>
              <a:rPr lang="en-US" dirty="0" err="1"/>
              <a:t>LinearRegression</a:t>
            </a:r>
            <a:r>
              <a:rPr lang="en-US" dirty="0"/>
              <a:t>())]</a:t>
            </a:r>
          </a:p>
          <a:p>
            <a:pPr marL="137160" indent="0">
              <a:buNone/>
            </a:pPr>
            <a:r>
              <a:rPr lang="en-US" dirty="0"/>
              <a:t>pipeline = Pipeline(steps)</a:t>
            </a:r>
          </a:p>
          <a:p>
            <a:pPr marL="137160" indent="0">
              <a:buNone/>
            </a:pPr>
            <a:r>
              <a:rPr lang="en-US" dirty="0" err="1"/>
              <a:t>pipeline.fit</a:t>
            </a:r>
            <a:r>
              <a:rPr lang="en-US" dirty="0"/>
              <a:t>(X, Y)</a:t>
            </a:r>
          </a:p>
          <a:p>
            <a:pPr marL="137160" indent="0">
              <a:buNone/>
            </a:pPr>
            <a:r>
              <a:rPr lang="en-US" dirty="0" err="1"/>
              <a:t>pipeline.score</a:t>
            </a:r>
            <a:r>
              <a:rPr lang="en-US" dirty="0"/>
              <a:t>(X, Y</a:t>
            </a:r>
            <a:r>
              <a:rPr lang="en-US" dirty="0" smtClean="0"/>
              <a:t>)</a:t>
            </a:r>
            <a:endParaRPr lang="en-US" dirty="0"/>
          </a:p>
        </p:txBody>
      </p:sp>
    </p:spTree>
    <p:extLst>
      <p:ext uri="{BB962C8B-B14F-4D97-AF65-F5344CB8AC3E}">
        <p14:creationId xmlns:p14="http://schemas.microsoft.com/office/powerpoint/2010/main" val="2955560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Model Evaluation and Refinement</a:t>
            </a:r>
            <a:endParaRPr lang="en-US" dirty="0"/>
          </a:p>
        </p:txBody>
      </p:sp>
      <p:sp>
        <p:nvSpPr>
          <p:cNvPr id="3" name="Content Placeholder 2"/>
          <p:cNvSpPr>
            <a:spLocks noGrp="1"/>
          </p:cNvSpPr>
          <p:nvPr>
            <p:ph idx="1"/>
          </p:nvPr>
        </p:nvSpPr>
        <p:spPr/>
        <p:txBody>
          <a:bodyPr>
            <a:normAutofit fontScale="77500" lnSpcReduction="20000"/>
          </a:bodyPr>
          <a:lstStyle/>
          <a:p>
            <a:pPr marL="137160" indent="0">
              <a:buNone/>
            </a:pPr>
            <a:r>
              <a:rPr lang="en-US" dirty="0"/>
              <a:t>from </a:t>
            </a:r>
            <a:r>
              <a:rPr lang="en-US" dirty="0" err="1"/>
              <a:t>sklearn.model_selection</a:t>
            </a:r>
            <a:r>
              <a:rPr lang="en-US" dirty="0"/>
              <a:t> import </a:t>
            </a:r>
            <a:r>
              <a:rPr lang="en-US" dirty="0" err="1"/>
              <a:t>train_test_split</a:t>
            </a:r>
            <a:endParaRPr lang="en-US" dirty="0"/>
          </a:p>
          <a:p>
            <a:pPr marL="137160" indent="0">
              <a:buNone/>
            </a:pPr>
            <a:endParaRPr lang="en-US" dirty="0"/>
          </a:p>
          <a:p>
            <a:pPr marL="137160" indent="0">
              <a:buNone/>
            </a:pPr>
            <a:r>
              <a:rPr lang="en-US" dirty="0"/>
              <a:t>features = ["floors", "waterfront", "</a:t>
            </a:r>
            <a:r>
              <a:rPr lang="en-US" dirty="0" err="1"/>
              <a:t>lat</a:t>
            </a:r>
            <a:r>
              <a:rPr lang="en-US" dirty="0"/>
              <a:t>", "bedrooms", "</a:t>
            </a:r>
            <a:r>
              <a:rPr lang="en-US" dirty="0" err="1"/>
              <a:t>sqft_basement</a:t>
            </a:r>
            <a:r>
              <a:rPr lang="en-US" dirty="0"/>
              <a:t>", "view", "bathrooms", "sqft_living15", "</a:t>
            </a:r>
            <a:r>
              <a:rPr lang="en-US" dirty="0" err="1"/>
              <a:t>sqft_above</a:t>
            </a:r>
            <a:r>
              <a:rPr lang="en-US" dirty="0"/>
              <a:t>", "grade", "</a:t>
            </a:r>
            <a:r>
              <a:rPr lang="en-US" dirty="0" err="1"/>
              <a:t>sqft_living</a:t>
            </a:r>
            <a:r>
              <a:rPr lang="en-US" dirty="0"/>
              <a:t>"]</a:t>
            </a:r>
          </a:p>
          <a:p>
            <a:pPr marL="137160" indent="0">
              <a:buNone/>
            </a:pPr>
            <a:r>
              <a:rPr lang="en-US" dirty="0"/>
              <a:t>X = </a:t>
            </a:r>
            <a:r>
              <a:rPr lang="en-US" dirty="0" err="1"/>
              <a:t>df</a:t>
            </a:r>
            <a:r>
              <a:rPr lang="en-US" dirty="0"/>
              <a:t>[features]</a:t>
            </a:r>
          </a:p>
          <a:p>
            <a:pPr marL="137160" indent="0">
              <a:buNone/>
            </a:pPr>
            <a:r>
              <a:rPr lang="en-US" dirty="0"/>
              <a:t>Y = </a:t>
            </a:r>
            <a:r>
              <a:rPr lang="en-US" dirty="0" err="1"/>
              <a:t>df</a:t>
            </a:r>
            <a:r>
              <a:rPr lang="en-US" dirty="0"/>
              <a:t>['price']</a:t>
            </a:r>
          </a:p>
          <a:p>
            <a:pPr marL="137160" indent="0">
              <a:buNone/>
            </a:pPr>
            <a:endParaRPr lang="en-US" dirty="0"/>
          </a:p>
          <a:p>
            <a:pPr marL="137160" indent="0">
              <a:buNone/>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=0.15, </a:t>
            </a:r>
            <a:r>
              <a:rPr lang="en-US" dirty="0" err="1"/>
              <a:t>random_state</a:t>
            </a:r>
            <a:r>
              <a:rPr lang="en-US" dirty="0"/>
              <a:t>=1)</a:t>
            </a:r>
          </a:p>
          <a:p>
            <a:pPr marL="137160" indent="0">
              <a:buNone/>
            </a:pPr>
            <a:endParaRPr lang="en-US" dirty="0"/>
          </a:p>
          <a:p>
            <a:pPr marL="137160" indent="0">
              <a:buNone/>
            </a:pPr>
            <a:r>
              <a:rPr lang="en-US" dirty="0" err="1"/>
              <a:t>rr</a:t>
            </a:r>
            <a:r>
              <a:rPr lang="en-US" dirty="0"/>
              <a:t> = Ridge(alpha=0.1)</a:t>
            </a:r>
          </a:p>
          <a:p>
            <a:pPr marL="137160" indent="0">
              <a:buNone/>
            </a:pPr>
            <a:r>
              <a:rPr lang="en-US" dirty="0" err="1"/>
              <a:t>rr.fit</a:t>
            </a:r>
            <a:r>
              <a:rPr lang="en-US" dirty="0"/>
              <a:t>(</a:t>
            </a:r>
            <a:r>
              <a:rPr lang="en-US" dirty="0" err="1"/>
              <a:t>x_train</a:t>
            </a:r>
            <a:r>
              <a:rPr lang="en-US" dirty="0"/>
              <a:t>, </a:t>
            </a:r>
            <a:r>
              <a:rPr lang="en-US" dirty="0" err="1"/>
              <a:t>y_train</a:t>
            </a:r>
            <a:r>
              <a:rPr lang="en-US" dirty="0"/>
              <a:t>)</a:t>
            </a:r>
          </a:p>
          <a:p>
            <a:pPr marL="137160" indent="0">
              <a:buNone/>
            </a:pPr>
            <a:r>
              <a:rPr lang="en-US" dirty="0" err="1"/>
              <a:t>rr.score</a:t>
            </a:r>
            <a:r>
              <a:rPr lang="en-US" dirty="0"/>
              <a:t>(</a:t>
            </a:r>
            <a:r>
              <a:rPr lang="en-US" dirty="0" err="1"/>
              <a:t>x_test</a:t>
            </a:r>
            <a:r>
              <a:rPr lang="en-US" dirty="0"/>
              <a:t>, </a:t>
            </a:r>
            <a:r>
              <a:rPr lang="en-US" dirty="0" err="1"/>
              <a:t>y_test</a:t>
            </a:r>
            <a:r>
              <a:rPr lang="en-US" dirty="0"/>
              <a:t>)</a:t>
            </a:r>
          </a:p>
          <a:p>
            <a:pPr marL="137160" indent="0">
              <a:buNone/>
            </a:pPr>
            <a:endParaRPr lang="en-US" dirty="0"/>
          </a:p>
        </p:txBody>
      </p:sp>
    </p:spTree>
    <p:extLst>
      <p:ext uri="{BB962C8B-B14F-4D97-AF65-F5344CB8AC3E}">
        <p14:creationId xmlns:p14="http://schemas.microsoft.com/office/powerpoint/2010/main" val="2124877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3" y="2057400"/>
            <a:ext cx="9144000" cy="2286000"/>
          </a:xfrm>
        </p:spPr>
        <p:txBody>
          <a:bodyPr>
            <a:normAutofit/>
          </a:bodyPr>
          <a:lstStyle/>
          <a:p>
            <a:r>
              <a:rPr lang="en-US" dirty="0"/>
              <a:t>Data Visualization </a:t>
            </a:r>
            <a:r>
              <a:rPr lang="en-US" dirty="0" smtClean="0"/>
              <a:t/>
            </a:r>
            <a:br>
              <a:rPr lang="en-US" dirty="0" smtClean="0"/>
            </a:br>
            <a:r>
              <a:rPr lang="en-US" dirty="0" smtClean="0"/>
              <a:t>with python</a:t>
            </a:r>
            <a:endParaRPr lang="en-US" dirty="0"/>
          </a:p>
        </p:txBody>
      </p:sp>
    </p:spTree>
    <p:extLst>
      <p:ext uri="{BB962C8B-B14F-4D97-AF65-F5344CB8AC3E}">
        <p14:creationId xmlns:p14="http://schemas.microsoft.com/office/powerpoint/2010/main" val="1994354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Introduction</a:t>
            </a:r>
            <a:endParaRPr lang="en-US" dirty="0"/>
          </a:p>
        </p:txBody>
      </p:sp>
      <p:sp>
        <p:nvSpPr>
          <p:cNvPr id="3" name="Content Placeholder 2"/>
          <p:cNvSpPr>
            <a:spLocks noGrp="1"/>
          </p:cNvSpPr>
          <p:nvPr>
            <p:ph idx="1"/>
          </p:nvPr>
        </p:nvSpPr>
        <p:spPr>
          <a:xfrm>
            <a:off x="457200" y="1219200"/>
            <a:ext cx="8229600" cy="5090160"/>
          </a:xfrm>
        </p:spPr>
        <p:txBody>
          <a:bodyPr>
            <a:noAutofit/>
          </a:bodyPr>
          <a:lstStyle/>
          <a:p>
            <a:r>
              <a:rPr lang="en-US" sz="2400" dirty="0"/>
              <a:t>The purpose of this presentation is to provide a comprehensive overview of our analysis and visualization of US domestic airline flight performance data.</a:t>
            </a:r>
          </a:p>
          <a:p>
            <a:r>
              <a:rPr lang="en-US" sz="2400" dirty="0"/>
              <a:t>Our focus is on delving into the intricacies of airline operations, revealing insights that can shape strategic decisions and enhance customer experiences.</a:t>
            </a:r>
          </a:p>
          <a:p>
            <a:r>
              <a:rPr lang="en-US" sz="2400" dirty="0"/>
              <a:t>To achieve this, we utilize a powerful tool: the Dash web application, which enables us to create interactive and dynamic visualizations of the data.</a:t>
            </a:r>
          </a:p>
          <a:p>
            <a:r>
              <a:rPr lang="en-US" sz="2400" dirty="0"/>
              <a:t>Through our analysis and the intuitive Dash interface, we aim to uncover hidden patterns, trends, and key performance indicators within the realm of US domestic air travel</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1989624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Dash Web Application</a:t>
            </a:r>
            <a:endParaRPr lang="en-US" dirty="0"/>
          </a:p>
        </p:txBody>
      </p:sp>
      <p:sp>
        <p:nvSpPr>
          <p:cNvPr id="3" name="Content Placeholder 2"/>
          <p:cNvSpPr>
            <a:spLocks noGrp="1"/>
          </p:cNvSpPr>
          <p:nvPr>
            <p:ph idx="1"/>
          </p:nvPr>
        </p:nvSpPr>
        <p:spPr>
          <a:xfrm>
            <a:off x="457200" y="1219200"/>
            <a:ext cx="8229600" cy="5105400"/>
          </a:xfrm>
        </p:spPr>
        <p:txBody>
          <a:bodyPr>
            <a:noAutofit/>
          </a:bodyPr>
          <a:lstStyle/>
          <a:p>
            <a:r>
              <a:rPr lang="en-US" sz="2200" dirty="0"/>
              <a:t>Dash is a robust Python web application framework designed for the creation of interactive and data-driven web applications.</a:t>
            </a:r>
          </a:p>
          <a:p>
            <a:r>
              <a:rPr lang="en-US" sz="2200" dirty="0"/>
              <a:t>With Dash, we harness the power of Python to seamlessly develop dynamic web experiences that cater to data analysis and visualization needs.</a:t>
            </a:r>
          </a:p>
          <a:p>
            <a:r>
              <a:rPr lang="en-US" sz="2200" dirty="0"/>
              <a:t>One of Dash's standout features is its ability to produce visually appealing and interactive data visualizations, making complex information more accessible and engaging.</a:t>
            </a:r>
          </a:p>
          <a:p>
            <a:r>
              <a:rPr lang="en-US" sz="2200" dirty="0"/>
              <a:t>In the context of our presentation, Dash serves as the perfect tool to unlock insights from US domestic airline flight performance data.</a:t>
            </a:r>
          </a:p>
          <a:p>
            <a:r>
              <a:rPr lang="en-US" sz="2200" dirty="0"/>
              <a:t>Our Dash application will be the gateway to exploring, understanding, and deriving valuable insights from the data, enabling us to make informed decisions and drive improvements in the airline industry.</a:t>
            </a:r>
          </a:p>
          <a:p>
            <a:pPr marL="137160" indent="0">
              <a:buNone/>
            </a:pPr>
            <a:endParaRPr lang="en-US" sz="2200" dirty="0"/>
          </a:p>
        </p:txBody>
      </p:sp>
    </p:spTree>
    <p:extLst>
      <p:ext uri="{BB962C8B-B14F-4D97-AF65-F5344CB8AC3E}">
        <p14:creationId xmlns:p14="http://schemas.microsoft.com/office/powerpoint/2010/main" val="1938111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effectLst/>
              </a:rPr>
              <a:t>Data </a:t>
            </a:r>
            <a:r>
              <a:rPr lang="en-US" sz="4400" dirty="0" smtClean="0">
                <a:effectLst/>
              </a:rPr>
              <a:t>Source</a:t>
            </a:r>
            <a:endParaRPr lang="en-US" sz="4400" dirty="0"/>
          </a:p>
        </p:txBody>
      </p:sp>
      <p:sp>
        <p:nvSpPr>
          <p:cNvPr id="3" name="Content Placeholder 2"/>
          <p:cNvSpPr>
            <a:spLocks noGrp="1"/>
          </p:cNvSpPr>
          <p:nvPr>
            <p:ph idx="1"/>
          </p:nvPr>
        </p:nvSpPr>
        <p:spPr/>
        <p:txBody>
          <a:bodyPr/>
          <a:lstStyle/>
          <a:p>
            <a:r>
              <a:rPr lang="en-US" dirty="0"/>
              <a:t>Our analysis is based on a comprehensive dataset that captures the US domestic airline flight performance.</a:t>
            </a:r>
          </a:p>
          <a:p>
            <a:r>
              <a:rPr lang="en-US" dirty="0"/>
              <a:t>This dataset provides a rich source of information, encompassing a wide range of attributes that shed light on various aspects of airline operations.</a:t>
            </a:r>
          </a:p>
        </p:txBody>
      </p:sp>
    </p:spTree>
    <p:extLst>
      <p:ext uri="{BB962C8B-B14F-4D97-AF65-F5344CB8AC3E}">
        <p14:creationId xmlns:p14="http://schemas.microsoft.com/office/powerpoint/2010/main" val="1725707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Key Features of the </a:t>
            </a:r>
            <a:r>
              <a:rPr lang="en-US" dirty="0" smtClean="0">
                <a:effectLst/>
              </a:rPr>
              <a:t>Dataset</a:t>
            </a:r>
            <a:endParaRPr lang="en-US" dirty="0"/>
          </a:p>
        </p:txBody>
      </p:sp>
      <p:sp>
        <p:nvSpPr>
          <p:cNvPr id="3" name="Content Placeholder 2"/>
          <p:cNvSpPr>
            <a:spLocks noGrp="1"/>
          </p:cNvSpPr>
          <p:nvPr>
            <p:ph idx="1"/>
          </p:nvPr>
        </p:nvSpPr>
        <p:spPr/>
        <p:txBody>
          <a:bodyPr>
            <a:noAutofit/>
          </a:bodyPr>
          <a:lstStyle/>
          <a:p>
            <a:r>
              <a:rPr lang="en-US" sz="1800" dirty="0"/>
              <a:t>Year: The year of the recorded flight data.</a:t>
            </a:r>
          </a:p>
          <a:p>
            <a:r>
              <a:rPr lang="en-US" sz="1800" dirty="0"/>
              <a:t>Month: The month of the recorded flight data.</a:t>
            </a:r>
          </a:p>
          <a:p>
            <a:r>
              <a:rPr lang="en-US" sz="1800" dirty="0"/>
              <a:t>Reporting Airline: The airline responsible for reporting the flight data.</a:t>
            </a:r>
          </a:p>
          <a:p>
            <a:r>
              <a:rPr lang="en-US" sz="1800" dirty="0"/>
              <a:t>Flights: Total number of flights for a given month and year.</a:t>
            </a:r>
          </a:p>
          <a:p>
            <a:r>
              <a:rPr lang="en-US" sz="1800" dirty="0" err="1"/>
              <a:t>AirTime</a:t>
            </a:r>
            <a:r>
              <a:rPr lang="en-US" sz="1800" dirty="0"/>
              <a:t>: Average duration of flights, offering insights into efficiency and operations.</a:t>
            </a:r>
          </a:p>
          <a:p>
            <a:r>
              <a:rPr lang="en-US" sz="1800" dirty="0"/>
              <a:t>Cancellation Codes: Codes indicating reasons for flight cancellations.</a:t>
            </a:r>
          </a:p>
          <a:p>
            <a:r>
              <a:rPr lang="en-US" sz="1800" dirty="0"/>
              <a:t>Delay Data: Different types of delays, such as carrier, weather, NAS, security, and late aircraft delays</a:t>
            </a:r>
            <a:r>
              <a:rPr lang="en-US" sz="1800" dirty="0" smtClean="0"/>
              <a:t>.</a:t>
            </a:r>
          </a:p>
          <a:p>
            <a:pPr marL="137160" indent="0">
              <a:buNone/>
            </a:pPr>
            <a:endParaRPr lang="en-US" sz="1800" dirty="0"/>
          </a:p>
          <a:p>
            <a:pPr marL="137160" indent="0">
              <a:buNone/>
            </a:pPr>
            <a:r>
              <a:rPr lang="en-US" sz="1800" dirty="0"/>
              <a:t>This dataset serves as the foundation for our analysis, enabling us to perform various visualizations and derive meaningful insights.</a:t>
            </a:r>
          </a:p>
          <a:p>
            <a:pPr marL="137160" indent="0">
              <a:buNone/>
            </a:pPr>
            <a:endParaRPr lang="en-US" sz="1800" dirty="0" smtClean="0"/>
          </a:p>
          <a:p>
            <a:pPr marL="137160" indent="0">
              <a:buNone/>
            </a:pPr>
            <a:r>
              <a:rPr lang="en-US" sz="1800" dirty="0" smtClean="0"/>
              <a:t>By </a:t>
            </a:r>
            <a:r>
              <a:rPr lang="en-US" sz="1800" dirty="0"/>
              <a:t>leveraging this data, we can uncover trends, patterns, and performance metrics that drive our understanding of US domestic airline operations and contribute to informed decision-making within the industry</a:t>
            </a:r>
            <a:r>
              <a:rPr lang="en-US" sz="1800" dirty="0" smtClean="0"/>
              <a:t>.</a:t>
            </a:r>
            <a:endParaRPr lang="en-US" sz="1800" dirty="0"/>
          </a:p>
        </p:txBody>
      </p:sp>
    </p:spTree>
    <p:extLst>
      <p:ext uri="{BB962C8B-B14F-4D97-AF65-F5344CB8AC3E}">
        <p14:creationId xmlns:p14="http://schemas.microsoft.com/office/powerpoint/2010/main" val="2812995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dirty="0">
                <a:effectLst/>
              </a:rPr>
              <a:t>Year and Report Type Selection</a:t>
            </a:r>
            <a:endParaRPr lang="en-US" dirty="0"/>
          </a:p>
        </p:txBody>
      </p:sp>
      <p:sp>
        <p:nvSpPr>
          <p:cNvPr id="3" name="Content Placeholder 2"/>
          <p:cNvSpPr>
            <a:spLocks noGrp="1"/>
          </p:cNvSpPr>
          <p:nvPr>
            <p:ph idx="1"/>
          </p:nvPr>
        </p:nvSpPr>
        <p:spPr>
          <a:xfrm>
            <a:off x="0" y="914400"/>
            <a:ext cx="9144000" cy="5791200"/>
          </a:xfrm>
        </p:spPr>
        <p:txBody>
          <a:bodyPr>
            <a:noAutofit/>
          </a:bodyPr>
          <a:lstStyle/>
          <a:p>
            <a:pPr marL="137160" indent="0" algn="just">
              <a:buNone/>
            </a:pPr>
            <a:r>
              <a:rPr lang="en-US" sz="2000" dirty="0"/>
              <a:t>Our analysis is presented through an interactive Dash web application, allowing users to engage with the data and explore insights in a dynamic and user-friendly manner</a:t>
            </a:r>
            <a:r>
              <a:rPr lang="en-US" sz="2000" dirty="0" smtClean="0"/>
              <a:t>.</a:t>
            </a:r>
          </a:p>
          <a:p>
            <a:pPr marL="137160" indent="0" algn="just">
              <a:buNone/>
            </a:pPr>
            <a:endParaRPr lang="en-US" sz="1200" dirty="0"/>
          </a:p>
          <a:p>
            <a:pPr marL="137160" indent="0">
              <a:buNone/>
            </a:pPr>
            <a:r>
              <a:rPr lang="en-US" sz="2400" b="1" dirty="0" smtClean="0"/>
              <a:t>USER INTERACTION:</a:t>
            </a:r>
            <a:endParaRPr lang="en-US" sz="2400" dirty="0" smtClean="0"/>
          </a:p>
          <a:p>
            <a:r>
              <a:rPr lang="en-US" sz="2400" b="1" dirty="0" smtClean="0"/>
              <a:t>Year </a:t>
            </a:r>
            <a:r>
              <a:rPr lang="en-US" sz="2400" b="1" dirty="0"/>
              <a:t>Selection Dropdown:</a:t>
            </a:r>
            <a:endParaRPr lang="en-US" sz="2400" dirty="0"/>
          </a:p>
          <a:p>
            <a:pPr lvl="1"/>
            <a:r>
              <a:rPr lang="en-US" sz="1800" dirty="0"/>
              <a:t>Users can choose the year of interest within the range of 2005 to 2020.</a:t>
            </a:r>
          </a:p>
          <a:p>
            <a:pPr lvl="1"/>
            <a:r>
              <a:rPr lang="en-US" sz="1800" dirty="0"/>
              <a:t>This enables users to focus on specific timeframes and observe trends over the years.</a:t>
            </a:r>
          </a:p>
          <a:p>
            <a:r>
              <a:rPr lang="en-US" sz="2400" b="1" dirty="0"/>
              <a:t>Report Type Selection Dropdown:</a:t>
            </a:r>
            <a:endParaRPr lang="en-US" sz="2400" dirty="0"/>
          </a:p>
          <a:p>
            <a:pPr lvl="1"/>
            <a:r>
              <a:rPr lang="en-US" sz="1800" dirty="0"/>
              <a:t>Users have the option to select between two report types:</a:t>
            </a:r>
          </a:p>
          <a:p>
            <a:pPr lvl="2"/>
            <a:r>
              <a:rPr lang="en-US" sz="1600" dirty="0"/>
              <a:t>Yearly Airline Performance Report: Provides an overview of airline performance metrics.</a:t>
            </a:r>
          </a:p>
          <a:p>
            <a:pPr lvl="2"/>
            <a:r>
              <a:rPr lang="en-US" sz="1600" dirty="0"/>
              <a:t>Yearly Airline Delay Report: Focuses on different delay factors affecting airline operations.</a:t>
            </a:r>
            <a:endParaRPr lang="en-US" sz="1400" dirty="0"/>
          </a:p>
          <a:p>
            <a:pPr marL="137160" indent="0">
              <a:buNone/>
            </a:pPr>
            <a:r>
              <a:rPr lang="en-US" sz="2000" dirty="0"/>
              <a:t>The user's selections will drive the content and visualization of the Dash application, allowing for tailored exploration and analysis of the US </a:t>
            </a:r>
            <a:r>
              <a:rPr lang="en-US" sz="2000" dirty="0" smtClean="0"/>
              <a:t>domestic </a:t>
            </a:r>
            <a:r>
              <a:rPr lang="en-US" sz="2000" dirty="0"/>
              <a:t>airline flight performance data</a:t>
            </a:r>
            <a:r>
              <a:rPr lang="en-US" sz="2000" dirty="0" smtClean="0"/>
              <a:t>.</a:t>
            </a:r>
            <a:endParaRPr lang="en-US" sz="2000" dirty="0"/>
          </a:p>
        </p:txBody>
      </p:sp>
    </p:spTree>
    <p:extLst>
      <p:ext uri="{BB962C8B-B14F-4D97-AF65-F5344CB8AC3E}">
        <p14:creationId xmlns:p14="http://schemas.microsoft.com/office/powerpoint/2010/main" val="28325482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9762"/>
          </a:xfrm>
        </p:spPr>
        <p:txBody>
          <a:bodyPr>
            <a:normAutofit fontScale="90000"/>
          </a:bodyPr>
          <a:lstStyle/>
          <a:p>
            <a:r>
              <a:rPr lang="en-US" dirty="0">
                <a:effectLst/>
              </a:rPr>
              <a:t>Yearly Airline Performance Report</a:t>
            </a:r>
            <a:endParaRPr lang="en-US" dirty="0"/>
          </a:p>
        </p:txBody>
      </p:sp>
      <p:sp>
        <p:nvSpPr>
          <p:cNvPr id="3" name="Content Placeholder 2"/>
          <p:cNvSpPr>
            <a:spLocks noGrp="1"/>
          </p:cNvSpPr>
          <p:nvPr>
            <p:ph idx="1"/>
          </p:nvPr>
        </p:nvSpPr>
        <p:spPr>
          <a:xfrm>
            <a:off x="304800" y="1219200"/>
            <a:ext cx="8382000" cy="5090160"/>
          </a:xfrm>
        </p:spPr>
        <p:txBody>
          <a:bodyPr>
            <a:normAutofit lnSpcReduction="10000"/>
          </a:bodyPr>
          <a:lstStyle/>
          <a:p>
            <a:r>
              <a:rPr lang="en-US" b="1" dirty="0"/>
              <a:t>Diverted Airport Landings:</a:t>
            </a:r>
            <a:endParaRPr lang="en-US" dirty="0"/>
          </a:p>
          <a:p>
            <a:pPr lvl="1"/>
            <a:r>
              <a:rPr lang="en-US" dirty="0"/>
              <a:t>Presents the percentage of flights diverted to alternate airports per reporting airline.</a:t>
            </a:r>
          </a:p>
          <a:p>
            <a:pPr lvl="1"/>
            <a:r>
              <a:rPr lang="en-US" dirty="0"/>
              <a:t>Offers a perspective on airlines' operational flexibility and response to unforeseen circumstances.</a:t>
            </a:r>
          </a:p>
          <a:p>
            <a:r>
              <a:rPr lang="en-US" b="1" dirty="0"/>
              <a:t>Flight Counts by Origin State:</a:t>
            </a:r>
            <a:endParaRPr lang="en-US" dirty="0"/>
          </a:p>
          <a:p>
            <a:pPr lvl="1"/>
            <a:r>
              <a:rPr lang="en-US" dirty="0"/>
              <a:t>Visualizes the number of flights departing from each US state.</a:t>
            </a:r>
          </a:p>
          <a:p>
            <a:pPr lvl="1"/>
            <a:r>
              <a:rPr lang="en-US" dirty="0"/>
              <a:t>Helps identify significant departure hubs and regional flight patterns.</a:t>
            </a:r>
          </a:p>
          <a:p>
            <a:pPr marL="137160" indent="0">
              <a:buNone/>
            </a:pPr>
            <a:r>
              <a:rPr lang="en-US" sz="2200" dirty="0"/>
              <a:t>Through these visualizations, users can gain valuable insights into the overall performance and operational aspects of domestic airlines throughout the selected year</a:t>
            </a:r>
            <a:r>
              <a:rPr lang="en-US" sz="2200" dirty="0" smtClean="0"/>
              <a:t>.</a:t>
            </a:r>
            <a:endParaRPr lang="en-US" sz="2200" dirty="0"/>
          </a:p>
        </p:txBody>
      </p:sp>
    </p:spTree>
    <p:extLst>
      <p:ext uri="{BB962C8B-B14F-4D97-AF65-F5344CB8AC3E}">
        <p14:creationId xmlns:p14="http://schemas.microsoft.com/office/powerpoint/2010/main" val="2321224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Monthly Flight Cancellation</a:t>
            </a:r>
            <a:endParaRPr lang="en-US" dirty="0"/>
          </a:p>
        </p:txBody>
      </p:sp>
      <p:sp>
        <p:nvSpPr>
          <p:cNvPr id="3" name="Content Placeholder 2"/>
          <p:cNvSpPr>
            <a:spLocks noGrp="1"/>
          </p:cNvSpPr>
          <p:nvPr>
            <p:ph idx="1"/>
          </p:nvPr>
        </p:nvSpPr>
        <p:spPr/>
        <p:txBody>
          <a:bodyPr/>
          <a:lstStyle/>
          <a:p>
            <a:r>
              <a:rPr lang="en-US" b="1" dirty="0" smtClean="0"/>
              <a:t>Insights</a:t>
            </a:r>
            <a:r>
              <a:rPr lang="en-US" b="1" dirty="0"/>
              <a:t>:</a:t>
            </a:r>
            <a:endParaRPr lang="en-US" dirty="0"/>
          </a:p>
          <a:p>
            <a:pPr lvl="1"/>
            <a:r>
              <a:rPr lang="en-US" dirty="0"/>
              <a:t>Users can observe the variation in flight cancellations across different months.</a:t>
            </a:r>
          </a:p>
          <a:p>
            <a:pPr lvl="1"/>
            <a:r>
              <a:rPr lang="en-US" dirty="0"/>
              <a:t>Identification of peak cancellation months, possibly due to weather-related factors.</a:t>
            </a:r>
          </a:p>
          <a:p>
            <a:pPr lvl="1"/>
            <a:r>
              <a:rPr lang="en-US" dirty="0"/>
              <a:t>Analysis of the primary reasons for cancellations through cancellation codes.</a:t>
            </a:r>
          </a:p>
        </p:txBody>
      </p:sp>
    </p:spTree>
    <p:extLst>
      <p:ext uri="{BB962C8B-B14F-4D97-AF65-F5344CB8AC3E}">
        <p14:creationId xmlns:p14="http://schemas.microsoft.com/office/powerpoint/2010/main" val="207260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 of Specific Tools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7966850"/>
              </p:ext>
            </p:extLst>
          </p:nvPr>
        </p:nvGraphicFramePr>
        <p:xfrm>
          <a:off x="457200" y="1600200"/>
          <a:ext cx="8229600" cy="4648200"/>
        </p:xfrm>
        <a:graphic>
          <a:graphicData uri="http://schemas.openxmlformats.org/drawingml/2006/table">
            <a:tbl>
              <a:tblPr firstRow="1" bandRow="1">
                <a:tableStyleId>{5C22544A-7EE6-4342-B048-85BDC9FD1C3A}</a:tableStyleId>
              </a:tblPr>
              <a:tblGrid>
                <a:gridCol w="2057400"/>
                <a:gridCol w="6172200"/>
              </a:tblGrid>
              <a:tr h="774700">
                <a:tc>
                  <a:txBody>
                    <a:bodyPr/>
                    <a:lstStyle/>
                    <a:p>
                      <a:pPr algn="ctr" fontAlgn="b"/>
                      <a:r>
                        <a:rPr lang="en-US" b="1" dirty="0">
                          <a:effectLst/>
                        </a:rPr>
                        <a:t>Sl. No.</a:t>
                      </a:r>
                    </a:p>
                  </a:txBody>
                  <a:tcPr anchor="b"/>
                </a:tc>
                <a:tc>
                  <a:txBody>
                    <a:bodyPr/>
                    <a:lstStyle/>
                    <a:p>
                      <a:pPr algn="ctr" fontAlgn="b"/>
                      <a:r>
                        <a:rPr lang="en-US" b="1">
                          <a:effectLst/>
                        </a:rPr>
                        <a:t>Tools Name</a:t>
                      </a:r>
                    </a:p>
                  </a:txBody>
                  <a:tcPr anchor="b"/>
                </a:tc>
              </a:tr>
              <a:tr h="774700">
                <a:tc>
                  <a:txBody>
                    <a:bodyPr/>
                    <a:lstStyle/>
                    <a:p>
                      <a:pPr algn="ctr" fontAlgn="base"/>
                      <a:r>
                        <a:rPr lang="en-US">
                          <a:effectLst/>
                        </a:rPr>
                        <a:t>1</a:t>
                      </a:r>
                    </a:p>
                  </a:txBody>
                  <a:tcPr anchor="ctr"/>
                </a:tc>
                <a:tc>
                  <a:txBody>
                    <a:bodyPr/>
                    <a:lstStyle/>
                    <a:p>
                      <a:pPr algn="ctr" fontAlgn="base"/>
                      <a:r>
                        <a:rPr lang="en-US">
                          <a:effectLst/>
                        </a:rPr>
                        <a:t>Numpy</a:t>
                      </a:r>
                    </a:p>
                  </a:txBody>
                  <a:tcPr anchor="ctr"/>
                </a:tc>
              </a:tr>
              <a:tr h="774700">
                <a:tc>
                  <a:txBody>
                    <a:bodyPr/>
                    <a:lstStyle/>
                    <a:p>
                      <a:pPr algn="ctr" fontAlgn="base"/>
                      <a:r>
                        <a:rPr lang="en-US">
                          <a:effectLst/>
                        </a:rPr>
                        <a:t>2</a:t>
                      </a:r>
                    </a:p>
                  </a:txBody>
                  <a:tcPr anchor="ctr"/>
                </a:tc>
                <a:tc>
                  <a:txBody>
                    <a:bodyPr/>
                    <a:lstStyle/>
                    <a:p>
                      <a:pPr algn="ctr" fontAlgn="base"/>
                      <a:r>
                        <a:rPr lang="en-US">
                          <a:effectLst/>
                        </a:rPr>
                        <a:t>Pandas</a:t>
                      </a:r>
                    </a:p>
                  </a:txBody>
                  <a:tcPr anchor="ctr"/>
                </a:tc>
              </a:tr>
              <a:tr h="774700">
                <a:tc>
                  <a:txBody>
                    <a:bodyPr/>
                    <a:lstStyle/>
                    <a:p>
                      <a:pPr algn="ctr" fontAlgn="base"/>
                      <a:r>
                        <a:rPr lang="en-US">
                          <a:effectLst/>
                        </a:rPr>
                        <a:t>3</a:t>
                      </a:r>
                    </a:p>
                  </a:txBody>
                  <a:tcPr anchor="ctr"/>
                </a:tc>
                <a:tc>
                  <a:txBody>
                    <a:bodyPr/>
                    <a:lstStyle/>
                    <a:p>
                      <a:pPr algn="ctr" fontAlgn="base"/>
                      <a:r>
                        <a:rPr lang="en-US">
                          <a:effectLst/>
                        </a:rPr>
                        <a:t>Scikit-Learn</a:t>
                      </a:r>
                    </a:p>
                  </a:txBody>
                  <a:tcPr anchor="ctr"/>
                </a:tc>
              </a:tr>
              <a:tr h="774700">
                <a:tc>
                  <a:txBody>
                    <a:bodyPr/>
                    <a:lstStyle/>
                    <a:p>
                      <a:pPr algn="ctr" fontAlgn="base"/>
                      <a:r>
                        <a:rPr lang="en-US">
                          <a:effectLst/>
                        </a:rPr>
                        <a:t>4</a:t>
                      </a:r>
                    </a:p>
                  </a:txBody>
                  <a:tcPr anchor="ctr"/>
                </a:tc>
                <a:tc>
                  <a:txBody>
                    <a:bodyPr/>
                    <a:lstStyle/>
                    <a:p>
                      <a:pPr algn="ctr" fontAlgn="base"/>
                      <a:r>
                        <a:rPr lang="en-US">
                          <a:effectLst/>
                        </a:rPr>
                        <a:t>SciPy</a:t>
                      </a:r>
                    </a:p>
                  </a:txBody>
                  <a:tcPr anchor="ctr"/>
                </a:tc>
              </a:tr>
              <a:tr h="774700">
                <a:tc>
                  <a:txBody>
                    <a:bodyPr/>
                    <a:lstStyle/>
                    <a:p>
                      <a:pPr algn="ctr" fontAlgn="base"/>
                      <a:r>
                        <a:rPr lang="en-US">
                          <a:effectLst/>
                        </a:rPr>
                        <a:t>5</a:t>
                      </a:r>
                    </a:p>
                  </a:txBody>
                  <a:tcPr anchor="ctr"/>
                </a:tc>
                <a:tc>
                  <a:txBody>
                    <a:bodyPr/>
                    <a:lstStyle/>
                    <a:p>
                      <a:pPr algn="ctr" fontAlgn="base"/>
                      <a:r>
                        <a:rPr lang="en-US" dirty="0" err="1">
                          <a:effectLst/>
                        </a:rPr>
                        <a:t>Matplotlib</a:t>
                      </a:r>
                      <a:endParaRPr lang="en-US" dirty="0">
                        <a:effectLst/>
                      </a:endParaRPr>
                    </a:p>
                  </a:txBody>
                  <a:tcPr anchor="ctr"/>
                </a:tc>
              </a:tr>
            </a:tbl>
          </a:graphicData>
        </a:graphic>
      </p:graphicFrame>
    </p:spTree>
    <p:extLst>
      <p:ext uri="{BB962C8B-B14F-4D97-AF65-F5344CB8AC3E}">
        <p14:creationId xmlns:p14="http://schemas.microsoft.com/office/powerpoint/2010/main" val="13278398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Average Monthly Flight Time by Airline</a:t>
            </a:r>
            <a:endParaRPr lang="en-US" dirty="0"/>
          </a:p>
        </p:txBody>
      </p:sp>
      <p:sp>
        <p:nvSpPr>
          <p:cNvPr id="3" name="Content Placeholder 2"/>
          <p:cNvSpPr>
            <a:spLocks noGrp="1"/>
          </p:cNvSpPr>
          <p:nvPr>
            <p:ph idx="1"/>
          </p:nvPr>
        </p:nvSpPr>
        <p:spPr/>
        <p:txBody>
          <a:bodyPr/>
          <a:lstStyle/>
          <a:p>
            <a:pPr marL="137160" indent="0">
              <a:buNone/>
            </a:pPr>
            <a:r>
              <a:rPr lang="en-US" b="1" dirty="0" smtClean="0"/>
              <a:t>Insights:</a:t>
            </a:r>
          </a:p>
          <a:p>
            <a:r>
              <a:rPr lang="en-US" dirty="0" smtClean="0"/>
              <a:t>Comparison </a:t>
            </a:r>
            <a:r>
              <a:rPr lang="en-US" dirty="0"/>
              <a:t>of average flight times among different reporting airlines over the year.</a:t>
            </a:r>
          </a:p>
          <a:p>
            <a:r>
              <a:rPr lang="en-US" dirty="0"/>
              <a:t>Identification of airlines with consistently shorter or longer flight durations.</a:t>
            </a:r>
          </a:p>
          <a:p>
            <a:r>
              <a:rPr lang="en-US" dirty="0"/>
              <a:t>Understanding the potential impact of flight duration on customer satisfaction and operational efficiency.</a:t>
            </a:r>
          </a:p>
          <a:p>
            <a:endParaRPr lang="en-US" dirty="0"/>
          </a:p>
        </p:txBody>
      </p:sp>
    </p:spTree>
    <p:extLst>
      <p:ext uri="{BB962C8B-B14F-4D97-AF65-F5344CB8AC3E}">
        <p14:creationId xmlns:p14="http://schemas.microsoft.com/office/powerpoint/2010/main" val="3466083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Diverted Airport Landings</a:t>
            </a:r>
            <a:endParaRPr lang="en-US" dirty="0"/>
          </a:p>
        </p:txBody>
      </p:sp>
      <p:sp>
        <p:nvSpPr>
          <p:cNvPr id="3" name="Content Placeholder 2"/>
          <p:cNvSpPr>
            <a:spLocks noGrp="1"/>
          </p:cNvSpPr>
          <p:nvPr>
            <p:ph idx="1"/>
          </p:nvPr>
        </p:nvSpPr>
        <p:spPr/>
        <p:txBody>
          <a:bodyPr/>
          <a:lstStyle/>
          <a:p>
            <a:pPr marL="137160" indent="0">
              <a:buNone/>
            </a:pPr>
            <a:r>
              <a:rPr lang="en-US" b="1" dirty="0" smtClean="0"/>
              <a:t>Insights:</a:t>
            </a:r>
          </a:p>
          <a:p>
            <a:r>
              <a:rPr lang="en-US" dirty="0" smtClean="0"/>
              <a:t>Assessment </a:t>
            </a:r>
            <a:r>
              <a:rPr lang="en-US" dirty="0"/>
              <a:t>of the percentage of flights that were diverted to alternate airports by reporting airline.</a:t>
            </a:r>
          </a:p>
          <a:p>
            <a:r>
              <a:rPr lang="en-US" dirty="0"/>
              <a:t>Evaluation of airlines' adaptability in handling unexpected situations.</a:t>
            </a:r>
          </a:p>
          <a:p>
            <a:r>
              <a:rPr lang="en-US" dirty="0"/>
              <a:t>Identification of airlines with higher or lower rates of diverted flights.</a:t>
            </a:r>
          </a:p>
          <a:p>
            <a:endParaRPr lang="en-US" dirty="0"/>
          </a:p>
        </p:txBody>
      </p:sp>
    </p:spTree>
    <p:extLst>
      <p:ext uri="{BB962C8B-B14F-4D97-AF65-F5344CB8AC3E}">
        <p14:creationId xmlns:p14="http://schemas.microsoft.com/office/powerpoint/2010/main" val="941430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Flight Counts by Origin State</a:t>
            </a:r>
            <a:endParaRPr lang="en-US" dirty="0"/>
          </a:p>
        </p:txBody>
      </p:sp>
      <p:sp>
        <p:nvSpPr>
          <p:cNvPr id="3" name="Content Placeholder 2"/>
          <p:cNvSpPr>
            <a:spLocks noGrp="1"/>
          </p:cNvSpPr>
          <p:nvPr>
            <p:ph idx="1"/>
          </p:nvPr>
        </p:nvSpPr>
        <p:spPr/>
        <p:txBody>
          <a:bodyPr/>
          <a:lstStyle/>
          <a:p>
            <a:pPr marL="137160" indent="0">
              <a:buNone/>
            </a:pPr>
            <a:r>
              <a:rPr lang="en-US" b="1" dirty="0"/>
              <a:t>Insights</a:t>
            </a:r>
            <a:r>
              <a:rPr lang="en-US" b="1" dirty="0" smtClean="0"/>
              <a:t>:</a:t>
            </a:r>
          </a:p>
          <a:p>
            <a:r>
              <a:rPr lang="en-US" dirty="0" smtClean="0"/>
              <a:t>Visualization </a:t>
            </a:r>
            <a:r>
              <a:rPr lang="en-US" dirty="0"/>
              <a:t>of flight departure hubs across different US states.</a:t>
            </a:r>
          </a:p>
          <a:p>
            <a:r>
              <a:rPr lang="en-US" dirty="0"/>
              <a:t>Recognition of major departure states and their contributions to overall flight volume.</a:t>
            </a:r>
          </a:p>
          <a:p>
            <a:r>
              <a:rPr lang="en-US" dirty="0"/>
              <a:t>Understanding of regional flight distribution and its impact on airline network coverage.</a:t>
            </a:r>
          </a:p>
          <a:p>
            <a:endParaRPr lang="en-US" dirty="0"/>
          </a:p>
        </p:txBody>
      </p:sp>
    </p:spTree>
    <p:extLst>
      <p:ext uri="{BB962C8B-B14F-4D97-AF65-F5344CB8AC3E}">
        <p14:creationId xmlns:p14="http://schemas.microsoft.com/office/powerpoint/2010/main" val="2119260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Yearly </a:t>
            </a:r>
            <a:r>
              <a:rPr lang="en-US" dirty="0">
                <a:effectLst/>
              </a:rPr>
              <a:t>Airline Delay </a:t>
            </a:r>
            <a:r>
              <a:rPr lang="en-US" dirty="0" smtClean="0">
                <a:effectLst/>
              </a:rPr>
              <a:t>Report</a:t>
            </a:r>
            <a:endParaRPr lang="en-US" dirty="0"/>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a:t>This section of the report focuses on analyzing different types of flight delays throughout the year.</a:t>
            </a:r>
          </a:p>
          <a:p>
            <a:pPr marL="137160" indent="0">
              <a:buNone/>
            </a:pPr>
            <a:endParaRPr lang="en-US" b="1" dirty="0" smtClean="0"/>
          </a:p>
          <a:p>
            <a:pPr marL="137160" indent="0">
              <a:buNone/>
            </a:pPr>
            <a:r>
              <a:rPr lang="en-US" b="1" dirty="0" smtClean="0"/>
              <a:t>Types </a:t>
            </a:r>
            <a:r>
              <a:rPr lang="en-US" b="1" dirty="0"/>
              <a:t>of Delay:</a:t>
            </a:r>
            <a:endParaRPr lang="en-US" dirty="0"/>
          </a:p>
          <a:p>
            <a:r>
              <a:rPr lang="en-US" b="1" dirty="0"/>
              <a:t>Carrier Delay:</a:t>
            </a:r>
            <a:r>
              <a:rPr lang="en-US" dirty="0"/>
              <a:t> Delays caused by the airline, such as maintenance or crew issues.</a:t>
            </a:r>
          </a:p>
          <a:p>
            <a:r>
              <a:rPr lang="en-US" b="1" dirty="0"/>
              <a:t>Weather Delay:</a:t>
            </a:r>
            <a:r>
              <a:rPr lang="en-US" dirty="0"/>
              <a:t> Delays attributed to weather conditions.</a:t>
            </a:r>
          </a:p>
          <a:p>
            <a:r>
              <a:rPr lang="en-US" b="1" dirty="0"/>
              <a:t>NAS Delay (National Aviation System):</a:t>
            </a:r>
            <a:r>
              <a:rPr lang="en-US" dirty="0"/>
              <a:t> Delays due to factors like air traffic control, non-extreme weather, etc.</a:t>
            </a:r>
          </a:p>
          <a:p>
            <a:r>
              <a:rPr lang="en-US" b="1" dirty="0"/>
              <a:t>Security Delay:</a:t>
            </a:r>
            <a:r>
              <a:rPr lang="en-US" dirty="0"/>
              <a:t> Delays related to security concerns.</a:t>
            </a:r>
          </a:p>
          <a:p>
            <a:r>
              <a:rPr lang="en-US" b="1" dirty="0"/>
              <a:t>Late Aircraft Delay:</a:t>
            </a:r>
            <a:r>
              <a:rPr lang="en-US" dirty="0"/>
              <a:t> Delays caused by a previous flight being late</a:t>
            </a:r>
            <a:r>
              <a:rPr lang="en-US" dirty="0" smtClean="0"/>
              <a:t>.</a:t>
            </a:r>
            <a:endParaRPr lang="en-US" dirty="0"/>
          </a:p>
        </p:txBody>
      </p:sp>
    </p:spTree>
    <p:extLst>
      <p:ext uri="{BB962C8B-B14F-4D97-AF65-F5344CB8AC3E}">
        <p14:creationId xmlns:p14="http://schemas.microsoft.com/office/powerpoint/2010/main" val="3362151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Yearly Airline Performance Report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p:spPr>
      </p:pic>
    </p:spTree>
    <p:extLst>
      <p:ext uri="{BB962C8B-B14F-4D97-AF65-F5344CB8AC3E}">
        <p14:creationId xmlns:p14="http://schemas.microsoft.com/office/powerpoint/2010/main" val="4198618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Yearly Airline Delay Report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9" y="1447800"/>
            <a:ext cx="9156479" cy="5410200"/>
          </a:xfrm>
        </p:spPr>
      </p:pic>
    </p:spTree>
    <p:extLst>
      <p:ext uri="{BB962C8B-B14F-4D97-AF65-F5344CB8AC3E}">
        <p14:creationId xmlns:p14="http://schemas.microsoft.com/office/powerpoint/2010/main" val="17801676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Average Carrier Delay Time by Airline</a:t>
            </a:r>
            <a:endParaRPr lang="en-US" dirty="0"/>
          </a:p>
        </p:txBody>
      </p:sp>
      <p:sp>
        <p:nvSpPr>
          <p:cNvPr id="3" name="Content Placeholder 2"/>
          <p:cNvSpPr>
            <a:spLocks noGrp="1"/>
          </p:cNvSpPr>
          <p:nvPr>
            <p:ph idx="1"/>
          </p:nvPr>
        </p:nvSpPr>
        <p:spPr/>
        <p:txBody>
          <a:bodyPr/>
          <a:lstStyle/>
          <a:p>
            <a:pPr marL="137160" indent="0">
              <a:buNone/>
            </a:pPr>
            <a:r>
              <a:rPr lang="en-US" b="1" dirty="0"/>
              <a:t>Insights</a:t>
            </a:r>
            <a:r>
              <a:rPr lang="en-US" b="1" dirty="0" smtClean="0"/>
              <a:t>:</a:t>
            </a:r>
          </a:p>
          <a:p>
            <a:r>
              <a:rPr lang="en-US" dirty="0" smtClean="0"/>
              <a:t>Evaluation </a:t>
            </a:r>
            <a:r>
              <a:rPr lang="en-US" dirty="0"/>
              <a:t>of average carrier delay times by reporting airline over the year.</a:t>
            </a:r>
          </a:p>
          <a:p>
            <a:r>
              <a:rPr lang="en-US" dirty="0"/>
              <a:t>Identification of airlines contributing to higher average carrier delays.</a:t>
            </a:r>
          </a:p>
          <a:p>
            <a:r>
              <a:rPr lang="en-US" dirty="0"/>
              <a:t>Understanding the impact of carrier-related issues on flight schedules.</a:t>
            </a:r>
          </a:p>
          <a:p>
            <a:endParaRPr lang="en-US" dirty="0"/>
          </a:p>
        </p:txBody>
      </p:sp>
    </p:spTree>
    <p:extLst>
      <p:ext uri="{BB962C8B-B14F-4D97-AF65-F5344CB8AC3E}">
        <p14:creationId xmlns:p14="http://schemas.microsoft.com/office/powerpoint/2010/main" val="506530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Average Weather Delay Time by Airline</a:t>
            </a:r>
            <a:endParaRPr lang="en-US" dirty="0"/>
          </a:p>
        </p:txBody>
      </p:sp>
      <p:sp>
        <p:nvSpPr>
          <p:cNvPr id="3" name="Content Placeholder 2"/>
          <p:cNvSpPr>
            <a:spLocks noGrp="1"/>
          </p:cNvSpPr>
          <p:nvPr>
            <p:ph idx="1"/>
          </p:nvPr>
        </p:nvSpPr>
        <p:spPr/>
        <p:txBody>
          <a:bodyPr/>
          <a:lstStyle/>
          <a:p>
            <a:pPr marL="137160" indent="0">
              <a:buNone/>
            </a:pPr>
            <a:r>
              <a:rPr lang="en-US" b="1" dirty="0"/>
              <a:t>Insights</a:t>
            </a:r>
            <a:r>
              <a:rPr lang="en-US" b="1" dirty="0" smtClean="0"/>
              <a:t>:</a:t>
            </a:r>
          </a:p>
          <a:p>
            <a:r>
              <a:rPr lang="en-US" dirty="0" smtClean="0"/>
              <a:t>Analysis </a:t>
            </a:r>
            <a:r>
              <a:rPr lang="en-US" dirty="0"/>
              <a:t>of average weather delay times experienced by different airlines.</a:t>
            </a:r>
          </a:p>
          <a:p>
            <a:r>
              <a:rPr lang="en-US" dirty="0"/>
              <a:t>Identification of airlines more prone to weather-related disruptions.</a:t>
            </a:r>
          </a:p>
          <a:p>
            <a:r>
              <a:rPr lang="en-US" dirty="0"/>
              <a:t>Understanding the extent to which weather affects airline operations.</a:t>
            </a:r>
          </a:p>
          <a:p>
            <a:endParaRPr lang="en-US" dirty="0"/>
          </a:p>
        </p:txBody>
      </p:sp>
    </p:spTree>
    <p:extLst>
      <p:ext uri="{BB962C8B-B14F-4D97-AF65-F5344CB8AC3E}">
        <p14:creationId xmlns:p14="http://schemas.microsoft.com/office/powerpoint/2010/main" val="14556018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Average NAS Delay Time by Airline</a:t>
            </a:r>
            <a:endParaRPr lang="en-US" dirty="0"/>
          </a:p>
        </p:txBody>
      </p:sp>
      <p:sp>
        <p:nvSpPr>
          <p:cNvPr id="3" name="Content Placeholder 2"/>
          <p:cNvSpPr>
            <a:spLocks noGrp="1"/>
          </p:cNvSpPr>
          <p:nvPr>
            <p:ph idx="1"/>
          </p:nvPr>
        </p:nvSpPr>
        <p:spPr/>
        <p:txBody>
          <a:bodyPr/>
          <a:lstStyle/>
          <a:p>
            <a:pPr marL="137160" indent="0">
              <a:buNone/>
            </a:pPr>
            <a:r>
              <a:rPr lang="en-US" b="1" dirty="0"/>
              <a:t>Insights</a:t>
            </a:r>
            <a:r>
              <a:rPr lang="en-US" b="1" dirty="0" smtClean="0"/>
              <a:t>:</a:t>
            </a:r>
          </a:p>
          <a:p>
            <a:r>
              <a:rPr lang="en-US" dirty="0" smtClean="0"/>
              <a:t>Assessment </a:t>
            </a:r>
            <a:r>
              <a:rPr lang="en-US" dirty="0"/>
              <a:t>of average NAS delay times for each reporting airline.</a:t>
            </a:r>
          </a:p>
          <a:p>
            <a:r>
              <a:rPr lang="en-US" dirty="0"/>
              <a:t>Identification of airlines affected by air traffic control or system-related delays.</a:t>
            </a:r>
          </a:p>
          <a:p>
            <a:r>
              <a:rPr lang="en-US" dirty="0"/>
              <a:t>Understanding the role of the national aviation system in flight delays.</a:t>
            </a:r>
          </a:p>
          <a:p>
            <a:pPr marL="137160" indent="0">
              <a:buNone/>
            </a:pPr>
            <a:endParaRPr lang="en-US" dirty="0"/>
          </a:p>
        </p:txBody>
      </p:sp>
    </p:spTree>
    <p:extLst>
      <p:ext uri="{BB962C8B-B14F-4D97-AF65-F5344CB8AC3E}">
        <p14:creationId xmlns:p14="http://schemas.microsoft.com/office/powerpoint/2010/main" val="2027158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Average Security Delay Time by Airline</a:t>
            </a:r>
            <a:endParaRPr lang="en-US" dirty="0"/>
          </a:p>
        </p:txBody>
      </p:sp>
      <p:sp>
        <p:nvSpPr>
          <p:cNvPr id="3" name="Content Placeholder 2"/>
          <p:cNvSpPr>
            <a:spLocks noGrp="1"/>
          </p:cNvSpPr>
          <p:nvPr>
            <p:ph idx="1"/>
          </p:nvPr>
        </p:nvSpPr>
        <p:spPr/>
        <p:txBody>
          <a:bodyPr/>
          <a:lstStyle/>
          <a:p>
            <a:pPr marL="137160" indent="0">
              <a:buNone/>
            </a:pPr>
            <a:r>
              <a:rPr lang="en-US" b="1" dirty="0" smtClean="0"/>
              <a:t>Insights:</a:t>
            </a:r>
          </a:p>
          <a:p>
            <a:r>
              <a:rPr lang="en-US" dirty="0" smtClean="0"/>
              <a:t>Analysis </a:t>
            </a:r>
            <a:r>
              <a:rPr lang="en-US" dirty="0"/>
              <a:t>of average security delay times across reporting airlines.</a:t>
            </a:r>
          </a:p>
          <a:p>
            <a:r>
              <a:rPr lang="en-US" dirty="0"/>
              <a:t>Identification of airlines with higher or lower security-related delays.</a:t>
            </a:r>
          </a:p>
          <a:p>
            <a:r>
              <a:rPr lang="en-US" dirty="0"/>
              <a:t>Understanding the impact of security procedures on flight schedules</a:t>
            </a:r>
          </a:p>
          <a:p>
            <a:endParaRPr lang="en-US" dirty="0"/>
          </a:p>
        </p:txBody>
      </p:sp>
    </p:spTree>
    <p:extLst>
      <p:ext uri="{BB962C8B-B14F-4D97-AF65-F5344CB8AC3E}">
        <p14:creationId xmlns:p14="http://schemas.microsoft.com/office/powerpoint/2010/main" val="1128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Examples of Arithmetic Evaluation in </a:t>
            </a:r>
            <a:r>
              <a:rPr lang="en-US" dirty="0" smtClean="0">
                <a:effectLst/>
              </a:rPr>
              <a:t>Python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Evaluate </a:t>
            </a:r>
            <a:r>
              <a:rPr lang="en-US" b="1" dirty="0"/>
              <a:t>arithmetic expressions using </a:t>
            </a:r>
            <a:r>
              <a:rPr lang="en-US" b="1" dirty="0" err="1"/>
              <a:t>eval</a:t>
            </a:r>
            <a:r>
              <a:rPr lang="en-US" b="1" dirty="0"/>
              <a:t>() </a:t>
            </a:r>
            <a:r>
              <a:rPr lang="en-US" b="1" dirty="0" smtClean="0"/>
              <a:t>function</a:t>
            </a:r>
          </a:p>
          <a:p>
            <a:pPr marL="137160" indent="0">
              <a:buNone/>
            </a:pPr>
            <a:endParaRPr lang="en-US" dirty="0" smtClean="0"/>
          </a:p>
          <a:p>
            <a:pPr marL="137160" indent="0">
              <a:buNone/>
            </a:pPr>
            <a:r>
              <a:rPr lang="en-US" dirty="0" smtClean="0"/>
              <a:t># </a:t>
            </a:r>
            <a:r>
              <a:rPr lang="en-US" dirty="0"/>
              <a:t>Initial expression</a:t>
            </a:r>
          </a:p>
          <a:p>
            <a:pPr marL="137160" indent="0">
              <a:buNone/>
            </a:pPr>
            <a:r>
              <a:rPr lang="en-US" dirty="0"/>
              <a:t>text = "4 * 6 - 3"</a:t>
            </a:r>
          </a:p>
          <a:p>
            <a:endParaRPr lang="en-US" dirty="0"/>
          </a:p>
          <a:p>
            <a:pPr marL="137160" indent="0">
              <a:buNone/>
            </a:pPr>
            <a:r>
              <a:rPr lang="en-US" dirty="0"/>
              <a:t># Print original string</a:t>
            </a:r>
          </a:p>
          <a:p>
            <a:pPr marL="137160" indent="0">
              <a:buNone/>
            </a:pPr>
            <a:r>
              <a:rPr lang="en-US" dirty="0"/>
              <a:t>print("Original string is : " + text)</a:t>
            </a:r>
          </a:p>
          <a:p>
            <a:endParaRPr lang="en-US" dirty="0"/>
          </a:p>
          <a:p>
            <a:pPr marL="137160" indent="0">
              <a:buNone/>
            </a:pPr>
            <a:r>
              <a:rPr lang="en-US" dirty="0"/>
              <a:t># Expression evaluation using </a:t>
            </a:r>
            <a:r>
              <a:rPr lang="en-US" dirty="0" err="1"/>
              <a:t>eval</a:t>
            </a:r>
            <a:r>
              <a:rPr lang="en-US" dirty="0"/>
              <a:t>()</a:t>
            </a:r>
          </a:p>
          <a:p>
            <a:pPr marL="137160" indent="0">
              <a:buNone/>
            </a:pPr>
            <a:r>
              <a:rPr lang="en-US" dirty="0"/>
              <a:t>result = </a:t>
            </a:r>
            <a:r>
              <a:rPr lang="en-US" dirty="0" err="1"/>
              <a:t>eval</a:t>
            </a:r>
            <a:r>
              <a:rPr lang="en-US" dirty="0"/>
              <a:t>(text)</a:t>
            </a:r>
          </a:p>
          <a:p>
            <a:pPr marL="137160" indent="0">
              <a:buNone/>
            </a:pPr>
            <a:r>
              <a:rPr lang="en-US" dirty="0"/>
              <a:t>print(result</a:t>
            </a:r>
            <a:r>
              <a:rPr lang="en-US" dirty="0" smtClean="0"/>
              <a:t>)</a:t>
            </a:r>
          </a:p>
          <a:p>
            <a:pPr marL="137160" indent="0">
              <a:buNone/>
            </a:pPr>
            <a:endParaRPr lang="en-US" b="1" dirty="0"/>
          </a:p>
          <a:p>
            <a:pPr marL="137160" indent="0">
              <a:buNone/>
            </a:pPr>
            <a:r>
              <a:rPr lang="en-US" b="1" dirty="0"/>
              <a:t>Output:</a:t>
            </a:r>
            <a:endParaRPr lang="en-US" b="1" dirty="0" smtClean="0"/>
          </a:p>
          <a:p>
            <a:pPr marL="137160" indent="0">
              <a:buNone/>
            </a:pPr>
            <a:r>
              <a:rPr lang="en-US" dirty="0"/>
              <a:t>Original string is : 4 * 6 - 3</a:t>
            </a:r>
          </a:p>
          <a:p>
            <a:pPr marL="137160" indent="0">
              <a:buNone/>
            </a:pPr>
            <a:r>
              <a:rPr lang="en-US" dirty="0"/>
              <a:t>21</a:t>
            </a:r>
          </a:p>
          <a:p>
            <a:pPr marL="137160" indent="0">
              <a:buNone/>
            </a:pPr>
            <a:endParaRPr lang="en-US" dirty="0"/>
          </a:p>
          <a:p>
            <a:endParaRPr lang="en-US" dirty="0"/>
          </a:p>
        </p:txBody>
      </p:sp>
    </p:spTree>
    <p:extLst>
      <p:ext uri="{BB962C8B-B14F-4D97-AF65-F5344CB8AC3E}">
        <p14:creationId xmlns:p14="http://schemas.microsoft.com/office/powerpoint/2010/main" val="28390153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ffectLst/>
              </a:rPr>
              <a:t>verage</a:t>
            </a:r>
            <a:r>
              <a:rPr lang="en-US" dirty="0">
                <a:effectLst/>
              </a:rPr>
              <a:t> Late Aircraft Delay Time by </a:t>
            </a:r>
            <a:r>
              <a:rPr lang="en-US" dirty="0" smtClean="0">
                <a:effectLst/>
              </a:rPr>
              <a:t>Airline</a:t>
            </a:r>
            <a:endParaRPr lang="en-US" dirty="0"/>
          </a:p>
        </p:txBody>
      </p:sp>
      <p:sp>
        <p:nvSpPr>
          <p:cNvPr id="3" name="Content Placeholder 2"/>
          <p:cNvSpPr>
            <a:spLocks noGrp="1"/>
          </p:cNvSpPr>
          <p:nvPr>
            <p:ph idx="1"/>
          </p:nvPr>
        </p:nvSpPr>
        <p:spPr/>
        <p:txBody>
          <a:bodyPr/>
          <a:lstStyle/>
          <a:p>
            <a:pPr marL="137160" indent="0">
              <a:buNone/>
            </a:pPr>
            <a:r>
              <a:rPr lang="en-US" b="1" dirty="0"/>
              <a:t>Insights</a:t>
            </a:r>
            <a:r>
              <a:rPr lang="en-US" b="1" dirty="0" smtClean="0"/>
              <a:t>:</a:t>
            </a:r>
          </a:p>
          <a:p>
            <a:r>
              <a:rPr lang="en-US" dirty="0" smtClean="0"/>
              <a:t>Evaluation </a:t>
            </a:r>
            <a:r>
              <a:rPr lang="en-US" dirty="0"/>
              <a:t>of average late aircraft delay times for each airline.</a:t>
            </a:r>
          </a:p>
          <a:p>
            <a:r>
              <a:rPr lang="en-US" dirty="0"/>
              <a:t>Identification of airlines more prone to delays caused by previous late flights.</a:t>
            </a:r>
          </a:p>
          <a:p>
            <a:r>
              <a:rPr lang="en-US" dirty="0"/>
              <a:t>Understanding the influence of interconnected flights on punctuality.</a:t>
            </a:r>
          </a:p>
          <a:p>
            <a:endParaRPr lang="en-US" dirty="0"/>
          </a:p>
        </p:txBody>
      </p:sp>
    </p:spTree>
    <p:extLst>
      <p:ext uri="{BB962C8B-B14F-4D97-AF65-F5344CB8AC3E}">
        <p14:creationId xmlns:p14="http://schemas.microsoft.com/office/powerpoint/2010/main" val="4294711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dirty="0" smtClean="0">
                <a:effectLst/>
              </a:rPr>
              <a:t>Conclusion</a:t>
            </a:r>
            <a:endParaRPr lang="en-US" dirty="0"/>
          </a:p>
        </p:txBody>
      </p:sp>
      <p:sp>
        <p:nvSpPr>
          <p:cNvPr id="3" name="Content Placeholder 2"/>
          <p:cNvSpPr>
            <a:spLocks noGrp="1"/>
          </p:cNvSpPr>
          <p:nvPr>
            <p:ph idx="1"/>
          </p:nvPr>
        </p:nvSpPr>
        <p:spPr>
          <a:xfrm>
            <a:off x="457200" y="838200"/>
            <a:ext cx="8229600" cy="5471160"/>
          </a:xfrm>
        </p:spPr>
        <p:txBody>
          <a:bodyPr>
            <a:noAutofit/>
          </a:bodyPr>
          <a:lstStyle/>
          <a:p>
            <a:pPr marL="137160" indent="0" algn="just">
              <a:buNone/>
            </a:pPr>
            <a:r>
              <a:rPr lang="en-US" sz="2200" dirty="0"/>
              <a:t>In conclusion, this presentation has provided a comprehensive overview of our analysis and visualization of US domestic airline flight performance using the Dash web application</a:t>
            </a:r>
            <a:r>
              <a:rPr lang="en-US" sz="2200" dirty="0" smtClean="0"/>
              <a:t>.</a:t>
            </a:r>
          </a:p>
          <a:p>
            <a:pPr marL="137160" indent="0" algn="just">
              <a:buNone/>
            </a:pPr>
            <a:endParaRPr lang="en-US" sz="2200" dirty="0"/>
          </a:p>
          <a:p>
            <a:pPr marL="137160" indent="0" algn="just">
              <a:buNone/>
            </a:pPr>
            <a:r>
              <a:rPr lang="en-US" sz="2200" dirty="0"/>
              <a:t>We started by introducing Dash as a powerful Python web application framework that enables the creation of interactive and visually appealing data visualizations. Our focus was on analyzing and visualizing US domestic airline flight performance data, aiming to offer valuable insights into various aspects of airline operations.</a:t>
            </a:r>
          </a:p>
          <a:p>
            <a:pPr marL="137160" indent="0" algn="just">
              <a:buNone/>
            </a:pPr>
            <a:endParaRPr lang="en-US" sz="2200" dirty="0" smtClean="0"/>
          </a:p>
          <a:p>
            <a:pPr marL="137160" indent="0" algn="just">
              <a:buNone/>
            </a:pPr>
            <a:r>
              <a:rPr lang="en-US" sz="2200" dirty="0" smtClean="0"/>
              <a:t>We </a:t>
            </a:r>
            <a:r>
              <a:rPr lang="en-US" sz="2200" dirty="0"/>
              <a:t>explored two main report types: the "Yearly Airline Performance Report" and the "Yearly Airline Delay Report." Through these reports, users can interact with the Dash web application, selecting specific years and report types to gain a deeper understanding of airline performance and flight delays</a:t>
            </a:r>
            <a:r>
              <a:rPr lang="en-US" sz="2200" dirty="0" smtClean="0"/>
              <a:t>.</a:t>
            </a:r>
            <a:endParaRPr lang="en-US" sz="2200" dirty="0"/>
          </a:p>
        </p:txBody>
      </p:sp>
    </p:spTree>
    <p:extLst>
      <p:ext uri="{BB962C8B-B14F-4D97-AF65-F5344CB8AC3E}">
        <p14:creationId xmlns:p14="http://schemas.microsoft.com/office/powerpoint/2010/main" val="2712955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effectLst/>
              </a:rPr>
              <a:t>Conclusion</a:t>
            </a:r>
            <a:endParaRPr lang="en-US" dirty="0"/>
          </a:p>
        </p:txBody>
      </p:sp>
      <p:sp>
        <p:nvSpPr>
          <p:cNvPr id="3" name="Content Placeholder 2"/>
          <p:cNvSpPr>
            <a:spLocks noGrp="1"/>
          </p:cNvSpPr>
          <p:nvPr>
            <p:ph idx="1"/>
          </p:nvPr>
        </p:nvSpPr>
        <p:spPr>
          <a:xfrm>
            <a:off x="457200" y="762000"/>
            <a:ext cx="8229600" cy="5547360"/>
          </a:xfrm>
        </p:spPr>
        <p:txBody>
          <a:bodyPr>
            <a:noAutofit/>
          </a:bodyPr>
          <a:lstStyle/>
          <a:p>
            <a:pPr marL="137160" indent="0">
              <a:buNone/>
            </a:pPr>
            <a:r>
              <a:rPr lang="en-US" sz="2000" dirty="0" smtClean="0"/>
              <a:t>The </a:t>
            </a:r>
            <a:r>
              <a:rPr lang="en-US" sz="2000" dirty="0"/>
              <a:t>"Yearly Airline Performance Report" provided insights into monthly flight cancellations, average monthly flight times by airline, diverted airport landings, and flight counts by origin state. These visualizations empower users to assess overall airline performance throughout the year, understand trends, and identify potential areas for improvement</a:t>
            </a:r>
            <a:r>
              <a:rPr lang="en-US" sz="2000" dirty="0" smtClean="0"/>
              <a:t>.</a:t>
            </a:r>
          </a:p>
          <a:p>
            <a:pPr marL="137160" indent="0">
              <a:buNone/>
            </a:pPr>
            <a:endParaRPr lang="en-US" sz="2000" dirty="0"/>
          </a:p>
          <a:p>
            <a:pPr marL="137160" indent="0">
              <a:buNone/>
            </a:pPr>
            <a:r>
              <a:rPr lang="en-US" sz="2000" dirty="0"/>
              <a:t>The "Yearly Airline Delay Report" focused on different types of flight delays, including carrier, weather, NAS, security, and late aircraft delays. By visualizing and analyzing these delay types, users can gain valuable insights into the factors affecting flight punctuality and make informed decisions to enhance airline operations and passenger experiences.</a:t>
            </a:r>
          </a:p>
          <a:p>
            <a:pPr marL="137160" indent="0">
              <a:buNone/>
            </a:pPr>
            <a:endParaRPr lang="en-US" sz="2000" dirty="0" smtClean="0"/>
          </a:p>
          <a:p>
            <a:pPr marL="137160" indent="0">
              <a:buNone/>
            </a:pPr>
            <a:r>
              <a:rPr lang="en-US" sz="2000" dirty="0" smtClean="0"/>
              <a:t>Through </a:t>
            </a:r>
            <a:r>
              <a:rPr lang="en-US" sz="2000" dirty="0"/>
              <a:t>this presentation, we demonstrated the capabilities of the Dash web application in transforming complex airline performance data into meaningful and interactive visualizations, thereby facilitating data-driven decision-making and fostering a deeper understanding of the aviation industry.</a:t>
            </a:r>
          </a:p>
          <a:p>
            <a:endParaRPr lang="en-US" sz="2000" dirty="0"/>
          </a:p>
        </p:txBody>
      </p:sp>
    </p:spTree>
    <p:extLst>
      <p:ext uri="{BB962C8B-B14F-4D97-AF65-F5344CB8AC3E}">
        <p14:creationId xmlns:p14="http://schemas.microsoft.com/office/powerpoint/2010/main" val="32820381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416641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Converting Minutes to </a:t>
            </a:r>
            <a:r>
              <a:rPr lang="en-US" dirty="0" smtClean="0">
                <a:effectLst/>
              </a:rPr>
              <a:t>Hours</a:t>
            </a:r>
            <a:endParaRPr lang="en-US" dirty="0"/>
          </a:p>
        </p:txBody>
      </p:sp>
      <p:sp>
        <p:nvSpPr>
          <p:cNvPr id="3" name="Content Placeholder 2"/>
          <p:cNvSpPr>
            <a:spLocks noGrp="1"/>
          </p:cNvSpPr>
          <p:nvPr>
            <p:ph idx="1"/>
          </p:nvPr>
        </p:nvSpPr>
        <p:spPr>
          <a:xfrm>
            <a:off x="76200" y="1600200"/>
            <a:ext cx="9067800" cy="4709160"/>
          </a:xfrm>
        </p:spPr>
        <p:txBody>
          <a:bodyPr/>
          <a:lstStyle/>
          <a:p>
            <a:pPr marL="137160" indent="0">
              <a:buNone/>
            </a:pPr>
            <a:r>
              <a:rPr lang="en-US" dirty="0" err="1"/>
              <a:t>Total_minutes</a:t>
            </a:r>
            <a:r>
              <a:rPr lang="en-US" dirty="0"/>
              <a:t> = 200</a:t>
            </a:r>
          </a:p>
          <a:p>
            <a:pPr marL="137160" indent="0">
              <a:buNone/>
            </a:pPr>
            <a:r>
              <a:rPr lang="en-US" dirty="0" err="1" smtClean="0"/>
              <a:t>Minutes_per_Hour</a:t>
            </a:r>
            <a:r>
              <a:rPr lang="en-US" dirty="0" smtClean="0"/>
              <a:t> </a:t>
            </a:r>
            <a:r>
              <a:rPr lang="en-US" dirty="0"/>
              <a:t>= 60</a:t>
            </a:r>
          </a:p>
          <a:p>
            <a:pPr marL="137160" indent="0">
              <a:buNone/>
            </a:pPr>
            <a:r>
              <a:rPr lang="en-US" dirty="0" err="1" smtClean="0"/>
              <a:t>Total_Hours</a:t>
            </a:r>
            <a:r>
              <a:rPr lang="en-US" dirty="0" smtClean="0"/>
              <a:t> </a:t>
            </a:r>
            <a:r>
              <a:rPr lang="en-US" dirty="0"/>
              <a:t>= </a:t>
            </a:r>
            <a:r>
              <a:rPr lang="en-US" dirty="0" err="1"/>
              <a:t>Total_minutes</a:t>
            </a:r>
            <a:r>
              <a:rPr lang="en-US" dirty="0"/>
              <a:t> </a:t>
            </a:r>
            <a:r>
              <a:rPr lang="en-US" dirty="0" smtClean="0"/>
              <a:t>/ </a:t>
            </a:r>
            <a:r>
              <a:rPr lang="en-US" dirty="0" err="1" smtClean="0"/>
              <a:t>Minutes_per_Hour</a:t>
            </a:r>
            <a:endParaRPr lang="en-US" dirty="0"/>
          </a:p>
          <a:p>
            <a:pPr marL="137160" indent="0">
              <a:buNone/>
            </a:pPr>
            <a:r>
              <a:rPr lang="en-US" dirty="0"/>
              <a:t>print(</a:t>
            </a:r>
            <a:r>
              <a:rPr lang="en-US" dirty="0" err="1"/>
              <a:t>Total_Hours</a:t>
            </a:r>
            <a:r>
              <a:rPr lang="en-US" dirty="0"/>
              <a:t>)</a:t>
            </a:r>
          </a:p>
          <a:p>
            <a:pPr marL="137160" indent="0">
              <a:buNone/>
            </a:pPr>
            <a:endParaRPr lang="en-US" dirty="0" smtClean="0"/>
          </a:p>
          <a:p>
            <a:pPr marL="137160" indent="0">
              <a:buNone/>
            </a:pPr>
            <a:r>
              <a:rPr lang="en-US" dirty="0"/>
              <a:t>Output</a:t>
            </a:r>
            <a:r>
              <a:rPr lang="en-US" dirty="0" smtClean="0"/>
              <a:t>:</a:t>
            </a:r>
          </a:p>
          <a:p>
            <a:pPr marL="137160" indent="0">
              <a:buNone/>
            </a:pPr>
            <a:r>
              <a:rPr lang="en-US" dirty="0"/>
              <a:t>3.3333333333333335</a:t>
            </a:r>
          </a:p>
          <a:p>
            <a:pPr marL="137160" indent="0">
              <a:buNone/>
            </a:pPr>
            <a:endParaRPr lang="en-US" dirty="0"/>
          </a:p>
        </p:txBody>
      </p:sp>
    </p:spTree>
    <p:extLst>
      <p:ext uri="{BB962C8B-B14F-4D97-AF65-F5344CB8AC3E}">
        <p14:creationId xmlns:p14="http://schemas.microsoft.com/office/powerpoint/2010/main" val="3276217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258</TotalTime>
  <Words>4504</Words>
  <Application>Microsoft Office PowerPoint</Application>
  <PresentationFormat>On-screen Show (4:3)</PresentationFormat>
  <Paragraphs>492</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Apex</vt:lpstr>
      <vt:lpstr>IBM – COURSERA DATASCIENCE CAPSTONE</vt:lpstr>
      <vt:lpstr>TOOLS FOR DATA SCIENCE</vt:lpstr>
      <vt:lpstr>Data Science Tools and Ecosystem</vt:lpstr>
      <vt:lpstr>POPULAR PROGRAMMING LANGUAGES</vt:lpstr>
      <vt:lpstr>Data Science Tools and Ecosystem</vt:lpstr>
      <vt:lpstr>COMMONLY USED LIBRARIES</vt:lpstr>
      <vt:lpstr>Overview of Specific Tools</vt:lpstr>
      <vt:lpstr>Examples of Arithmetic Evaluation in Python</vt:lpstr>
      <vt:lpstr>Converting Minutes to Hours</vt:lpstr>
      <vt:lpstr>Objectives</vt:lpstr>
      <vt:lpstr>Data Science Methodology</vt:lpstr>
      <vt:lpstr>Credit Card Analysis</vt:lpstr>
      <vt:lpstr>Credit Card Analysis</vt:lpstr>
      <vt:lpstr>BUSINESS UNDERSTANDING</vt:lpstr>
      <vt:lpstr>ANALYTIC APPROACH</vt:lpstr>
      <vt:lpstr>DATA REQUIREMENTS</vt:lpstr>
      <vt:lpstr>DATA COLLECTION</vt:lpstr>
      <vt:lpstr>DATA UNDERSTANDING AND PREPARATION</vt:lpstr>
      <vt:lpstr>MODELING AND EVALUATION</vt:lpstr>
      <vt:lpstr>CONCLUSION</vt:lpstr>
      <vt:lpstr>PYTHON PROJECT FOR  DATA SCIENCE</vt:lpstr>
      <vt:lpstr>INTRODUCTION</vt:lpstr>
      <vt:lpstr>PROJECT OVERVIEW</vt:lpstr>
      <vt:lpstr>Overview of Tasks</vt:lpstr>
      <vt:lpstr>PowerPoint Presentation</vt:lpstr>
      <vt:lpstr>TABLE OF CONTENTS</vt:lpstr>
      <vt:lpstr>Extracting and Visualizing Stock Data</vt:lpstr>
      <vt:lpstr>Data Visualization and Interpretation</vt:lpstr>
      <vt:lpstr>Defining the Graphing Function</vt:lpstr>
      <vt:lpstr>Tesla Stock Data Extraction</vt:lpstr>
      <vt:lpstr>Tesla Revenue Data Extraction</vt:lpstr>
      <vt:lpstr>GameStop Stock Data Extraction</vt:lpstr>
      <vt:lpstr>GameStop Revenue Data Extraction</vt:lpstr>
      <vt:lpstr>Plot Tesla Stock Graph</vt:lpstr>
      <vt:lpstr>Plot Tesla Stock Graph</vt:lpstr>
      <vt:lpstr>Plot GameStop Stock Graph</vt:lpstr>
      <vt:lpstr>Plot GameStop Stock Graph</vt:lpstr>
      <vt:lpstr>Conclusion</vt:lpstr>
      <vt:lpstr>DATABASE AND SQL FOR  DATA SCIENCE WITH PYTHON </vt:lpstr>
      <vt:lpstr>Exploring Chicago Datasets</vt:lpstr>
      <vt:lpstr>Introduction</vt:lpstr>
      <vt:lpstr>Datasets Overview</vt:lpstr>
      <vt:lpstr>Use of SQL Queries</vt:lpstr>
      <vt:lpstr>SQL Queries</vt:lpstr>
      <vt:lpstr>PowerPoint Presentation</vt:lpstr>
      <vt:lpstr>PowerPoint Presentation</vt:lpstr>
      <vt:lpstr>Conclusion</vt:lpstr>
      <vt:lpstr>PowerPoint Presentation</vt:lpstr>
      <vt:lpstr>Data Analysis with Python</vt:lpstr>
      <vt:lpstr>Introduction</vt:lpstr>
      <vt:lpstr>Dataset Overview</vt:lpstr>
      <vt:lpstr>Data Summary</vt:lpstr>
      <vt:lpstr>Handling Missing Values</vt:lpstr>
      <vt:lpstr>Exploratory Data Analysis</vt:lpstr>
      <vt:lpstr>Waterfront View vs. Price</vt:lpstr>
      <vt:lpstr>Sqft Above vs. Price</vt:lpstr>
      <vt:lpstr>Feature Correlations</vt:lpstr>
      <vt:lpstr>Linear Regression - Longitude</vt:lpstr>
      <vt:lpstr>Linear Regression - Multiple Features</vt:lpstr>
      <vt:lpstr>Pipeline and Ridge Regression</vt:lpstr>
      <vt:lpstr>Model Evaluation and Refinement</vt:lpstr>
      <vt:lpstr>Data Visualization  with python</vt:lpstr>
      <vt:lpstr>Introduction</vt:lpstr>
      <vt:lpstr>Dash Web Application</vt:lpstr>
      <vt:lpstr>Data Source</vt:lpstr>
      <vt:lpstr>Key Features of the Dataset</vt:lpstr>
      <vt:lpstr>Year and Report Type Selection</vt:lpstr>
      <vt:lpstr>Yearly Airline Performance Report</vt:lpstr>
      <vt:lpstr>Monthly Flight Cancellation</vt:lpstr>
      <vt:lpstr>Average Monthly Flight Time by Airline</vt:lpstr>
      <vt:lpstr>Diverted Airport Landings</vt:lpstr>
      <vt:lpstr>Flight Counts by Origin State</vt:lpstr>
      <vt:lpstr>Yearly Airline Delay Report</vt:lpstr>
      <vt:lpstr>Yearly Airline Performance Report</vt:lpstr>
      <vt:lpstr>Yearly Airline Delay Report</vt:lpstr>
      <vt:lpstr>Average Carrier Delay Time by Airline</vt:lpstr>
      <vt:lpstr>Average Weather Delay Time by Airline</vt:lpstr>
      <vt:lpstr>Average NAS Delay Time by Airline</vt:lpstr>
      <vt:lpstr>Average Security Delay Time by Airline</vt:lpstr>
      <vt:lpstr>verage Late Aircraft Delay Time by Airline</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and Visualizing Stock Data</dc:title>
  <dc:creator>Admin</dc:creator>
  <cp:lastModifiedBy>Admin</cp:lastModifiedBy>
  <cp:revision>46</cp:revision>
  <dcterms:created xsi:type="dcterms:W3CDTF">2023-08-17T06:47:47Z</dcterms:created>
  <dcterms:modified xsi:type="dcterms:W3CDTF">2023-08-18T06:56:57Z</dcterms:modified>
</cp:coreProperties>
</file>