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filtered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6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5-4A80-9B0F-967244CB5B67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55-4A80-9B0F-967244CB5B67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55-4A80-9B0F-967244CB5B67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55-4A80-9B0F-967244CB5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764685488"/>
        <c:axId val="1764682608"/>
        <c:axId val="0"/>
      </c:bar3DChart>
      <c:catAx>
        <c:axId val="1764685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82608"/>
        <c:crosses val="autoZero"/>
        <c:auto val="1"/>
        <c:lblAlgn val="ctr"/>
        <c:lblOffset val="100"/>
        <c:noMultiLvlLbl val="0"/>
      </c:catAx>
      <c:valAx>
        <c:axId val="176468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85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200" u="sng" baseline="0" dirty="0">
                <a:solidFill>
                  <a:schemeClr val="bg1"/>
                </a:solidFill>
              </a:rPr>
              <a:t>HIGH PERFORMING EMPLOYEES</a:t>
            </a:r>
          </a:p>
          <a:p>
            <a:pPr>
              <a:defRPr sz="2000">
                <a:solidFill>
                  <a:schemeClr val="bg1"/>
                </a:solidFill>
              </a:defRPr>
            </a:pPr>
            <a:endParaRPr lang="en-US" sz="2200" u="sng" baseline="0" dirty="0">
              <a:solidFill>
                <a:schemeClr val="bg1"/>
              </a:solidFill>
            </a:endParaRPr>
          </a:p>
          <a:p>
            <a:pPr>
              <a:defRPr sz="2000">
                <a:solidFill>
                  <a:schemeClr val="bg1"/>
                </a:solidFill>
              </a:defRPr>
            </a:pPr>
            <a:endParaRPr lang="en-US" sz="2000" baseline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6925197031707221"/>
          <c:y val="1.0408534145647028E-2"/>
        </c:manualLayout>
      </c:layout>
      <c:overlay val="0"/>
      <c:spPr>
        <a:solidFill>
          <a:sysClr val="window" lastClr="FFFFFF">
            <a:lumMod val="50000"/>
          </a:sys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6326875409025399E-2"/>
          <c:y val="0.24943044009413248"/>
          <c:w val="0.84458085368629943"/>
          <c:h val="0.6156290614796871"/>
        </c:manualLayout>
      </c:layout>
      <c:pie3DChart>
        <c:varyColors val="1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F01-4A72-8DD2-2EE85660A1E0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4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6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8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F01-4A72-8DD2-2EE85660A1E0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B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D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F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1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3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5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7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9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B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D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9F01-4A72-8DD2-2EE85660A1E0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0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2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4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6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8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A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C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E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0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2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0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2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4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6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8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A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C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E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0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2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9F01-4A72-8DD2-2EE85660A1E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68010786784418"/>
          <c:y val="0.89409291919715617"/>
          <c:w val="0.80268805152084233"/>
          <c:h val="9.3416839828067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89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4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0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9F8B-2438-E087-2EC4-E701A7B5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105" y="946731"/>
            <a:ext cx="8791575" cy="1306938"/>
          </a:xfrm>
        </p:spPr>
        <p:txBody>
          <a:bodyPr>
            <a:normAutofit fontScale="90000"/>
          </a:bodyPr>
          <a:lstStyle/>
          <a:p>
            <a:r>
              <a:rPr lang="en-US" b="1" u="heavy" dirty="0">
                <a:solidFill>
                  <a:schemeClr val="bg1"/>
                </a:solidFill>
              </a:rPr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FD1C-20DA-E1BC-ADE6-47C27D13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3105" y="2702257"/>
            <a:ext cx="8791575" cy="2446361"/>
          </a:xfrm>
        </p:spPr>
        <p:txBody>
          <a:bodyPr>
            <a:normAutofit fontScale="85000" lnSpcReduction="10000"/>
          </a:bodyPr>
          <a:lstStyle/>
          <a:p>
            <a:r>
              <a:rPr lang="en-US" sz="2500" b="1" i="1" dirty="0">
                <a:solidFill>
                  <a:srgbClr val="C00000"/>
                </a:solidFill>
              </a:rPr>
              <a:t>STUDENT NAME : </a:t>
            </a:r>
            <a:r>
              <a:rPr lang="en-US" sz="2500" b="1" dirty="0">
                <a:solidFill>
                  <a:srgbClr val="FFFF00"/>
                </a:solidFill>
              </a:rPr>
              <a:t>J. SRIDHARAN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REGISTER NO: </a:t>
            </a:r>
            <a:r>
              <a:rPr lang="en-US" sz="2500" b="1" dirty="0">
                <a:solidFill>
                  <a:srgbClr val="FFFF00"/>
                </a:solidFill>
              </a:rPr>
              <a:t>312218476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NAAN MUDHALVAN ID: </a:t>
            </a:r>
            <a:r>
              <a:rPr lang="en-US" sz="2500" b="1" dirty="0">
                <a:solidFill>
                  <a:srgbClr val="FFFF00"/>
                </a:solidFill>
              </a:rPr>
              <a:t>7D229D3D86149E082094AE06680770E5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DEPARTMENT: </a:t>
            </a:r>
            <a:r>
              <a:rPr lang="en-US" sz="2500" b="1" dirty="0">
                <a:solidFill>
                  <a:srgbClr val="FFFF00"/>
                </a:solidFill>
              </a:rPr>
              <a:t>BACHELOR OF COMMERCE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College: </a:t>
            </a:r>
            <a:r>
              <a:rPr lang="en-US" sz="2500" b="1" dirty="0">
                <a:solidFill>
                  <a:srgbClr val="FFFF00"/>
                </a:solidFill>
              </a:rPr>
              <a:t>GOVERNMENT ARTS AND SCIENCE COLLEGE PERUMBAKKAM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23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65AC-DAF7-38AA-426D-50399611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141" y="136478"/>
            <a:ext cx="9905998" cy="846161"/>
          </a:xfrm>
        </p:spPr>
        <p:txBody>
          <a:bodyPr/>
          <a:lstStyle/>
          <a:p>
            <a:r>
              <a:rPr lang="en-US" b="1" u="dottedHeavy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FE2E-0D0E-B3F9-8705-3654A142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84" y="1134979"/>
            <a:ext cx="9905999" cy="512934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1. *Data Collection:</a:t>
            </a:r>
          </a:p>
          <a:p>
            <a:r>
              <a:rPr lang="en-US" b="1" dirty="0">
                <a:solidFill>
                  <a:srgbClr val="FFFF00"/>
                </a:solidFill>
              </a:rPr>
              <a:t> The employee dataset was collected from the </a:t>
            </a:r>
            <a:r>
              <a:rPr lang="en-US" b="1" dirty="0" err="1">
                <a:solidFill>
                  <a:srgbClr val="FFFF00"/>
                </a:solidFill>
              </a:rPr>
              <a:t>Edunet</a:t>
            </a:r>
            <a:r>
              <a:rPr lang="en-US" b="1" dirty="0">
                <a:solidFill>
                  <a:srgbClr val="FFFF00"/>
                </a:solidFill>
              </a:rPr>
              <a:t> dashboard. </a:t>
            </a:r>
          </a:p>
          <a:p>
            <a:r>
              <a:rPr lang="en-US" b="1" dirty="0">
                <a:solidFill>
                  <a:srgbClr val="FFFF00"/>
                </a:solidFill>
              </a:rPr>
              <a:t> 2. *Data Selection:</a:t>
            </a:r>
          </a:p>
          <a:p>
            <a:r>
              <a:rPr lang="en-US" b="1" dirty="0">
                <a:solidFill>
                  <a:srgbClr val="FFFF00"/>
                </a:solidFill>
              </a:rPr>
              <a:t>Suitable data for employee performance analysis was identified from the dataset.</a:t>
            </a:r>
          </a:p>
          <a:p>
            <a:r>
              <a:rPr lang="en-US" b="1" dirty="0">
                <a:solidFill>
                  <a:srgbClr val="FFFF00"/>
                </a:solidFill>
              </a:rPr>
              <a:t>3. *Highlighting Data:</a:t>
            </a:r>
          </a:p>
          <a:p>
            <a:r>
              <a:rPr lang="en-US" b="1" dirty="0">
                <a:solidFill>
                  <a:srgbClr val="FFFF00"/>
                </a:solidFill>
              </a:rPr>
              <a:t>  - Different colors were used to highlight specific data points.  </a:t>
            </a:r>
          </a:p>
          <a:p>
            <a:r>
              <a:rPr lang="en-US" b="1" dirty="0">
                <a:solidFill>
                  <a:srgbClr val="FFFF00"/>
                </a:solidFill>
              </a:rPr>
              <a:t>  - Blank cells were highlighted using conditional formatting.   </a:t>
            </a:r>
          </a:p>
          <a:p>
            <a:r>
              <a:rPr lang="en-US" b="1" dirty="0">
                <a:solidFill>
                  <a:srgbClr val="FFFF00"/>
                </a:solidFill>
              </a:rPr>
              <a:t>  - Blank values were removed using the filter option in MS Excel.</a:t>
            </a:r>
          </a:p>
          <a:p>
            <a:r>
              <a:rPr lang="en-US" b="1" dirty="0">
                <a:solidFill>
                  <a:srgbClr val="FFFF00"/>
                </a:solidFill>
              </a:rPr>
              <a:t>4. *Employee Rating Conversion:</a:t>
            </a:r>
          </a:p>
          <a:p>
            <a:r>
              <a:rPr lang="en-US" b="1" dirty="0">
                <a:solidFill>
                  <a:srgbClr val="FFFF00"/>
                </a:solidFill>
              </a:rPr>
              <a:t>  - The employee rating was converted from numerical to verbal format using the formula     {=IFS(Z8&gt;=5,"VERY HIGH",Z8&gt;=4,"HIGH",Z8&gt;=3,"MEDIUM",TRUE,"LOW")}.  </a:t>
            </a:r>
          </a:p>
          <a:p>
            <a:r>
              <a:rPr lang="en-US" b="1" dirty="0">
                <a:solidFill>
                  <a:srgbClr val="FFFF00"/>
                </a:solidFill>
              </a:rPr>
              <a:t> - The result was labeled as "Performance Level.</a:t>
            </a:r>
          </a:p>
        </p:txBody>
      </p:sp>
    </p:spTree>
    <p:extLst>
      <p:ext uri="{BB962C8B-B14F-4D97-AF65-F5344CB8AC3E}">
        <p14:creationId xmlns:p14="http://schemas.microsoft.com/office/powerpoint/2010/main" val="20310324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D77283-DB89-7767-A68D-D56FEC9C0C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3000" y="850900"/>
            <a:ext cx="9906000" cy="5156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5. *Pivot Table Creation:  </a:t>
            </a:r>
          </a:p>
          <a:p>
            <a:r>
              <a:rPr lang="en-US" b="1" dirty="0">
                <a:solidFill>
                  <a:srgbClr val="FFFF00"/>
                </a:solidFill>
              </a:rPr>
              <a:t> - Selected required data to prepare a pivot table. 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Used "First Name" for count values, "Performance Level" for column values, and "Business Units" for row values.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"Genre Code" and "Employee Type" were used as filter options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6. *Data Filtering:*    - Inserted a slicer to filter data based on department type.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7. *Chart Creation:*   - Used the recommended charts option to create a 3D clustered column chart and a 3D pie chart.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The charts were titled appropriately for visualizing and comparing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72681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F9F8-230A-78F5-73E6-F3A46F0B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77" y="140513"/>
            <a:ext cx="9905998" cy="814497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9E6AC3-CA86-4D14-2B6A-3B62C4808253}"/>
              </a:ext>
            </a:extLst>
          </p:cNvPr>
          <p:cNvGraphicFramePr>
            <a:graphicFrameLocks/>
          </p:cNvGraphicFramePr>
          <p:nvPr/>
        </p:nvGraphicFramePr>
        <p:xfrm>
          <a:off x="1597362" y="996264"/>
          <a:ext cx="8997275" cy="486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12489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A530E9-AFE9-1D7A-63F6-6E17CBD3B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815202"/>
              </p:ext>
            </p:extLst>
          </p:nvPr>
        </p:nvGraphicFramePr>
        <p:xfrm>
          <a:off x="1389725" y="378618"/>
          <a:ext cx="9184943" cy="610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7518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0676-3A97-95DC-D645-2C672C94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4494"/>
            <a:ext cx="9905998" cy="912305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6E848C-6BF4-099C-BF96-A42834810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3331" y="1066799"/>
            <a:ext cx="822216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Insights: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Identified performance trends and top performers.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Compared performance across departments.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Analyzed impact of variables like experience and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 targeted training programs.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 performance monitoring and feedback.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insights for data-driven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Future Steps: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Regularly update performance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Explore advanced analytics and data visualization.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a feedback mechanism to refine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6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6B8B-DC5D-90A9-8E23-C651EDE8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145"/>
          </a:xfrm>
        </p:spPr>
        <p:txBody>
          <a:bodyPr/>
          <a:lstStyle/>
          <a:p>
            <a:r>
              <a:rPr lang="en-US" u="heavy" dirty="0">
                <a:solidFill>
                  <a:schemeClr val="bg1"/>
                </a:solidFill>
                <a:latin typeface="Arial Black" panose="020B0A04020102020204" pitchFamily="34" charset="0"/>
              </a:rPr>
              <a:t>Project title</a:t>
            </a:r>
            <a:endParaRPr lang="en-US" u="heavy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B354-53D2-ADE5-0C54-E6E8B14C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50059"/>
          </a:xfrm>
        </p:spPr>
        <p:txBody>
          <a:bodyPr/>
          <a:lstStyle/>
          <a:p>
            <a:pPr marL="0" indent="0" algn="ctr">
              <a:buNone/>
            </a:pPr>
            <a:r>
              <a:rPr lang="en-US" u="heavy" dirty="0">
                <a:latin typeface="Arial Black" panose="020B0A04020102020204" pitchFamily="34" charset="0"/>
              </a:rPr>
              <a:t> </a:t>
            </a: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EMPLOYEE PERFORMANCE ANALYSIS </a:t>
            </a:r>
          </a:p>
          <a:p>
            <a:pPr marL="0" indent="0" algn="ctr">
              <a:buNone/>
            </a:pP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USING EXCEL</a:t>
            </a:r>
            <a:endParaRPr lang="en-US" sz="3000" u="heavy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666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9D5ADA-0BC9-A2FB-9E19-D220A0E8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9085"/>
            <a:ext cx="9905998" cy="1478570"/>
          </a:xfrm>
        </p:spPr>
        <p:txBody>
          <a:bodyPr/>
          <a:lstStyle/>
          <a:p>
            <a:pPr algn="ctr"/>
            <a:r>
              <a:rPr lang="en-US" b="1" u="heavy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8BF27-7FED-D324-9C6C-BDCF098A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24131"/>
            <a:ext cx="9905999" cy="427641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1. PROBLEM STATEMENT</a:t>
            </a:r>
          </a:p>
          <a:p>
            <a:r>
              <a:rPr lang="en-US" b="1" dirty="0">
                <a:solidFill>
                  <a:srgbClr val="00CC00"/>
                </a:solidFill>
              </a:rPr>
              <a:t>2. PROJECT OVERVIEW</a:t>
            </a:r>
          </a:p>
          <a:p>
            <a:r>
              <a:rPr lang="en-US" b="1" dirty="0">
                <a:solidFill>
                  <a:srgbClr val="00CC00"/>
                </a:solidFill>
              </a:rPr>
              <a:t>3. END USERS</a:t>
            </a:r>
          </a:p>
          <a:p>
            <a:r>
              <a:rPr lang="en-US" b="1" dirty="0">
                <a:solidFill>
                  <a:srgbClr val="00CC00"/>
                </a:solidFill>
              </a:rPr>
              <a:t>4. OUR SOLUTION AND PROPOSITION</a:t>
            </a:r>
          </a:p>
          <a:p>
            <a:r>
              <a:rPr lang="en-US" b="1" dirty="0">
                <a:solidFill>
                  <a:srgbClr val="00CC00"/>
                </a:solidFill>
              </a:rPr>
              <a:t>5. DATASET DESCRIPTION</a:t>
            </a:r>
          </a:p>
          <a:p>
            <a:r>
              <a:rPr lang="en-US" b="1" dirty="0">
                <a:solidFill>
                  <a:srgbClr val="00CC00"/>
                </a:solidFill>
              </a:rPr>
              <a:t>6. MODELLING APPROACH</a:t>
            </a:r>
          </a:p>
          <a:p>
            <a:r>
              <a:rPr lang="en-US" b="1" dirty="0">
                <a:solidFill>
                  <a:srgbClr val="00CC00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rgbClr val="00CC00"/>
                </a:solidFill>
              </a:rPr>
              <a:t>8.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31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BDA2C-3BB9-BD2F-0D59-C2BD582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0A75FFA-97E7-DF1A-C023-4E01870B3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32154"/>
            <a:ext cx="931414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Employee performance analysis is essential for providing: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1.Improved Decision Making: Provides data for informed decisions about promotions, compensation, and training.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2.Enhanced Employee Development: Identifies areas for growth and development, leading to improved performance.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3.Increased Employee Engagement: Recognizes and rewards high performance, boosting morale and motivation.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4.Enhanced Organizational Performance: Aligns individual goals with company objectives, driving overall success.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069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3079-8C06-956F-8EFD-7C4CB6A9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dottedHeavy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4D18C-A677-4768-4EFE-DD2F3E6546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3" y="2249488"/>
            <a:ext cx="9906000" cy="1978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FF"/>
                </a:solidFill>
              </a:rPr>
              <a:t>The employee dataset from </a:t>
            </a:r>
            <a:r>
              <a:rPr lang="en-US" sz="2600" b="1" dirty="0" err="1">
                <a:solidFill>
                  <a:srgbClr val="FF00FF"/>
                </a:solidFill>
              </a:rPr>
              <a:t>Edunet</a:t>
            </a:r>
            <a:r>
              <a:rPr lang="en-US" sz="2600" b="1" dirty="0">
                <a:solidFill>
                  <a:srgbClr val="FF00FF"/>
                </a:solidFill>
              </a:rPr>
              <a:t> was cleaned, highlighted, and ratings were converted to table was created with relevant data, and 3D charts were generated to visualize and compare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5386425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1B73-A959-8B2E-9430-53D435E6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>
                <a:solidFill>
                  <a:schemeClr val="bg1"/>
                </a:solidFill>
              </a:rPr>
              <a:t>Who are the end users?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D79998-127F-A57A-1FD7-9B2DFBA30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245" y="1802990"/>
            <a:ext cx="1025633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The following are the end users of Employee Performance Analysis: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Managers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Human Resource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Executive Leadership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Stakeholders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Industry Experts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Government Agencies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Training and Development Teams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0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AC8-F612-E8FE-C1CA-073E38C9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 b="1" u="dbl" dirty="0">
                <a:solidFill>
                  <a:schemeClr val="bg1"/>
                </a:solidFill>
              </a:rPr>
              <a:t>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0BD4-2EF3-5C50-AA47-EF2C9294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FORMATTING: To highlight blank cells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FILTER: To remove blank cells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PIVOT TABLE: For tabulation and comparing of data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CHART: Column bar chart and Pie chart for visualization</a:t>
            </a:r>
          </a:p>
          <a:p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271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5B7-9718-FF41-9A07-5D87B130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7" y="0"/>
            <a:ext cx="10092068" cy="1351128"/>
          </a:xfrm>
        </p:spPr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C408-34DC-7BFD-A909-8FC9394C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1678"/>
            <a:ext cx="9905999" cy="4874644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DATASET FROM EDUNET DASHBOARD: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ID - NUMERICAL  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FIRST NAME 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LAST NAME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BUSINESS UNIT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DEPARTMENT TYPE 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GENDER CODE – MALE/FEMALE 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TYPE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CURRENT EMPLOYEE RATING - NUMERICAL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PERFORMANCE LEVEL - TEXT</a:t>
            </a: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25507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78A8-F0D1-24EA-8228-12D3517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45563"/>
            <a:ext cx="9905998" cy="1478570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THE “WOW” IN OUR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395CA-88C4-6109-BC3D-FF80DCD6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14" y="2204053"/>
            <a:ext cx="9905999" cy="3541714"/>
          </a:xfrm>
        </p:spPr>
        <p:txBody>
          <a:bodyPr/>
          <a:lstStyle/>
          <a:p>
            <a:r>
              <a:rPr lang="en-US" sz="2500" b="1" dirty="0">
                <a:solidFill>
                  <a:srgbClr val="0066FF"/>
                </a:solidFill>
                <a:latin typeface="Book Antiqua" panose="02040602050305030304" pitchFamily="18" charset="0"/>
              </a:rPr>
              <a:t>{=IFS(Z8&gt;=5,"VERY HIGH",Z8&gt;=4,"HIGH",Z8&gt;=3,"MEDIUM",TRUE,"LOW")} BY USING THIS FORMULA WE CONVERT CURRENT EMPLOYEE RATING FROM NUMERICAL TO VERBAL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583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358</TotalTime>
  <Words>689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Amiri Quran</vt:lpstr>
      <vt:lpstr>Arial</vt:lpstr>
      <vt:lpstr>Arial Black</vt:lpstr>
      <vt:lpstr>Bahnschrift SemiBold</vt:lpstr>
      <vt:lpstr>Book Antiqua</vt:lpstr>
      <vt:lpstr>Calibri</vt:lpstr>
      <vt:lpstr>Tw Cen MT</vt:lpstr>
      <vt:lpstr>Circuit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PowerPoint Presentation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Sridharan J</dc:creator>
  <cp:lastModifiedBy>Sridharan J</cp:lastModifiedBy>
  <cp:revision>2</cp:revision>
  <dcterms:created xsi:type="dcterms:W3CDTF">2024-08-30T12:32:05Z</dcterms:created>
  <dcterms:modified xsi:type="dcterms:W3CDTF">2024-08-31T05:46:01Z</dcterms:modified>
</cp:coreProperties>
</file>