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sldIdLst>
    <p:sldId id="256" r:id="rId2"/>
    <p:sldId id="258" r:id="rId3"/>
    <p:sldId id="259" r:id="rId4"/>
    <p:sldId id="260" r:id="rId5"/>
    <p:sldId id="261" r:id="rId6"/>
    <p:sldId id="262" r:id="rId7"/>
    <p:sldId id="263" r:id="rId8"/>
    <p:sldId id="264" r:id="rId9"/>
    <p:sldId id="267" r:id="rId10"/>
    <p:sldId id="290" r:id="rId11"/>
    <p:sldId id="291" r:id="rId12"/>
    <p:sldId id="292" r:id="rId13"/>
    <p:sldId id="293" r:id="rId14"/>
    <p:sldId id="294" r:id="rId15"/>
    <p:sldId id="295" r:id="rId16"/>
    <p:sldId id="289" r:id="rId17"/>
    <p:sldId id="272" r:id="rId18"/>
    <p:sldId id="296" r:id="rId19"/>
    <p:sldId id="274"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7E1DFD1A-3E2E-4F7A-ACDD-F1D656BA8666}">
          <p14:sldIdLst>
            <p14:sldId id="256"/>
            <p14:sldId id="258"/>
            <p14:sldId id="259"/>
          </p14:sldIdLst>
        </p14:section>
        <p14:section name="Untitled Section" id="{C133DC85-4E01-4C7D-8CBF-77BBC16DB7E7}">
          <p14:sldIdLst>
            <p14:sldId id="260"/>
            <p14:sldId id="261"/>
            <p14:sldId id="262"/>
            <p14:sldId id="263"/>
            <p14:sldId id="264"/>
            <p14:sldId id="267"/>
            <p14:sldId id="290"/>
            <p14:sldId id="291"/>
            <p14:sldId id="292"/>
            <p14:sldId id="293"/>
            <p14:sldId id="294"/>
            <p14:sldId id="295"/>
            <p14:sldId id="289"/>
            <p14:sldId id="272"/>
            <p14:sldId id="296"/>
            <p14:sldId id="2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60"/>
  </p:normalViewPr>
  <p:slideViewPr>
    <p:cSldViewPr>
      <p:cViewPr varScale="1">
        <p:scale>
          <a:sx n="98" d="100"/>
          <a:sy n="98" d="100"/>
        </p:scale>
        <p:origin x="979"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4D9DE41-0EB9-480E-9B8D-0E20340FCF55}" type="datetimeFigureOut">
              <a:rPr lang="en-US"/>
              <a:t>5/24/2023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2F389434-AB96-4149-A07A-195043E9876C}" type="slidenum">
              <a:rPr lang="en-US" altLang="en-US"/>
              <a:t>‹#›</a:t>
            </a:fld>
            <a:endParaRPr lang="en-US" altLang="en-US"/>
          </a:p>
        </p:txBody>
      </p:sp>
    </p:spTree>
    <p:extLst>
      <p:ext uri="{BB962C8B-B14F-4D97-AF65-F5344CB8AC3E}">
        <p14:creationId xmlns:p14="http://schemas.microsoft.com/office/powerpoint/2010/main" val="796620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268982F-6EFA-42E3-83B0-0129A1A934DF}" type="datetime1">
              <a:rPr lang="en-US"/>
              <a:t>5/24/2023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Project Title</a:t>
            </a:r>
          </a:p>
        </p:txBody>
      </p:sp>
      <p:sp>
        <p:nvSpPr>
          <p:cNvPr id="6" name="Slide Number Placeholder 5"/>
          <p:cNvSpPr>
            <a:spLocks noGrp="1"/>
          </p:cNvSpPr>
          <p:nvPr>
            <p:ph type="sldNum" sz="quarter" idx="12"/>
          </p:nvPr>
        </p:nvSpPr>
        <p:spPr/>
        <p:txBody>
          <a:bodyPr/>
          <a:lstStyle>
            <a:lvl1pPr>
              <a:defRPr/>
            </a:lvl1pPr>
          </a:lstStyle>
          <a:p>
            <a:pPr>
              <a:defRPr/>
            </a:pPr>
            <a:fld id="{1C527752-C9A6-46DE-B237-765ADF833C28}"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044676C-2567-4FD4-91BA-F8B9F6317C1F}" type="datetime1">
              <a:rPr lang="en-US"/>
              <a:t>5/24/2023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Project Title</a:t>
            </a:r>
          </a:p>
        </p:txBody>
      </p:sp>
      <p:sp>
        <p:nvSpPr>
          <p:cNvPr id="6" name="Slide Number Placeholder 5"/>
          <p:cNvSpPr>
            <a:spLocks noGrp="1"/>
          </p:cNvSpPr>
          <p:nvPr>
            <p:ph type="sldNum" sz="quarter" idx="12"/>
          </p:nvPr>
        </p:nvSpPr>
        <p:spPr/>
        <p:txBody>
          <a:bodyPr/>
          <a:lstStyle>
            <a:lvl1pPr>
              <a:defRPr/>
            </a:lvl1pPr>
          </a:lstStyle>
          <a:p>
            <a:pPr>
              <a:defRPr/>
            </a:pPr>
            <a:fld id="{222862E9-4B89-4ABA-9AEB-46EB674D48C3}"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C059E4F-1AD8-4D51-8BA4-C6AB088D7685}" type="datetime1">
              <a:rPr lang="en-US"/>
              <a:t>5/24/2023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Project Title</a:t>
            </a:r>
          </a:p>
        </p:txBody>
      </p:sp>
      <p:sp>
        <p:nvSpPr>
          <p:cNvPr id="6" name="Slide Number Placeholder 5"/>
          <p:cNvSpPr>
            <a:spLocks noGrp="1"/>
          </p:cNvSpPr>
          <p:nvPr>
            <p:ph type="sldNum" sz="quarter" idx="12"/>
          </p:nvPr>
        </p:nvSpPr>
        <p:spPr/>
        <p:txBody>
          <a:bodyPr/>
          <a:lstStyle>
            <a:lvl1pPr>
              <a:defRPr/>
            </a:lvl1pPr>
          </a:lstStyle>
          <a:p>
            <a:pPr>
              <a:defRPr/>
            </a:pPr>
            <a:fld id="{6DC62909-5507-4D6D-ABBA-C3D3D4E7D619}"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F9E866E-631E-490E-9383-79AD040F1ADF}" type="datetime1">
              <a:rPr lang="en-US"/>
              <a:t>5/24/2023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Project Title</a:t>
            </a:r>
          </a:p>
        </p:txBody>
      </p:sp>
      <p:sp>
        <p:nvSpPr>
          <p:cNvPr id="6" name="Slide Number Placeholder 5"/>
          <p:cNvSpPr>
            <a:spLocks noGrp="1"/>
          </p:cNvSpPr>
          <p:nvPr>
            <p:ph type="sldNum" sz="quarter" idx="12"/>
          </p:nvPr>
        </p:nvSpPr>
        <p:spPr/>
        <p:txBody>
          <a:bodyPr/>
          <a:lstStyle>
            <a:lvl1pPr>
              <a:defRPr/>
            </a:lvl1pPr>
          </a:lstStyle>
          <a:p>
            <a:pPr>
              <a:defRPr/>
            </a:pPr>
            <a:fld id="{5645B272-D993-4EF7-B732-82C7810B91A0}"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B6B4403-DDA0-44C2-81D4-BD40EC517900}" type="datetime1">
              <a:rPr lang="en-US"/>
              <a:t>5/24/2023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Project Title</a:t>
            </a:r>
          </a:p>
        </p:txBody>
      </p:sp>
      <p:sp>
        <p:nvSpPr>
          <p:cNvPr id="6" name="Slide Number Placeholder 5"/>
          <p:cNvSpPr>
            <a:spLocks noGrp="1"/>
          </p:cNvSpPr>
          <p:nvPr>
            <p:ph type="sldNum" sz="quarter" idx="12"/>
          </p:nvPr>
        </p:nvSpPr>
        <p:spPr/>
        <p:txBody>
          <a:bodyPr/>
          <a:lstStyle>
            <a:lvl1pPr>
              <a:defRPr/>
            </a:lvl1pPr>
          </a:lstStyle>
          <a:p>
            <a:pPr>
              <a:defRPr/>
            </a:pPr>
            <a:fld id="{CC44952F-5705-4C94-A925-22C09FDE1CFF}"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F3BCD12-9AA6-4F2F-B453-637901119819}" type="datetime1">
              <a:rPr lang="en-US"/>
              <a:t>5/24/2023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Project Title</a:t>
            </a:r>
          </a:p>
        </p:txBody>
      </p:sp>
      <p:sp>
        <p:nvSpPr>
          <p:cNvPr id="7" name="Slide Number Placeholder 5"/>
          <p:cNvSpPr>
            <a:spLocks noGrp="1"/>
          </p:cNvSpPr>
          <p:nvPr>
            <p:ph type="sldNum" sz="quarter" idx="12"/>
          </p:nvPr>
        </p:nvSpPr>
        <p:spPr/>
        <p:txBody>
          <a:bodyPr/>
          <a:lstStyle>
            <a:lvl1pPr>
              <a:defRPr/>
            </a:lvl1pPr>
          </a:lstStyle>
          <a:p>
            <a:pPr>
              <a:defRPr/>
            </a:pPr>
            <a:fld id="{37726BB2-31F5-40F0-B8C0-8F2745C8EB84}"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3E3702C-4DB9-44F9-A069-255FFE75ECF5}" type="datetime1">
              <a:rPr lang="en-US"/>
              <a:t>5/24/2023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Project Title</a:t>
            </a:r>
          </a:p>
        </p:txBody>
      </p:sp>
      <p:sp>
        <p:nvSpPr>
          <p:cNvPr id="9" name="Slide Number Placeholder 5"/>
          <p:cNvSpPr>
            <a:spLocks noGrp="1"/>
          </p:cNvSpPr>
          <p:nvPr>
            <p:ph type="sldNum" sz="quarter" idx="12"/>
          </p:nvPr>
        </p:nvSpPr>
        <p:spPr/>
        <p:txBody>
          <a:bodyPr/>
          <a:lstStyle>
            <a:lvl1pPr>
              <a:defRPr/>
            </a:lvl1pPr>
          </a:lstStyle>
          <a:p>
            <a:pPr>
              <a:defRPr/>
            </a:pPr>
            <a:fld id="{B0E65DFE-F866-4A75-B387-CAF757ED45F4}"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1777C16-AC99-4CF2-B574-26D4338A73C4}" type="datetime1">
              <a:rPr lang="en-US"/>
              <a:t>5/24/2023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Project Title</a:t>
            </a:r>
          </a:p>
        </p:txBody>
      </p:sp>
      <p:sp>
        <p:nvSpPr>
          <p:cNvPr id="5" name="Slide Number Placeholder 5"/>
          <p:cNvSpPr>
            <a:spLocks noGrp="1"/>
          </p:cNvSpPr>
          <p:nvPr>
            <p:ph type="sldNum" sz="quarter" idx="12"/>
          </p:nvPr>
        </p:nvSpPr>
        <p:spPr/>
        <p:txBody>
          <a:bodyPr/>
          <a:lstStyle>
            <a:lvl1pPr>
              <a:defRPr/>
            </a:lvl1pPr>
          </a:lstStyle>
          <a:p>
            <a:pPr>
              <a:defRPr/>
            </a:pPr>
            <a:fld id="{9D669042-B018-47AF-BC3A-8AC43AD657F7}"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97A9C10-299A-4011-A313-7DA60535DA88}" type="datetime1">
              <a:rPr lang="en-US"/>
              <a:t>5/24/2023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Project Title</a:t>
            </a:r>
          </a:p>
        </p:txBody>
      </p:sp>
      <p:sp>
        <p:nvSpPr>
          <p:cNvPr id="4" name="Slide Number Placeholder 5"/>
          <p:cNvSpPr>
            <a:spLocks noGrp="1"/>
          </p:cNvSpPr>
          <p:nvPr>
            <p:ph type="sldNum" sz="quarter" idx="12"/>
          </p:nvPr>
        </p:nvSpPr>
        <p:spPr/>
        <p:txBody>
          <a:bodyPr/>
          <a:lstStyle>
            <a:lvl1pPr>
              <a:defRPr/>
            </a:lvl1pPr>
          </a:lstStyle>
          <a:p>
            <a:pPr>
              <a:defRPr/>
            </a:pPr>
            <a:fld id="{76DEBF84-2C19-47B4-88EB-9DAAB53F43A5}"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CD781A4-9CF2-4153-B930-A9906918D2F9}" type="datetime1">
              <a:rPr lang="en-US"/>
              <a:t>5/24/2023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Project Title</a:t>
            </a:r>
          </a:p>
        </p:txBody>
      </p:sp>
      <p:sp>
        <p:nvSpPr>
          <p:cNvPr id="7" name="Slide Number Placeholder 5"/>
          <p:cNvSpPr>
            <a:spLocks noGrp="1"/>
          </p:cNvSpPr>
          <p:nvPr>
            <p:ph type="sldNum" sz="quarter" idx="12"/>
          </p:nvPr>
        </p:nvSpPr>
        <p:spPr/>
        <p:txBody>
          <a:bodyPr/>
          <a:lstStyle>
            <a:lvl1pPr>
              <a:defRPr/>
            </a:lvl1pPr>
          </a:lstStyle>
          <a:p>
            <a:pPr>
              <a:defRPr/>
            </a:pPr>
            <a:fld id="{4E199BCE-127D-4B21-B3FA-7F9CA008512A}"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C80612-19C0-4FB2-A19D-70474739C769}" type="datetime1">
              <a:rPr lang="en-US"/>
              <a:t>5/24/2023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Project Title</a:t>
            </a:r>
          </a:p>
        </p:txBody>
      </p:sp>
      <p:sp>
        <p:nvSpPr>
          <p:cNvPr id="7" name="Slide Number Placeholder 5"/>
          <p:cNvSpPr>
            <a:spLocks noGrp="1"/>
          </p:cNvSpPr>
          <p:nvPr>
            <p:ph type="sldNum" sz="quarter" idx="12"/>
          </p:nvPr>
        </p:nvSpPr>
        <p:spPr/>
        <p:txBody>
          <a:bodyPr/>
          <a:lstStyle>
            <a:lvl1pPr>
              <a:defRPr/>
            </a:lvl1pPr>
          </a:lstStyle>
          <a:p>
            <a:pPr>
              <a:defRPr/>
            </a:pPr>
            <a:fld id="{47806697-03CD-4A7E-B6BC-94E30C15FD17}"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C79E31C-AC1B-4872-9A7D-21B3BCD78BD5}" type="datetime1">
              <a:rPr lang="en-US"/>
              <a:t>5/24/2023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Project Title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2B9EDB5A-3A84-4DEC-BF5D-941E7365F488}"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3"/>
          <p:cNvGrpSpPr/>
          <p:nvPr/>
        </p:nvGrpSpPr>
        <p:grpSpPr bwMode="auto">
          <a:xfrm>
            <a:off x="228600" y="228600"/>
            <a:ext cx="8699500" cy="2308038"/>
            <a:chOff x="228600" y="228600"/>
            <a:chExt cx="8699196" cy="2308107"/>
          </a:xfrm>
        </p:grpSpPr>
        <p:pic>
          <p:nvPicPr>
            <p:cNvPr id="3079" name="Picture 3"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1143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300559"/>
              <a:ext cx="1002996" cy="99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Rectangle 5"/>
            <p:cNvSpPr>
              <a:spLocks noChangeArrowheads="1"/>
            </p:cNvSpPr>
            <p:nvPr/>
          </p:nvSpPr>
          <p:spPr bwMode="auto">
            <a:xfrm>
              <a:off x="1632370" y="1828800"/>
              <a:ext cx="6274127" cy="70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dirty="0">
                  <a:latin typeface="Times New Roman" panose="02020603050405020304" pitchFamily="18" charset="0"/>
                  <a:cs typeface="Times New Roman" panose="02020603050405020304" pitchFamily="18" charset="0"/>
                </a:rPr>
                <a:t> </a:t>
              </a:r>
            </a:p>
            <a:p>
              <a:pPr algn="ctr" eaLnBrk="1" hangingPunct="1">
                <a:spcBef>
                  <a:spcPct val="0"/>
                </a:spcBef>
                <a:buFontTx/>
                <a:buNone/>
              </a:pPr>
              <a:r>
                <a:rPr lang="en-US" altLang="en-US" sz="2000" b="1" dirty="0">
                  <a:latin typeface="Times New Roman" panose="02020603050405020304" pitchFamily="18" charset="0"/>
                  <a:cs typeface="Times New Roman" panose="02020603050405020304" pitchFamily="18" charset="0"/>
                </a:rPr>
                <a:t>DEPARTMENT OF INFORMATION TECHNOLOGY</a:t>
              </a:r>
            </a:p>
          </p:txBody>
        </p:sp>
        <p:sp>
          <p:nvSpPr>
            <p:cNvPr id="3082" name="Rectangle 6"/>
            <p:cNvSpPr>
              <a:spLocks noChangeArrowheads="1"/>
            </p:cNvSpPr>
            <p:nvPr/>
          </p:nvSpPr>
          <p:spPr bwMode="auto">
            <a:xfrm>
              <a:off x="1295400" y="228600"/>
              <a:ext cx="6553200" cy="166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dirty="0">
                  <a:latin typeface="Times New Roman" panose="02020603050405020304" pitchFamily="18" charset="0"/>
                  <a:cs typeface="Times New Roman" panose="02020603050405020304" pitchFamily="18" charset="0"/>
                </a:rPr>
                <a:t>Dr. N.G.P. INSTITUTE OF TECHNOLOGY</a:t>
              </a:r>
            </a:p>
            <a:p>
              <a:pPr algn="ctr" eaLnBrk="1" hangingPunct="1">
                <a:spcBef>
                  <a:spcPct val="0"/>
                </a:spcBef>
                <a:buFontTx/>
                <a:buNone/>
              </a:pPr>
              <a:r>
                <a:rPr lang="en-US" altLang="en-US" sz="1800" b="1" dirty="0">
                  <a:latin typeface="Times New Roman" panose="02020603050405020304" pitchFamily="18" charset="0"/>
                  <a:cs typeface="Times New Roman" panose="02020603050405020304" pitchFamily="18" charset="0"/>
                </a:rPr>
                <a:t>(AN AUTONOMOUS INSTITUTE)</a:t>
              </a:r>
            </a:p>
            <a:p>
              <a:pPr algn="ctr" eaLnBrk="1" hangingPunct="1">
                <a:spcBef>
                  <a:spcPct val="0"/>
                </a:spcBef>
                <a:buFontTx/>
                <a:buNone/>
              </a:pPr>
              <a:r>
                <a:rPr lang="en-US" altLang="en-US" sz="1800" b="1" dirty="0">
                  <a:latin typeface="Times New Roman" panose="02020603050405020304" pitchFamily="18" charset="0"/>
                  <a:cs typeface="Times New Roman" panose="02020603050405020304" pitchFamily="18" charset="0"/>
                </a:rPr>
                <a:t>Coimbatore  - 48</a:t>
              </a:r>
              <a:endParaRPr lang="en-US" altLang="en-US" sz="1800"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1200" b="1" dirty="0">
                  <a:latin typeface="Times New Roman" panose="02020603050405020304" pitchFamily="18" charset="0"/>
                  <a:cs typeface="Times New Roman" panose="02020603050405020304" pitchFamily="18" charset="0"/>
                </a:rPr>
                <a:t>(Approved by AICTE, New Delhi &amp; Affiliated to Anna University, Chennai </a:t>
              </a:r>
              <a:endParaRPr lang="en-US" altLang="en-US" sz="1200"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1200" b="1" dirty="0">
                  <a:latin typeface="Times New Roman" panose="02020603050405020304" pitchFamily="18" charset="0"/>
                  <a:cs typeface="Times New Roman" panose="02020603050405020304" pitchFamily="18" charset="0"/>
                </a:rPr>
                <a:t>Recognized by UGC &amp; Accredited by NAAC A+ and NBA (CSE, BME, EEE, ECE and Mech) Dr.N.G.P. Nagar,  Kalapatti Main Rd, Coimbatore, Tamil Nadu 641048</a:t>
              </a:r>
            </a:p>
            <a:p>
              <a:pPr algn="ctr" eaLnBrk="1" hangingPunct="1">
                <a:spcBef>
                  <a:spcPct val="0"/>
                </a:spcBef>
                <a:buFontTx/>
                <a:buNone/>
              </a:pPr>
              <a:r>
                <a:rPr lang="en-US" altLang="en-US" sz="1200" dirty="0">
                  <a:latin typeface="Times New Roman" panose="02020603050405020304" pitchFamily="18" charset="0"/>
                  <a:cs typeface="Times New Roman" panose="02020603050405020304" pitchFamily="18" charset="0"/>
                </a:rPr>
                <a:t>Ph No: 0422 - 236 9105, Fax: 04222369106, E-mail: info@drngpit.ac.in</a:t>
              </a:r>
            </a:p>
          </p:txBody>
        </p:sp>
      </p:grpSp>
      <p:sp>
        <p:nvSpPr>
          <p:cNvPr id="3075" name="Rectangle 7"/>
          <p:cNvSpPr>
            <a:spLocks noChangeArrowheads="1"/>
          </p:cNvSpPr>
          <p:nvPr/>
        </p:nvSpPr>
        <p:spPr bwMode="auto">
          <a:xfrm>
            <a:off x="3581400" y="2743200"/>
            <a:ext cx="249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Times New Roman" panose="02020603050405020304" pitchFamily="18" charset="0"/>
                <a:cs typeface="Times New Roman" panose="02020603050405020304" pitchFamily="18" charset="0"/>
              </a:rPr>
              <a:t> </a:t>
            </a:r>
          </a:p>
        </p:txBody>
      </p:sp>
      <p:sp>
        <p:nvSpPr>
          <p:cNvPr id="3076" name="Rectangle 8"/>
          <p:cNvSpPr>
            <a:spLocks noChangeArrowheads="1"/>
          </p:cNvSpPr>
          <p:nvPr/>
        </p:nvSpPr>
        <p:spPr bwMode="auto">
          <a:xfrm>
            <a:off x="1981200" y="2514600"/>
            <a:ext cx="5562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1800" b="1" dirty="0">
                <a:latin typeface="Times New Roman" panose="02020603050405020304" pitchFamily="18" charset="0"/>
                <a:cs typeface="Times New Roman" panose="02020603050405020304" pitchFamily="18" charset="0"/>
              </a:rPr>
              <a:t> </a:t>
            </a:r>
          </a:p>
          <a:p>
            <a:pPr algn="ctr" eaLnBrk="1" hangingPunct="1">
              <a:spcBef>
                <a:spcPct val="0"/>
              </a:spcBef>
              <a:buFontTx/>
              <a:buNone/>
            </a:pPr>
            <a:r>
              <a:rPr lang="en-US" altLang="en-US" sz="1800" b="1" dirty="0">
                <a:latin typeface="Times New Roman" panose="02020603050405020304" pitchFamily="18" charset="0"/>
                <a:cs typeface="Times New Roman" panose="02020603050405020304" pitchFamily="18" charset="0"/>
              </a:rPr>
              <a:t>ONLINE PROJECT TRACKING SYSTEM </a:t>
            </a:r>
          </a:p>
        </p:txBody>
      </p:sp>
      <p:sp>
        <p:nvSpPr>
          <p:cNvPr id="3077" name="Rectangle 9"/>
          <p:cNvSpPr>
            <a:spLocks noChangeArrowheads="1"/>
          </p:cNvSpPr>
          <p:nvPr/>
        </p:nvSpPr>
        <p:spPr bwMode="auto">
          <a:xfrm>
            <a:off x="1125023" y="4419600"/>
            <a:ext cx="161817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u="sng" dirty="0">
                <a:latin typeface="Times New Roman" panose="02020603050405020304" pitchFamily="18" charset="0"/>
                <a:cs typeface="Times New Roman" panose="02020603050405020304" pitchFamily="18" charset="0"/>
              </a:rPr>
              <a:t>Guided By</a:t>
            </a:r>
          </a:p>
          <a:p>
            <a:pPr algn="ct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Ms.A.Kavitha,</a:t>
            </a:r>
          </a:p>
          <a:p>
            <a:pPr algn="ct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AP(SS)/ IT</a:t>
            </a:r>
          </a:p>
        </p:txBody>
      </p:sp>
      <p:sp>
        <p:nvSpPr>
          <p:cNvPr id="11" name="Rectangle 10"/>
          <p:cNvSpPr/>
          <p:nvPr/>
        </p:nvSpPr>
        <p:spPr>
          <a:xfrm>
            <a:off x="4259272" y="4330541"/>
            <a:ext cx="5206705" cy="1200329"/>
          </a:xfrm>
          <a:prstGeom prst="rect">
            <a:avLst/>
          </a:prstGeom>
        </p:spPr>
        <p:txBody>
          <a:bodyPr wrap="square">
            <a:spAutoFit/>
          </a:bodyPr>
          <a:lstStyle/>
          <a:p>
            <a:pPr algn="just" eaLnBrk="1" fontAlgn="auto" hangingPunct="1">
              <a:spcBef>
                <a:spcPts val="0"/>
              </a:spcBef>
              <a:spcAft>
                <a:spcPts val="0"/>
              </a:spcAft>
              <a:defRPr/>
            </a:pP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Team Members</a:t>
            </a:r>
          </a:p>
          <a:p>
            <a:pPr eaLnBrk="1" fontAlgn="auto" hangingPunct="1">
              <a:spcBef>
                <a:spcPts val="0"/>
              </a:spcBef>
              <a:spcAft>
                <a:spcPts val="0"/>
              </a:spcAft>
              <a:defRPr/>
            </a:pPr>
            <a:r>
              <a:rPr lang="en-US" dirty="0">
                <a:latin typeface="Times New Roman" panose="02020603050405020304" pitchFamily="18" charset="0"/>
                <a:cs typeface="Times New Roman" panose="02020603050405020304" pitchFamily="18" charset="0"/>
              </a:rPr>
              <a:t>      Mr.P.Rohan                             (710720205042)</a:t>
            </a:r>
            <a:endParaRPr lang="en-IN" dirty="0">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IN" dirty="0">
                <a:latin typeface="Times New Roman" panose="02020603050405020304" pitchFamily="18" charset="0"/>
                <a:cs typeface="Times New Roman" panose="02020603050405020304" pitchFamily="18" charset="0"/>
              </a:rPr>
              <a:t>      Mr.R.Sridhar                          (710720205053)</a:t>
            </a:r>
            <a:endParaRPr lang="en-US" dirty="0">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dirty="0">
                <a:latin typeface="Times New Roman" panose="02020603050405020304" pitchFamily="18" charset="0"/>
                <a:cs typeface="Times New Roman" panose="02020603050405020304" pitchFamily="18" charset="0"/>
              </a:rPr>
              <a:t>      Mr.A.Mohamed Hamja Yusuf(710720205302)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E242-EF3D-3F62-A468-21DB197986DB}"/>
              </a:ext>
            </a:extLst>
          </p:cNvPr>
          <p:cNvSpPr>
            <a:spLocks noGrp="1"/>
          </p:cNvSpPr>
          <p:nvPr>
            <p:ph type="title"/>
          </p:nvPr>
        </p:nvSpPr>
        <p:spPr>
          <a:xfrm>
            <a:off x="545592" y="207499"/>
            <a:ext cx="8229600" cy="1143000"/>
          </a:xfrm>
        </p:spPr>
        <p:txBody>
          <a:bodyPr/>
          <a:lstStyle/>
          <a:p>
            <a:r>
              <a:rPr lang="en-IN" sz="2400" b="1" dirty="0">
                <a:latin typeface="Times New Roman" panose="02020603050405020304" pitchFamily="18" charset="0"/>
                <a:cs typeface="Times New Roman" panose="02020603050405020304" pitchFamily="18" charset="0"/>
              </a:rPr>
              <a:t>FRAME WORK</a:t>
            </a:r>
          </a:p>
        </p:txBody>
      </p:sp>
      <p:pic>
        <p:nvPicPr>
          <p:cNvPr id="8" name="Content Placeholder 7">
            <a:extLst>
              <a:ext uri="{FF2B5EF4-FFF2-40B4-BE49-F238E27FC236}">
                <a16:creationId xmlns:a16="http://schemas.microsoft.com/office/drawing/2014/main" id="{A9F56BA8-1500-972A-45A8-D388A3D1162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8600" y="1348545"/>
            <a:ext cx="3977985" cy="4427604"/>
          </a:xfrm>
        </p:spPr>
      </p:pic>
      <p:sp>
        <p:nvSpPr>
          <p:cNvPr id="4" name="Date Placeholder 3">
            <a:extLst>
              <a:ext uri="{FF2B5EF4-FFF2-40B4-BE49-F238E27FC236}">
                <a16:creationId xmlns:a16="http://schemas.microsoft.com/office/drawing/2014/main" id="{5D9A1CBE-17EB-EF20-993D-1FD7E9E53061}"/>
              </a:ext>
            </a:extLst>
          </p:cNvPr>
          <p:cNvSpPr>
            <a:spLocks noGrp="1"/>
          </p:cNvSpPr>
          <p:nvPr>
            <p:ph type="dt" sz="half" idx="10"/>
          </p:nvPr>
        </p:nvSpPr>
        <p:spPr/>
        <p:txBody>
          <a:bodyPr/>
          <a:lstStyle/>
          <a:p>
            <a:pPr>
              <a:defRPr/>
            </a:pPr>
            <a:r>
              <a:rPr lang="en-US" dirty="0"/>
              <a:t>13/04/2023</a:t>
            </a:r>
          </a:p>
        </p:txBody>
      </p:sp>
      <p:sp>
        <p:nvSpPr>
          <p:cNvPr id="5" name="Footer Placeholder 4">
            <a:extLst>
              <a:ext uri="{FF2B5EF4-FFF2-40B4-BE49-F238E27FC236}">
                <a16:creationId xmlns:a16="http://schemas.microsoft.com/office/drawing/2014/main" id="{04A4D23D-6645-5DBE-6F60-326A7C5C73B3}"/>
              </a:ext>
            </a:extLst>
          </p:cNvPr>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6" name="Slide Number Placeholder 5">
            <a:extLst>
              <a:ext uri="{FF2B5EF4-FFF2-40B4-BE49-F238E27FC236}">
                <a16:creationId xmlns:a16="http://schemas.microsoft.com/office/drawing/2014/main" id="{A6D7DFE9-649E-7427-0136-791E41FB1649}"/>
              </a:ext>
            </a:extLst>
          </p:cNvPr>
          <p:cNvSpPr>
            <a:spLocks noGrp="1"/>
          </p:cNvSpPr>
          <p:nvPr>
            <p:ph type="sldNum" sz="quarter" idx="12"/>
          </p:nvPr>
        </p:nvSpPr>
        <p:spPr/>
        <p:txBody>
          <a:bodyPr/>
          <a:lstStyle/>
          <a:p>
            <a:pPr>
              <a:defRPr/>
            </a:pPr>
            <a:fld id="{5645B272-D993-4EF7-B732-82C7810B91A0}" type="slidenum">
              <a:rPr lang="en-US" altLang="en-US" smtClean="0"/>
              <a:t>10</a:t>
            </a:fld>
            <a:endParaRPr lang="en-US" altLang="en-US"/>
          </a:p>
        </p:txBody>
      </p:sp>
      <p:pic>
        <p:nvPicPr>
          <p:cNvPr id="10" name="Picture 9">
            <a:extLst>
              <a:ext uri="{FF2B5EF4-FFF2-40B4-BE49-F238E27FC236}">
                <a16:creationId xmlns:a16="http://schemas.microsoft.com/office/drawing/2014/main" id="{F052863B-3724-5BE5-1AF9-768109BCCE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87925" y="1322842"/>
            <a:ext cx="3946018" cy="4315958"/>
          </a:xfrm>
          <a:prstGeom prst="rect">
            <a:avLst/>
          </a:prstGeom>
        </p:spPr>
      </p:pic>
      <p:sp>
        <p:nvSpPr>
          <p:cNvPr id="11" name="Rectangle 10">
            <a:extLst>
              <a:ext uri="{FF2B5EF4-FFF2-40B4-BE49-F238E27FC236}">
                <a16:creationId xmlns:a16="http://schemas.microsoft.com/office/drawing/2014/main" id="{4F8F0427-2C9E-9212-F6A4-25AA62154FC1}"/>
              </a:ext>
            </a:extLst>
          </p:cNvPr>
          <p:cNvSpPr/>
          <p:nvPr/>
        </p:nvSpPr>
        <p:spPr>
          <a:xfrm>
            <a:off x="1143000" y="1322842"/>
            <a:ext cx="1600200" cy="4417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ADMIN</a:t>
            </a:r>
          </a:p>
        </p:txBody>
      </p:sp>
      <p:sp>
        <p:nvSpPr>
          <p:cNvPr id="12" name="Rectangle 11">
            <a:extLst>
              <a:ext uri="{FF2B5EF4-FFF2-40B4-BE49-F238E27FC236}">
                <a16:creationId xmlns:a16="http://schemas.microsoft.com/office/drawing/2014/main" id="{7B618723-C7B3-2FA9-9C9F-548E5E72C0C4}"/>
              </a:ext>
            </a:extLst>
          </p:cNvPr>
          <p:cNvSpPr/>
          <p:nvPr/>
        </p:nvSpPr>
        <p:spPr>
          <a:xfrm>
            <a:off x="5513269" y="1322842"/>
            <a:ext cx="1524002" cy="4265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STUDENT</a:t>
            </a:r>
          </a:p>
        </p:txBody>
      </p:sp>
    </p:spTree>
    <p:extLst>
      <p:ext uri="{BB962C8B-B14F-4D97-AF65-F5344CB8AC3E}">
        <p14:creationId xmlns:p14="http://schemas.microsoft.com/office/powerpoint/2010/main" val="295838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3BD8-A47F-AD47-AC1C-718951AA268F}"/>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TECHNICAL MODULES</a:t>
            </a:r>
          </a:p>
        </p:txBody>
      </p:sp>
      <p:sp>
        <p:nvSpPr>
          <p:cNvPr id="3" name="Content Placeholder 2">
            <a:extLst>
              <a:ext uri="{FF2B5EF4-FFF2-40B4-BE49-F238E27FC236}">
                <a16:creationId xmlns:a16="http://schemas.microsoft.com/office/drawing/2014/main" id="{3048C090-E56C-5237-8E6D-32FFAB3D35D1}"/>
              </a:ext>
            </a:extLst>
          </p:cNvPr>
          <p:cNvSpPr>
            <a:spLocks noGrp="1"/>
          </p:cNvSpPr>
          <p:nvPr>
            <p:ph idx="1"/>
          </p:nvPr>
        </p:nvSpPr>
        <p:spPr/>
        <p:txBody>
          <a:bodyPr/>
          <a:lstStyle/>
          <a:p>
            <a:r>
              <a:rPr lang="en-IN" sz="2000" b="1" dirty="0">
                <a:latin typeface="Times New Roman" panose="02020603050405020304" pitchFamily="18" charset="0"/>
                <a:cs typeface="Times New Roman" panose="02020603050405020304" pitchFamily="18" charset="0"/>
              </a:rPr>
              <a:t>LOGIN PAGE</a:t>
            </a:r>
          </a:p>
          <a:p>
            <a:pPr marL="0" indent="0">
              <a:buNone/>
            </a:pPr>
            <a:r>
              <a:rPr lang="en-IN" sz="2000" dirty="0">
                <a:latin typeface="Times New Roman" panose="02020603050405020304" pitchFamily="18" charset="0"/>
                <a:cs typeface="Times New Roman" panose="02020603050405020304" pitchFamily="18" charset="0"/>
              </a:rPr>
              <a:t>        There are two login modules</a:t>
            </a:r>
          </a:p>
          <a:p>
            <a:pPr marL="0" indent="0">
              <a:buNone/>
            </a:pPr>
            <a:r>
              <a:rPr lang="en-IN" sz="2000" dirty="0">
                <a:latin typeface="Times New Roman" panose="02020603050405020304" pitchFamily="18" charset="0"/>
                <a:cs typeface="Times New Roman" panose="02020603050405020304" pitchFamily="18" charset="0"/>
              </a:rPr>
              <a:t>	1)Admin</a:t>
            </a:r>
          </a:p>
          <a:p>
            <a:pPr marL="0" indent="0">
              <a:buNone/>
            </a:pPr>
            <a:r>
              <a:rPr lang="en-IN" sz="2000" dirty="0">
                <a:latin typeface="Times New Roman" panose="02020603050405020304" pitchFamily="18" charset="0"/>
                <a:cs typeface="Times New Roman" panose="02020603050405020304" pitchFamily="18" charset="0"/>
              </a:rPr>
              <a:t>	2)Student</a:t>
            </a:r>
          </a:p>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SIGN IN PAGE</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It allows new user to create account or already existing users can sign</a:t>
            </a:r>
          </a:p>
          <a:p>
            <a:pPr marL="0" indent="0">
              <a:buNone/>
            </a:pPr>
            <a:r>
              <a:rPr lang="en-IN" sz="2000" dirty="0">
                <a:latin typeface="Times New Roman" panose="02020603050405020304" pitchFamily="18" charset="0"/>
                <a:cs typeface="Times New Roman" panose="02020603050405020304" pitchFamily="18" charset="0"/>
              </a:rPr>
              <a:t>      up with their email and password.</a:t>
            </a:r>
          </a:p>
          <a:p>
            <a:r>
              <a:rPr lang="en-IN" sz="2000" b="1" dirty="0">
                <a:latin typeface="Times New Roman" panose="02020603050405020304" pitchFamily="18" charset="0"/>
                <a:cs typeface="Times New Roman" panose="02020603050405020304" pitchFamily="18" charset="0"/>
              </a:rPr>
              <a:t>HOME PAGE</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It allows users to view the projects in the website. The projects details can</a:t>
            </a:r>
          </a:p>
          <a:p>
            <a:pPr marL="0" indent="0">
              <a:buNone/>
            </a:pPr>
            <a:r>
              <a:rPr lang="en-IN" sz="2000" dirty="0">
                <a:latin typeface="Times New Roman" panose="02020603050405020304" pitchFamily="18" charset="0"/>
                <a:cs typeface="Times New Roman" panose="02020603050405020304" pitchFamily="18" charset="0"/>
              </a:rPr>
              <a:t>      be viewed by clicking on view details.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7D552F4-6383-2E2F-969F-1BA9DBD119EB}"/>
              </a:ext>
            </a:extLst>
          </p:cNvPr>
          <p:cNvSpPr>
            <a:spLocks noGrp="1"/>
          </p:cNvSpPr>
          <p:nvPr>
            <p:ph type="dt" sz="half" idx="10"/>
          </p:nvPr>
        </p:nvSpPr>
        <p:spPr/>
        <p:txBody>
          <a:bodyPr/>
          <a:lstStyle/>
          <a:p>
            <a:pPr>
              <a:defRPr/>
            </a:pPr>
            <a:endParaRPr lang="en-US" sz="1200" kern="1200" dirty="0">
              <a:solidFill>
                <a:srgbClr val="898989"/>
              </a:solidFill>
              <a:effectLst/>
              <a:latin typeface="Calibri" panose="020F0502020204030204" pitchFamily="34" charset="0"/>
              <a:ea typeface="+mn-ea"/>
              <a:cs typeface="+mn-cs"/>
            </a:endParaRPr>
          </a:p>
          <a:p>
            <a:pPr>
              <a:defRPr/>
            </a:pPr>
            <a:r>
              <a:rPr lang="en-US" sz="1200" kern="1200" dirty="0">
                <a:solidFill>
                  <a:srgbClr val="898989"/>
                </a:solidFill>
                <a:effectLst/>
                <a:latin typeface="Calibri" panose="020F0502020204030204" pitchFamily="34" charset="0"/>
                <a:ea typeface="+mn-ea"/>
                <a:cs typeface="+mn-cs"/>
              </a:rPr>
              <a:t>13/04/2023</a:t>
            </a:r>
            <a:endParaRPr lang="en-IN" dirty="0">
              <a:effectLst/>
            </a:endParaRPr>
          </a:p>
          <a:p>
            <a:pPr>
              <a:defRPr/>
            </a:pPr>
            <a:endParaRPr lang="en-US" dirty="0"/>
          </a:p>
        </p:txBody>
      </p:sp>
      <p:sp>
        <p:nvSpPr>
          <p:cNvPr id="5" name="Footer Placeholder 4">
            <a:extLst>
              <a:ext uri="{FF2B5EF4-FFF2-40B4-BE49-F238E27FC236}">
                <a16:creationId xmlns:a16="http://schemas.microsoft.com/office/drawing/2014/main" id="{0D42365A-FD9F-2733-F562-B4E0364170D8}"/>
              </a:ext>
            </a:extLst>
          </p:cNvPr>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6" name="Slide Number Placeholder 5">
            <a:extLst>
              <a:ext uri="{FF2B5EF4-FFF2-40B4-BE49-F238E27FC236}">
                <a16:creationId xmlns:a16="http://schemas.microsoft.com/office/drawing/2014/main" id="{BEB8F64D-CE54-502D-CB33-4CE5CB59C83E}"/>
              </a:ext>
            </a:extLst>
          </p:cNvPr>
          <p:cNvSpPr>
            <a:spLocks noGrp="1"/>
          </p:cNvSpPr>
          <p:nvPr>
            <p:ph type="sldNum" sz="quarter" idx="12"/>
          </p:nvPr>
        </p:nvSpPr>
        <p:spPr/>
        <p:txBody>
          <a:bodyPr/>
          <a:lstStyle/>
          <a:p>
            <a:pPr>
              <a:defRPr/>
            </a:pPr>
            <a:fld id="{5645B272-D993-4EF7-B732-82C7810B91A0}" type="slidenum">
              <a:rPr lang="en-US" altLang="en-US" smtClean="0"/>
              <a:t>11</a:t>
            </a:fld>
            <a:endParaRPr lang="en-US" altLang="en-US"/>
          </a:p>
        </p:txBody>
      </p:sp>
    </p:spTree>
    <p:extLst>
      <p:ext uri="{BB962C8B-B14F-4D97-AF65-F5344CB8AC3E}">
        <p14:creationId xmlns:p14="http://schemas.microsoft.com/office/powerpoint/2010/main" val="309746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2B1F-C2B0-49D5-F31E-912FDF6D56C6}"/>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Module Description</a:t>
            </a:r>
          </a:p>
        </p:txBody>
      </p:sp>
      <p:sp>
        <p:nvSpPr>
          <p:cNvPr id="4" name="Date Placeholder 3">
            <a:extLst>
              <a:ext uri="{FF2B5EF4-FFF2-40B4-BE49-F238E27FC236}">
                <a16:creationId xmlns:a16="http://schemas.microsoft.com/office/drawing/2014/main" id="{B15DEEAB-A572-7807-87EF-FE64A0A175AD}"/>
              </a:ext>
            </a:extLst>
          </p:cNvPr>
          <p:cNvSpPr>
            <a:spLocks noGrp="1"/>
          </p:cNvSpPr>
          <p:nvPr>
            <p:ph type="dt" sz="half" idx="10"/>
          </p:nvPr>
        </p:nvSpPr>
        <p:spPr/>
        <p:txBody>
          <a:bodyPr/>
          <a:lstStyle/>
          <a:p>
            <a:pPr>
              <a:defRPr/>
            </a:pPr>
            <a:endParaRPr lang="en-US" sz="1200" kern="1200" dirty="0">
              <a:solidFill>
                <a:srgbClr val="898989"/>
              </a:solidFill>
              <a:effectLst/>
              <a:latin typeface="Calibri" panose="020F0502020204030204" pitchFamily="34" charset="0"/>
              <a:ea typeface="+mn-ea"/>
              <a:cs typeface="+mn-cs"/>
            </a:endParaRPr>
          </a:p>
          <a:p>
            <a:pPr>
              <a:defRPr/>
            </a:pPr>
            <a:r>
              <a:rPr lang="en-US" sz="1200" kern="1200" dirty="0">
                <a:solidFill>
                  <a:srgbClr val="898989"/>
                </a:solidFill>
                <a:effectLst/>
                <a:latin typeface="Calibri" panose="020F0502020204030204" pitchFamily="34" charset="0"/>
                <a:ea typeface="+mn-ea"/>
                <a:cs typeface="+mn-cs"/>
              </a:rPr>
              <a:t>13/04/2023</a:t>
            </a:r>
            <a:endParaRPr lang="en-IN" dirty="0">
              <a:effectLst/>
            </a:endParaRPr>
          </a:p>
          <a:p>
            <a:pPr>
              <a:defRPr/>
            </a:pPr>
            <a:endParaRPr lang="en-US" dirty="0"/>
          </a:p>
        </p:txBody>
      </p:sp>
      <p:sp>
        <p:nvSpPr>
          <p:cNvPr id="5" name="Footer Placeholder 4">
            <a:extLst>
              <a:ext uri="{FF2B5EF4-FFF2-40B4-BE49-F238E27FC236}">
                <a16:creationId xmlns:a16="http://schemas.microsoft.com/office/drawing/2014/main" id="{8339DA29-562C-0EEB-4B8B-26F24EC15454}"/>
              </a:ext>
            </a:extLst>
          </p:cNvPr>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6" name="Slide Number Placeholder 5">
            <a:extLst>
              <a:ext uri="{FF2B5EF4-FFF2-40B4-BE49-F238E27FC236}">
                <a16:creationId xmlns:a16="http://schemas.microsoft.com/office/drawing/2014/main" id="{DC19C567-F0FA-A052-0DAE-BE33556653B0}"/>
              </a:ext>
            </a:extLst>
          </p:cNvPr>
          <p:cNvSpPr>
            <a:spLocks noGrp="1"/>
          </p:cNvSpPr>
          <p:nvPr>
            <p:ph type="sldNum" sz="quarter" idx="12"/>
          </p:nvPr>
        </p:nvSpPr>
        <p:spPr/>
        <p:txBody>
          <a:bodyPr/>
          <a:lstStyle/>
          <a:p>
            <a:pPr>
              <a:defRPr/>
            </a:pPr>
            <a:fld id="{5645B272-D993-4EF7-B732-82C7810B91A0}" type="slidenum">
              <a:rPr lang="en-US" altLang="en-US" smtClean="0"/>
              <a:t>12</a:t>
            </a:fld>
            <a:endParaRPr lang="en-US" altLang="en-US"/>
          </a:p>
        </p:txBody>
      </p:sp>
      <p:sp>
        <p:nvSpPr>
          <p:cNvPr id="8" name="TextBox 7">
            <a:extLst>
              <a:ext uri="{FF2B5EF4-FFF2-40B4-BE49-F238E27FC236}">
                <a16:creationId xmlns:a16="http://schemas.microsoft.com/office/drawing/2014/main" id="{5E0C7446-AE7D-8538-B7A1-0CFC1FD3CE36}"/>
              </a:ext>
            </a:extLst>
          </p:cNvPr>
          <p:cNvSpPr txBox="1"/>
          <p:nvPr/>
        </p:nvSpPr>
        <p:spPr>
          <a:xfrm flipH="1">
            <a:off x="1508760" y="1339118"/>
            <a:ext cx="5196840"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LOGIN PAGE:</a:t>
            </a:r>
          </a:p>
          <a:p>
            <a:r>
              <a:rPr lang="en-IN" sz="2000" dirty="0">
                <a:latin typeface="Times New Roman" panose="02020603050405020304" pitchFamily="18" charset="0"/>
                <a:cs typeface="Times New Roman" panose="02020603050405020304" pitchFamily="18" charset="0"/>
              </a:rPr>
              <a:t>  This module represents the login page. </a:t>
            </a:r>
          </a:p>
        </p:txBody>
      </p:sp>
      <p:pic>
        <p:nvPicPr>
          <p:cNvPr id="12" name="Content Placeholder 11">
            <a:extLst>
              <a:ext uri="{FF2B5EF4-FFF2-40B4-BE49-F238E27FC236}">
                <a16:creationId xmlns:a16="http://schemas.microsoft.com/office/drawing/2014/main" id="{A4DE306A-59C8-B309-F22D-4DE18189CFB2}"/>
              </a:ext>
            </a:extLst>
          </p:cNvPr>
          <p:cNvPicPr>
            <a:picLocks noGrp="1" noChangeAspect="1"/>
          </p:cNvPicPr>
          <p:nvPr>
            <p:ph idx="1"/>
          </p:nvPr>
        </p:nvPicPr>
        <p:blipFill>
          <a:blip r:embed="rId2"/>
          <a:stretch>
            <a:fillRect/>
          </a:stretch>
        </p:blipFill>
        <p:spPr>
          <a:xfrm>
            <a:off x="762000" y="2283938"/>
            <a:ext cx="7620000" cy="3804997"/>
          </a:xfrm>
        </p:spPr>
      </p:pic>
    </p:spTree>
    <p:extLst>
      <p:ext uri="{BB962C8B-B14F-4D97-AF65-F5344CB8AC3E}">
        <p14:creationId xmlns:p14="http://schemas.microsoft.com/office/powerpoint/2010/main" val="259590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19B9-E8CA-2123-4BCA-2AC74727A9C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799D1BE8-93CA-99D7-FF97-97A0A6A8DF78}"/>
              </a:ext>
            </a:extLst>
          </p:cNvPr>
          <p:cNvSpPr>
            <a:spLocks noGrp="1"/>
          </p:cNvSpPr>
          <p:nvPr>
            <p:ph idx="1"/>
          </p:nvPr>
        </p:nvSpPr>
        <p:spPr>
          <a:xfrm>
            <a:off x="436880" y="1166018"/>
            <a:ext cx="8229600" cy="4525963"/>
          </a:xfrm>
        </p:spPr>
        <p:txBody>
          <a:bodyPr/>
          <a:lstStyle/>
          <a:p>
            <a:pPr marL="0" indent="0">
              <a:buNone/>
            </a:pPr>
            <a:r>
              <a:rPr lang="en-IN" sz="2400" b="1" dirty="0">
                <a:latin typeface="Times New Roman" panose="02020603050405020304" pitchFamily="18" charset="0"/>
                <a:cs typeface="Times New Roman" panose="02020603050405020304" pitchFamily="18" charset="0"/>
              </a:rPr>
              <a:t>DASHBOARD:</a:t>
            </a:r>
          </a:p>
          <a:p>
            <a:pPr marL="0" indent="0">
              <a:buNone/>
            </a:pPr>
            <a:r>
              <a:rPr lang="en-IN" sz="2400" b="1"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 module represents the dashboard. User-friendly interfaces and appealing design are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important components of the user experience 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 application. </a:t>
            </a:r>
            <a:endParaRPr lang="en-IN" sz="2000" b="1" dirty="0">
              <a:latin typeface="Times New Roman" panose="02020603050405020304" pitchFamily="18" charset="0"/>
              <a:cs typeface="Times New Roman" panose="02020603050405020304" pitchFamily="18" charset="0"/>
            </a:endParaRPr>
          </a:p>
          <a:p>
            <a:pPr marL="0" indent="0">
              <a:buNone/>
            </a:pPr>
            <a:r>
              <a:rPr lang="en-IN" dirty="0"/>
              <a:t>    </a:t>
            </a:r>
          </a:p>
        </p:txBody>
      </p:sp>
      <p:sp>
        <p:nvSpPr>
          <p:cNvPr id="4" name="Date Placeholder 3">
            <a:extLst>
              <a:ext uri="{FF2B5EF4-FFF2-40B4-BE49-F238E27FC236}">
                <a16:creationId xmlns:a16="http://schemas.microsoft.com/office/drawing/2014/main" id="{5772FB71-075E-DE2D-AD1C-0C31FD154092}"/>
              </a:ext>
            </a:extLst>
          </p:cNvPr>
          <p:cNvSpPr>
            <a:spLocks noGrp="1"/>
          </p:cNvSpPr>
          <p:nvPr>
            <p:ph type="dt" sz="half" idx="10"/>
          </p:nvPr>
        </p:nvSpPr>
        <p:spPr/>
        <p:txBody>
          <a:bodyPr/>
          <a:lstStyle/>
          <a:p>
            <a:pPr>
              <a:defRPr/>
            </a:pPr>
            <a:endParaRPr lang="en-US" sz="1200" kern="1200" dirty="0">
              <a:solidFill>
                <a:srgbClr val="898989"/>
              </a:solidFill>
              <a:effectLst/>
              <a:latin typeface="Calibri" panose="020F0502020204030204" pitchFamily="34" charset="0"/>
              <a:ea typeface="+mn-ea"/>
              <a:cs typeface="+mn-cs"/>
            </a:endParaRPr>
          </a:p>
          <a:p>
            <a:pPr>
              <a:defRPr/>
            </a:pPr>
            <a:r>
              <a:rPr lang="en-US" sz="1200" kern="1200" dirty="0">
                <a:solidFill>
                  <a:srgbClr val="898989"/>
                </a:solidFill>
                <a:effectLst/>
                <a:latin typeface="Calibri" panose="020F0502020204030204" pitchFamily="34" charset="0"/>
                <a:ea typeface="+mn-ea"/>
                <a:cs typeface="+mn-cs"/>
              </a:rPr>
              <a:t>13/04/2023</a:t>
            </a:r>
            <a:endParaRPr lang="en-IN" dirty="0">
              <a:effectLst/>
            </a:endParaRPr>
          </a:p>
          <a:p>
            <a:pPr>
              <a:defRPr/>
            </a:pPr>
            <a:endParaRPr lang="en-US" dirty="0"/>
          </a:p>
        </p:txBody>
      </p:sp>
      <p:sp>
        <p:nvSpPr>
          <p:cNvPr id="5" name="Footer Placeholder 4">
            <a:extLst>
              <a:ext uri="{FF2B5EF4-FFF2-40B4-BE49-F238E27FC236}">
                <a16:creationId xmlns:a16="http://schemas.microsoft.com/office/drawing/2014/main" id="{CE2ADE35-9C44-B957-3BF7-F2FD7240DAB3}"/>
              </a:ext>
            </a:extLst>
          </p:cNvPr>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6" name="Slide Number Placeholder 5">
            <a:extLst>
              <a:ext uri="{FF2B5EF4-FFF2-40B4-BE49-F238E27FC236}">
                <a16:creationId xmlns:a16="http://schemas.microsoft.com/office/drawing/2014/main" id="{000C559C-BF70-B962-85E0-53CDF9BC9EB5}"/>
              </a:ext>
            </a:extLst>
          </p:cNvPr>
          <p:cNvSpPr>
            <a:spLocks noGrp="1"/>
          </p:cNvSpPr>
          <p:nvPr>
            <p:ph type="sldNum" sz="quarter" idx="12"/>
          </p:nvPr>
        </p:nvSpPr>
        <p:spPr/>
        <p:txBody>
          <a:bodyPr/>
          <a:lstStyle/>
          <a:p>
            <a:pPr>
              <a:defRPr/>
            </a:pPr>
            <a:fld id="{5645B272-D993-4EF7-B732-82C7810B91A0}" type="slidenum">
              <a:rPr lang="en-US" altLang="en-US" smtClean="0"/>
              <a:t>13</a:t>
            </a:fld>
            <a:endParaRPr lang="en-US" altLang="en-US"/>
          </a:p>
        </p:txBody>
      </p:sp>
      <p:pic>
        <p:nvPicPr>
          <p:cNvPr id="7" name="image6.jpeg">
            <a:extLst>
              <a:ext uri="{FF2B5EF4-FFF2-40B4-BE49-F238E27FC236}">
                <a16:creationId xmlns:a16="http://schemas.microsoft.com/office/drawing/2014/main" id="{FF947534-CB9C-F986-BA01-6F60D77188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371600" y="2667000"/>
            <a:ext cx="5880100" cy="3024981"/>
          </a:xfrm>
          <a:prstGeom prst="rect">
            <a:avLst/>
          </a:prstGeom>
        </p:spPr>
      </p:pic>
    </p:spTree>
    <p:extLst>
      <p:ext uri="{BB962C8B-B14F-4D97-AF65-F5344CB8AC3E}">
        <p14:creationId xmlns:p14="http://schemas.microsoft.com/office/powerpoint/2010/main" val="210080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7C11-6ECE-9548-7B49-EA33106940E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4EC06DE2-0EB6-555D-201E-AD078DF00275}"/>
              </a:ext>
            </a:extLst>
          </p:cNvPr>
          <p:cNvSpPr>
            <a:spLocks noGrp="1"/>
          </p:cNvSpPr>
          <p:nvPr>
            <p:ph idx="1"/>
          </p:nvPr>
        </p:nvSpPr>
        <p:spPr>
          <a:xfrm>
            <a:off x="457200" y="990600"/>
            <a:ext cx="8229600" cy="4525963"/>
          </a:xfrm>
        </p:spPr>
        <p:txBody>
          <a:bodyPr/>
          <a:lstStyle/>
          <a:p>
            <a:pPr marL="0" indent="0">
              <a:buNone/>
            </a:pPr>
            <a:r>
              <a:rPr lang="en-IN" sz="2400" b="1" dirty="0">
                <a:latin typeface="Times New Roman" panose="02020603050405020304" pitchFamily="18" charset="0"/>
                <a:cs typeface="Times New Roman" panose="02020603050405020304" pitchFamily="18" charset="0"/>
              </a:rPr>
              <a:t>HOME PAGE</a:t>
            </a:r>
          </a:p>
          <a:p>
            <a:pPr marL="291465" marR="442595" indent="0">
              <a:spcAft>
                <a:spcPts val="0"/>
              </a:spcAft>
              <a:buNone/>
              <a:tabLst>
                <a:tab pos="6717665" algn="l"/>
              </a:tabLst>
            </a:pPr>
            <a:r>
              <a:rPr lang="en-IN" sz="2000" b="1"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main</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page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application where </a:t>
            </a:r>
            <a:r>
              <a:rPr lang="en-US" sz="2000" spc="-25" dirty="0">
                <a:effectLst/>
                <a:latin typeface="Times New Roman" panose="02020603050405020304" pitchFamily="18" charset="0"/>
                <a:ea typeface="Times New Roman" panose="02020603050405020304" pitchFamily="18" charset="0"/>
              </a:rPr>
              <a:t>it </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contain</a:t>
            </a:r>
            <a:r>
              <a:rPr lang="en-US" sz="2000" spc="-25" dirty="0">
                <a:latin typeface="Times New Roman" panose="02020603050405020304" pitchFamily="18" charset="0"/>
                <a:ea typeface="Times New Roman" panose="02020603050405020304" pitchFamily="18" charset="0"/>
              </a:rPr>
              <a:t>s </a:t>
            </a:r>
            <a:r>
              <a:rPr lang="en-US" sz="2000" dirty="0">
                <a:effectLst/>
                <a:latin typeface="Times New Roman" panose="02020603050405020304" pitchFamily="18" charset="0"/>
                <a:ea typeface="Times New Roman" panose="02020603050405020304" pitchFamily="18" charset="0"/>
              </a:rPr>
              <a:t>all</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projects. </a:t>
            </a:r>
            <a:r>
              <a:rPr lang="en-US" sz="2000" dirty="0">
                <a:latin typeface="Times New Roman" panose="02020603050405020304" pitchFamily="18" charset="0"/>
                <a:ea typeface="Times New Roman" panose="02020603050405020304" pitchFamily="18" charset="0"/>
              </a:rPr>
              <a:t>The projects details can be displayed by using view details option.</a:t>
            </a:r>
            <a:endParaRPr lang="en-US" sz="2000" dirty="0">
              <a:effectLst/>
              <a:latin typeface="Times New Roman" panose="02020603050405020304" pitchFamily="18" charset="0"/>
              <a:ea typeface="Times New Roman" panose="02020603050405020304" pitchFamily="18" charset="0"/>
            </a:endParaRPr>
          </a:p>
          <a:p>
            <a:pPr marL="291465" marR="442595" indent="0">
              <a:spcAft>
                <a:spcPts val="0"/>
              </a:spcAft>
              <a:buNone/>
              <a:tabLst>
                <a:tab pos="6717665" algn="l"/>
              </a:tabLs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A68F224-534E-2FD6-15A6-0EDC380E61A1}"/>
              </a:ext>
            </a:extLst>
          </p:cNvPr>
          <p:cNvSpPr>
            <a:spLocks noGrp="1"/>
          </p:cNvSpPr>
          <p:nvPr>
            <p:ph type="dt" sz="half" idx="10"/>
          </p:nvPr>
        </p:nvSpPr>
        <p:spPr/>
        <p:txBody>
          <a:bodyPr/>
          <a:lstStyle/>
          <a:p>
            <a:pPr>
              <a:defRPr/>
            </a:pPr>
            <a:endParaRPr lang="en-US" sz="1200" kern="1200" dirty="0">
              <a:solidFill>
                <a:srgbClr val="898989"/>
              </a:solidFill>
              <a:effectLst/>
              <a:latin typeface="Calibri" panose="020F0502020204030204" pitchFamily="34" charset="0"/>
              <a:ea typeface="+mn-ea"/>
              <a:cs typeface="+mn-cs"/>
            </a:endParaRPr>
          </a:p>
          <a:p>
            <a:pPr>
              <a:defRPr/>
            </a:pPr>
            <a:r>
              <a:rPr lang="en-US" sz="1200" kern="1200" dirty="0">
                <a:solidFill>
                  <a:srgbClr val="898989"/>
                </a:solidFill>
                <a:effectLst/>
                <a:latin typeface="Calibri" panose="020F0502020204030204" pitchFamily="34" charset="0"/>
                <a:ea typeface="+mn-ea"/>
                <a:cs typeface="+mn-cs"/>
              </a:rPr>
              <a:t>13/04/2023</a:t>
            </a:r>
            <a:endParaRPr lang="en-IN" dirty="0">
              <a:effectLst/>
            </a:endParaRPr>
          </a:p>
          <a:p>
            <a:pPr>
              <a:defRPr/>
            </a:pPr>
            <a:endParaRPr lang="en-US" dirty="0"/>
          </a:p>
        </p:txBody>
      </p:sp>
      <p:sp>
        <p:nvSpPr>
          <p:cNvPr id="5" name="Footer Placeholder 4">
            <a:extLst>
              <a:ext uri="{FF2B5EF4-FFF2-40B4-BE49-F238E27FC236}">
                <a16:creationId xmlns:a16="http://schemas.microsoft.com/office/drawing/2014/main" id="{06B5AA6E-FC85-F7CA-490E-C30EE1F0AAEE}"/>
              </a:ext>
            </a:extLst>
          </p:cNvPr>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6" name="Slide Number Placeholder 5">
            <a:extLst>
              <a:ext uri="{FF2B5EF4-FFF2-40B4-BE49-F238E27FC236}">
                <a16:creationId xmlns:a16="http://schemas.microsoft.com/office/drawing/2014/main" id="{EBB6C030-BBF3-9F4A-7EDE-A7975CF34F19}"/>
              </a:ext>
            </a:extLst>
          </p:cNvPr>
          <p:cNvSpPr>
            <a:spLocks noGrp="1"/>
          </p:cNvSpPr>
          <p:nvPr>
            <p:ph type="sldNum" sz="quarter" idx="12"/>
          </p:nvPr>
        </p:nvSpPr>
        <p:spPr/>
        <p:txBody>
          <a:bodyPr/>
          <a:lstStyle/>
          <a:p>
            <a:pPr>
              <a:defRPr/>
            </a:pPr>
            <a:fld id="{5645B272-D993-4EF7-B732-82C7810B91A0}" type="slidenum">
              <a:rPr lang="en-US" altLang="en-US" smtClean="0"/>
              <a:t>14</a:t>
            </a:fld>
            <a:endParaRPr lang="en-US" altLang="en-US"/>
          </a:p>
        </p:txBody>
      </p:sp>
      <p:pic>
        <p:nvPicPr>
          <p:cNvPr id="7" name="image3.jpeg">
            <a:extLst>
              <a:ext uri="{FF2B5EF4-FFF2-40B4-BE49-F238E27FC236}">
                <a16:creationId xmlns:a16="http://schemas.microsoft.com/office/drawing/2014/main" id="{65AA5CA9-C9EF-C447-D5C1-9E082CA254A8}"/>
              </a:ext>
            </a:extLst>
          </p:cNvPr>
          <p:cNvPicPr>
            <a:picLocks noChangeAspect="1"/>
          </p:cNvPicPr>
          <p:nvPr/>
        </p:nvPicPr>
        <p:blipFill>
          <a:blip r:embed="rId2" cstate="print"/>
          <a:stretch>
            <a:fillRect/>
          </a:stretch>
        </p:blipFill>
        <p:spPr>
          <a:xfrm>
            <a:off x="1676400" y="2819400"/>
            <a:ext cx="5168265" cy="2514600"/>
          </a:xfrm>
          <a:prstGeom prst="rect">
            <a:avLst/>
          </a:prstGeom>
        </p:spPr>
      </p:pic>
    </p:spTree>
    <p:extLst>
      <p:ext uri="{BB962C8B-B14F-4D97-AF65-F5344CB8AC3E}">
        <p14:creationId xmlns:p14="http://schemas.microsoft.com/office/powerpoint/2010/main" val="136326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DB3B-257D-981F-3B7F-309582213E0A}"/>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E12DD37B-236B-3BAD-B613-82C2E05978BA}"/>
              </a:ext>
            </a:extLst>
          </p:cNvPr>
          <p:cNvSpPr>
            <a:spLocks noGrp="1"/>
          </p:cNvSpPr>
          <p:nvPr>
            <p:ph idx="1"/>
          </p:nvPr>
        </p:nvSpPr>
        <p:spPr>
          <a:xfrm>
            <a:off x="457200" y="846138"/>
            <a:ext cx="8229600" cy="4525963"/>
          </a:xfrm>
        </p:spPr>
        <p:txBody>
          <a:bodyPr/>
          <a:lstStyle/>
          <a:p>
            <a:pPr marL="0" indent="0">
              <a:buNone/>
            </a:pPr>
            <a:r>
              <a:rPr lang="en-IN" sz="2400" b="1" dirty="0">
                <a:latin typeface="Times New Roman" panose="02020603050405020304" pitchFamily="18" charset="0"/>
                <a:cs typeface="Times New Roman" panose="02020603050405020304" pitchFamily="18" charset="0"/>
              </a:rPr>
              <a:t>DETAILS PAGE</a:t>
            </a:r>
          </a:p>
          <a:p>
            <a:pPr marL="0" indent="0">
              <a:buNone/>
            </a:pPr>
            <a:r>
              <a:rPr lang="en-IN" dirty="0"/>
              <a:t>         </a:t>
            </a:r>
            <a:r>
              <a:rPr lang="en-IN" sz="2000" dirty="0">
                <a:latin typeface="Times New Roman" panose="02020603050405020304" pitchFamily="18" charset="0"/>
                <a:cs typeface="Times New Roman" panose="02020603050405020304" pitchFamily="18" charset="0"/>
              </a:rPr>
              <a:t>It shows the details of the selected projects which </a:t>
            </a:r>
            <a:r>
              <a:rPr lang="en-IN" sz="2000">
                <a:latin typeface="Times New Roman" panose="02020603050405020304" pitchFamily="18" charset="0"/>
                <a:cs typeface="Times New Roman" panose="02020603050405020304" pitchFamily="18" charset="0"/>
              </a:rPr>
              <a:t>includes abstract </a:t>
            </a:r>
            <a:r>
              <a:rPr lang="en-IN" sz="2000" dirty="0">
                <a:latin typeface="Times New Roman" panose="02020603050405020304" pitchFamily="18" charset="0"/>
                <a:cs typeface="Times New Roman" panose="02020603050405020304" pitchFamily="18" charset="0"/>
              </a:rPr>
              <a:t>and authors of the projects.</a:t>
            </a:r>
          </a:p>
          <a:p>
            <a:pPr marL="0" indent="0">
              <a:buNone/>
            </a:pPr>
            <a:r>
              <a:rPr lang="en-IN" sz="2000"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FA2C2F4A-47E6-F915-BD01-6D95DE1EE3F7}"/>
              </a:ext>
            </a:extLst>
          </p:cNvPr>
          <p:cNvSpPr>
            <a:spLocks noGrp="1"/>
          </p:cNvSpPr>
          <p:nvPr>
            <p:ph type="dt" sz="half" idx="10"/>
          </p:nvPr>
        </p:nvSpPr>
        <p:spPr/>
        <p:txBody>
          <a:bodyPr/>
          <a:lstStyle/>
          <a:p>
            <a:pPr>
              <a:defRPr/>
            </a:pPr>
            <a:endParaRPr lang="en-US" sz="1200" kern="1200" dirty="0">
              <a:solidFill>
                <a:srgbClr val="898989"/>
              </a:solidFill>
              <a:effectLst/>
              <a:latin typeface="Calibri" panose="020F0502020204030204" pitchFamily="34" charset="0"/>
              <a:ea typeface="+mn-ea"/>
              <a:cs typeface="+mn-cs"/>
            </a:endParaRPr>
          </a:p>
          <a:p>
            <a:pPr>
              <a:defRPr/>
            </a:pPr>
            <a:endParaRPr lang="en-US" sz="1200" kern="1200" dirty="0">
              <a:solidFill>
                <a:srgbClr val="898989"/>
              </a:solidFill>
              <a:effectLst/>
              <a:latin typeface="Calibri" panose="020F0502020204030204" pitchFamily="34" charset="0"/>
              <a:ea typeface="+mn-ea"/>
              <a:cs typeface="+mn-cs"/>
            </a:endParaRPr>
          </a:p>
          <a:p>
            <a:pPr>
              <a:defRPr/>
            </a:pPr>
            <a:r>
              <a:rPr lang="en-US" sz="1200" kern="1200" dirty="0">
                <a:solidFill>
                  <a:srgbClr val="898989"/>
                </a:solidFill>
                <a:effectLst/>
                <a:latin typeface="Calibri" panose="020F0502020204030204" pitchFamily="34" charset="0"/>
                <a:ea typeface="+mn-ea"/>
                <a:cs typeface="+mn-cs"/>
              </a:rPr>
              <a:t>13/04/2023</a:t>
            </a:r>
            <a:endParaRPr lang="en-IN" dirty="0">
              <a:effectLst/>
            </a:endParaRPr>
          </a:p>
          <a:p>
            <a:pPr>
              <a:defRPr/>
            </a:pPr>
            <a:endParaRPr lang="en-US" dirty="0"/>
          </a:p>
          <a:p>
            <a:pPr>
              <a:defRPr/>
            </a:pPr>
            <a:endParaRPr lang="en-US" dirty="0"/>
          </a:p>
        </p:txBody>
      </p:sp>
      <p:sp>
        <p:nvSpPr>
          <p:cNvPr id="5" name="Footer Placeholder 4">
            <a:extLst>
              <a:ext uri="{FF2B5EF4-FFF2-40B4-BE49-F238E27FC236}">
                <a16:creationId xmlns:a16="http://schemas.microsoft.com/office/drawing/2014/main" id="{A589BC47-BD01-97F2-6168-8057E8309053}"/>
              </a:ext>
            </a:extLst>
          </p:cNvPr>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6" name="Slide Number Placeholder 5">
            <a:extLst>
              <a:ext uri="{FF2B5EF4-FFF2-40B4-BE49-F238E27FC236}">
                <a16:creationId xmlns:a16="http://schemas.microsoft.com/office/drawing/2014/main" id="{2B461786-C28B-69DA-28E4-6AE7E68E4B17}"/>
              </a:ext>
            </a:extLst>
          </p:cNvPr>
          <p:cNvSpPr>
            <a:spLocks noGrp="1"/>
          </p:cNvSpPr>
          <p:nvPr>
            <p:ph type="sldNum" sz="quarter" idx="12"/>
          </p:nvPr>
        </p:nvSpPr>
        <p:spPr/>
        <p:txBody>
          <a:bodyPr/>
          <a:lstStyle/>
          <a:p>
            <a:pPr>
              <a:defRPr/>
            </a:pPr>
            <a:fld id="{5645B272-D993-4EF7-B732-82C7810B91A0}" type="slidenum">
              <a:rPr lang="en-US" altLang="en-US" smtClean="0"/>
              <a:t>15</a:t>
            </a:fld>
            <a:endParaRPr lang="en-US" altLang="en-US"/>
          </a:p>
        </p:txBody>
      </p:sp>
      <p:pic>
        <p:nvPicPr>
          <p:cNvPr id="7" name="image7.jpeg">
            <a:extLst>
              <a:ext uri="{FF2B5EF4-FFF2-40B4-BE49-F238E27FC236}">
                <a16:creationId xmlns:a16="http://schemas.microsoft.com/office/drawing/2014/main" id="{18962973-061A-AD64-10AD-FCFB1C89466E}"/>
              </a:ext>
            </a:extLst>
          </p:cNvPr>
          <p:cNvPicPr>
            <a:picLocks noChangeAspect="1"/>
          </p:cNvPicPr>
          <p:nvPr/>
        </p:nvPicPr>
        <p:blipFill>
          <a:blip r:embed="rId2" cstate="print"/>
          <a:stretch>
            <a:fillRect/>
          </a:stretch>
        </p:blipFill>
        <p:spPr>
          <a:xfrm>
            <a:off x="1447800" y="2743200"/>
            <a:ext cx="5645150" cy="2743200"/>
          </a:xfrm>
          <a:prstGeom prst="rect">
            <a:avLst/>
          </a:prstGeom>
        </p:spPr>
      </p:pic>
    </p:spTree>
    <p:extLst>
      <p:ext uri="{BB962C8B-B14F-4D97-AF65-F5344CB8AC3E}">
        <p14:creationId xmlns:p14="http://schemas.microsoft.com/office/powerpoint/2010/main" val="946975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7"/>
            <a:ext cx="8229600" cy="1143000"/>
          </a:xfrm>
        </p:spPr>
        <p:txBody>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562610" y="1295400"/>
            <a:ext cx="8124190" cy="4419600"/>
          </a:xfrm>
        </p:spPr>
        <p:txBody>
          <a:bodyPr/>
          <a:lstStyle/>
          <a:p>
            <a:pPr algn="just">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This website is efficient in maintaining project details and can easily view at any time. It reduces time to search a project manually.</a:t>
            </a:r>
          </a:p>
          <a:p>
            <a:pPr algn="just">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200" dirty="0">
                <a:effectLst/>
                <a:latin typeface="Times New Roman" panose="02020603050405020304" pitchFamily="18" charset="0"/>
                <a:ea typeface="Times New Roman" panose="02020603050405020304" pitchFamily="18" charset="0"/>
              </a:rPr>
              <a:t>When using this web application, it creates an easy and user-friendly platform to collaborate with one another and to get a knowledge about working in many projects and to gain an experience where efficient work progress, developing communication with fellow students and also to make every step of the projects visible to the team.</a:t>
            </a: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pPr>
              <a:defRPr/>
            </a:pPr>
            <a:endParaRPr lang="en-US" sz="1200" kern="1200" dirty="0">
              <a:solidFill>
                <a:srgbClr val="898989"/>
              </a:solidFill>
              <a:effectLst/>
              <a:latin typeface="Calibri" panose="020F0502020204030204" pitchFamily="34" charset="0"/>
              <a:ea typeface="+mn-ea"/>
              <a:cs typeface="+mn-cs"/>
            </a:endParaRPr>
          </a:p>
          <a:p>
            <a:pPr>
              <a:defRPr/>
            </a:pPr>
            <a:r>
              <a:rPr lang="en-US" sz="1200" kern="1200" dirty="0">
                <a:solidFill>
                  <a:srgbClr val="898989"/>
                </a:solidFill>
                <a:effectLst/>
                <a:latin typeface="Calibri" panose="020F0502020204030204" pitchFamily="34" charset="0"/>
                <a:ea typeface="+mn-ea"/>
                <a:cs typeface="+mn-cs"/>
              </a:rPr>
              <a:t>13/04/2023</a:t>
            </a:r>
            <a:endParaRPr lang="en-IN" dirty="0">
              <a:effectLst/>
            </a:endParaRPr>
          </a:p>
          <a:p>
            <a:pPr>
              <a:defRPr/>
            </a:pPr>
            <a:endParaRPr lang="en-US" dirty="0"/>
          </a:p>
        </p:txBody>
      </p:sp>
      <p:sp>
        <p:nvSpPr>
          <p:cNvPr id="5" name="Footer Placeholder 4"/>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6" name="Slide Number Placeholder 5"/>
          <p:cNvSpPr>
            <a:spLocks noGrp="1"/>
          </p:cNvSpPr>
          <p:nvPr>
            <p:ph type="sldNum" sz="quarter" idx="12"/>
          </p:nvPr>
        </p:nvSpPr>
        <p:spPr/>
        <p:txBody>
          <a:bodyPr/>
          <a:lstStyle/>
          <a:p>
            <a:pPr>
              <a:defRPr/>
            </a:pPr>
            <a:fld id="{5645B272-D993-4EF7-B732-82C7810B91A0}" type="slidenum">
              <a:rPr lang="en-US" altLang="en-US"/>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52400" y="228600"/>
            <a:ext cx="8839200" cy="609600"/>
          </a:xfrm>
        </p:spPr>
        <p:txBody>
          <a:bodyPr/>
          <a:lstStyle/>
          <a:p>
            <a:pPr marL="405130" indent="-405130" eaLnBrk="1" hangingPunct="1">
              <a:lnSpc>
                <a:spcPct val="150000"/>
              </a:lnSpc>
            </a:pPr>
            <a:r>
              <a:rPr lang="en-US" altLang="en-US" sz="2400" b="1" dirty="0">
                <a:latin typeface="Times New Roman" panose="02020603050405020304" pitchFamily="18" charset="0"/>
                <a:cs typeface="Times New Roman" panose="02020603050405020304" pitchFamily="18" charset="0"/>
              </a:rPr>
              <a:t>REFERENCES</a:t>
            </a:r>
          </a:p>
        </p:txBody>
      </p:sp>
      <p:sp>
        <p:nvSpPr>
          <p:cNvPr id="4" name="Date Placeholder 3"/>
          <p:cNvSpPr>
            <a:spLocks noGrp="1"/>
          </p:cNvSpPr>
          <p:nvPr>
            <p:ph type="dt" sz="quarter" idx="10"/>
          </p:nvPr>
        </p:nvSpPr>
        <p:spPr/>
        <p:txBody>
          <a:bodyPr/>
          <a:lstStyle/>
          <a:p>
            <a:pPr>
              <a:defRPr/>
            </a:pPr>
            <a:endParaRPr lang="en-US" sz="1200" kern="1200" dirty="0">
              <a:solidFill>
                <a:srgbClr val="898989"/>
              </a:solidFill>
              <a:effectLst/>
              <a:latin typeface="Calibri" panose="020F0502020204030204" pitchFamily="34" charset="0"/>
              <a:ea typeface="+mn-ea"/>
              <a:cs typeface="+mn-cs"/>
            </a:endParaRPr>
          </a:p>
          <a:p>
            <a:pPr>
              <a:defRPr/>
            </a:pPr>
            <a:r>
              <a:rPr lang="en-US" sz="1200" kern="1200" dirty="0">
                <a:solidFill>
                  <a:srgbClr val="898989"/>
                </a:solidFill>
                <a:effectLst/>
                <a:latin typeface="Calibri" panose="020F0502020204030204" pitchFamily="34" charset="0"/>
                <a:ea typeface="+mn-ea"/>
                <a:cs typeface="+mn-cs"/>
              </a:rPr>
              <a:t>13/04/2023</a:t>
            </a:r>
            <a:endParaRPr lang="en-IN" dirty="0">
              <a:effectLst/>
            </a:endParaRPr>
          </a:p>
          <a:p>
            <a:pPr>
              <a:defRPr/>
            </a:pPr>
            <a:endParaRPr lang="en-US" dirty="0"/>
          </a:p>
        </p:txBody>
      </p:sp>
      <p:sp>
        <p:nvSpPr>
          <p:cNvPr id="5" name="Footer Placeholder 4"/>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1946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AABF0BE-00C2-4C8B-BC3A-2D8F19F85E62}" type="slidenum">
              <a:rPr lang="en-US" altLang="en-US" sz="1200" smtClean="0">
                <a:solidFill>
                  <a:srgbClr val="898989"/>
                </a:solidFill>
              </a:rPr>
              <a:t>17</a:t>
            </a:fld>
            <a:endParaRPr lang="en-US" altLang="en-US" sz="1200">
              <a:solidFill>
                <a:srgbClr val="898989"/>
              </a:solidFill>
            </a:endParaRPr>
          </a:p>
        </p:txBody>
      </p:sp>
      <p:sp>
        <p:nvSpPr>
          <p:cNvPr id="7" name="Title 1"/>
          <p:cNvSpPr txBox="1"/>
          <p:nvPr/>
        </p:nvSpPr>
        <p:spPr>
          <a:xfrm>
            <a:off x="228600" y="0"/>
            <a:ext cx="8839200" cy="6172200"/>
          </a:xfrm>
          <a:prstGeom prst="rect">
            <a:avLst/>
          </a:prstGeom>
        </p:spPr>
        <p:txBody>
          <a:bodyPr anchor="ctr"/>
          <a:lstStyle/>
          <a:p>
            <a:pPr marL="342900" indent="-285750" algn="just" eaLnBrk="1" fontAlgn="auto" hangingPunct="1">
              <a:spcAft>
                <a:spcPts val="0"/>
              </a:spcAft>
              <a:buFont typeface="Wingdings" panose="05000000000000000000" charset="0"/>
              <a:buChar char="Ø"/>
              <a:defRPr/>
            </a:pPr>
            <a:endParaRPr lang="en-GB" sz="1600" dirty="0">
              <a:solidFill>
                <a:srgbClr val="333333"/>
              </a:solidFill>
              <a:latin typeface="Times New Roman" panose="02020603050405020304" pitchFamily="18" charset="0"/>
              <a:cs typeface="Times New Roman" panose="02020603050405020304" pitchFamily="18" charset="0"/>
            </a:endParaRPr>
          </a:p>
          <a:p>
            <a:pPr marL="342900" indent="-285750" algn="just" eaLnBrk="1" fontAlgn="auto" hangingPunct="1">
              <a:spcAft>
                <a:spcPts val="0"/>
              </a:spcAft>
              <a:buFont typeface="Wingdings" panose="05000000000000000000" charset="0"/>
              <a:buChar char="Ø"/>
              <a:defRPr/>
            </a:pPr>
            <a:endParaRPr lang="en-GB" sz="1600" dirty="0">
              <a:solidFill>
                <a:srgbClr val="333333"/>
              </a:solidFill>
              <a:latin typeface="Times New Roman" panose="02020603050405020304" pitchFamily="18" charset="0"/>
              <a:cs typeface="Times New Roman" panose="02020603050405020304" pitchFamily="18" charset="0"/>
            </a:endParaRPr>
          </a:p>
          <a:p>
            <a:pPr marL="342900" indent="-285750" algn="just" eaLnBrk="1" fontAlgn="auto" hangingPunct="1">
              <a:spcAft>
                <a:spcPts val="0"/>
              </a:spcAft>
              <a:buFont typeface="Wingdings" panose="05000000000000000000" charset="0"/>
              <a:buChar char="Ø"/>
              <a:defRPr/>
            </a:pPr>
            <a:endParaRPr lang="en-GB" sz="1600" dirty="0">
              <a:solidFill>
                <a:srgbClr val="333333"/>
              </a:solidFill>
              <a:latin typeface="Times New Roman" panose="02020603050405020304" pitchFamily="18" charset="0"/>
              <a:cs typeface="Times New Roman" panose="02020603050405020304" pitchFamily="18" charset="0"/>
            </a:endParaRPr>
          </a:p>
          <a:p>
            <a:pPr marL="342900" indent="-285750" algn="just" eaLnBrk="1" fontAlgn="auto" hangingPunct="1">
              <a:spcAft>
                <a:spcPts val="0"/>
              </a:spcAft>
              <a:buFont typeface="Wingdings" panose="05000000000000000000" charset="0"/>
              <a:buChar char="Ø"/>
              <a:defRPr/>
            </a:pPr>
            <a:endParaRPr lang="en-GB" sz="1600" dirty="0">
              <a:solidFill>
                <a:srgbClr val="333333"/>
              </a:solidFill>
              <a:latin typeface="Times New Roman" panose="02020603050405020304" pitchFamily="18" charset="0"/>
              <a:cs typeface="Times New Roman" panose="02020603050405020304" pitchFamily="18" charset="0"/>
            </a:endParaRPr>
          </a:p>
          <a:p>
            <a:pPr marL="400050" indent="-342900" algn="just" eaLnBrk="1" fontAlgn="auto" hangingPunct="1">
              <a:spcAft>
                <a:spcPts val="0"/>
              </a:spcAft>
              <a:buFont typeface="Wingdings" panose="05000000000000000000" pitchFamily="2" charset="2"/>
              <a:buChar char="v"/>
              <a:defRPr/>
            </a:pPr>
            <a:r>
              <a:rPr lang="en-GB" sz="2000" dirty="0">
                <a:solidFill>
                  <a:srgbClr val="333333"/>
                </a:solidFill>
                <a:latin typeface="Times New Roman" panose="02020603050405020304" pitchFamily="18" charset="0"/>
                <a:cs typeface="Times New Roman" panose="02020603050405020304" pitchFamily="18" charset="0"/>
              </a:rPr>
              <a:t>Peerzade, S., Andewale, A., &amp; Jamidar, S. (2023). A Web Application based Automated E-Library Management System. Journal of Web Development and Web Designing, 8(1), 34-41.W</a:t>
            </a:r>
            <a:r>
              <a:rPr lang="en-GB" sz="2000" dirty="0">
                <a:solidFill>
                  <a:srgbClr val="333333"/>
                </a:solidFill>
                <a:effectLst/>
                <a:latin typeface="Times New Roman" panose="02020603050405020304" pitchFamily="18" charset="0"/>
                <a:cs typeface="Times New Roman" panose="02020603050405020304" pitchFamily="18" charset="0"/>
              </a:rPr>
              <a:t>. Y. Yee, "Development of a web-based system for engineering change management",</a:t>
            </a:r>
            <a:r>
              <a:rPr lang="en-IN" sz="2000" dirty="0">
                <a:solidFill>
                  <a:srgbClr val="333333"/>
                </a:solidFill>
                <a:effectLst/>
                <a:latin typeface="Times New Roman" panose="02020603050405020304" pitchFamily="18" charset="0"/>
                <a:cs typeface="Times New Roman" panose="02020603050405020304" pitchFamily="18" charset="0"/>
              </a:rPr>
              <a:t> 2007</a:t>
            </a:r>
            <a:endParaRPr lang="en-US" sz="2000" dirty="0">
              <a:latin typeface="Times New Roman" panose="02020603050405020304" pitchFamily="18" charset="0"/>
              <a:ea typeface="+mj-ea"/>
              <a:cs typeface="Times New Roman" panose="02020603050405020304" pitchFamily="18" charset="0"/>
            </a:endParaRPr>
          </a:p>
          <a:p>
            <a:pPr marL="400050" indent="-342900" algn="just" eaLnBrk="1" fontAlgn="auto" hangingPunct="1">
              <a:spcAft>
                <a:spcPts val="0"/>
              </a:spcAft>
              <a:buFont typeface="Wingdings" panose="05000000000000000000" pitchFamily="2" charset="2"/>
              <a:buChar char="v"/>
              <a:defRPr/>
            </a:pPr>
            <a:endParaRPr lang="en-US" sz="2000" dirty="0">
              <a:latin typeface="Times New Roman" panose="02020603050405020304" pitchFamily="18" charset="0"/>
              <a:ea typeface="+mj-ea"/>
              <a:cs typeface="Times New Roman" panose="02020603050405020304" pitchFamily="18" charset="0"/>
            </a:endParaRPr>
          </a:p>
          <a:p>
            <a:pPr marL="400050" indent="-342900" algn="just" eaLnBrk="1" fontAlgn="auto" hangingPunct="1">
              <a:spcAft>
                <a:spcPts val="0"/>
              </a:spcAft>
              <a:buFont typeface="Wingdings" panose="05000000000000000000" pitchFamily="2" charset="2"/>
              <a:buChar char="v"/>
              <a:defRPr/>
            </a:pPr>
            <a:r>
              <a:rPr lang="en-GB" sz="2000" dirty="0">
                <a:latin typeface="Times New Roman" panose="02020603050405020304" pitchFamily="18" charset="0"/>
                <a:cs typeface="Times New Roman" panose="02020603050405020304" pitchFamily="18" charset="0"/>
              </a:rPr>
              <a:t>Li, F. (2022). Research On The Management System Of College Students’ Innovation And Entrepreneurship Education Based On B/S Architecture. Journal of Applied Science and Engineering, 26(5), 597-604.</a:t>
            </a:r>
            <a:endParaRPr lang="en-US" sz="2000" dirty="0">
              <a:latin typeface="Times New Roman" panose="02020603050405020304" pitchFamily="18" charset="0"/>
              <a:ea typeface="+mj-ea"/>
              <a:cs typeface="Times New Roman" panose="02020603050405020304" pitchFamily="18" charset="0"/>
            </a:endParaRPr>
          </a:p>
          <a:p>
            <a:pPr marL="400050" indent="-342900" algn="just" eaLnBrk="1" fontAlgn="auto" hangingPunct="1">
              <a:spcAft>
                <a:spcPts val="0"/>
              </a:spcAft>
              <a:buFont typeface="Wingdings" panose="05000000000000000000" pitchFamily="2" charset="2"/>
              <a:buChar char="v"/>
              <a:defRPr/>
            </a:pPr>
            <a:endParaRPr lang="en-US" sz="2000" dirty="0">
              <a:latin typeface="Times New Roman" panose="02020603050405020304" pitchFamily="18" charset="0"/>
              <a:ea typeface="+mj-ea"/>
              <a:cs typeface="Times New Roman" panose="02020603050405020304" pitchFamily="18" charset="0"/>
            </a:endParaRPr>
          </a:p>
          <a:p>
            <a:pPr marL="400050" indent="-342900" algn="just" eaLnBrk="1" fontAlgn="auto" hangingPunct="1">
              <a:spcAft>
                <a:spcPts val="0"/>
              </a:spcAft>
              <a:buFont typeface="Wingdings" panose="05000000000000000000" pitchFamily="2" charset="2"/>
              <a:buChar char="v"/>
              <a:defRPr/>
            </a:pPr>
            <a:r>
              <a:rPr lang="en-US" sz="2000" dirty="0">
                <a:latin typeface="Times New Roman" panose="02020603050405020304" pitchFamily="18" charset="0"/>
                <a:cs typeface="Times New Roman" panose="02020603050405020304" pitchFamily="18" charset="0"/>
              </a:rPr>
              <a:t>Chen, F., Romano, N. C., &amp; Nunamaker, J. F. (2006). A collaborative project management approach and a framework for its supporting systems. Journal of International Technology and Information Management (JIITM), 15(2).</a:t>
            </a:r>
          </a:p>
          <a:p>
            <a:pPr marL="57150" algn="just" eaLnBrk="1" fontAlgn="auto" hangingPunct="1">
              <a:spcAft>
                <a:spcPts val="0"/>
              </a:spcAft>
              <a:defRPr/>
            </a:pPr>
            <a:endParaRPr lang="en-US" sz="2000" dirty="0">
              <a:latin typeface="Times New Roman" panose="02020603050405020304" pitchFamily="18" charset="0"/>
              <a:ea typeface="+mj-ea"/>
              <a:cs typeface="Times New Roman" panose="02020603050405020304" pitchFamily="18" charset="0"/>
            </a:endParaRPr>
          </a:p>
          <a:p>
            <a:pPr marL="400050" indent="-342900" algn="just" eaLnBrk="1" fontAlgn="auto" hangingPunct="1">
              <a:spcAft>
                <a:spcPts val="0"/>
              </a:spcAft>
              <a:buFont typeface="Wingdings" panose="05000000000000000000" pitchFamily="2" charset="2"/>
              <a:buChar char="v"/>
              <a:defRPr/>
            </a:pPr>
            <a:r>
              <a:rPr lang="en-US" sz="2000" dirty="0">
                <a:latin typeface="Times New Roman" panose="02020603050405020304" pitchFamily="18" charset="0"/>
                <a:cs typeface="Times New Roman" panose="02020603050405020304" pitchFamily="18" charset="0"/>
              </a:rPr>
              <a:t>Chan, S. L., &amp; Leung, N. N. (2004). Prototype web-based construction project management system. Journal of construction engineering and management, 130(6), 935-943.</a:t>
            </a:r>
            <a:endParaRPr lang="en-US" sz="2000" dirty="0">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E023-A523-01B1-4D88-A9C1311341B7}"/>
              </a:ext>
            </a:extLst>
          </p:cNvPr>
          <p:cNvSpPr>
            <a:spLocks noGrp="1"/>
          </p:cNvSpPr>
          <p:nvPr>
            <p:ph type="title"/>
          </p:nvPr>
        </p:nvSpPr>
        <p:spPr/>
        <p:txBody>
          <a:bodyPr/>
          <a:lstStyle/>
          <a:p>
            <a:r>
              <a:rPr lang="en-IN" sz="3000" dirty="0"/>
              <a:t>Cont.…</a:t>
            </a:r>
          </a:p>
        </p:txBody>
      </p:sp>
      <p:sp>
        <p:nvSpPr>
          <p:cNvPr id="3" name="Content Placeholder 2">
            <a:extLst>
              <a:ext uri="{FF2B5EF4-FFF2-40B4-BE49-F238E27FC236}">
                <a16:creationId xmlns:a16="http://schemas.microsoft.com/office/drawing/2014/main" id="{B1BF39FA-6380-FF8B-DEBF-0B247D205EF7}"/>
              </a:ext>
            </a:extLst>
          </p:cNvPr>
          <p:cNvSpPr>
            <a:spLocks noGrp="1"/>
          </p:cNvSpPr>
          <p:nvPr>
            <p:ph idx="1"/>
          </p:nvPr>
        </p:nvSpPr>
        <p:spPr/>
        <p:txBody>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Kim, C., Jeon, J., &amp; Kim, M. S. (2015). A project tracking system based on the PMBOK guide for student-centered learning. International Journal of Knowledge Engineering, 1(3), 185-190.</a:t>
            </a:r>
          </a:p>
          <a:p>
            <a:pPr>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Bharamagoudar</a:t>
            </a:r>
            <a:r>
              <a:rPr lang="en-US" sz="2000" dirty="0">
                <a:latin typeface="Times New Roman" panose="02020603050405020304" pitchFamily="18" charset="0"/>
                <a:cs typeface="Times New Roman" panose="02020603050405020304" pitchFamily="18" charset="0"/>
              </a:rPr>
              <a:t>, S. R., Geeta, R. B., &amp; </a:t>
            </a:r>
            <a:r>
              <a:rPr lang="en-US" sz="2000" dirty="0" err="1">
                <a:latin typeface="Times New Roman" panose="02020603050405020304" pitchFamily="18" charset="0"/>
                <a:cs typeface="Times New Roman" panose="02020603050405020304" pitchFamily="18" charset="0"/>
              </a:rPr>
              <a:t>Totad</a:t>
            </a:r>
            <a:r>
              <a:rPr lang="en-US" sz="2000" dirty="0">
                <a:latin typeface="Times New Roman" panose="02020603050405020304" pitchFamily="18" charset="0"/>
                <a:cs typeface="Times New Roman" panose="02020603050405020304" pitchFamily="18" charset="0"/>
              </a:rPr>
              <a:t>, S. G. (2013). Web based student information management system. International Journal of Advanced Research in Computer and Communication Engineering, 2(6), 2342-2348.</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Kwak, Y. H., &amp; </a:t>
            </a:r>
            <a:r>
              <a:rPr lang="en-US" sz="2000" dirty="0" err="1">
                <a:latin typeface="Times New Roman" panose="02020603050405020304" pitchFamily="18" charset="0"/>
                <a:cs typeface="Times New Roman" panose="02020603050405020304" pitchFamily="18" charset="0"/>
              </a:rPr>
              <a:t>Anbari</a:t>
            </a:r>
            <a:r>
              <a:rPr lang="en-US" sz="2000" dirty="0">
                <a:latin typeface="Times New Roman" panose="02020603050405020304" pitchFamily="18" charset="0"/>
                <a:cs typeface="Times New Roman" panose="02020603050405020304" pitchFamily="18" charset="0"/>
              </a:rPr>
              <a:t>, F. T. (2009). Analyzing project tracking research: Perspectives from top management journals. International journal of project management, 27(5), 435-446.</a:t>
            </a:r>
          </a:p>
          <a:p>
            <a:pPr>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Shenhar</a:t>
            </a:r>
            <a:r>
              <a:rPr lang="en-US" sz="2000" dirty="0">
                <a:latin typeface="Times New Roman" panose="02020603050405020304" pitchFamily="18" charset="0"/>
                <a:cs typeface="Times New Roman" panose="02020603050405020304" pitchFamily="18" charset="0"/>
              </a:rPr>
              <a:t>, A. J., &amp; </a:t>
            </a:r>
            <a:r>
              <a:rPr lang="en-US" sz="2000" dirty="0" err="1">
                <a:latin typeface="Times New Roman" panose="02020603050405020304" pitchFamily="18" charset="0"/>
                <a:cs typeface="Times New Roman" panose="02020603050405020304" pitchFamily="18" charset="0"/>
              </a:rPr>
              <a:t>Dvir</a:t>
            </a:r>
            <a:r>
              <a:rPr lang="en-US" sz="2000" dirty="0">
                <a:latin typeface="Times New Roman" panose="02020603050405020304" pitchFamily="18" charset="0"/>
                <a:cs typeface="Times New Roman" panose="02020603050405020304" pitchFamily="18" charset="0"/>
              </a:rPr>
              <a:t>, D. (2007). Project management research—The challenge and opportunity. Project management journal, 38(2), 93-99.</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096A47-8871-06EA-794D-13C948AAD3F7}"/>
              </a:ext>
            </a:extLst>
          </p:cNvPr>
          <p:cNvSpPr>
            <a:spLocks noGrp="1"/>
          </p:cNvSpPr>
          <p:nvPr>
            <p:ph type="dt" sz="half" idx="10"/>
          </p:nvPr>
        </p:nvSpPr>
        <p:spPr/>
        <p:txBody>
          <a:bodyPr/>
          <a:lstStyle/>
          <a:p>
            <a:pPr>
              <a:defRPr/>
            </a:pPr>
            <a:r>
              <a:rPr lang="en-US" dirty="0"/>
              <a:t>13/4/2023</a:t>
            </a:r>
          </a:p>
        </p:txBody>
      </p:sp>
      <p:sp>
        <p:nvSpPr>
          <p:cNvPr id="5" name="Footer Placeholder 4">
            <a:extLst>
              <a:ext uri="{FF2B5EF4-FFF2-40B4-BE49-F238E27FC236}">
                <a16:creationId xmlns:a16="http://schemas.microsoft.com/office/drawing/2014/main" id="{1F717912-89CC-4496-D322-03C9FB686F26}"/>
              </a:ext>
            </a:extLst>
          </p:cNvPr>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6" name="Slide Number Placeholder 5">
            <a:extLst>
              <a:ext uri="{FF2B5EF4-FFF2-40B4-BE49-F238E27FC236}">
                <a16:creationId xmlns:a16="http://schemas.microsoft.com/office/drawing/2014/main" id="{6196B457-3C74-9100-E1FD-26601DC31F83}"/>
              </a:ext>
            </a:extLst>
          </p:cNvPr>
          <p:cNvSpPr>
            <a:spLocks noGrp="1"/>
          </p:cNvSpPr>
          <p:nvPr>
            <p:ph type="sldNum" sz="quarter" idx="12"/>
          </p:nvPr>
        </p:nvSpPr>
        <p:spPr/>
        <p:txBody>
          <a:bodyPr/>
          <a:lstStyle/>
          <a:p>
            <a:pPr>
              <a:defRPr/>
            </a:pPr>
            <a:fld id="{5645B272-D993-4EF7-B732-82C7810B91A0}" type="slidenum">
              <a:rPr lang="en-US" altLang="en-US" smtClean="0"/>
              <a:t>18</a:t>
            </a:fld>
            <a:endParaRPr lang="en-US" altLang="en-US"/>
          </a:p>
        </p:txBody>
      </p:sp>
    </p:spTree>
    <p:extLst>
      <p:ext uri="{BB962C8B-B14F-4D97-AF65-F5344CB8AC3E}">
        <p14:creationId xmlns:p14="http://schemas.microsoft.com/office/powerpoint/2010/main" val="1852366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2400" y="2971800"/>
            <a:ext cx="8839200" cy="609600"/>
          </a:xfrm>
        </p:spPr>
        <p:txBody>
          <a:bodyPr/>
          <a:lstStyle/>
          <a:p>
            <a:pPr marL="405130" indent="-405130" eaLnBrk="1" hangingPunct="1">
              <a:lnSpc>
                <a:spcPct val="150000"/>
              </a:lnSpc>
            </a:pPr>
            <a:r>
              <a:rPr lang="en-US" altLang="en-US" b="1">
                <a:latin typeface="Times New Roman" panose="02020603050405020304" pitchFamily="18" charset="0"/>
                <a:cs typeface="Times New Roman" panose="02020603050405020304" pitchFamily="18" charset="0"/>
              </a:rPr>
              <a:t>THANK YOU</a:t>
            </a:r>
          </a:p>
        </p:txBody>
      </p:sp>
      <p:sp>
        <p:nvSpPr>
          <p:cNvPr id="4" name="Date Placeholder 3"/>
          <p:cNvSpPr>
            <a:spLocks noGrp="1"/>
          </p:cNvSpPr>
          <p:nvPr>
            <p:ph type="dt" sz="quarter" idx="10"/>
          </p:nvPr>
        </p:nvSpPr>
        <p:spPr/>
        <p:txBody>
          <a:bodyPr/>
          <a:lstStyle/>
          <a:p>
            <a:pPr>
              <a:defRPr/>
            </a:pPr>
            <a:endParaRPr lang="en-US" sz="1200" kern="1200" dirty="0">
              <a:solidFill>
                <a:srgbClr val="898989"/>
              </a:solidFill>
              <a:effectLst/>
              <a:latin typeface="Calibri" panose="020F0502020204030204" pitchFamily="34" charset="0"/>
              <a:ea typeface="+mn-ea"/>
              <a:cs typeface="+mn-cs"/>
            </a:endParaRPr>
          </a:p>
          <a:p>
            <a:pPr>
              <a:defRPr/>
            </a:pPr>
            <a:r>
              <a:rPr lang="en-US" sz="1200" kern="1200" dirty="0">
                <a:solidFill>
                  <a:srgbClr val="898989"/>
                </a:solidFill>
                <a:effectLst/>
                <a:latin typeface="Calibri" panose="020F0502020204030204" pitchFamily="34" charset="0"/>
                <a:ea typeface="+mn-ea"/>
                <a:cs typeface="+mn-cs"/>
              </a:rPr>
              <a:t>13/04/2023</a:t>
            </a:r>
            <a:endParaRPr lang="en-IN" dirty="0">
              <a:effectLst/>
            </a:endParaRPr>
          </a:p>
          <a:p>
            <a:pPr>
              <a:defRPr/>
            </a:pPr>
            <a:endParaRPr lang="en-US" dirty="0"/>
          </a:p>
        </p:txBody>
      </p:sp>
      <p:sp>
        <p:nvSpPr>
          <p:cNvPr id="5" name="Footer Placeholder 4"/>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2150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3D9267-CEF0-485C-9A89-1DDDDE7EA3B9}" type="slidenum">
              <a:rPr lang="en-US" altLang="en-US" sz="1200" smtClean="0">
                <a:solidFill>
                  <a:srgbClr val="898989"/>
                </a:solidFill>
              </a:rPr>
              <a:t>19</a:t>
            </a:fld>
            <a:endParaRPr lang="en-US"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52400" y="228600"/>
            <a:ext cx="8839200" cy="609600"/>
          </a:xfrm>
        </p:spPr>
        <p:txBody>
          <a:bodyPr/>
          <a:lstStyle/>
          <a:p>
            <a:pPr eaLnBrk="1" hangingPunct="1"/>
            <a:r>
              <a:rPr lang="en-US" altLang="en-US" sz="2400" b="1">
                <a:latin typeface="Times New Roman" panose="02020603050405020304" pitchFamily="18" charset="0"/>
                <a:cs typeface="Times New Roman" panose="02020603050405020304" pitchFamily="18" charset="0"/>
              </a:rPr>
              <a:t>OUTLINE</a:t>
            </a:r>
          </a:p>
        </p:txBody>
      </p:sp>
      <p:sp>
        <p:nvSpPr>
          <p:cNvPr id="4" name="Date Placeholder 3"/>
          <p:cNvSpPr>
            <a:spLocks noGrp="1"/>
          </p:cNvSpPr>
          <p:nvPr>
            <p:ph type="dt" sz="quarter" idx="10"/>
          </p:nvPr>
        </p:nvSpPr>
        <p:spPr/>
        <p:txBody>
          <a:bodyPr/>
          <a:lstStyle/>
          <a:p>
            <a:pPr>
              <a:defRPr/>
            </a:pPr>
            <a:r>
              <a:rPr lang="en-US" dirty="0"/>
              <a:t>13/04/2023</a:t>
            </a:r>
          </a:p>
        </p:txBody>
      </p:sp>
      <p:sp>
        <p:nvSpPr>
          <p:cNvPr id="5" name="Footer Placeholder 4"/>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410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D48A3C-53E7-4C34-A93B-DEC4471A510F}" type="slidenum">
              <a:rPr lang="en-US" altLang="en-US" sz="1200" smtClean="0">
                <a:solidFill>
                  <a:srgbClr val="898989"/>
                </a:solidFill>
              </a:rPr>
              <a:t>2</a:t>
            </a:fld>
            <a:endParaRPr lang="en-US" altLang="en-US" sz="1200">
              <a:solidFill>
                <a:srgbClr val="898989"/>
              </a:solidFill>
            </a:endParaRPr>
          </a:p>
        </p:txBody>
      </p:sp>
      <p:sp>
        <p:nvSpPr>
          <p:cNvPr id="7" name="Title 1"/>
          <p:cNvSpPr txBox="1"/>
          <p:nvPr/>
        </p:nvSpPr>
        <p:spPr>
          <a:xfrm>
            <a:off x="152400" y="838200"/>
            <a:ext cx="8839200" cy="5334000"/>
          </a:xfrm>
          <a:prstGeom prst="rect">
            <a:avLst/>
          </a:prstGeom>
        </p:spPr>
        <p:txBody>
          <a:bodyPr anchor="ctr"/>
          <a:lstStyle/>
          <a:p>
            <a:pPr marL="405130" indent="-40513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ea typeface="+mj-ea"/>
                <a:cs typeface="Times New Roman" panose="02020603050405020304" pitchFamily="18" charset="0"/>
              </a:rPr>
              <a:t>Objective</a:t>
            </a:r>
          </a:p>
          <a:p>
            <a:pPr marL="405130" indent="-40513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ea typeface="+mj-ea"/>
                <a:cs typeface="Times New Roman" panose="02020603050405020304" pitchFamily="18" charset="0"/>
              </a:rPr>
              <a:t>Literature Survey</a:t>
            </a:r>
          </a:p>
          <a:p>
            <a:pPr marL="405130" indent="-40513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ea typeface="+mj-ea"/>
                <a:cs typeface="Times New Roman" panose="02020603050405020304" pitchFamily="18" charset="0"/>
              </a:rPr>
              <a:t>Problem Statement</a:t>
            </a:r>
          </a:p>
          <a:p>
            <a:pPr marL="405130" indent="-40513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ea typeface="+mj-ea"/>
                <a:cs typeface="Times New Roman" panose="02020603050405020304" pitchFamily="18" charset="0"/>
              </a:rPr>
              <a:t>Existing Methods</a:t>
            </a:r>
          </a:p>
          <a:p>
            <a:pPr marL="405130" indent="-40513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ea typeface="+mj-ea"/>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Methods</a:t>
            </a:r>
          </a:p>
          <a:p>
            <a:pPr marL="405130" indent="-40513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ea typeface="+mj-ea"/>
                <a:cs typeface="Times New Roman" panose="02020603050405020304" pitchFamily="18" charset="0"/>
              </a:rPr>
              <a:t>Hardware &amp; Software Requirement</a:t>
            </a:r>
            <a:endParaRPr lang="en-US" sz="2000" dirty="0">
              <a:latin typeface="Times New Roman" panose="02020603050405020304" pitchFamily="18" charset="0"/>
              <a:cs typeface="Times New Roman" panose="02020603050405020304" pitchFamily="18" charset="0"/>
            </a:endParaRPr>
          </a:p>
          <a:p>
            <a:pPr marL="405130" indent="-40513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cs typeface="Times New Roman" panose="02020603050405020304" pitchFamily="18" charset="0"/>
              </a:rPr>
              <a:t>Technical Modules</a:t>
            </a:r>
          </a:p>
          <a:p>
            <a:pPr marL="405130" indent="-40513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cs typeface="Times New Roman" panose="02020603050405020304" pitchFamily="18" charset="0"/>
              </a:rPr>
              <a:t>Framework</a:t>
            </a:r>
          </a:p>
          <a:p>
            <a:pPr marL="405130" indent="-40513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cs typeface="Times New Roman" panose="02020603050405020304" pitchFamily="18" charset="0"/>
              </a:rPr>
              <a:t>Output</a:t>
            </a:r>
          </a:p>
          <a:p>
            <a:pPr marL="405130" indent="-40513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cs typeface="Times New Roman" panose="02020603050405020304" pitchFamily="18" charset="0"/>
              </a:rPr>
              <a:t>Conclusion</a:t>
            </a:r>
          </a:p>
          <a:p>
            <a:pPr marL="405130" indent="-40513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ea typeface="+mj-ea"/>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52400" y="228600"/>
            <a:ext cx="8839200" cy="609600"/>
          </a:xfrm>
        </p:spPr>
        <p:txBody>
          <a:bodyPr/>
          <a:lstStyle/>
          <a:p>
            <a:pPr marL="405130" indent="-405130" eaLnBrk="1" hangingPunct="1">
              <a:lnSpc>
                <a:spcPct val="150000"/>
              </a:lnSpc>
            </a:pPr>
            <a:r>
              <a:rPr lang="en-US" altLang="en-US" sz="2400" b="1" dirty="0">
                <a:latin typeface="Times New Roman" panose="02020603050405020304" pitchFamily="18" charset="0"/>
                <a:cs typeface="Times New Roman" panose="02020603050405020304" pitchFamily="18" charset="0"/>
              </a:rPr>
              <a:t>OBJECTIVE</a:t>
            </a:r>
          </a:p>
        </p:txBody>
      </p:sp>
      <p:sp>
        <p:nvSpPr>
          <p:cNvPr id="4" name="Date Placeholder 3"/>
          <p:cNvSpPr>
            <a:spLocks noGrp="1"/>
          </p:cNvSpPr>
          <p:nvPr>
            <p:ph type="dt" sz="quarter" idx="10"/>
          </p:nvPr>
        </p:nvSpPr>
        <p:spPr/>
        <p:txBody>
          <a:bodyPr/>
          <a:lstStyle/>
          <a:p>
            <a:pPr>
              <a:defRPr/>
            </a:pPr>
            <a:r>
              <a:rPr lang="en-US" dirty="0"/>
              <a:t>13/04/2023</a:t>
            </a:r>
          </a:p>
        </p:txBody>
      </p:sp>
      <p:sp>
        <p:nvSpPr>
          <p:cNvPr id="5" name="Footer Placeholder 4"/>
          <p:cNvSpPr>
            <a:spLocks noGrp="1"/>
          </p:cNvSpPr>
          <p:nvPr>
            <p:ph type="ftr" sz="quarter" idx="11"/>
          </p:nvPr>
        </p:nvSpPr>
        <p:spPr>
          <a:xfrm>
            <a:off x="2514600" y="6264275"/>
            <a:ext cx="3514344" cy="457200"/>
          </a:xfrm>
        </p:spPr>
        <p:txBody>
          <a:bodyPr/>
          <a:lstStyle/>
          <a:p>
            <a:pPr algn="ctr" eaLnBrk="1" hangingPunct="1">
              <a:spcBef>
                <a:spcPct val="0"/>
              </a:spcBef>
              <a:buFontTx/>
              <a:buNone/>
            </a:pPr>
            <a:r>
              <a:rPr lang="en-US" dirty="0"/>
              <a:t>ONLINE PROJECT TRACKING SYSTEM</a:t>
            </a:r>
          </a:p>
        </p:txBody>
      </p:sp>
      <p:sp>
        <p:nvSpPr>
          <p:cNvPr id="512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424465-3245-4D91-BED1-36AFA8CA1744}" type="slidenum">
              <a:rPr lang="en-US" altLang="en-US" sz="1200" smtClean="0">
                <a:solidFill>
                  <a:srgbClr val="898989"/>
                </a:solidFill>
              </a:rPr>
              <a:t>3</a:t>
            </a:fld>
            <a:endParaRPr lang="en-US" altLang="en-US" sz="1200">
              <a:solidFill>
                <a:srgbClr val="898989"/>
              </a:solidFill>
            </a:endParaRPr>
          </a:p>
        </p:txBody>
      </p:sp>
      <p:sp>
        <p:nvSpPr>
          <p:cNvPr id="7" name="Title 1"/>
          <p:cNvSpPr txBox="1"/>
          <p:nvPr/>
        </p:nvSpPr>
        <p:spPr>
          <a:xfrm>
            <a:off x="152400" y="914399"/>
            <a:ext cx="8839200" cy="3358243"/>
          </a:xfrm>
          <a:prstGeom prst="rect">
            <a:avLst/>
          </a:prstGeom>
        </p:spPr>
        <p:txBody>
          <a:bodyPr anchor="ctr"/>
          <a:lstStyle/>
          <a:p>
            <a:pPr marL="405130" indent="-405130" eaLnBrk="1" fontAlgn="auto" hangingPunct="1">
              <a:lnSpc>
                <a:spcPct val="150000"/>
              </a:lnSpc>
              <a:spcAft>
                <a:spcPts val="0"/>
              </a:spcAft>
              <a:buFont typeface="Wingdings" panose="05000000000000000000" pitchFamily="2" charset="2"/>
              <a:buChar char="v"/>
              <a:defRPr/>
            </a:pPr>
            <a:r>
              <a:rPr lang="en-IN" sz="2000" dirty="0">
                <a:latin typeface="Times New Roman" panose="02020603050405020304" pitchFamily="18" charset="0"/>
                <a:cs typeface="Times New Roman" panose="02020603050405020304" pitchFamily="18" charset="0"/>
              </a:rPr>
              <a:t>To  view projects which were done </a:t>
            </a:r>
            <a:r>
              <a:rPr lang="en-IN" sz="2000">
                <a:latin typeface="Times New Roman" panose="02020603050405020304" pitchFamily="18" charset="0"/>
                <a:cs typeface="Times New Roman" panose="02020603050405020304" pitchFamily="18" charset="0"/>
              </a:rPr>
              <a:t>by the students </a:t>
            </a:r>
            <a:r>
              <a:rPr lang="en-IN" sz="2000" dirty="0">
                <a:latin typeface="Times New Roman" panose="02020603050405020304" pitchFamily="18" charset="0"/>
                <a:cs typeface="Times New Roman" panose="02020603050405020304" pitchFamily="18" charset="0"/>
              </a:rPr>
              <a:t>through online.</a:t>
            </a:r>
          </a:p>
          <a:p>
            <a:pPr marL="405130" indent="-405130" eaLnBrk="1" fontAlgn="auto" hangingPunct="1">
              <a:lnSpc>
                <a:spcPct val="150000"/>
              </a:lnSpc>
              <a:spcAft>
                <a:spcPts val="0"/>
              </a:spcAft>
              <a:buFont typeface="Wingdings" panose="05000000000000000000" pitchFamily="2" charset="2"/>
              <a:buChar char="v"/>
              <a:defRPr/>
            </a:pPr>
            <a:r>
              <a:rPr lang="en-IN" sz="2000" dirty="0">
                <a:latin typeface="Times New Roman" panose="02020603050405020304" pitchFamily="18" charset="0"/>
                <a:cs typeface="Times New Roman" panose="02020603050405020304" pitchFamily="18" charset="0"/>
              </a:rPr>
              <a:t>To build an website to showcase the projects and reduce the work of searching in library.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52400" y="0"/>
            <a:ext cx="8839200" cy="609600"/>
          </a:xfrm>
        </p:spPr>
        <p:txBody>
          <a:bodyPr/>
          <a:lstStyle/>
          <a:p>
            <a:pPr marL="405130" indent="-405130" eaLnBrk="1" hangingPunct="1">
              <a:lnSpc>
                <a:spcPct val="150000"/>
              </a:lnSpc>
            </a:pPr>
            <a:r>
              <a:rPr lang="en-US" altLang="en-US" sz="2400" b="1" dirty="0">
                <a:latin typeface="Times New Roman" panose="02020603050405020304" pitchFamily="18" charset="0"/>
                <a:cs typeface="Times New Roman" panose="02020603050405020304" pitchFamily="18" charset="0"/>
              </a:rPr>
              <a:t>LITERATURE SURVEY</a:t>
            </a:r>
          </a:p>
        </p:txBody>
      </p:sp>
      <p:sp>
        <p:nvSpPr>
          <p:cNvPr id="4" name="Date Placeholder 3"/>
          <p:cNvSpPr>
            <a:spLocks noGrp="1"/>
          </p:cNvSpPr>
          <p:nvPr>
            <p:ph type="dt" sz="quarter" idx="10"/>
          </p:nvPr>
        </p:nvSpPr>
        <p:spPr/>
        <p:txBody>
          <a:bodyPr/>
          <a:lstStyle/>
          <a:p>
            <a:pPr>
              <a:defRPr/>
            </a:pPr>
            <a:endParaRPr lang="en-US" kern="1200" dirty="0">
              <a:solidFill>
                <a:srgbClr val="898989"/>
              </a:solidFill>
              <a:effectLst/>
              <a:latin typeface="Calibri" panose="020F0502020204030204" pitchFamily="34" charset="0"/>
              <a:ea typeface="+mn-ea"/>
              <a:cs typeface="+mn-cs"/>
            </a:endParaRPr>
          </a:p>
          <a:p>
            <a:pPr>
              <a:defRPr/>
            </a:pPr>
            <a:r>
              <a:rPr lang="en-US" kern="1200" dirty="0">
                <a:solidFill>
                  <a:srgbClr val="898989"/>
                </a:solidFill>
                <a:effectLst/>
                <a:latin typeface="Calibri" panose="020F0502020204030204" pitchFamily="34" charset="0"/>
                <a:ea typeface="+mn-ea"/>
                <a:cs typeface="+mn-cs"/>
              </a:rPr>
              <a:t>13/04/2023</a:t>
            </a:r>
            <a:endParaRPr lang="en-IN" dirty="0">
              <a:effectLst/>
            </a:endParaRPr>
          </a:p>
          <a:p>
            <a:pPr>
              <a:defRPr/>
            </a:pPr>
            <a:endParaRPr lang="en-US" dirty="0"/>
          </a:p>
        </p:txBody>
      </p:sp>
      <p:sp>
        <p:nvSpPr>
          <p:cNvPr id="5" name="Footer Placeholder 4"/>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614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F208DD-CFDE-4D57-B155-AC85DB9120A7}" type="slidenum">
              <a:rPr lang="en-US" altLang="en-US" sz="1200" smtClean="0">
                <a:solidFill>
                  <a:srgbClr val="898989"/>
                </a:solidFill>
              </a:rPr>
              <a:t>4</a:t>
            </a:fld>
            <a:endParaRPr lang="en-US" altLang="en-US" sz="1200">
              <a:solidFill>
                <a:srgbClr val="898989"/>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402137929"/>
              </p:ext>
            </p:extLst>
          </p:nvPr>
        </p:nvGraphicFramePr>
        <p:xfrm>
          <a:off x="152400" y="1219200"/>
          <a:ext cx="8806132" cy="4907274"/>
        </p:xfrm>
        <a:graphic>
          <a:graphicData uri="http://schemas.openxmlformats.org/drawingml/2006/table">
            <a:tbl>
              <a:tblPr firstRow="1" bandRow="1">
                <a:tableStyleId>{5940675A-B579-460E-94D1-54222C63F5DA}</a:tableStyleId>
              </a:tblPr>
              <a:tblGrid>
                <a:gridCol w="681190">
                  <a:extLst>
                    <a:ext uri="{9D8B030D-6E8A-4147-A177-3AD203B41FA5}">
                      <a16:colId xmlns:a16="http://schemas.microsoft.com/office/drawing/2014/main" val="20000"/>
                    </a:ext>
                  </a:extLst>
                </a:gridCol>
                <a:gridCol w="3330264">
                  <a:extLst>
                    <a:ext uri="{9D8B030D-6E8A-4147-A177-3AD203B41FA5}">
                      <a16:colId xmlns:a16="http://schemas.microsoft.com/office/drawing/2014/main" val="20001"/>
                    </a:ext>
                  </a:extLst>
                </a:gridCol>
                <a:gridCol w="1589444">
                  <a:extLst>
                    <a:ext uri="{9D8B030D-6E8A-4147-A177-3AD203B41FA5}">
                      <a16:colId xmlns:a16="http://schemas.microsoft.com/office/drawing/2014/main" val="20002"/>
                    </a:ext>
                  </a:extLst>
                </a:gridCol>
                <a:gridCol w="1557401">
                  <a:extLst>
                    <a:ext uri="{9D8B030D-6E8A-4147-A177-3AD203B41FA5}">
                      <a16:colId xmlns:a16="http://schemas.microsoft.com/office/drawing/2014/main" val="20003"/>
                    </a:ext>
                  </a:extLst>
                </a:gridCol>
                <a:gridCol w="1647833">
                  <a:extLst>
                    <a:ext uri="{9D8B030D-6E8A-4147-A177-3AD203B41FA5}">
                      <a16:colId xmlns:a16="http://schemas.microsoft.com/office/drawing/2014/main" val="20004"/>
                    </a:ext>
                  </a:extLst>
                </a:gridCol>
              </a:tblGrid>
              <a:tr h="921257">
                <a:tc>
                  <a:txBody>
                    <a:bodyPr/>
                    <a:lstStyle/>
                    <a:p>
                      <a:pPr algn="ctr"/>
                      <a:r>
                        <a:rPr lang="en-US" sz="1800" b="1" dirty="0"/>
                        <a:t>S.</a:t>
                      </a:r>
                    </a:p>
                    <a:p>
                      <a:pPr algn="ctr"/>
                      <a:r>
                        <a:rPr lang="en-US" sz="1800" b="1" dirty="0"/>
                        <a:t>No</a:t>
                      </a:r>
                      <a:r>
                        <a:rPr lang="en-US" sz="1800" dirty="0"/>
                        <a:t>.</a:t>
                      </a:r>
                      <a:endParaRPr lang="en-US" sz="1800" b="1" dirty="0">
                        <a:latin typeface="Times New Roman" panose="02020603050405020304" pitchFamily="18" charset="0"/>
                        <a:cs typeface="Times New Roman" panose="02020603050405020304" pitchFamily="18" charset="0"/>
                      </a:endParaRPr>
                    </a:p>
                  </a:txBody>
                  <a:tcPr marT="45717" marB="45717" anchor="ctr"/>
                </a:tc>
                <a:tc>
                  <a:txBody>
                    <a:bodyPr/>
                    <a:lstStyle/>
                    <a:p>
                      <a:pPr algn="ctr"/>
                      <a:r>
                        <a:rPr lang="en-US" sz="1800" b="1" dirty="0"/>
                        <a:t>Title of the Paper</a:t>
                      </a:r>
                      <a:endParaRPr lang="en-US" sz="1800" b="1" dirty="0">
                        <a:latin typeface="Times New Roman" panose="02020603050405020304" pitchFamily="18" charset="0"/>
                        <a:cs typeface="Times New Roman" panose="02020603050405020304" pitchFamily="18" charset="0"/>
                      </a:endParaRPr>
                    </a:p>
                  </a:txBody>
                  <a:tcPr marT="45717" marB="45717" anchor="ctr"/>
                </a:tc>
                <a:tc>
                  <a:txBody>
                    <a:bodyPr/>
                    <a:lstStyle/>
                    <a:p>
                      <a:pPr algn="ctr"/>
                      <a:r>
                        <a:rPr lang="en-US" sz="1800" b="1" dirty="0">
                          <a:latin typeface="+mn-lt"/>
                          <a:cs typeface="+mn-cs"/>
                        </a:rPr>
                        <a:t>Author</a:t>
                      </a:r>
                      <a:r>
                        <a:rPr lang="en-US" sz="1800" b="1" baseline="0" dirty="0">
                          <a:latin typeface="+mn-lt"/>
                          <a:cs typeface="+mn-cs"/>
                        </a:rPr>
                        <a:t> details</a:t>
                      </a:r>
                      <a:endParaRPr lang="en-US" sz="1800" b="1" dirty="0">
                        <a:latin typeface="Times New Roman" panose="02020603050405020304" pitchFamily="18" charset="0"/>
                        <a:cs typeface="Times New Roman" panose="02020603050405020304" pitchFamily="18" charset="0"/>
                      </a:endParaRPr>
                    </a:p>
                  </a:txBody>
                  <a:tcPr marT="45717" marB="45717" anchor="ctr"/>
                </a:tc>
                <a:tc>
                  <a:txBody>
                    <a:bodyPr/>
                    <a:lstStyle/>
                    <a:p>
                      <a:pPr algn="ctr"/>
                      <a:r>
                        <a:rPr lang="en-US" sz="1800" b="1" dirty="0"/>
                        <a:t>Publication</a:t>
                      </a:r>
                      <a:r>
                        <a:rPr lang="en-US" sz="1800" baseline="0" dirty="0"/>
                        <a:t> &amp;</a:t>
                      </a:r>
                      <a:r>
                        <a:rPr lang="en-US" sz="1800" dirty="0"/>
                        <a:t> </a:t>
                      </a:r>
                    </a:p>
                    <a:p>
                      <a:pPr algn="ctr"/>
                      <a:r>
                        <a:rPr lang="en-US" sz="1800" b="1" dirty="0"/>
                        <a:t>Year</a:t>
                      </a:r>
                      <a:endParaRPr lang="en-US" sz="1800" b="1" dirty="0">
                        <a:latin typeface="Times New Roman" panose="02020603050405020304" pitchFamily="18" charset="0"/>
                        <a:cs typeface="Times New Roman" panose="02020603050405020304" pitchFamily="18" charset="0"/>
                      </a:endParaRPr>
                    </a:p>
                  </a:txBody>
                  <a:tcPr marT="45717" marB="45717" anchor="ctr"/>
                </a:tc>
                <a:tc>
                  <a:txBody>
                    <a:bodyPr/>
                    <a:lstStyle/>
                    <a:p>
                      <a:pPr algn="ctr"/>
                      <a:r>
                        <a:rPr lang="en-US" sz="1800" b="1" dirty="0"/>
                        <a:t>Remarks</a:t>
                      </a:r>
                      <a:endParaRPr lang="en-US" sz="1800" b="1" dirty="0">
                        <a:latin typeface="Times New Roman" panose="02020603050405020304" pitchFamily="18" charset="0"/>
                        <a:cs typeface="Times New Roman" panose="02020603050405020304" pitchFamily="18" charset="0"/>
                      </a:endParaRPr>
                    </a:p>
                  </a:txBody>
                  <a:tcPr marT="45717" marB="45717" anchor="ctr"/>
                </a:tc>
                <a:extLst>
                  <a:ext uri="{0D108BD9-81ED-4DB2-BD59-A6C34878D82A}">
                    <a16:rowId xmlns:a16="http://schemas.microsoft.com/office/drawing/2014/main" val="10000"/>
                  </a:ext>
                </a:extLst>
              </a:tr>
              <a:tr h="1201566">
                <a:tc>
                  <a:txBody>
                    <a:bodyPr/>
                    <a:lstStyle/>
                    <a:p>
                      <a:pPr marL="342900" indent="-342900" algn="ctr">
                        <a:buFont typeface="+mj-lt"/>
                        <a:buNone/>
                      </a:pPr>
                      <a:r>
                        <a:rPr lang="en-US" sz="1600" dirty="0"/>
                        <a:t>1.</a:t>
                      </a:r>
                      <a:endParaRPr lang="en-US" sz="1600" dirty="0">
                        <a:solidFill>
                          <a:schemeClr val="tx1"/>
                        </a:solidFill>
                        <a:latin typeface="Times New Roman" panose="02020603050405020304" pitchFamily="18" charset="0"/>
                        <a:cs typeface="Times New Roman" panose="02020603050405020304" pitchFamily="18" charset="0"/>
                      </a:endParaRPr>
                    </a:p>
                  </a:txBody>
                  <a:tcPr marT="45717" marB="45717" anchor="ctr"/>
                </a:tc>
                <a:tc>
                  <a:txBody>
                    <a:bodyPr/>
                    <a:lstStyle/>
                    <a:p>
                      <a:pPr algn="ctr"/>
                      <a:endParaRPr lang="en-GB" sz="1600" dirty="0">
                        <a:latin typeface="Times New Roman" panose="02020603050405020304" pitchFamily="18" charset="0"/>
                        <a:cs typeface="Times New Roman" panose="02020603050405020304" pitchFamily="18" charset="0"/>
                      </a:endParaRPr>
                    </a:p>
                    <a:p>
                      <a:pPr algn="ctr"/>
                      <a:r>
                        <a:rPr lang="en-GB" sz="1600" dirty="0">
                          <a:latin typeface="Times New Roman" panose="02020603050405020304" pitchFamily="18" charset="0"/>
                          <a:cs typeface="Times New Roman" panose="02020603050405020304" pitchFamily="18" charset="0"/>
                        </a:rPr>
                        <a:t>A Web Application based Automated E-Library Management System</a:t>
                      </a:r>
                      <a:endParaRPr lang="en-US" sz="1600" dirty="0">
                        <a:latin typeface="Times New Roman" panose="02020603050405020304" pitchFamily="18" charset="0"/>
                        <a:cs typeface="Times New Roman" panose="02020603050405020304" pitchFamily="18" charset="0"/>
                      </a:endParaRPr>
                    </a:p>
                  </a:txBody>
                  <a:tcPr marT="45717" marB="45717"/>
                </a:tc>
                <a:tc>
                  <a:txBody>
                    <a:bodyPr/>
                    <a:lstStyle/>
                    <a:p>
                      <a:pPr algn="ctr"/>
                      <a:r>
                        <a:rPr lang="pt-BR" sz="1600" dirty="0">
                          <a:latin typeface="Times New Roman" panose="02020603050405020304" pitchFamily="18" charset="0"/>
                          <a:cs typeface="Times New Roman" panose="02020603050405020304" pitchFamily="18" charset="0"/>
                          <a:sym typeface="+mn-ea"/>
                        </a:rPr>
                        <a:t>Peerzade.S, Andewale</a:t>
                      </a:r>
                      <a:r>
                        <a:rPr lang="pt-BR" sz="1600" baseline="0" dirty="0">
                          <a:latin typeface="Times New Roman" panose="02020603050405020304" pitchFamily="18" charset="0"/>
                          <a:cs typeface="Times New Roman" panose="02020603050405020304" pitchFamily="18" charset="0"/>
                          <a:sym typeface="+mn-ea"/>
                        </a:rPr>
                        <a:t> </a:t>
                      </a:r>
                      <a:r>
                        <a:rPr lang="pt-BR" sz="1600" dirty="0">
                          <a:latin typeface="Times New Roman" panose="02020603050405020304" pitchFamily="18" charset="0"/>
                          <a:cs typeface="Times New Roman" panose="02020603050405020304" pitchFamily="18" charset="0"/>
                          <a:sym typeface="+mn-ea"/>
                        </a:rPr>
                        <a:t>A &amp; Jamidar S.</a:t>
                      </a:r>
                      <a:endParaRPr lang="en-US" sz="1600" dirty="0">
                        <a:latin typeface="Times New Roman" panose="02020603050405020304" pitchFamily="18" charset="0"/>
                        <a:cs typeface="Times New Roman" panose="02020603050405020304" pitchFamily="18" charset="0"/>
                        <a:sym typeface="+mn-ea"/>
                      </a:endParaRPr>
                    </a:p>
                  </a:txBody>
                  <a:tcPr marT="45717" marB="45717"/>
                </a:tc>
                <a:tc>
                  <a:txBody>
                    <a:bodyPr/>
                    <a:lstStyle/>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IEEE</a:t>
                      </a:r>
                    </a:p>
                    <a:p>
                      <a:pPr algn="ctr"/>
                      <a:r>
                        <a:rPr lang="en-US" sz="1600" dirty="0">
                          <a:latin typeface="Times New Roman" panose="02020603050405020304" pitchFamily="18" charset="0"/>
                          <a:cs typeface="Times New Roman" panose="02020603050405020304" pitchFamily="18" charset="0"/>
                        </a:rPr>
                        <a:t>202</a:t>
                      </a:r>
                      <a:r>
                        <a:rPr lang="en-IN" sz="1600" dirty="0">
                          <a:latin typeface="Times New Roman" panose="02020603050405020304" pitchFamily="18" charset="0"/>
                          <a:cs typeface="Times New Roman" panose="02020603050405020304" pitchFamily="18" charset="0"/>
                        </a:rPr>
                        <a:t>0</a:t>
                      </a:r>
                      <a:endParaRPr lang="en-US" sz="1600" dirty="0">
                        <a:latin typeface="Times New Roman" panose="02020603050405020304" pitchFamily="18" charset="0"/>
                        <a:cs typeface="Times New Roman" panose="02020603050405020304" pitchFamily="18" charset="0"/>
                      </a:endParaRPr>
                    </a:p>
                  </a:txBody>
                  <a:tcPr marT="45717" marB="45717"/>
                </a:tc>
                <a:tc>
                  <a:txBody>
                    <a:bodyPr/>
                    <a:lstStyle/>
                    <a:p>
                      <a:pPr algn="ctr"/>
                      <a:r>
                        <a:rPr lang="en-US" sz="1600" dirty="0">
                          <a:latin typeface="Times New Roman" panose="02020603050405020304" pitchFamily="18" charset="0"/>
                          <a:cs typeface="Times New Roman" panose="02020603050405020304" pitchFamily="18" charset="0"/>
                        </a:rPr>
                        <a:t>Only book availability</a:t>
                      </a:r>
                      <a:r>
                        <a:rPr lang="en-US" sz="1600" baseline="0" dirty="0">
                          <a:latin typeface="Times New Roman" panose="02020603050405020304" pitchFamily="18" charset="0"/>
                          <a:cs typeface="Times New Roman" panose="02020603050405020304" pitchFamily="18" charset="0"/>
                        </a:rPr>
                        <a:t> can be checked in online.</a:t>
                      </a:r>
                      <a:endParaRPr lang="en-US" sz="1600" dirty="0">
                        <a:latin typeface="Times New Roman" panose="02020603050405020304" pitchFamily="18" charset="0"/>
                        <a:cs typeface="Times New Roman" panose="02020603050405020304" pitchFamily="18" charset="0"/>
                      </a:endParaRPr>
                    </a:p>
                  </a:txBody>
                  <a:tcPr marT="45717" marB="45717"/>
                </a:tc>
                <a:extLst>
                  <a:ext uri="{0D108BD9-81ED-4DB2-BD59-A6C34878D82A}">
                    <a16:rowId xmlns:a16="http://schemas.microsoft.com/office/drawing/2014/main" val="10001"/>
                  </a:ext>
                </a:extLst>
              </a:tr>
              <a:tr h="1229977">
                <a:tc>
                  <a:txBody>
                    <a:bodyPr/>
                    <a:lstStyle/>
                    <a:p>
                      <a:pPr marL="342900" indent="-342900" algn="ctr">
                        <a:buFont typeface="+mj-lt"/>
                        <a:buNone/>
                      </a:pPr>
                      <a:r>
                        <a:rPr lang="en-US" sz="1600" dirty="0"/>
                        <a:t>2.</a:t>
                      </a:r>
                      <a:endParaRPr lang="en-US" sz="1600" dirty="0">
                        <a:solidFill>
                          <a:schemeClr val="tx1"/>
                        </a:solidFill>
                        <a:latin typeface="Times New Roman" panose="02020603050405020304" pitchFamily="18" charset="0"/>
                        <a:cs typeface="Times New Roman" panose="02020603050405020304" pitchFamily="18" charset="0"/>
                      </a:endParaRPr>
                    </a:p>
                  </a:txBody>
                  <a:tcPr marT="45717" marB="45717" anchor="ctr"/>
                </a:tc>
                <a:tc>
                  <a:txBody>
                    <a:bodyPr/>
                    <a:lstStyle/>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Research on the management system of</a:t>
                      </a:r>
                      <a:r>
                        <a:rPr lang="en-US" sz="1600" baseline="0" dirty="0">
                          <a:latin typeface="Times New Roman" panose="02020603050405020304" pitchFamily="18" charset="0"/>
                          <a:cs typeface="Times New Roman" panose="02020603050405020304" pitchFamily="18" charset="0"/>
                        </a:rPr>
                        <a:t> college students innovation.</a:t>
                      </a:r>
                      <a:endParaRPr lang="en-US" sz="1600" dirty="0">
                        <a:latin typeface="Times New Roman" panose="02020603050405020304" pitchFamily="18" charset="0"/>
                        <a:cs typeface="Times New Roman" panose="02020603050405020304" pitchFamily="18" charset="0"/>
                      </a:endParaRPr>
                    </a:p>
                  </a:txBody>
                  <a:tcPr marT="45717" marB="4571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Fangjing Li</a:t>
                      </a:r>
                      <a:endParaRPr lang="en-US" sz="1600" dirty="0">
                        <a:latin typeface="Times New Roman" panose="02020603050405020304" pitchFamily="18" charset="0"/>
                        <a:cs typeface="Times New Roman" panose="02020603050405020304" pitchFamily="18" charset="0"/>
                        <a:sym typeface="+mn-ea"/>
                      </a:endParaRPr>
                    </a:p>
                  </a:txBody>
                  <a:tcPr marT="45717" marB="45717"/>
                </a:tc>
                <a:tc>
                  <a:txBody>
                    <a:bodyPr/>
                    <a:lstStyle/>
                    <a:p>
                      <a:pPr algn="ctr"/>
                      <a:r>
                        <a:rPr lang="en-US" sz="1600" dirty="0">
                          <a:latin typeface="Times New Roman" panose="02020603050405020304" pitchFamily="18" charset="0"/>
                          <a:cs typeface="Times New Roman" panose="02020603050405020304" pitchFamily="18" charset="0"/>
                        </a:rPr>
                        <a:t> </a:t>
                      </a:r>
                    </a:p>
                    <a:p>
                      <a:pPr algn="ctr"/>
                      <a:r>
                        <a:rPr lang="en-US" sz="1600" dirty="0">
                          <a:latin typeface="Times New Roman" panose="02020603050405020304" pitchFamily="18" charset="0"/>
                          <a:cs typeface="Times New Roman" panose="02020603050405020304" pitchFamily="18" charset="0"/>
                        </a:rPr>
                        <a:t>IEEE </a:t>
                      </a:r>
                    </a:p>
                    <a:p>
                      <a:pPr algn="ctr"/>
                      <a:r>
                        <a:rPr lang="en-US" sz="1600" dirty="0">
                          <a:latin typeface="Times New Roman" panose="02020603050405020304" pitchFamily="18" charset="0"/>
                          <a:cs typeface="Times New Roman" panose="02020603050405020304" pitchFamily="18" charset="0"/>
                        </a:rPr>
                        <a:t>2019</a:t>
                      </a:r>
                    </a:p>
                  </a:txBody>
                  <a:tcPr marT="45717" marB="45717"/>
                </a:tc>
                <a:tc>
                  <a:txBody>
                    <a:bodyPr/>
                    <a:lstStyle/>
                    <a:p>
                      <a:pPr algn="ctr"/>
                      <a:r>
                        <a:rPr lang="en-US" sz="1600" dirty="0">
                          <a:latin typeface="Times New Roman" panose="02020603050405020304" pitchFamily="18" charset="0"/>
                          <a:cs typeface="Times New Roman" panose="02020603050405020304" pitchFamily="18" charset="0"/>
                        </a:rPr>
                        <a:t>The work efficiency</a:t>
                      </a:r>
                      <a:r>
                        <a:rPr lang="en-US" sz="1600" baseline="0" dirty="0">
                          <a:latin typeface="Times New Roman" panose="02020603050405020304" pitchFamily="18" charset="0"/>
                          <a:cs typeface="Times New Roman" panose="02020603050405020304" pitchFamily="18" charset="0"/>
                        </a:rPr>
                        <a:t> is low as it completely written in C#.</a:t>
                      </a:r>
                      <a:endParaRPr lang="en-US" sz="1600" dirty="0">
                        <a:latin typeface="Times New Roman" panose="02020603050405020304" pitchFamily="18" charset="0"/>
                        <a:cs typeface="Times New Roman" panose="02020603050405020304" pitchFamily="18" charset="0"/>
                      </a:endParaRPr>
                    </a:p>
                  </a:txBody>
                  <a:tcPr marT="45717" marB="45717"/>
                </a:tc>
                <a:extLst>
                  <a:ext uri="{0D108BD9-81ED-4DB2-BD59-A6C34878D82A}">
                    <a16:rowId xmlns:a16="http://schemas.microsoft.com/office/drawing/2014/main" val="10002"/>
                  </a:ext>
                </a:extLst>
              </a:tr>
              <a:tr h="1476211">
                <a:tc>
                  <a:txBody>
                    <a:bodyPr/>
                    <a:lstStyle/>
                    <a:p>
                      <a:pPr marL="342900" indent="-342900" algn="ctr">
                        <a:buFont typeface="+mj-lt"/>
                        <a:buNone/>
                      </a:pPr>
                      <a:r>
                        <a:rPr lang="en-US" sz="1600" dirty="0"/>
                        <a:t>3.</a:t>
                      </a:r>
                      <a:endParaRPr lang="en-US" sz="1600" dirty="0">
                        <a:solidFill>
                          <a:schemeClr val="tx1"/>
                        </a:solidFill>
                        <a:latin typeface="Times New Roman" panose="02020603050405020304" pitchFamily="18" charset="0"/>
                        <a:cs typeface="Times New Roman" panose="02020603050405020304" pitchFamily="18" charset="0"/>
                      </a:endParaRPr>
                    </a:p>
                  </a:txBody>
                  <a:tcPr marT="45717" marB="45717" anchor="ctr"/>
                </a:tc>
                <a:tc>
                  <a:txBody>
                    <a:bodyPr/>
                    <a:lstStyle/>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Collaborative Project Management Software</a:t>
                      </a:r>
                    </a:p>
                  </a:txBody>
                  <a:tcPr marT="45717" marB="45717"/>
                </a:tc>
                <a:tc>
                  <a:txBody>
                    <a:bodyPr/>
                    <a:lstStyle/>
                    <a:p>
                      <a:pPr lvl="0" algn="ctr"/>
                      <a:r>
                        <a:rPr lang="it-IT" sz="1600" dirty="0">
                          <a:latin typeface="Times New Roman" panose="02020603050405020304" pitchFamily="18" charset="0"/>
                          <a:cs typeface="Times New Roman" panose="02020603050405020304" pitchFamily="18" charset="0"/>
                          <a:sym typeface="+mn-ea"/>
                        </a:rPr>
                        <a:t>Romano</a:t>
                      </a:r>
                      <a:r>
                        <a:rPr lang="it-IT" sz="1600" baseline="0" dirty="0">
                          <a:latin typeface="Times New Roman" panose="02020603050405020304" pitchFamily="18" charset="0"/>
                          <a:cs typeface="Times New Roman" panose="02020603050405020304" pitchFamily="18" charset="0"/>
                          <a:sym typeface="+mn-ea"/>
                        </a:rPr>
                        <a:t> </a:t>
                      </a:r>
                      <a:r>
                        <a:rPr lang="it-IT" sz="1600" dirty="0">
                          <a:latin typeface="Times New Roman" panose="02020603050405020304" pitchFamily="18" charset="0"/>
                          <a:cs typeface="Times New Roman" panose="02020603050405020304" pitchFamily="18" charset="0"/>
                          <a:sym typeface="+mn-ea"/>
                        </a:rPr>
                        <a:t>N.C. Chen, F, Nunamaker, J. F.</a:t>
                      </a:r>
                      <a:endParaRPr lang="en-US" sz="1600" dirty="0">
                        <a:latin typeface="Times New Roman" panose="02020603050405020304" pitchFamily="18" charset="0"/>
                        <a:cs typeface="Times New Roman" panose="02020603050405020304" pitchFamily="18" charset="0"/>
                        <a:sym typeface="+mn-ea"/>
                      </a:endParaRPr>
                    </a:p>
                  </a:txBody>
                  <a:tcPr marT="45717" marB="45717"/>
                </a:tc>
                <a:tc>
                  <a:txBody>
                    <a:bodyPr/>
                    <a:lstStyle/>
                    <a:p>
                      <a:pPr algn="ctr"/>
                      <a:r>
                        <a:rPr lang="en-US" sz="1600" dirty="0">
                          <a:latin typeface="Times New Roman" panose="02020603050405020304" pitchFamily="18" charset="0"/>
                          <a:cs typeface="Times New Roman" panose="02020603050405020304" pitchFamily="18" charset="0"/>
                        </a:rPr>
                        <a:t> </a:t>
                      </a:r>
                    </a:p>
                    <a:p>
                      <a:pPr algn="ctr"/>
                      <a:r>
                        <a:rPr lang="en-US" sz="1600" dirty="0">
                          <a:latin typeface="Times New Roman" panose="02020603050405020304" pitchFamily="18" charset="0"/>
                          <a:cs typeface="Times New Roman" panose="02020603050405020304" pitchFamily="18" charset="0"/>
                        </a:rPr>
                        <a:t>IEEE </a:t>
                      </a:r>
                    </a:p>
                    <a:p>
                      <a:pPr algn="ctr"/>
                      <a:r>
                        <a:rPr lang="en-US" sz="1600" dirty="0">
                          <a:latin typeface="Times New Roman" panose="02020603050405020304" pitchFamily="18" charset="0"/>
                          <a:cs typeface="Times New Roman" panose="02020603050405020304" pitchFamily="18" charset="0"/>
                        </a:rPr>
                        <a:t>2021</a:t>
                      </a:r>
                    </a:p>
                  </a:txBody>
                  <a:tcPr marT="45717" marB="45717"/>
                </a:tc>
                <a:tc>
                  <a:txBody>
                    <a:bodyPr/>
                    <a:lstStyle/>
                    <a:p>
                      <a:pPr algn="ctr"/>
                      <a:r>
                        <a:rPr lang="en-US" sz="1600" dirty="0">
                          <a:latin typeface="Times New Roman" panose="02020603050405020304" pitchFamily="18" charset="0"/>
                          <a:cs typeface="Times New Roman" panose="02020603050405020304" pitchFamily="18" charset="0"/>
                        </a:rPr>
                        <a:t>Project tracking is a feature implemented but it can only manage single project at a time.</a:t>
                      </a:r>
                    </a:p>
                  </a:txBody>
                  <a:tcPr marT="45717" marB="45717"/>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52400" y="76200"/>
            <a:ext cx="8839200" cy="914400"/>
          </a:xfrm>
        </p:spPr>
        <p:txBody>
          <a:bodyPr/>
          <a:lstStyle/>
          <a:p>
            <a:pPr marL="405130" indent="-405130" eaLnBrk="1" hangingPunct="1">
              <a:lnSpc>
                <a:spcPct val="150000"/>
              </a:lnSpc>
            </a:pPr>
            <a:r>
              <a:rPr lang="en-US" altLang="en-US" sz="2400" b="1" dirty="0">
                <a:latin typeface="Times New Roman" panose="02020603050405020304" pitchFamily="18" charset="0"/>
                <a:cs typeface="Times New Roman" panose="02020603050405020304" pitchFamily="18" charset="0"/>
              </a:rPr>
              <a:t>LITERATURE SURVEY (Contd.,)</a:t>
            </a:r>
          </a:p>
        </p:txBody>
      </p:sp>
      <p:sp>
        <p:nvSpPr>
          <p:cNvPr id="4" name="Date Placeholder 3"/>
          <p:cNvSpPr>
            <a:spLocks noGrp="1"/>
          </p:cNvSpPr>
          <p:nvPr>
            <p:ph type="dt" sz="quarter" idx="10"/>
          </p:nvPr>
        </p:nvSpPr>
        <p:spPr/>
        <p:txBody>
          <a:bodyPr/>
          <a:lstStyle/>
          <a:p>
            <a:pPr>
              <a:defRPr/>
            </a:pPr>
            <a:endParaRPr lang="en-US" sz="1200" kern="1200" dirty="0">
              <a:solidFill>
                <a:srgbClr val="898989"/>
              </a:solidFill>
              <a:effectLst/>
              <a:latin typeface="Calibri" panose="020F0502020204030204" pitchFamily="34" charset="0"/>
              <a:ea typeface="+mn-ea"/>
              <a:cs typeface="+mn-cs"/>
            </a:endParaRPr>
          </a:p>
          <a:p>
            <a:pPr>
              <a:defRPr/>
            </a:pPr>
            <a:endParaRPr lang="en-US" sz="1200" kern="1200" dirty="0">
              <a:solidFill>
                <a:srgbClr val="898989"/>
              </a:solidFill>
              <a:effectLst/>
              <a:latin typeface="Calibri" panose="020F0502020204030204" pitchFamily="34" charset="0"/>
              <a:ea typeface="+mn-ea"/>
              <a:cs typeface="+mn-cs"/>
            </a:endParaRPr>
          </a:p>
          <a:p>
            <a:pPr>
              <a:defRPr/>
            </a:pPr>
            <a:r>
              <a:rPr lang="en-US" sz="1200" kern="1200" dirty="0">
                <a:solidFill>
                  <a:srgbClr val="898989"/>
                </a:solidFill>
                <a:effectLst/>
                <a:latin typeface="Calibri" panose="020F0502020204030204" pitchFamily="34" charset="0"/>
                <a:ea typeface="+mn-ea"/>
                <a:cs typeface="+mn-cs"/>
              </a:rPr>
              <a:t>13/04/2023</a:t>
            </a:r>
            <a:endParaRPr lang="en-IN" dirty="0">
              <a:effectLst/>
            </a:endParaRPr>
          </a:p>
          <a:p>
            <a:pPr>
              <a:defRPr/>
            </a:pPr>
            <a:endParaRPr lang="en-US" dirty="0"/>
          </a:p>
          <a:p>
            <a:pPr>
              <a:defRPr/>
            </a:pPr>
            <a:endParaRPr lang="en-US" dirty="0"/>
          </a:p>
        </p:txBody>
      </p:sp>
      <p:sp>
        <p:nvSpPr>
          <p:cNvPr id="5" name="Footer Placeholder 4"/>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graphicFrame>
        <p:nvGraphicFramePr>
          <p:cNvPr id="8" name="Table 7"/>
          <p:cNvGraphicFramePr>
            <a:graphicFrameLocks noGrp="1"/>
          </p:cNvGraphicFramePr>
          <p:nvPr>
            <p:extLst>
              <p:ext uri="{D42A27DB-BD31-4B8C-83A1-F6EECF244321}">
                <p14:modId xmlns:p14="http://schemas.microsoft.com/office/powerpoint/2010/main" val="195511893"/>
              </p:ext>
            </p:extLst>
          </p:nvPr>
        </p:nvGraphicFramePr>
        <p:xfrm>
          <a:off x="255865" y="1219200"/>
          <a:ext cx="8659535" cy="3992862"/>
        </p:xfrm>
        <a:graphic>
          <a:graphicData uri="http://schemas.openxmlformats.org/drawingml/2006/table">
            <a:tbl>
              <a:tblPr firstRow="1" bandRow="1">
                <a:tableStyleId>{5940675A-B579-460E-94D1-54222C63F5DA}</a:tableStyleId>
              </a:tblPr>
              <a:tblGrid>
                <a:gridCol w="624110">
                  <a:extLst>
                    <a:ext uri="{9D8B030D-6E8A-4147-A177-3AD203B41FA5}">
                      <a16:colId xmlns:a16="http://schemas.microsoft.com/office/drawing/2014/main" val="20000"/>
                    </a:ext>
                  </a:extLst>
                </a:gridCol>
                <a:gridCol w="2667423">
                  <a:extLst>
                    <a:ext uri="{9D8B030D-6E8A-4147-A177-3AD203B41FA5}">
                      <a16:colId xmlns:a16="http://schemas.microsoft.com/office/drawing/2014/main" val="20001"/>
                    </a:ext>
                  </a:extLst>
                </a:gridCol>
                <a:gridCol w="2363819">
                  <a:extLst>
                    <a:ext uri="{9D8B030D-6E8A-4147-A177-3AD203B41FA5}">
                      <a16:colId xmlns:a16="http://schemas.microsoft.com/office/drawing/2014/main" val="20002"/>
                    </a:ext>
                  </a:extLst>
                </a:gridCol>
                <a:gridCol w="1387346">
                  <a:extLst>
                    <a:ext uri="{9D8B030D-6E8A-4147-A177-3AD203B41FA5}">
                      <a16:colId xmlns:a16="http://schemas.microsoft.com/office/drawing/2014/main" val="20003"/>
                    </a:ext>
                  </a:extLst>
                </a:gridCol>
                <a:gridCol w="1616837">
                  <a:extLst>
                    <a:ext uri="{9D8B030D-6E8A-4147-A177-3AD203B41FA5}">
                      <a16:colId xmlns:a16="http://schemas.microsoft.com/office/drawing/2014/main" val="20004"/>
                    </a:ext>
                  </a:extLst>
                </a:gridCol>
              </a:tblGrid>
              <a:tr h="576070">
                <a:tc>
                  <a:txBody>
                    <a:bodyPr/>
                    <a:lstStyle/>
                    <a:p>
                      <a:pPr marL="0" algn="ctr" defTabSz="914400" rtl="0" eaLnBrk="1" latinLnBrk="0" hangingPunct="1"/>
                      <a:r>
                        <a:rPr lang="en-US" sz="1800" b="1" kern="1200">
                          <a:solidFill>
                            <a:schemeClr val="tx1"/>
                          </a:solidFill>
                          <a:latin typeface="Times New Roman" panose="02020603050405020304" pitchFamily="18" charset="0"/>
                          <a:ea typeface="+mn-ea"/>
                          <a:cs typeface="Times New Roman" panose="02020603050405020304" pitchFamily="18" charset="0"/>
                        </a:rPr>
                        <a:t>S.</a:t>
                      </a:r>
                    </a:p>
                    <a:p>
                      <a:pPr marL="0" algn="ctr" defTabSz="914400" rtl="0" eaLnBrk="1" latinLnBrk="0" hangingPunct="1"/>
                      <a:r>
                        <a:rPr lang="en-US" sz="1800" b="1" kern="1200">
                          <a:solidFill>
                            <a:schemeClr val="tx1"/>
                          </a:solidFill>
                          <a:latin typeface="Times New Roman" panose="02020603050405020304" pitchFamily="18" charset="0"/>
                          <a:ea typeface="+mn-ea"/>
                          <a:cs typeface="Times New Roman" panose="02020603050405020304" pitchFamily="18" charset="0"/>
                        </a:rPr>
                        <a:t>No.</a:t>
                      </a:r>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marT="45717" marB="45717" anchor="ctr"/>
                </a:tc>
                <a:tc>
                  <a:txBody>
                    <a:bodyPr/>
                    <a:lstStyle/>
                    <a:p>
                      <a:pPr marL="0" algn="ctr" defTabSz="914400" rtl="0" eaLnBrk="1" latinLnBrk="0" hangingPunct="1"/>
                      <a:r>
                        <a:rPr lang="en-US" sz="1800" b="1" kern="1200">
                          <a:solidFill>
                            <a:schemeClr val="tx1"/>
                          </a:solidFill>
                          <a:latin typeface="Times New Roman" panose="02020603050405020304" pitchFamily="18" charset="0"/>
                          <a:ea typeface="+mn-ea"/>
                          <a:cs typeface="Times New Roman" panose="02020603050405020304" pitchFamily="18" charset="0"/>
                        </a:rPr>
                        <a:t>Title of the Paper</a:t>
                      </a:r>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marT="45717" marB="45717" anchor="ctr"/>
                </a:tc>
                <a:tc>
                  <a:txBody>
                    <a:bodyPr/>
                    <a:lstStyle/>
                    <a:p>
                      <a:pPr marL="0" algn="ctr" defTabSz="914400" rtl="0" eaLnBrk="1" latinLnBrk="0" hangingPunct="1"/>
                      <a:r>
                        <a:rPr lang="en-US" sz="1800" b="1" kern="1200">
                          <a:solidFill>
                            <a:schemeClr val="tx1"/>
                          </a:solidFill>
                          <a:latin typeface="Times New Roman" panose="02020603050405020304" pitchFamily="18" charset="0"/>
                          <a:ea typeface="+mn-ea"/>
                          <a:cs typeface="Times New Roman" panose="02020603050405020304" pitchFamily="18" charset="0"/>
                        </a:rPr>
                        <a:t>Author Details</a:t>
                      </a:r>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marT="45717" marB="45717" anchor="ctr"/>
                </a:tc>
                <a:tc>
                  <a:txBody>
                    <a:bodyPr/>
                    <a:lstStyle/>
                    <a:p>
                      <a:pPr marL="0" algn="ctr" defTabSz="914400" rtl="0" eaLnBrk="1" latinLnBrk="0" hangingPunct="1"/>
                      <a:r>
                        <a:rPr lang="en-US" sz="1800" b="1" kern="1200">
                          <a:solidFill>
                            <a:schemeClr val="tx1"/>
                          </a:solidFill>
                          <a:latin typeface="Times New Roman" panose="02020603050405020304" pitchFamily="18" charset="0"/>
                          <a:ea typeface="+mn-ea"/>
                          <a:cs typeface="Times New Roman" panose="02020603050405020304" pitchFamily="18" charset="0"/>
                        </a:rPr>
                        <a:t>Publication &amp; Year</a:t>
                      </a:r>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marT="45717" marB="45717" anchor="ctr"/>
                </a:tc>
                <a:tc>
                  <a:txBody>
                    <a:bodyPr/>
                    <a:lstStyle/>
                    <a:p>
                      <a:pPr marL="0" algn="ctr" defTabSz="914400" rtl="0" eaLnBrk="1" latinLnBrk="0" hangingPunct="1"/>
                      <a:r>
                        <a:rPr lang="en-US" sz="1800" b="1" kern="1200">
                          <a:solidFill>
                            <a:schemeClr val="tx1"/>
                          </a:solidFill>
                          <a:latin typeface="Times New Roman" panose="02020603050405020304" pitchFamily="18" charset="0"/>
                          <a:ea typeface="+mn-ea"/>
                          <a:cs typeface="Times New Roman" panose="02020603050405020304" pitchFamily="18" charset="0"/>
                        </a:rPr>
                        <a:t>Remarks</a:t>
                      </a:r>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marT="45717" marB="45717" anchor="ctr"/>
                </a:tc>
                <a:extLst>
                  <a:ext uri="{0D108BD9-81ED-4DB2-BD59-A6C34878D82A}">
                    <a16:rowId xmlns:a16="http://schemas.microsoft.com/office/drawing/2014/main" val="10000"/>
                  </a:ext>
                </a:extLst>
              </a:tr>
              <a:tr h="960120">
                <a:tc>
                  <a:txBody>
                    <a:bodyPr/>
                    <a:lstStyle/>
                    <a:p>
                      <a:pPr marL="0" indent="-342900" algn="ctr" defTabSz="914400" rtl="0" eaLnBrk="1" latinLnBrk="0" hangingPunct="1">
                        <a:buFont typeface="+mj-lt"/>
                        <a:buNone/>
                      </a:pPr>
                      <a:r>
                        <a:rPr lang="en-IN" sz="1600" b="1" kern="1200" dirty="0">
                          <a:solidFill>
                            <a:schemeClr val="tx1"/>
                          </a:solidFill>
                          <a:latin typeface="Times New Roman" panose="02020603050405020304" pitchFamily="18" charset="0"/>
                          <a:ea typeface="+mn-ea"/>
                          <a:cs typeface="Times New Roman" panose="02020603050405020304" pitchFamily="18" charset="0"/>
                        </a:rPr>
                        <a:t>4</a:t>
                      </a:r>
                      <a:r>
                        <a:rPr lang="en-US" sz="1600" b="1" kern="1200" dirty="0">
                          <a:solidFill>
                            <a:schemeClr val="tx1"/>
                          </a:solidFill>
                          <a:latin typeface="Times New Roman" panose="02020603050405020304" pitchFamily="18" charset="0"/>
                          <a:ea typeface="+mn-ea"/>
                          <a:cs typeface="Times New Roman" panose="02020603050405020304" pitchFamily="18" charset="0"/>
                        </a:rPr>
                        <a:t>.</a:t>
                      </a:r>
                    </a:p>
                  </a:txBody>
                  <a:tcPr marT="45717" marB="45717"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Advanced Library Management System using IoT</a:t>
                      </a:r>
                    </a:p>
                    <a:p>
                      <a:pPr marL="0" algn="ctr" defTabSz="914400" rtl="0" eaLnBrk="1" latinLnBrk="0" hangingPunct="1"/>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marT="45717" marB="45717"/>
                </a:tc>
                <a:tc>
                  <a:txBody>
                    <a:bodyPr/>
                    <a:lstStyle/>
                    <a:p>
                      <a:pPr marL="0" algn="ctr" defTabSz="914400" rtl="0" eaLnBrk="1" latinLnBrk="0" hangingPunct="1"/>
                      <a:r>
                        <a:rPr lang="en-US" sz="1600" kern="1200">
                          <a:solidFill>
                            <a:schemeClr val="tx1"/>
                          </a:solidFill>
                          <a:latin typeface="Times New Roman" panose="02020603050405020304" pitchFamily="18" charset="0"/>
                          <a:ea typeface="+mn-ea"/>
                          <a:cs typeface="Times New Roman" panose="02020603050405020304" pitchFamily="18" charset="0"/>
                          <a:sym typeface="+mn-ea"/>
                        </a:rPr>
                        <a:t>P.Dhaani</a:t>
                      </a:r>
                      <a:r>
                        <a:rPr lang="en-US" sz="1600" kern="1200" baseline="0">
                          <a:solidFill>
                            <a:schemeClr val="tx1"/>
                          </a:solidFill>
                          <a:latin typeface="Times New Roman" panose="02020603050405020304" pitchFamily="18" charset="0"/>
                          <a:ea typeface="+mn-ea"/>
                          <a:cs typeface="Times New Roman" panose="02020603050405020304" pitchFamily="18" charset="0"/>
                          <a:sym typeface="+mn-ea"/>
                        </a:rPr>
                        <a:t> Devi,</a:t>
                      </a:r>
                    </a:p>
                    <a:p>
                      <a:pPr marL="0" algn="ctr" defTabSz="914400" rtl="0" eaLnBrk="1" latinLnBrk="0" hangingPunct="1"/>
                      <a:r>
                        <a:rPr lang="en-US" sz="1600" kern="1200" baseline="0">
                          <a:solidFill>
                            <a:schemeClr val="tx1"/>
                          </a:solidFill>
                          <a:latin typeface="Times New Roman" panose="02020603050405020304" pitchFamily="18" charset="0"/>
                          <a:ea typeface="+mn-ea"/>
                          <a:cs typeface="Times New Roman" panose="02020603050405020304" pitchFamily="18" charset="0"/>
                          <a:sym typeface="+mn-ea"/>
                        </a:rPr>
                        <a:t>S.Mirudhula,</a:t>
                      </a:r>
                    </a:p>
                    <a:p>
                      <a:pPr marL="0" algn="ctr" defTabSz="914400" rtl="0" eaLnBrk="1" latinLnBrk="0" hangingPunct="1"/>
                      <a:r>
                        <a:rPr lang="en-US" sz="1600" kern="1200" baseline="0">
                          <a:solidFill>
                            <a:schemeClr val="tx1"/>
                          </a:solidFill>
                          <a:latin typeface="Times New Roman" panose="02020603050405020304" pitchFamily="18" charset="0"/>
                          <a:ea typeface="+mn-ea"/>
                          <a:cs typeface="Times New Roman" panose="02020603050405020304" pitchFamily="18" charset="0"/>
                          <a:sym typeface="+mn-ea"/>
                        </a:rPr>
                        <a:t>A.Devi</a:t>
                      </a:r>
                      <a:endParaRPr lang="en-US" sz="1600" kern="1200" dirty="0">
                        <a:solidFill>
                          <a:schemeClr val="tx1"/>
                        </a:solidFill>
                        <a:latin typeface="Times New Roman" panose="02020603050405020304" pitchFamily="18" charset="0"/>
                        <a:ea typeface="+mn-ea"/>
                        <a:cs typeface="Times New Roman" panose="02020603050405020304" pitchFamily="18" charset="0"/>
                        <a:sym typeface="+mn-ea"/>
                      </a:endParaRPr>
                    </a:p>
                  </a:txBody>
                  <a:tcPr marT="45717" marB="45717"/>
                </a:tc>
                <a:tc>
                  <a:txBody>
                    <a:bodyPr/>
                    <a:lstStyle/>
                    <a:p>
                      <a:pPr marL="0" algn="ctr" defTabSz="914400" rtl="0" eaLnBrk="1" latinLnBrk="0" hangingPunct="1"/>
                      <a:endParaRPr lang="en-US" sz="1600" kern="1200" dirty="0">
                        <a:solidFill>
                          <a:schemeClr val="tx1"/>
                        </a:solidFill>
                        <a:latin typeface="Times New Roman" panose="02020603050405020304" pitchFamily="18" charset="0"/>
                        <a:ea typeface="+mn-ea"/>
                        <a:cs typeface="Times New Roman" panose="02020603050405020304" pitchFamily="18" charset="0"/>
                      </a:endParaRPr>
                    </a:p>
                    <a:p>
                      <a:pPr marL="0" algn="ctr" defTabSz="914400" rtl="0" eaLnBrk="1" latinLnBrk="0" hangingPunct="1"/>
                      <a:r>
                        <a:rPr lang="en-US" sz="1600" kern="1200" dirty="0">
                          <a:solidFill>
                            <a:schemeClr val="tx1"/>
                          </a:solidFill>
                          <a:latin typeface="Times New Roman" panose="02020603050405020304" pitchFamily="18" charset="0"/>
                          <a:ea typeface="+mn-ea"/>
                          <a:cs typeface="Times New Roman" panose="02020603050405020304" pitchFamily="18" charset="0"/>
                        </a:rPr>
                        <a:t>IEEE</a:t>
                      </a:r>
                    </a:p>
                    <a:p>
                      <a:pPr marL="0" algn="ctr" defTabSz="914400" rtl="0" eaLnBrk="1" latinLnBrk="0" hangingPunct="1"/>
                      <a:r>
                        <a:rPr lang="en-US" sz="1600" kern="1200" dirty="0">
                          <a:solidFill>
                            <a:schemeClr val="tx1"/>
                          </a:solidFill>
                          <a:latin typeface="Times New Roman" panose="02020603050405020304" pitchFamily="18" charset="0"/>
                          <a:ea typeface="+mn-ea"/>
                          <a:cs typeface="Times New Roman" panose="02020603050405020304" pitchFamily="18" charset="0"/>
                        </a:rPr>
                        <a:t>2021</a:t>
                      </a:r>
                    </a:p>
                  </a:txBody>
                  <a:tcPr marT="45717" marB="45717"/>
                </a:tc>
                <a:tc>
                  <a:txBody>
                    <a:bodyPr/>
                    <a:lstStyle/>
                    <a:p>
                      <a:pPr marL="0" algn="ctr" defTabSz="914400" rtl="0" eaLnBrk="1" latinLnBrk="0" hangingPunct="1"/>
                      <a:r>
                        <a:rPr lang="en-US" sz="1600" kern="1200" dirty="0">
                          <a:solidFill>
                            <a:schemeClr val="tx1"/>
                          </a:solidFill>
                          <a:latin typeface="Times New Roman" panose="02020603050405020304" pitchFamily="18" charset="0"/>
                          <a:ea typeface="+mn-ea"/>
                          <a:cs typeface="Times New Roman" panose="02020603050405020304" pitchFamily="18" charset="0"/>
                        </a:rPr>
                        <a:t>High bandwidth  needed  for multiple resources for day-day usages.</a:t>
                      </a:r>
                    </a:p>
                  </a:txBody>
                  <a:tcPr marT="45717" marB="45717"/>
                </a:tc>
                <a:extLst>
                  <a:ext uri="{0D108BD9-81ED-4DB2-BD59-A6C34878D82A}">
                    <a16:rowId xmlns:a16="http://schemas.microsoft.com/office/drawing/2014/main" val="10001"/>
                  </a:ext>
                </a:extLst>
              </a:tr>
              <a:tr h="1837948">
                <a:tc>
                  <a:txBody>
                    <a:bodyPr/>
                    <a:lstStyle/>
                    <a:p>
                      <a:pPr marL="342900" indent="-342900" algn="ctr">
                        <a:buFont typeface="+mj-lt"/>
                        <a:buNone/>
                      </a:pPr>
                      <a:r>
                        <a:rPr lang="en-US" sz="1600" b="1" dirty="0">
                          <a:solidFill>
                            <a:schemeClr val="tx1"/>
                          </a:solidFill>
                          <a:latin typeface="Times New Roman" panose="02020603050405020304" pitchFamily="18" charset="0"/>
                          <a:cs typeface="Times New Roman" panose="02020603050405020304" pitchFamily="18" charset="0"/>
                        </a:rPr>
                        <a:t>5.</a:t>
                      </a:r>
                    </a:p>
                  </a:txBody>
                  <a:tcPr marT="45717" marB="45717"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kern="1200" dirty="0">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kern="1200">
                          <a:effectLst/>
                          <a:latin typeface="Times New Roman" panose="02020603050405020304" pitchFamily="18" charset="0"/>
                          <a:cs typeface="Times New Roman" panose="02020603050405020304" pitchFamily="18" charset="0"/>
                        </a:rPr>
                        <a:t>A </a:t>
                      </a:r>
                      <a:r>
                        <a:rPr lang="en-GB" sz="1600" kern="1200" dirty="0">
                          <a:effectLst/>
                          <a:latin typeface="Times New Roman" panose="02020603050405020304" pitchFamily="18" charset="0"/>
                          <a:cs typeface="Times New Roman" panose="02020603050405020304" pitchFamily="18" charset="0"/>
                        </a:rPr>
                        <a:t>cloud-based approach to library management solution for college libraries</a:t>
                      </a:r>
                    </a:p>
                    <a:p>
                      <a:pPr algn="ctr"/>
                      <a:endParaRPr lang="en-US" sz="1600" dirty="0">
                        <a:latin typeface="Times New Roman" panose="02020603050405020304" pitchFamily="18" charset="0"/>
                        <a:cs typeface="Times New Roman" panose="02020603050405020304" pitchFamily="18" charset="0"/>
                      </a:endParaRPr>
                    </a:p>
                  </a:txBody>
                  <a:tcPr marT="45717" marB="45717"/>
                </a:tc>
                <a:tc>
                  <a:txBody>
                    <a:bodyPr/>
                    <a:lstStyle/>
                    <a:p>
                      <a:pPr algn="ctr"/>
                      <a:endParaRPr lang="en-US" sz="1600" dirty="0">
                        <a:latin typeface="Times New Roman" panose="02020603050405020304" pitchFamily="18" charset="0"/>
                        <a:cs typeface="Times New Roman" panose="02020603050405020304" pitchFamily="18" charset="0"/>
                        <a:sym typeface="+mn-ea"/>
                      </a:endParaRPr>
                    </a:p>
                    <a:p>
                      <a:pPr algn="ctr"/>
                      <a:endParaRPr lang="en-US" sz="1600" dirty="0">
                        <a:latin typeface="Times New Roman" panose="02020603050405020304" pitchFamily="18" charset="0"/>
                        <a:cs typeface="Times New Roman" panose="02020603050405020304" pitchFamily="18" charset="0"/>
                        <a:sym typeface="+mn-ea"/>
                      </a:endParaRPr>
                    </a:p>
                    <a:p>
                      <a:pPr algn="ctr"/>
                      <a:r>
                        <a:rPr lang="en-US" sz="1600" dirty="0">
                          <a:latin typeface="Times New Roman" panose="02020603050405020304" pitchFamily="18" charset="0"/>
                          <a:cs typeface="Times New Roman" panose="02020603050405020304" pitchFamily="18" charset="0"/>
                          <a:sym typeface="+mn-ea"/>
                        </a:rPr>
                        <a:t>Jitendra</a:t>
                      </a:r>
                      <a:r>
                        <a:rPr lang="en-US" sz="1600" baseline="0" dirty="0">
                          <a:latin typeface="Times New Roman" panose="02020603050405020304" pitchFamily="18" charset="0"/>
                          <a:cs typeface="Times New Roman" panose="02020603050405020304" pitchFamily="18" charset="0"/>
                          <a:sym typeface="+mn-ea"/>
                        </a:rPr>
                        <a:t> nath Shaw</a:t>
                      </a:r>
                    </a:p>
                    <a:p>
                      <a:pPr algn="ctr"/>
                      <a:r>
                        <a:rPr lang="en-US" sz="1600" baseline="0" dirty="0">
                          <a:latin typeface="Times New Roman" panose="02020603050405020304" pitchFamily="18" charset="0"/>
                          <a:cs typeface="Times New Roman" panose="02020603050405020304" pitchFamily="18" charset="0"/>
                          <a:sym typeface="+mn-ea"/>
                        </a:rPr>
                        <a:t>Tanmay De Sarkar</a:t>
                      </a:r>
                      <a:endParaRPr lang="en-US" sz="1600" dirty="0">
                        <a:latin typeface="Times New Roman" panose="02020603050405020304" pitchFamily="18" charset="0"/>
                        <a:cs typeface="Times New Roman" panose="02020603050405020304" pitchFamily="18" charset="0"/>
                        <a:sym typeface="+mn-ea"/>
                      </a:endParaRPr>
                    </a:p>
                  </a:txBody>
                  <a:tcPr marT="45717" marB="45717"/>
                </a:tc>
                <a:tc>
                  <a:txBody>
                    <a:bodyPr/>
                    <a:lstStyle/>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IEEE</a:t>
                      </a:r>
                    </a:p>
                    <a:p>
                      <a:pPr algn="ctr"/>
                      <a:r>
                        <a:rPr lang="en-US" sz="1600" dirty="0">
                          <a:latin typeface="Times New Roman" panose="02020603050405020304" pitchFamily="18" charset="0"/>
                          <a:cs typeface="Times New Roman" panose="02020603050405020304" pitchFamily="18" charset="0"/>
                        </a:rPr>
                        <a:t>2020</a:t>
                      </a:r>
                    </a:p>
                  </a:txBody>
                  <a:tcPr marT="45717" marB="45717"/>
                </a:tc>
                <a:tc>
                  <a:txBody>
                    <a:bodyPr/>
                    <a:lstStyle/>
                    <a:p>
                      <a:pPr algn="ctr"/>
                      <a:endParaRPr lang="en-IN" sz="1600"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High internet connectivity are needed to access the cloud platform. </a:t>
                      </a: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txBody>
                  <a:tcPr marT="45717" marB="45717"/>
                </a:tc>
                <a:extLst>
                  <a:ext uri="{0D108BD9-81ED-4DB2-BD59-A6C34878D82A}">
                    <a16:rowId xmlns:a16="http://schemas.microsoft.com/office/drawing/2014/main" val="10003"/>
                  </a:ext>
                </a:extLst>
              </a:tr>
            </a:tbl>
          </a:graphicData>
        </a:graphic>
      </p:graphicFrame>
      <p:sp>
        <p:nvSpPr>
          <p:cNvPr id="717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FF6765-F8DF-49EA-B4CC-2616E81A4F63}" type="slidenum">
              <a:rPr lang="en-US" altLang="en-US" sz="1200" smtClean="0">
                <a:solidFill>
                  <a:srgbClr val="898989"/>
                </a:solidFill>
              </a:rPr>
              <a:t>5</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52400" y="228600"/>
            <a:ext cx="8839200" cy="609600"/>
          </a:xfrm>
        </p:spPr>
        <p:txBody>
          <a:bodyPr/>
          <a:lstStyle/>
          <a:p>
            <a:pPr marL="405130" indent="-405130" eaLnBrk="1" hangingPunct="1">
              <a:lnSpc>
                <a:spcPct val="150000"/>
              </a:lnSpc>
            </a:pPr>
            <a:r>
              <a:rPr lang="en-US" altLang="en-US" sz="2400" b="1" dirty="0">
                <a:latin typeface="Times New Roman" panose="02020603050405020304" pitchFamily="18" charset="0"/>
                <a:cs typeface="Times New Roman" panose="02020603050405020304" pitchFamily="18" charset="0"/>
              </a:rPr>
              <a:t>PROBLEM STATEMENT</a:t>
            </a:r>
          </a:p>
        </p:txBody>
      </p:sp>
      <p:sp>
        <p:nvSpPr>
          <p:cNvPr id="4" name="Date Placeholder 3"/>
          <p:cNvSpPr>
            <a:spLocks noGrp="1"/>
          </p:cNvSpPr>
          <p:nvPr>
            <p:ph type="dt" sz="quarter" idx="10"/>
          </p:nvPr>
        </p:nvSpPr>
        <p:spPr/>
        <p:txBody>
          <a:bodyPr/>
          <a:lstStyle/>
          <a:p>
            <a:pPr>
              <a:defRPr/>
            </a:pPr>
            <a:endParaRPr lang="en-US" sz="1200" kern="1200" dirty="0">
              <a:solidFill>
                <a:srgbClr val="898989"/>
              </a:solidFill>
              <a:effectLst/>
              <a:latin typeface="Calibri" panose="020F0502020204030204" pitchFamily="34" charset="0"/>
              <a:ea typeface="+mn-ea"/>
              <a:cs typeface="+mn-cs"/>
            </a:endParaRPr>
          </a:p>
          <a:p>
            <a:pPr>
              <a:defRPr/>
            </a:pPr>
            <a:endParaRPr lang="en-US" sz="1200" kern="1200" dirty="0">
              <a:solidFill>
                <a:srgbClr val="898989"/>
              </a:solidFill>
              <a:effectLst/>
              <a:latin typeface="Calibri" panose="020F0502020204030204" pitchFamily="34" charset="0"/>
              <a:ea typeface="+mn-ea"/>
              <a:cs typeface="+mn-cs"/>
            </a:endParaRPr>
          </a:p>
          <a:p>
            <a:pPr>
              <a:defRPr/>
            </a:pPr>
            <a:r>
              <a:rPr lang="en-US" sz="1200" kern="1200" dirty="0">
                <a:solidFill>
                  <a:srgbClr val="898989"/>
                </a:solidFill>
                <a:effectLst/>
                <a:latin typeface="Calibri" panose="020F0502020204030204" pitchFamily="34" charset="0"/>
                <a:ea typeface="+mn-ea"/>
                <a:cs typeface="+mn-cs"/>
              </a:rPr>
              <a:t>13/04/2023</a:t>
            </a:r>
            <a:endParaRPr lang="en-IN" dirty="0">
              <a:effectLst/>
            </a:endParaRPr>
          </a:p>
          <a:p>
            <a:pPr>
              <a:defRPr/>
            </a:pPr>
            <a:endParaRPr lang="en-US" dirty="0"/>
          </a:p>
          <a:p>
            <a:pPr>
              <a:defRPr/>
            </a:pPr>
            <a:endParaRPr lang="en-US" dirty="0"/>
          </a:p>
        </p:txBody>
      </p:sp>
      <p:sp>
        <p:nvSpPr>
          <p:cNvPr id="5" name="Footer Placeholder 4"/>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922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752FB95-389B-4F36-909D-04136FD03222}" type="slidenum">
              <a:rPr lang="en-US" altLang="en-US" sz="1200" smtClean="0">
                <a:solidFill>
                  <a:srgbClr val="898989"/>
                </a:solidFill>
              </a:rPr>
              <a:t>6</a:t>
            </a:fld>
            <a:endParaRPr lang="en-US" altLang="en-US" sz="1200">
              <a:solidFill>
                <a:srgbClr val="898989"/>
              </a:solidFill>
            </a:endParaRPr>
          </a:p>
        </p:txBody>
      </p:sp>
      <p:sp>
        <p:nvSpPr>
          <p:cNvPr id="7" name="Title 1"/>
          <p:cNvSpPr txBox="1"/>
          <p:nvPr/>
        </p:nvSpPr>
        <p:spPr>
          <a:xfrm>
            <a:off x="199622" y="1143000"/>
            <a:ext cx="8839200" cy="3124200"/>
          </a:xfrm>
          <a:prstGeom prst="rect">
            <a:avLst/>
          </a:prstGeom>
        </p:spPr>
        <p:txBody>
          <a:bodyPr anchor="ctr"/>
          <a:lstStyle/>
          <a:p>
            <a:pPr marL="405130" indent="-405130" algn="just" eaLnBrk="1" fontAlgn="auto" hangingPunct="1">
              <a:lnSpc>
                <a:spcPct val="150000"/>
              </a:lnSpc>
              <a:spcAft>
                <a:spcPts val="0"/>
              </a:spcAft>
              <a:buFont typeface="Wingdings" panose="05000000000000000000" pitchFamily="2" charset="2"/>
              <a:buChar char="v"/>
              <a:defRPr/>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405130" indent="-405130" algn="just" eaLnBrk="1" fontAlgn="auto" hangingPunct="1">
              <a:lnSpc>
                <a:spcPct val="150000"/>
              </a:lnSpc>
              <a:spcAft>
                <a:spcPts val="0"/>
              </a:spcAft>
              <a:buFont typeface="Wingdings" panose="05000000000000000000" pitchFamily="2" charset="2"/>
              <a:buChar char="v"/>
              <a:defRPr/>
            </a:pPr>
            <a:r>
              <a:rPr lang="en-US" sz="2000" b="0" i="0" dirty="0">
                <a:effectLst/>
                <a:latin typeface="Times New Roman" panose="02020603050405020304" pitchFamily="18" charset="0"/>
                <a:cs typeface="Times New Roman" panose="02020603050405020304" pitchFamily="18" charset="0"/>
              </a:rPr>
              <a:t>Difficulty in accessing and finding information about older projects in the college library has created a significant challenge for students. </a:t>
            </a:r>
          </a:p>
          <a:p>
            <a:pPr marL="405130" indent="-405130" algn="just" eaLnBrk="1" fontAlgn="auto" hangingPunct="1">
              <a:lnSpc>
                <a:spcPct val="150000"/>
              </a:lnSpc>
              <a:spcAft>
                <a:spcPts val="0"/>
              </a:spcAft>
              <a:buFont typeface="Wingdings" panose="05000000000000000000" pitchFamily="2" charset="2"/>
              <a:buChar char="v"/>
              <a:defRPr/>
            </a:pPr>
            <a:r>
              <a:rPr lang="en-US" sz="2000" b="0" i="0" dirty="0">
                <a:effectLst/>
                <a:latin typeface="Times New Roman" panose="02020603050405020304" pitchFamily="18" charset="0"/>
                <a:cs typeface="Times New Roman" panose="02020603050405020304" pitchFamily="18" charset="0"/>
              </a:rPr>
              <a:t>It take long time to </a:t>
            </a:r>
            <a:r>
              <a:rPr lang="en-IN" sz="2000" dirty="0">
                <a:latin typeface="Times New Roman" panose="02020603050405020304" pitchFamily="18" charset="0"/>
                <a:cs typeface="Times New Roman" panose="02020603050405020304" pitchFamily="18" charset="0"/>
              </a:rPr>
              <a:t>search for </a:t>
            </a:r>
            <a:r>
              <a:rPr lang="en-US" sz="2000" b="0" i="0" dirty="0">
                <a:effectLst/>
                <a:latin typeface="Times New Roman" panose="02020603050405020304" pitchFamily="18" charset="0"/>
                <a:cs typeface="Times New Roman" panose="02020603050405020304" pitchFamily="18" charset="0"/>
              </a:rPr>
              <a:t> projects, locating and updating a project is slow and laborious.</a:t>
            </a:r>
          </a:p>
          <a:p>
            <a:pPr marL="405130" indent="-405130" algn="just" eaLnBrk="1" fontAlgn="auto" hangingPunct="1">
              <a:lnSpc>
                <a:spcPct val="150000"/>
              </a:lnSpc>
              <a:spcAft>
                <a:spcPts val="0"/>
              </a:spcAft>
              <a:buFont typeface="Wingdings" panose="05000000000000000000" pitchFamily="2" charset="2"/>
              <a:buChar char="v"/>
              <a:defRPr/>
            </a:pPr>
            <a:endParaRPr lang="en-GB" dirty="0">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52400" y="228600"/>
            <a:ext cx="8839200" cy="609600"/>
          </a:xfrm>
        </p:spPr>
        <p:txBody>
          <a:bodyPr/>
          <a:lstStyle/>
          <a:p>
            <a:pPr marL="405130" indent="-405130" eaLnBrk="1" hangingPunct="1">
              <a:lnSpc>
                <a:spcPct val="150000"/>
              </a:lnSpc>
            </a:pPr>
            <a:r>
              <a:rPr lang="en-US" altLang="en-US" sz="2400" b="1" dirty="0">
                <a:latin typeface="Times New Roman" panose="02020603050405020304" pitchFamily="18" charset="0"/>
                <a:cs typeface="Times New Roman" panose="02020603050405020304" pitchFamily="18" charset="0"/>
              </a:rPr>
              <a:t>EXISTING METHODS</a:t>
            </a:r>
          </a:p>
        </p:txBody>
      </p:sp>
      <p:sp>
        <p:nvSpPr>
          <p:cNvPr id="4" name="Date Placeholder 3"/>
          <p:cNvSpPr>
            <a:spLocks noGrp="1"/>
          </p:cNvSpPr>
          <p:nvPr>
            <p:ph type="dt" sz="quarter" idx="10"/>
          </p:nvPr>
        </p:nvSpPr>
        <p:spPr/>
        <p:txBody>
          <a:bodyPr/>
          <a:lstStyle/>
          <a:p>
            <a:pPr>
              <a:defRPr/>
            </a:pPr>
            <a:endParaRPr lang="en-US" sz="1200" kern="1200" dirty="0">
              <a:solidFill>
                <a:srgbClr val="898989"/>
              </a:solidFill>
              <a:effectLst/>
              <a:latin typeface="Calibri" panose="020F0502020204030204" pitchFamily="34" charset="0"/>
              <a:ea typeface="+mn-ea"/>
              <a:cs typeface="+mn-cs"/>
            </a:endParaRPr>
          </a:p>
          <a:p>
            <a:pPr>
              <a:defRPr/>
            </a:pPr>
            <a:endParaRPr lang="en-US" sz="1200" kern="1200" dirty="0">
              <a:solidFill>
                <a:srgbClr val="898989"/>
              </a:solidFill>
              <a:effectLst/>
              <a:latin typeface="Calibri" panose="020F0502020204030204" pitchFamily="34" charset="0"/>
              <a:ea typeface="+mn-ea"/>
              <a:cs typeface="+mn-cs"/>
            </a:endParaRPr>
          </a:p>
          <a:p>
            <a:pPr>
              <a:defRPr/>
            </a:pPr>
            <a:r>
              <a:rPr lang="en-US" sz="1200" kern="1200" dirty="0">
                <a:solidFill>
                  <a:srgbClr val="898989"/>
                </a:solidFill>
                <a:effectLst/>
                <a:latin typeface="Calibri" panose="020F0502020204030204" pitchFamily="34" charset="0"/>
                <a:ea typeface="+mn-ea"/>
                <a:cs typeface="+mn-cs"/>
              </a:rPr>
              <a:t>13/04/2023</a:t>
            </a:r>
            <a:endParaRPr lang="en-IN" dirty="0">
              <a:effectLst/>
            </a:endParaRPr>
          </a:p>
          <a:p>
            <a:pPr>
              <a:defRPr/>
            </a:pPr>
            <a:endParaRPr lang="en-US" dirty="0"/>
          </a:p>
          <a:p>
            <a:pPr>
              <a:defRPr/>
            </a:pPr>
            <a:endParaRPr lang="en-US" dirty="0"/>
          </a:p>
        </p:txBody>
      </p:sp>
      <p:sp>
        <p:nvSpPr>
          <p:cNvPr id="5" name="Footer Placeholder 4"/>
          <p:cNvSpPr>
            <a:spLocks noGrp="1"/>
          </p:cNvSpPr>
          <p:nvPr>
            <p:ph type="ftr" sz="quarter" idx="11"/>
          </p:nvPr>
        </p:nvSpPr>
        <p:spPr>
          <a:xfrm>
            <a:off x="3200400" y="6416675"/>
            <a:ext cx="2895600" cy="365125"/>
          </a:xfrm>
        </p:spPr>
        <p:txBody>
          <a:bodyPr/>
          <a:lstStyle/>
          <a:p>
            <a:pPr algn="ctr" eaLnBrk="1" hangingPunct="1">
              <a:spcBef>
                <a:spcPct val="0"/>
              </a:spcBef>
              <a:buFontTx/>
              <a:buNone/>
            </a:pPr>
            <a:r>
              <a:rPr lang="en-US" dirty="0"/>
              <a:t>ONLINE PROJECT TRACKING SYSTEM</a:t>
            </a:r>
          </a:p>
        </p:txBody>
      </p:sp>
      <p:sp>
        <p:nvSpPr>
          <p:cNvPr id="1024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B1CDFB-25EE-4DB5-9F23-B48A7F667D2D}" type="slidenum">
              <a:rPr lang="en-US" altLang="en-US" sz="1200" smtClean="0">
                <a:solidFill>
                  <a:srgbClr val="898989"/>
                </a:solidFill>
              </a:rPr>
              <a:t>7</a:t>
            </a:fld>
            <a:endParaRPr lang="en-US" altLang="en-US" sz="1200">
              <a:solidFill>
                <a:srgbClr val="898989"/>
              </a:solidFill>
            </a:endParaRPr>
          </a:p>
        </p:txBody>
      </p:sp>
      <p:sp>
        <p:nvSpPr>
          <p:cNvPr id="7" name="Title 1"/>
          <p:cNvSpPr txBox="1"/>
          <p:nvPr/>
        </p:nvSpPr>
        <p:spPr>
          <a:xfrm>
            <a:off x="35169" y="1219201"/>
            <a:ext cx="8839200" cy="3352800"/>
          </a:xfrm>
          <a:prstGeom prst="rect">
            <a:avLst/>
          </a:prstGeom>
        </p:spPr>
        <p:txBody>
          <a:bodyPr anchor="ctr"/>
          <a:lstStyle/>
          <a:p>
            <a:pPr marL="405130" indent="-405130" eaLnBrk="1" fontAlgn="auto" hangingPunct="1">
              <a:lnSpc>
                <a:spcPct val="150000"/>
              </a:lnSpc>
              <a:spcAft>
                <a:spcPts val="0"/>
              </a:spcAft>
              <a:buFont typeface="Wingdings" panose="05000000000000000000" pitchFamily="2" charset="2"/>
              <a:buChar char="v"/>
              <a:defRPr/>
            </a:pPr>
            <a:r>
              <a:rPr lang="en-GB" sz="2000" dirty="0">
                <a:latin typeface="Times New Roman" panose="02020603050405020304" pitchFamily="18" charset="0"/>
                <a:ea typeface="+mj-ea"/>
                <a:cs typeface="Times New Roman" panose="02020603050405020304" pitchFamily="18" charset="0"/>
              </a:rPr>
              <a:t>The project files are stored in the library as a hardcopy and it will take long time to search a particular projects.</a:t>
            </a:r>
          </a:p>
          <a:p>
            <a:pPr marL="405130" indent="-40513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cs typeface="Times New Roman" panose="02020603050405020304" pitchFamily="18" charset="0"/>
              </a:rPr>
              <a:t>U</a:t>
            </a:r>
            <a:r>
              <a:rPr lang="en-US" sz="2000" b="0" i="0" dirty="0">
                <a:effectLst/>
                <a:latin typeface="Times New Roman" panose="02020603050405020304" pitchFamily="18" charset="0"/>
                <a:cs typeface="Times New Roman" panose="02020603050405020304" pitchFamily="18" charset="0"/>
              </a:rPr>
              <a:t>nable to store large amount of projects manually.</a:t>
            </a:r>
            <a:endParaRPr lang="en-GB" sz="2000" dirty="0">
              <a:latin typeface="Times New Roman" panose="02020603050405020304" pitchFamily="18" charset="0"/>
              <a:ea typeface="+mj-ea"/>
              <a:cs typeface="Times New Roman" panose="02020603050405020304" pitchFamily="18" charset="0"/>
            </a:endParaRPr>
          </a:p>
          <a:p>
            <a:pPr marL="405130" indent="-405130" eaLnBrk="1" fontAlgn="auto" hangingPunct="1">
              <a:lnSpc>
                <a:spcPct val="150000"/>
              </a:lnSpc>
              <a:spcAft>
                <a:spcPts val="0"/>
              </a:spcAft>
              <a:buFont typeface="Wingdings" panose="05000000000000000000" pitchFamily="2" charset="2"/>
              <a:buChar char="v"/>
              <a:defRPr/>
            </a:pPr>
            <a:r>
              <a:rPr lang="en-GB" sz="2000" b="1" dirty="0">
                <a:latin typeface="Times New Roman" panose="02020603050405020304" pitchFamily="18" charset="0"/>
                <a:ea typeface="+mj-ea"/>
                <a:cs typeface="Times New Roman" panose="02020603050405020304" pitchFamily="18" charset="0"/>
              </a:rPr>
              <a:t>Method:</a:t>
            </a:r>
          </a:p>
          <a:p>
            <a:pPr eaLnBrk="1" fontAlgn="auto" hangingPunct="1">
              <a:lnSpc>
                <a:spcPct val="150000"/>
              </a:lnSpc>
              <a:spcAft>
                <a:spcPts val="0"/>
              </a:spcAft>
              <a:defRPr/>
            </a:pPr>
            <a:r>
              <a:rPr lang="en-GB" sz="2000" dirty="0">
                <a:latin typeface="Times New Roman" panose="02020603050405020304" pitchFamily="18" charset="0"/>
                <a:ea typeface="+mj-ea"/>
                <a:cs typeface="Times New Roman" panose="02020603050405020304" pitchFamily="18" charset="0"/>
              </a:rPr>
              <a:t>                  Offline Library</a:t>
            </a:r>
          </a:p>
          <a:p>
            <a:pPr eaLnBrk="1" fontAlgn="auto" hangingPunct="1">
              <a:lnSpc>
                <a:spcPct val="150000"/>
              </a:lnSpc>
              <a:spcAft>
                <a:spcPts val="0"/>
              </a:spcAft>
              <a:defRPr/>
            </a:pPr>
            <a:r>
              <a:rPr lang="en-GB" sz="2000" b="1" dirty="0">
                <a:latin typeface="Times New Roman" panose="02020603050405020304" pitchFamily="18" charset="0"/>
                <a:ea typeface="+mj-ea"/>
                <a:cs typeface="Times New Roman" panose="02020603050405020304" pitchFamily="18" charset="0"/>
              </a:rPr>
              <a:t>                </a:t>
            </a:r>
          </a:p>
          <a:p>
            <a:pPr eaLnBrk="1" fontAlgn="auto" hangingPunct="1">
              <a:lnSpc>
                <a:spcPct val="150000"/>
              </a:lnSpc>
              <a:spcAft>
                <a:spcPts val="0"/>
              </a:spcAft>
              <a:defRPr/>
            </a:pPr>
            <a:endParaRPr lang="en-GB" dirty="0">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2400" y="228600"/>
            <a:ext cx="8839200" cy="609600"/>
          </a:xfrm>
        </p:spPr>
        <p:txBody>
          <a:bodyPr/>
          <a:lstStyle/>
          <a:p>
            <a:pPr marL="405130" indent="-405130" eaLnBrk="1" hangingPunct="1">
              <a:lnSpc>
                <a:spcPct val="150000"/>
              </a:lnSpc>
            </a:pPr>
            <a:r>
              <a:rPr lang="en-US" altLang="en-US" sz="2400" b="1" dirty="0">
                <a:latin typeface="Times New Roman" panose="02020603050405020304" pitchFamily="18" charset="0"/>
                <a:cs typeface="Times New Roman" panose="02020603050405020304" pitchFamily="18" charset="0"/>
              </a:rPr>
              <a:t>PROPOSED METHOD</a:t>
            </a:r>
          </a:p>
        </p:txBody>
      </p:sp>
      <p:sp>
        <p:nvSpPr>
          <p:cNvPr id="4" name="Date Placeholder 3"/>
          <p:cNvSpPr>
            <a:spLocks noGrp="1"/>
          </p:cNvSpPr>
          <p:nvPr>
            <p:ph type="dt" sz="quarter" idx="10"/>
          </p:nvPr>
        </p:nvSpPr>
        <p:spPr/>
        <p:txBody>
          <a:bodyPr/>
          <a:lstStyle/>
          <a:p>
            <a:pPr>
              <a:defRPr/>
            </a:pPr>
            <a:endParaRPr lang="en-US" sz="1200" kern="1200" dirty="0">
              <a:solidFill>
                <a:srgbClr val="898989"/>
              </a:solidFill>
              <a:effectLst/>
              <a:latin typeface="Calibri" panose="020F0502020204030204" pitchFamily="34" charset="0"/>
              <a:ea typeface="+mn-ea"/>
              <a:cs typeface="+mn-cs"/>
            </a:endParaRPr>
          </a:p>
          <a:p>
            <a:pPr>
              <a:defRPr/>
            </a:pPr>
            <a:endParaRPr lang="en-US" sz="1200" kern="1200" dirty="0">
              <a:solidFill>
                <a:srgbClr val="898989"/>
              </a:solidFill>
              <a:effectLst/>
              <a:latin typeface="Calibri" panose="020F0502020204030204" pitchFamily="34" charset="0"/>
              <a:ea typeface="+mn-ea"/>
              <a:cs typeface="+mn-cs"/>
            </a:endParaRPr>
          </a:p>
          <a:p>
            <a:pPr>
              <a:defRPr/>
            </a:pPr>
            <a:r>
              <a:rPr lang="en-US" sz="1200" kern="1200" dirty="0">
                <a:solidFill>
                  <a:srgbClr val="898989"/>
                </a:solidFill>
                <a:effectLst/>
                <a:latin typeface="Calibri" panose="020F0502020204030204" pitchFamily="34" charset="0"/>
                <a:ea typeface="+mn-ea"/>
                <a:cs typeface="+mn-cs"/>
              </a:rPr>
              <a:t>13/04/2023</a:t>
            </a:r>
            <a:endParaRPr lang="en-IN" dirty="0">
              <a:effectLst/>
            </a:endParaRPr>
          </a:p>
          <a:p>
            <a:pPr>
              <a:defRPr/>
            </a:pPr>
            <a:endParaRPr lang="en-US" dirty="0"/>
          </a:p>
          <a:p>
            <a:pPr>
              <a:defRPr/>
            </a:pPr>
            <a:endParaRPr lang="en-US" dirty="0"/>
          </a:p>
        </p:txBody>
      </p:sp>
      <p:sp>
        <p:nvSpPr>
          <p:cNvPr id="5" name="Footer Placeholder 4"/>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1126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2AE792-F0F0-448E-8CDB-DC0E8DCD3CFB}" type="slidenum">
              <a:rPr lang="en-US" altLang="en-US" sz="1200" smtClean="0">
                <a:solidFill>
                  <a:srgbClr val="898989"/>
                </a:solidFill>
              </a:rPr>
              <a:t>8</a:t>
            </a:fld>
            <a:endParaRPr lang="en-US" altLang="en-US" sz="1200">
              <a:solidFill>
                <a:srgbClr val="898989"/>
              </a:solidFill>
            </a:endParaRPr>
          </a:p>
        </p:txBody>
      </p:sp>
      <p:sp>
        <p:nvSpPr>
          <p:cNvPr id="7" name="Title 1"/>
          <p:cNvSpPr txBox="1"/>
          <p:nvPr/>
        </p:nvSpPr>
        <p:spPr>
          <a:xfrm>
            <a:off x="152400" y="1178536"/>
            <a:ext cx="8839200" cy="4984038"/>
          </a:xfrm>
          <a:prstGeom prst="rect">
            <a:avLst/>
          </a:prstGeom>
        </p:spPr>
        <p:txBody>
          <a:bodyPr anchor="ctr"/>
          <a:lstStyle/>
          <a:p>
            <a:pPr marL="405130" indent="-405130" eaLnBrk="1" fontAlgn="auto" hangingPunct="1">
              <a:lnSpc>
                <a:spcPct val="150000"/>
              </a:lnSpc>
              <a:spcAft>
                <a:spcPts val="0"/>
              </a:spcAft>
              <a:buFont typeface="Wingdings" panose="05000000000000000000" pitchFamily="2" charset="2"/>
              <a:buChar char="v"/>
              <a:defRPr/>
            </a:pPr>
            <a:endParaRPr lang="en-GB" dirty="0">
              <a:latin typeface="Times New Roman" panose="02020603050405020304" pitchFamily="18" charset="0"/>
              <a:ea typeface="+mj-ea"/>
              <a:cs typeface="Times New Roman" panose="02020603050405020304" pitchFamily="18" charset="0"/>
            </a:endParaRPr>
          </a:p>
        </p:txBody>
      </p:sp>
      <p:sp>
        <p:nvSpPr>
          <p:cNvPr id="2" name="TextBox 1"/>
          <p:cNvSpPr txBox="1"/>
          <p:nvPr/>
        </p:nvSpPr>
        <p:spPr>
          <a:xfrm>
            <a:off x="457200" y="1408665"/>
            <a:ext cx="8153400" cy="3139321"/>
          </a:xfrm>
          <a:prstGeom prst="rect">
            <a:avLst/>
          </a:prstGeom>
          <a:noFill/>
        </p:spPr>
        <p:txBody>
          <a:bodyPr wrap="square" rtlCol="0">
            <a:spAutoFit/>
          </a:bodyPr>
          <a:lstStyle/>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proposed system will avoid searching time3 in the library and able to easily find the projects.</a:t>
            </a:r>
          </a:p>
          <a:p>
            <a:pPr marL="342900" indent="-3429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It saves the searching time of the projects and it can be access anytime.</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Saves time and reduces the library’s operating cost.</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Methods:</a:t>
            </a:r>
          </a:p>
          <a:p>
            <a:r>
              <a:rPr lang="en-IN" sz="2000" dirty="0">
                <a:latin typeface="Times New Roman" panose="02020603050405020304" pitchFamily="18" charset="0"/>
                <a:cs typeface="Times New Roman" panose="02020603050405020304" pitchFamily="18" charset="0"/>
              </a:rPr>
              <a:t>                     Online library</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52400" y="228600"/>
            <a:ext cx="8839200" cy="609600"/>
          </a:xfrm>
        </p:spPr>
        <p:txBody>
          <a:bodyPr/>
          <a:lstStyle/>
          <a:p>
            <a:pPr marL="405130" indent="-405130" eaLnBrk="1" hangingPunct="1">
              <a:lnSpc>
                <a:spcPct val="150000"/>
              </a:lnSpc>
            </a:pPr>
            <a:r>
              <a:rPr lang="en-US" altLang="en-US" sz="2400" b="1" dirty="0">
                <a:latin typeface="Times New Roman" panose="02020603050405020304" pitchFamily="18" charset="0"/>
                <a:cs typeface="Times New Roman" panose="02020603050405020304" pitchFamily="18" charset="0"/>
              </a:rPr>
              <a:t>HARDWARE &amp; SOFTWARE REQUIREMNETS</a:t>
            </a:r>
            <a:r>
              <a:rPr lang="en-GB" altLang="en-US" sz="2400" b="1"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quarter" idx="10"/>
          </p:nvPr>
        </p:nvSpPr>
        <p:spPr>
          <a:xfrm>
            <a:off x="457200" y="6410960"/>
            <a:ext cx="2133600" cy="310515"/>
          </a:xfrm>
        </p:spPr>
        <p:txBody>
          <a:bodyPr/>
          <a:lstStyle/>
          <a:p>
            <a:pPr>
              <a:defRPr/>
            </a:pPr>
            <a:endParaRPr lang="en-US" sz="1200" kern="1200" dirty="0">
              <a:solidFill>
                <a:srgbClr val="898989"/>
              </a:solidFill>
              <a:effectLst/>
              <a:latin typeface="Calibri" panose="020F0502020204030204" pitchFamily="34" charset="0"/>
              <a:ea typeface="+mn-ea"/>
              <a:cs typeface="+mn-cs"/>
            </a:endParaRPr>
          </a:p>
          <a:p>
            <a:pPr>
              <a:defRPr/>
            </a:pPr>
            <a:r>
              <a:rPr lang="en-US" sz="1200" kern="1200" dirty="0">
                <a:solidFill>
                  <a:srgbClr val="898989"/>
                </a:solidFill>
                <a:effectLst/>
                <a:latin typeface="Calibri" panose="020F0502020204030204" pitchFamily="34" charset="0"/>
                <a:ea typeface="+mn-ea"/>
                <a:cs typeface="+mn-cs"/>
              </a:rPr>
              <a:t>13/04/2023</a:t>
            </a:r>
            <a:endParaRPr lang="en-IN" dirty="0">
              <a:effectLst/>
            </a:endParaRPr>
          </a:p>
          <a:p>
            <a:pPr>
              <a:defRPr/>
            </a:pPr>
            <a:endParaRPr lang="en-US" dirty="0"/>
          </a:p>
        </p:txBody>
      </p:sp>
      <p:sp>
        <p:nvSpPr>
          <p:cNvPr id="5" name="Footer Placeholder 4"/>
          <p:cNvSpPr>
            <a:spLocks noGrp="1"/>
          </p:cNvSpPr>
          <p:nvPr>
            <p:ph type="ftr" sz="quarter" idx="11"/>
          </p:nvPr>
        </p:nvSpPr>
        <p:spPr/>
        <p:txBody>
          <a:bodyPr/>
          <a:lstStyle/>
          <a:p>
            <a:pPr algn="ctr" eaLnBrk="1" hangingPunct="1">
              <a:spcBef>
                <a:spcPct val="0"/>
              </a:spcBef>
              <a:buFontTx/>
              <a:buNone/>
            </a:pPr>
            <a:r>
              <a:rPr lang="en-US" dirty="0"/>
              <a:t>ONLINE PROJECT TRACKING SYSTEM</a:t>
            </a:r>
          </a:p>
        </p:txBody>
      </p:sp>
      <p:sp>
        <p:nvSpPr>
          <p:cNvPr id="1331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D255E25-091F-412C-8734-B2FADA87E9BD}" type="slidenum">
              <a:rPr lang="en-US" altLang="en-US" sz="1200" smtClean="0">
                <a:solidFill>
                  <a:srgbClr val="898989"/>
                </a:solidFill>
              </a:rPr>
              <a:t>9</a:t>
            </a:fld>
            <a:endParaRPr lang="en-US" altLang="en-US" sz="1200">
              <a:solidFill>
                <a:srgbClr val="898989"/>
              </a:solidFill>
            </a:endParaRPr>
          </a:p>
        </p:txBody>
      </p:sp>
      <p:sp>
        <p:nvSpPr>
          <p:cNvPr id="7" name="Title 1"/>
          <p:cNvSpPr txBox="1"/>
          <p:nvPr/>
        </p:nvSpPr>
        <p:spPr>
          <a:xfrm>
            <a:off x="304800" y="1349828"/>
            <a:ext cx="8839200" cy="3907972"/>
          </a:xfrm>
          <a:prstGeom prst="rect">
            <a:avLst/>
          </a:prstGeom>
        </p:spPr>
        <p:txBody>
          <a:bodyPr anchor="ctr"/>
          <a:lstStyle/>
          <a:p>
            <a:pPr eaLnBrk="1" fontAlgn="auto" hangingPunct="1">
              <a:lnSpc>
                <a:spcPct val="150000"/>
              </a:lnSpc>
              <a:spcAft>
                <a:spcPts val="0"/>
              </a:spcAft>
              <a:defRPr/>
            </a:pPr>
            <a:r>
              <a:rPr lang="en-US" dirty="0">
                <a:latin typeface="Times New Roman" panose="02020603050405020304" pitchFamily="18" charset="0"/>
                <a:ea typeface="+mj-ea"/>
                <a:cs typeface="Times New Roman" panose="02020603050405020304" pitchFamily="18" charset="0"/>
              </a:rPr>
              <a:t> </a:t>
            </a:r>
            <a:r>
              <a:rPr lang="en-US" sz="2000" b="1" dirty="0">
                <a:latin typeface="Times New Roman" panose="02020603050405020304" pitchFamily="18" charset="0"/>
                <a:ea typeface="+mj-ea"/>
                <a:cs typeface="Times New Roman" panose="02020603050405020304" pitchFamily="18" charset="0"/>
              </a:rPr>
              <a:t>HARDWARE  SPECIFICATION:</a:t>
            </a:r>
          </a:p>
          <a:p>
            <a:pPr marL="342900" indent="-342900" eaLnBrk="1" fontAlgn="auto" hangingPunct="1">
              <a:lnSpc>
                <a:spcPct val="150000"/>
              </a:lnSpc>
              <a:spcAft>
                <a:spcPts val="0"/>
              </a:spcAft>
              <a:buFont typeface="Wingdings" panose="05000000000000000000" pitchFamily="2" charset="2"/>
              <a:buChar char="v"/>
              <a:defRPr/>
            </a:pPr>
            <a:r>
              <a:rPr lang="en-IN" sz="2000" dirty="0">
                <a:latin typeface="Times New Roman" panose="02020603050405020304" pitchFamily="18" charset="0"/>
                <a:ea typeface="+mj-ea"/>
                <a:cs typeface="Times New Roman" panose="02020603050405020304" pitchFamily="18" charset="0"/>
              </a:rPr>
              <a:t>i3</a:t>
            </a:r>
            <a:r>
              <a:rPr lang="en-US" sz="2000" dirty="0">
                <a:latin typeface="Times New Roman" panose="02020603050405020304" pitchFamily="18" charset="0"/>
                <a:ea typeface="+mj-ea"/>
                <a:cs typeface="Times New Roman" panose="02020603050405020304" pitchFamily="18" charset="0"/>
              </a:rPr>
              <a:t> Processor based computer/laptop</a:t>
            </a:r>
          </a:p>
          <a:p>
            <a:pPr marL="342900" indent="-34290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ea typeface="+mj-ea"/>
                <a:cs typeface="Times New Roman" panose="02020603050405020304" pitchFamily="18" charset="0"/>
              </a:rPr>
              <a:t>Memory:4GB RAM</a:t>
            </a:r>
          </a:p>
          <a:p>
            <a:pPr marL="342900" indent="-34290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ea typeface="+mj-ea"/>
                <a:cs typeface="Times New Roman" panose="02020603050405020304" pitchFamily="18" charset="0"/>
              </a:rPr>
              <a:t>Hard Drive:256 GB</a:t>
            </a:r>
          </a:p>
          <a:p>
            <a:pPr marL="342900" indent="-34290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ea typeface="+mj-ea"/>
                <a:cs typeface="Times New Roman" panose="02020603050405020304" pitchFamily="18" charset="0"/>
              </a:rPr>
              <a:t>Internet connection</a:t>
            </a:r>
          </a:p>
          <a:p>
            <a:pPr eaLnBrk="1" fontAlgn="auto" hangingPunct="1">
              <a:lnSpc>
                <a:spcPct val="150000"/>
              </a:lnSpc>
              <a:spcAft>
                <a:spcPts val="0"/>
              </a:spcAft>
              <a:defRPr/>
            </a:pPr>
            <a:r>
              <a:rPr lang="en-US" sz="2000" b="1" dirty="0">
                <a:latin typeface="Times New Roman" panose="02020603050405020304" pitchFamily="18" charset="0"/>
                <a:ea typeface="+mj-ea"/>
                <a:cs typeface="Times New Roman" panose="02020603050405020304" pitchFamily="18" charset="0"/>
              </a:rPr>
              <a:t>SOFTWARE SPECIFICATION:</a:t>
            </a:r>
            <a:endParaRPr lang="en-US" sz="2000" dirty="0">
              <a:latin typeface="Times New Roman" panose="02020603050405020304" pitchFamily="18" charset="0"/>
              <a:ea typeface="+mj-ea"/>
              <a:cs typeface="Times New Roman" panose="02020603050405020304" pitchFamily="18" charset="0"/>
            </a:endParaRPr>
          </a:p>
          <a:p>
            <a:pPr marL="342900" indent="-342900"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ea typeface="+mj-ea"/>
                <a:cs typeface="Times New Roman" panose="02020603050405020304" pitchFamily="18" charset="0"/>
              </a:rPr>
              <a:t>MySQL </a:t>
            </a:r>
            <a:endParaRPr lang="en-IN" sz="2000" dirty="0">
              <a:latin typeface="Times New Roman" panose="02020603050405020304" pitchFamily="18" charset="0"/>
              <a:ea typeface="+mj-ea"/>
              <a:cs typeface="Times New Roman" panose="02020603050405020304" pitchFamily="18" charset="0"/>
            </a:endParaRPr>
          </a:p>
          <a:p>
            <a:pPr marL="342900" indent="-342900" eaLnBrk="1" fontAlgn="auto" hangingPunct="1">
              <a:lnSpc>
                <a:spcPct val="150000"/>
              </a:lnSpc>
              <a:spcAft>
                <a:spcPts val="0"/>
              </a:spcAft>
              <a:buFont typeface="Wingdings" panose="05000000000000000000" pitchFamily="2" charset="2"/>
              <a:buChar char="v"/>
              <a:defRPr/>
            </a:pPr>
            <a:r>
              <a:rPr lang="en-IN" sz="2000" dirty="0">
                <a:latin typeface="Times New Roman" panose="02020603050405020304" pitchFamily="18" charset="0"/>
                <a:ea typeface="+mj-ea"/>
                <a:cs typeface="Times New Roman" panose="02020603050405020304" pitchFamily="18" charset="0"/>
              </a:rPr>
              <a:t>Visual studio </a:t>
            </a:r>
          </a:p>
          <a:p>
            <a:pPr marL="342900" indent="-342900" eaLnBrk="1" fontAlgn="auto" hangingPunct="1">
              <a:lnSpc>
                <a:spcPct val="150000"/>
              </a:lnSpc>
              <a:spcAft>
                <a:spcPts val="0"/>
              </a:spcAft>
              <a:buFont typeface="Wingdings" panose="05000000000000000000" pitchFamily="2" charset="2"/>
              <a:buChar char="v"/>
              <a:defRPr/>
            </a:pPr>
            <a:endParaRPr lang="en-US" sz="2000" dirty="0">
              <a:latin typeface="Times New Roman" panose="02020603050405020304" pitchFamily="18" charset="0"/>
              <a:ea typeface="+mj-ea"/>
              <a:cs typeface="Times New Roman" panose="02020603050405020304" pitchFamily="18" charset="0"/>
            </a:endParaRPr>
          </a:p>
          <a:p>
            <a:pPr eaLnBrk="1" fontAlgn="auto" hangingPunct="1">
              <a:lnSpc>
                <a:spcPct val="150000"/>
              </a:lnSpc>
              <a:spcAft>
                <a:spcPts val="0"/>
              </a:spcAft>
              <a:defRPr/>
            </a:pPr>
            <a:endParaRPr lang="en-IN" dirty="0">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1471</TotalTime>
  <Words>1253</Words>
  <Application>Microsoft Office PowerPoint</Application>
  <PresentationFormat>On-screen Show (4:3)</PresentationFormat>
  <Paragraphs>249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Office Theme</vt:lpstr>
      <vt:lpstr>PowerPoint Presentation</vt:lpstr>
      <vt:lpstr>OUTLINE</vt:lpstr>
      <vt:lpstr>OBJECTIVE</vt:lpstr>
      <vt:lpstr>LITERATURE SURVEY</vt:lpstr>
      <vt:lpstr>LITERATURE SURVEY (Contd.,)</vt:lpstr>
      <vt:lpstr>PROBLEM STATEMENT</vt:lpstr>
      <vt:lpstr>EXISTING METHODS</vt:lpstr>
      <vt:lpstr>PROPOSED METHOD</vt:lpstr>
      <vt:lpstr>HARDWARE &amp; SOFTWARE REQUIREMNETS  </vt:lpstr>
      <vt:lpstr>FRAME WORK</vt:lpstr>
      <vt:lpstr>TECHNICAL MODULES</vt:lpstr>
      <vt:lpstr>Module Description</vt:lpstr>
      <vt:lpstr>  </vt:lpstr>
      <vt:lpstr>  </vt:lpstr>
      <vt:lpstr>  </vt:lpstr>
      <vt:lpstr>CONCLUSION</vt:lpstr>
      <vt:lpstr>REFERENCES</vt:lpstr>
      <vt:lpstr>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sridhar rajendran</cp:lastModifiedBy>
  <cp:revision>126</cp:revision>
  <dcterms:created xsi:type="dcterms:W3CDTF">2022-05-27T03:30:00Z</dcterms:created>
  <dcterms:modified xsi:type="dcterms:W3CDTF">2023-05-24T07:57:00Z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F991CC8D6CA64350BF0AC27374ADED5E</vt:lpwstr>
  </property>
  <property fmtid="{D5CDD505-2E9C-101B-9397-08002B2CF9AE}" pid="3" name="KSOProductBuildVer">
    <vt:lpwstr>1033-11.2.0.11516</vt:lpwstr>
  </property>
</Properties>
</file>