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146847056"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75" d="100"/>
          <a:sy n="75" d="100"/>
        </p:scale>
        <p:origin x="-516" y="6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04-Apr-24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04-Apr-24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04-Apr-24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04-Apr-24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04-Apr-24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04-Apr-24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04-Apr-24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04-Apr-24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04-Apr-24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04-Apr-24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04-Apr-24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04-Apr-24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endParaRPr lang="en-US" sz="3200" b="1" dirty="0">
              <a:solidFill>
                <a:schemeClr val="accent1">
                  <a:lumMod val="75000"/>
                </a:schemeClr>
              </a:solidFill>
              <a:latin typeface="Arial"/>
              <a:cs typeface="Arial"/>
            </a:endParaRPr>
          </a:p>
        </p:txBody>
      </p:sp>
      <p:sp>
        <p:nvSpPr>
          <p:cNvPr id="4" name="TextBox 3"/>
          <p:cNvSpPr txBox="1"/>
          <p:nvPr/>
        </p:nvSpPr>
        <p:spPr>
          <a:xfrm>
            <a:off x="1778001" y="4586365"/>
            <a:ext cx="8712200" cy="1015663"/>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a:t>
            </a:r>
          </a:p>
          <a:p>
            <a:pPr algn="ctr"/>
            <a:r>
              <a:rPr lang="en-US" sz="2000" b="1" dirty="0">
                <a:solidFill>
                  <a:schemeClr val="accent1">
                    <a:lumMod val="75000"/>
                  </a:schemeClr>
                </a:solidFill>
                <a:latin typeface="Arial"/>
                <a:cs typeface="Arial"/>
              </a:rPr>
              <a:t>1. </a:t>
            </a:r>
            <a:r>
              <a:rPr lang="en-US" sz="2000" b="1" dirty="0" smtClean="0">
                <a:solidFill>
                  <a:schemeClr val="accent1">
                    <a:lumMod val="75000"/>
                  </a:schemeClr>
                </a:solidFill>
                <a:latin typeface="Arial"/>
                <a:cs typeface="Arial"/>
              </a:rPr>
              <a:t>Sridhar</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L</a:t>
            </a:r>
            <a:r>
              <a:rPr lang="en-US" sz="2000" b="1" dirty="0" smtClean="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M.P.Nachiuthu</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M.Jaganathan</a:t>
            </a:r>
            <a:r>
              <a:rPr lang="en-US" sz="2000" b="1" dirty="0">
                <a:solidFill>
                  <a:schemeClr val="accent1">
                    <a:lumMod val="75000"/>
                  </a:schemeClr>
                </a:solidFill>
                <a:latin typeface="Arial"/>
                <a:cs typeface="Arial"/>
              </a:rPr>
              <a:t> Engineering </a:t>
            </a:r>
            <a:r>
              <a:rPr lang="en-US" sz="2000" b="1" dirty="0" smtClean="0">
                <a:solidFill>
                  <a:schemeClr val="accent1">
                    <a:lumMod val="75000"/>
                  </a:schemeClr>
                </a:solidFill>
                <a:latin typeface="Arial"/>
                <a:cs typeface="Arial"/>
              </a:rPr>
              <a:t>College-Information Technology</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algn="l">
              <a:buFont typeface="Arial" panose="020B0604020202020204" pitchFamily="34" charset="0"/>
              <a:buChar char="•"/>
            </a:pPr>
            <a:r>
              <a:rPr lang="en-US" sz="2400" b="0" i="0" dirty="0">
                <a:solidFill>
                  <a:srgbClr val="0D0D0D"/>
                </a:solidFill>
                <a:effectLst/>
                <a:latin typeface="Times New Roman" pitchFamily="18" charset="0"/>
                <a:cs typeface="Times New Roman" pitchFamily="18" charset="0"/>
              </a:rPr>
              <a:t>Websites like </a:t>
            </a:r>
            <a:r>
              <a:rPr lang="en-US" sz="2400" b="0" i="0" dirty="0" err="1">
                <a:solidFill>
                  <a:srgbClr val="0D0D0D"/>
                </a:solidFill>
                <a:effectLst/>
                <a:latin typeface="Times New Roman" pitchFamily="18" charset="0"/>
                <a:cs typeface="Times New Roman" pitchFamily="18" charset="0"/>
              </a:rPr>
              <a:t>SecurityFocus</a:t>
            </a:r>
            <a:r>
              <a:rPr lang="en-US" sz="2400" b="0" i="0" dirty="0">
                <a:solidFill>
                  <a:srgbClr val="0D0D0D"/>
                </a:solidFill>
                <a:effectLst/>
                <a:latin typeface="Times New Roman" pitchFamily="18" charset="0"/>
                <a:cs typeface="Times New Roman" pitchFamily="18" charset="0"/>
              </a:rPr>
              <a:t>, SANS Institute, and Krebs on Security often cover security-related topics, including keyloggers and ways to protect against them.</a:t>
            </a:r>
          </a:p>
          <a:p>
            <a:pPr algn="l">
              <a:buFont typeface="Arial" panose="020B0604020202020204" pitchFamily="34" charset="0"/>
              <a:buChar char="•"/>
            </a:pPr>
            <a:r>
              <a:rPr lang="en-US" sz="2400" b="0" i="0" dirty="0">
                <a:solidFill>
                  <a:srgbClr val="0D0D0D"/>
                </a:solidFill>
                <a:effectLst/>
                <a:latin typeface="Times New Roman" pitchFamily="18" charset="0"/>
                <a:cs typeface="Times New Roman" pitchFamily="18" charset="0"/>
              </a:rPr>
              <a:t>Blogs and forums dedicated to cybersecurity, such as Reddit's r/</a:t>
            </a:r>
            <a:r>
              <a:rPr lang="en-US" sz="2400" b="0" i="0" dirty="0" err="1">
                <a:solidFill>
                  <a:srgbClr val="0D0D0D"/>
                </a:solidFill>
                <a:effectLst/>
                <a:latin typeface="Times New Roman" pitchFamily="18" charset="0"/>
                <a:cs typeface="Times New Roman" pitchFamily="18" charset="0"/>
              </a:rPr>
              <a:t>netsec</a:t>
            </a:r>
            <a:r>
              <a:rPr lang="en-US" sz="2400" b="0" i="0" dirty="0">
                <a:solidFill>
                  <a:srgbClr val="0D0D0D"/>
                </a:solidFill>
                <a:effectLst/>
                <a:latin typeface="Times New Roman" pitchFamily="18" charset="0"/>
                <a:cs typeface="Times New Roman" pitchFamily="18" charset="0"/>
              </a:rPr>
              <a:t>, often have discussions and resources on keyloggers and security best practices.</a:t>
            </a:r>
          </a:p>
          <a:p>
            <a:pPr algn="l">
              <a:buFont typeface="Arial" panose="020B0604020202020204" pitchFamily="34" charset="0"/>
              <a:buChar char="•"/>
            </a:pPr>
            <a:r>
              <a:rPr lang="en-IN" sz="2400" b="0" i="0" dirty="0">
                <a:solidFill>
                  <a:srgbClr val="0D0D0D"/>
                </a:solidFill>
                <a:effectLst/>
                <a:latin typeface="Times New Roman" pitchFamily="18" charset="0"/>
                <a:cs typeface="Times New Roman" pitchFamily="18" charset="0"/>
              </a:rPr>
              <a:t>Look into reputable anti-keylogger software solutions such as </a:t>
            </a:r>
            <a:r>
              <a:rPr lang="en-IN" sz="2400" b="0" i="0" dirty="0" err="1">
                <a:solidFill>
                  <a:srgbClr val="0D0D0D"/>
                </a:solidFill>
                <a:effectLst/>
                <a:latin typeface="Times New Roman" pitchFamily="18" charset="0"/>
                <a:cs typeface="Times New Roman" pitchFamily="18" charset="0"/>
              </a:rPr>
              <a:t>SpyShelter</a:t>
            </a:r>
            <a:r>
              <a:rPr lang="en-IN" sz="2400" b="0" i="0" dirty="0">
                <a:solidFill>
                  <a:srgbClr val="0D0D0D"/>
                </a:solidFill>
                <a:effectLst/>
                <a:latin typeface="Times New Roman" pitchFamily="18" charset="0"/>
                <a:cs typeface="Times New Roman" pitchFamily="18" charset="0"/>
              </a:rPr>
              <a:t>, </a:t>
            </a:r>
            <a:r>
              <a:rPr lang="en-IN" sz="2400" b="0" i="0" dirty="0" err="1">
                <a:solidFill>
                  <a:srgbClr val="0D0D0D"/>
                </a:solidFill>
                <a:effectLst/>
                <a:latin typeface="Times New Roman" pitchFamily="18" charset="0"/>
                <a:cs typeface="Times New Roman" pitchFamily="18" charset="0"/>
              </a:rPr>
              <a:t>Zemana</a:t>
            </a:r>
            <a:r>
              <a:rPr lang="en-IN" sz="2400" b="0" i="0" dirty="0">
                <a:solidFill>
                  <a:srgbClr val="0D0D0D"/>
                </a:solidFill>
                <a:effectLst/>
                <a:latin typeface="Times New Roman" pitchFamily="18" charset="0"/>
                <a:cs typeface="Times New Roman" pitchFamily="18" charset="0"/>
              </a:rPr>
              <a:t> </a:t>
            </a:r>
            <a:r>
              <a:rPr lang="en-IN" sz="2400" b="0" i="0" dirty="0" err="1">
                <a:solidFill>
                  <a:srgbClr val="0D0D0D"/>
                </a:solidFill>
                <a:effectLst/>
                <a:latin typeface="Times New Roman" pitchFamily="18" charset="0"/>
                <a:cs typeface="Times New Roman" pitchFamily="18" charset="0"/>
              </a:rPr>
              <a:t>AntiLogger</a:t>
            </a:r>
            <a:r>
              <a:rPr lang="en-IN" sz="2400" b="0" i="0" dirty="0">
                <a:solidFill>
                  <a:srgbClr val="0D0D0D"/>
                </a:solidFill>
                <a:effectLst/>
                <a:latin typeface="Times New Roman" pitchFamily="18" charset="0"/>
                <a:cs typeface="Times New Roman" pitchFamily="18" charset="0"/>
              </a:rPr>
              <a:t>, and </a:t>
            </a:r>
            <a:r>
              <a:rPr lang="en-IN" sz="2400" b="0" i="0" dirty="0" err="1">
                <a:solidFill>
                  <a:srgbClr val="0D0D0D"/>
                </a:solidFill>
                <a:effectLst/>
                <a:latin typeface="Times New Roman" pitchFamily="18" charset="0"/>
                <a:cs typeface="Times New Roman" pitchFamily="18" charset="0"/>
              </a:rPr>
              <a:t>KeyScrambler</a:t>
            </a:r>
            <a:r>
              <a:rPr lang="en-IN" sz="2400" b="0" i="0" dirty="0">
                <a:solidFill>
                  <a:srgbClr val="0D0D0D"/>
                </a:solidFill>
                <a:effectLst/>
                <a:latin typeface="Times New Roman" pitchFamily="18" charset="0"/>
                <a:cs typeface="Times New Roman" pitchFamily="18" charset="0"/>
              </a:rPr>
              <a:t>. These tools can help prevent keyloggers from capturing sensitive information.</a:t>
            </a:r>
            <a:r>
              <a:rPr lang="en-IN" sz="2400" dirty="0">
                <a:solidFill>
                  <a:srgbClr val="0F0F0F"/>
                </a:solidFill>
                <a:latin typeface="Times New Roman" pitchFamily="18" charset="0"/>
                <a:ea typeface="+mn-lt"/>
                <a:cs typeface="Times New Roman" pitchFamily="18" charset="0"/>
              </a:rPr>
              <a:t>.</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9"/>
            <a:ext cx="10515600" cy="825832"/>
          </a:xfrm>
        </p:spPr>
        <p:txBody>
          <a:bodyPr>
            <a:normAutofit fontScale="90000"/>
          </a:bodyPr>
          <a:lstStyle/>
          <a:p>
            <a:r>
              <a:rPr lang="en-US" b="1" dirty="0" smtClean="0">
                <a:solidFill>
                  <a:srgbClr val="002060"/>
                </a:solidFill>
                <a:latin typeface="Arial" panose="020B0604020202020204" pitchFamily="34" charset="0"/>
                <a:cs typeface="Arial" panose="020B0604020202020204" pitchFamily="34" charset="0"/>
              </a:rPr>
              <a:t/>
            </a:r>
            <a:br>
              <a:rPr lang="en-US" b="1" dirty="0" smtClean="0">
                <a:solidFill>
                  <a:srgbClr val="002060"/>
                </a:solidFill>
                <a:latin typeface="Arial" panose="020B0604020202020204" pitchFamily="34" charset="0"/>
                <a:cs typeface="Arial" panose="020B0604020202020204" pitchFamily="34" charset="0"/>
              </a:rPr>
            </a:br>
            <a:r>
              <a:rPr lang="en-US" b="1" dirty="0" smtClean="0">
                <a:solidFill>
                  <a:srgbClr val="002060"/>
                </a:solidFill>
                <a:latin typeface="Arial" panose="020B0604020202020204" pitchFamily="34" charset="0"/>
                <a:cs typeface="Arial" panose="020B0604020202020204" pitchFamily="34" charset="0"/>
              </a:rPr>
              <a:t/>
            </a:r>
            <a:br>
              <a:rPr lang="en-US" b="1" dirty="0" smtClean="0">
                <a:solidFill>
                  <a:srgbClr val="002060"/>
                </a:solidFill>
                <a:latin typeface="Arial" panose="020B0604020202020204" pitchFamily="34" charset="0"/>
                <a:cs typeface="Arial" panose="020B0604020202020204" pitchFamily="34" charset="0"/>
              </a:rPr>
            </a:br>
            <a:r>
              <a:rPr lang="en-US" b="1" dirty="0" smtClean="0">
                <a:solidFill>
                  <a:srgbClr val="002060"/>
                </a:solidFill>
                <a:latin typeface="Arial" panose="020B0604020202020204" pitchFamily="34" charset="0"/>
                <a:cs typeface="Arial" panose="020B0604020202020204" pitchFamily="34" charset="0"/>
              </a:rPr>
              <a:t/>
            </a:r>
            <a:br>
              <a:rPr lang="en-US" b="1" dirty="0" smtClean="0">
                <a:solidFill>
                  <a:srgbClr val="002060"/>
                </a:solidFill>
                <a:latin typeface="Arial" panose="020B0604020202020204" pitchFamily="34" charset="0"/>
                <a:cs typeface="Arial" panose="020B0604020202020204" pitchFamily="34" charset="0"/>
              </a:rPr>
            </a:br>
            <a:r>
              <a:rPr lang="en-US" b="1" dirty="0" smtClean="0">
                <a:solidFill>
                  <a:srgbClr val="002060"/>
                </a:solidFill>
                <a:latin typeface="Arial" panose="020B0604020202020204" pitchFamily="34" charset="0"/>
                <a:cs typeface="Arial" panose="020B0604020202020204" pitchFamily="34" charset="0"/>
              </a:rPr>
              <a:t/>
            </a:r>
            <a:br>
              <a:rPr lang="en-US" b="1" dirty="0" smtClean="0">
                <a:solidFill>
                  <a:srgbClr val="002060"/>
                </a:solidFill>
                <a:latin typeface="Arial" panose="020B0604020202020204" pitchFamily="34" charset="0"/>
                <a:cs typeface="Arial" panose="020B0604020202020204" pitchFamily="34" charset="0"/>
              </a:rPr>
            </a:br>
            <a:r>
              <a:rPr lang="en-US" sz="3600" b="1" dirty="0" smtClean="0">
                <a:solidFill>
                  <a:srgbClr val="00B0F0"/>
                </a:solidFill>
                <a:latin typeface="Arial" panose="020B0604020202020204" pitchFamily="34" charset="0"/>
                <a:cs typeface="Arial" panose="020B0604020202020204" pitchFamily="34" charset="0"/>
              </a:rPr>
              <a:t>OUTLINE</a:t>
            </a:r>
            <a:endParaRPr lang="en-US" sz="3600" b="1" dirty="0">
              <a:solidFill>
                <a:srgbClr val="00B0F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400" b="1" dirty="0">
                <a:latin typeface="Times New Roman" pitchFamily="18" charset="0"/>
                <a:ea typeface="+mn-lt"/>
                <a:cs typeface="Times New Roman" pitchFamily="18" charset="0"/>
              </a:rPr>
              <a:t>  </a:t>
            </a:r>
            <a:endParaRPr lang="en-US" sz="2400" dirty="0">
              <a:latin typeface="Times New Roman" pitchFamily="18" charset="0"/>
              <a:cs typeface="Times New Roman" pitchFamily="18" charset="0"/>
            </a:endParaRPr>
          </a:p>
          <a:p>
            <a:pPr marL="305435" indent="-305435"/>
            <a:r>
              <a:rPr lang="en-US" sz="2400" b="1" dirty="0">
                <a:latin typeface="Times New Roman" pitchFamily="18" charset="0"/>
                <a:ea typeface="+mn-lt"/>
                <a:cs typeface="Times New Roman" pitchFamily="18" charset="0"/>
              </a:rPr>
              <a:t>Problem Statement </a:t>
            </a:r>
          </a:p>
          <a:p>
            <a:pPr marL="305435" indent="-305435"/>
            <a:r>
              <a:rPr lang="en-US" sz="2400" b="1" dirty="0">
                <a:latin typeface="Times New Roman" pitchFamily="18" charset="0"/>
                <a:ea typeface="+mn-lt"/>
                <a:cs typeface="Times New Roman" pitchFamily="18" charset="0"/>
              </a:rPr>
              <a:t>Proposed System/Solution</a:t>
            </a:r>
            <a:endParaRPr lang="en-US" sz="2400" dirty="0">
              <a:latin typeface="Times New Roman" pitchFamily="18" charset="0"/>
              <a:cs typeface="Times New Roman" pitchFamily="18" charset="0"/>
            </a:endParaRPr>
          </a:p>
          <a:p>
            <a:pPr marL="305435" indent="-305435"/>
            <a:r>
              <a:rPr lang="en-US" sz="2400" b="1" dirty="0">
                <a:latin typeface="Times New Roman" pitchFamily="18" charset="0"/>
                <a:ea typeface="+mn-lt"/>
                <a:cs typeface="Times New Roman" pitchFamily="18" charset="0"/>
              </a:rPr>
              <a:t>System Development Approach </a:t>
            </a:r>
            <a:r>
              <a:rPr lang="en-US" sz="2400" dirty="0">
                <a:latin typeface="Times New Roman" pitchFamily="18" charset="0"/>
                <a:ea typeface="+mn-lt"/>
                <a:cs typeface="Times New Roman" pitchFamily="18" charset="0"/>
              </a:rPr>
              <a:t>(Technology Used) </a:t>
            </a:r>
          </a:p>
          <a:p>
            <a:pPr marL="305435" indent="-305435"/>
            <a:r>
              <a:rPr lang="en-US" sz="2400" b="1" dirty="0">
                <a:latin typeface="Times New Roman" pitchFamily="18" charset="0"/>
                <a:ea typeface="+mn-lt"/>
                <a:cs typeface="Times New Roman" pitchFamily="18" charset="0"/>
              </a:rPr>
              <a:t>Algorithm &amp; Deployment  </a:t>
            </a:r>
            <a:endParaRPr lang="en-US" sz="2400" dirty="0">
              <a:latin typeface="Times New Roman" pitchFamily="18" charset="0"/>
              <a:cs typeface="Times New Roman" pitchFamily="18" charset="0"/>
            </a:endParaRPr>
          </a:p>
          <a:p>
            <a:pPr marL="305435" indent="-305435"/>
            <a:r>
              <a:rPr lang="en-US" sz="2400" b="1" dirty="0">
                <a:latin typeface="Times New Roman" pitchFamily="18" charset="0"/>
                <a:ea typeface="+mn-lt"/>
                <a:cs typeface="Times New Roman" pitchFamily="18" charset="0"/>
              </a:rPr>
              <a:t>Result (Output Image)</a:t>
            </a:r>
          </a:p>
          <a:p>
            <a:pPr marL="305435" indent="-305435"/>
            <a:r>
              <a:rPr lang="en-US" sz="2400" b="1" dirty="0">
                <a:latin typeface="Times New Roman" pitchFamily="18" charset="0"/>
                <a:ea typeface="+mn-lt"/>
                <a:cs typeface="Times New Roman" pitchFamily="18" charset="0"/>
              </a:rPr>
              <a:t>Conclusion</a:t>
            </a:r>
            <a:endParaRPr lang="en-US" sz="2400" dirty="0">
              <a:latin typeface="Times New Roman" pitchFamily="18" charset="0"/>
              <a:cs typeface="Times New Roman" pitchFamily="18" charset="0"/>
            </a:endParaRPr>
          </a:p>
          <a:p>
            <a:pPr marL="305435" indent="-305435"/>
            <a:r>
              <a:rPr lang="en-US" sz="2400" b="1" dirty="0">
                <a:latin typeface="Times New Roman" pitchFamily="18" charset="0"/>
                <a:ea typeface="+mn-lt"/>
                <a:cs typeface="Times New Roman" pitchFamily="18" charset="0"/>
              </a:rPr>
              <a:t>Future Scope</a:t>
            </a:r>
          </a:p>
          <a:p>
            <a:pPr marL="305435" indent="-305435"/>
            <a:r>
              <a:rPr lang="en-US" sz="2400" b="1" dirty="0">
                <a:latin typeface="Times New Roman" pitchFamily="18" charset="0"/>
                <a:ea typeface="+mn-lt"/>
                <a:cs typeface="Times New Roman" pitchFamily="18" charset="0"/>
              </a:rPr>
              <a:t>References</a:t>
            </a:r>
            <a:endParaRPr lang="en-US" sz="2400" dirty="0">
              <a:latin typeface="Times New Roman" pitchFamily="18" charset="0"/>
              <a:cs typeface="Times New Roman" pitchFamily="18" charset="0"/>
            </a:endParaRPr>
          </a:p>
          <a:p>
            <a:pPr marL="305435" indent="-305435"/>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algn="l"/>
            <a:r>
              <a:rPr lang="en-US" b="0" i="0" dirty="0">
                <a:solidFill>
                  <a:srgbClr val="0D0D0D"/>
                </a:solidFill>
                <a:effectLst/>
                <a:latin typeface="Times New Roman" pitchFamily="18" charset="0"/>
                <a:cs typeface="Times New Roman" pitchFamily="18" charset="0"/>
              </a:rPr>
              <a:t>In today's digital age, where much of our personal and professional lives are conducted online, security is paramount. One of the significant threats to security is the presence of keyloggers. A keylogger is a malicious software or hardware that records keystrokes made by a user on a computer or mobile device. These keystrokes can include sensitive information such as passwords, credit card numbers, and other confidential data.</a:t>
            </a:r>
          </a:p>
          <a:p>
            <a:pPr algn="l"/>
            <a:r>
              <a:rPr lang="en-US" b="0" i="0" dirty="0">
                <a:solidFill>
                  <a:srgbClr val="0D0D0D"/>
                </a:solidFill>
                <a:effectLst/>
                <a:latin typeface="Times New Roman" pitchFamily="18" charset="0"/>
                <a:cs typeface="Times New Roman" pitchFamily="18" charset="0"/>
              </a:rPr>
              <a:t>The challenge is to address the threat posed by keyloggers and enhance security measures to protect against their infiltration and exploitation. This problem statement encompasses several key aspects:</a:t>
            </a:r>
          </a:p>
          <a:p>
            <a:pPr algn="l">
              <a:buFont typeface="+mj-lt"/>
              <a:buAutoNum type="arabicPeriod"/>
            </a:pPr>
            <a:r>
              <a:rPr lang="en-US" b="1" i="0" dirty="0">
                <a:solidFill>
                  <a:srgbClr val="0D0D0D"/>
                </a:solidFill>
                <a:effectLst/>
                <a:latin typeface="Times New Roman" pitchFamily="18" charset="0"/>
                <a:cs typeface="Times New Roman" pitchFamily="18" charset="0"/>
              </a:rPr>
              <a:t>Detection and Prevention:</a:t>
            </a:r>
            <a:endParaRPr lang="en-US" b="0" i="0" dirty="0">
              <a:solidFill>
                <a:srgbClr val="0D0D0D"/>
              </a:solidFill>
              <a:effectLst/>
              <a:latin typeface="Times New Roman" pitchFamily="18" charset="0"/>
              <a:cs typeface="Times New Roman" pitchFamily="18" charset="0"/>
            </a:endParaRP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Develop robust methods for detecting the presence of keyloggers on various platforms, including computers, smartphones, and other connected devices.</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Implement preventive measures to stop keyloggers from installing or executing on systems.</a:t>
            </a:r>
          </a:p>
          <a:p>
            <a:pPr algn="l">
              <a:buFont typeface="+mj-lt"/>
              <a:buAutoNum type="arabicPeriod"/>
            </a:pPr>
            <a:r>
              <a:rPr lang="en-US" b="1" i="0" dirty="0">
                <a:solidFill>
                  <a:srgbClr val="0D0D0D"/>
                </a:solidFill>
                <a:effectLst/>
                <a:latin typeface="Times New Roman" pitchFamily="18" charset="0"/>
                <a:cs typeface="Times New Roman" pitchFamily="18" charset="0"/>
              </a:rPr>
              <a:t>User Education and Awareness:</a:t>
            </a:r>
            <a:endParaRPr lang="en-US" b="0" i="0" dirty="0">
              <a:solidFill>
                <a:srgbClr val="0D0D0D"/>
              </a:solidFill>
              <a:effectLst/>
              <a:latin typeface="Times New Roman" pitchFamily="18" charset="0"/>
              <a:cs typeface="Times New Roman" pitchFamily="18" charset="0"/>
            </a:endParaRP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Educate users about the risks associated with keyloggers and how they can inadvertently install them.</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Raise awareness about safe computing practices to minimize the likelihood of falling victim to keylogger attacks.</a:t>
            </a:r>
          </a:p>
          <a:p>
            <a:pPr marL="305435" indent="-305435"/>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600" b="1" dirty="0">
              <a:latin typeface="Times New Roman" pitchFamily="18" charset="0"/>
              <a:cs typeface="Times New Roman" pitchFamily="18" charset="0"/>
            </a:endParaRPr>
          </a:p>
          <a:p>
            <a:pPr algn="l"/>
            <a:r>
              <a:rPr lang="en-US" sz="1600" b="0" i="0" dirty="0">
                <a:solidFill>
                  <a:srgbClr val="0D0D0D"/>
                </a:solidFill>
                <a:effectLst/>
                <a:latin typeface="Times New Roman" pitchFamily="18" charset="0"/>
                <a:cs typeface="Times New Roman" pitchFamily="18" charset="0"/>
              </a:rPr>
              <a:t>Implementing a keylogger as a security measure raises ethical and legal concerns, as it involves monitoring users' keystrokes without their consent, which could violate privacy laws and policies. However, if you are seeking a solution to enhance security without infringing on privacy, there are several alternatives you can consider:</a:t>
            </a:r>
          </a:p>
          <a:p>
            <a:pPr algn="l">
              <a:buFont typeface="+mj-lt"/>
              <a:buAutoNum type="arabicPeriod"/>
            </a:pPr>
            <a:r>
              <a:rPr lang="en-US" sz="1600" b="1" i="0" dirty="0">
                <a:solidFill>
                  <a:srgbClr val="0D0D0D"/>
                </a:solidFill>
                <a:effectLst/>
                <a:latin typeface="Times New Roman" pitchFamily="18" charset="0"/>
                <a:cs typeface="Times New Roman" pitchFamily="18" charset="0"/>
              </a:rPr>
              <a:t>Endpoint Security Software</a:t>
            </a:r>
            <a:r>
              <a:rPr lang="en-US" sz="1600" b="0" i="0" dirty="0">
                <a:solidFill>
                  <a:srgbClr val="0D0D0D"/>
                </a:solidFill>
                <a:effectLst/>
                <a:latin typeface="Times New Roman" pitchFamily="18" charset="0"/>
                <a:cs typeface="Times New Roman" pitchFamily="18" charset="0"/>
              </a:rPr>
              <a:t>: Invest in reputable endpoint security solutions that offer features like anti-malware, intrusion detection, and data loss prevention. These tools can help protect against various threats, including keyloggers, without compromising user privacy.</a:t>
            </a:r>
          </a:p>
          <a:p>
            <a:pPr algn="l">
              <a:buFont typeface="+mj-lt"/>
              <a:buAutoNum type="arabicPeriod"/>
            </a:pPr>
            <a:r>
              <a:rPr lang="en-US" sz="1600" b="1" i="0" dirty="0">
                <a:solidFill>
                  <a:srgbClr val="0D0D0D"/>
                </a:solidFill>
                <a:effectLst/>
                <a:latin typeface="Times New Roman" pitchFamily="18" charset="0"/>
                <a:cs typeface="Times New Roman" pitchFamily="18" charset="0"/>
              </a:rPr>
              <a:t>User Education and Awareness</a:t>
            </a:r>
            <a:r>
              <a:rPr lang="en-US" sz="1600" b="0" i="0" dirty="0">
                <a:solidFill>
                  <a:srgbClr val="0D0D0D"/>
                </a:solidFill>
                <a:effectLst/>
                <a:latin typeface="Times New Roman" pitchFamily="18" charset="0"/>
                <a:cs typeface="Times New Roman" pitchFamily="18" charset="0"/>
              </a:rPr>
              <a:t>: Educate users about the risks associated with downloading and installing software from untrusted sources. Encourage them to practice good cybersecurity habits, such as using strong, unique passwords and being cautious when clicking on links or downloading attachments.</a:t>
            </a:r>
          </a:p>
          <a:p>
            <a:pPr algn="l">
              <a:buFont typeface="+mj-lt"/>
              <a:buAutoNum type="arabicPeriod"/>
            </a:pPr>
            <a:r>
              <a:rPr lang="en-US" sz="1600" b="1" i="0" dirty="0">
                <a:solidFill>
                  <a:srgbClr val="0D0D0D"/>
                </a:solidFill>
                <a:effectLst/>
                <a:latin typeface="Times New Roman" pitchFamily="18" charset="0"/>
                <a:cs typeface="Times New Roman" pitchFamily="18" charset="0"/>
              </a:rPr>
              <a:t>Implement Multi-factor Authentication (MFA)</a:t>
            </a:r>
            <a:r>
              <a:rPr lang="en-US" sz="1600" b="0" i="0" dirty="0">
                <a:solidFill>
                  <a:srgbClr val="0D0D0D"/>
                </a:solidFill>
                <a:effectLst/>
                <a:latin typeface="Times New Roman" pitchFamily="18" charset="0"/>
                <a:cs typeface="Times New Roman" pitchFamily="18" charset="0"/>
              </a:rPr>
              <a:t>: Require users to provide multiple forms of authentication, such as a password and a one-time code sent to their mobile device, before accessing sensitive systems or data. MFA adds an extra layer of security and can help mitigate the risk of unauthorized access, even if a password is compromised.</a:t>
            </a:r>
          </a:p>
          <a:p>
            <a:pPr algn="l">
              <a:buFont typeface="+mj-lt"/>
              <a:buAutoNum type="arabicPeriod"/>
            </a:pPr>
            <a:r>
              <a:rPr lang="en-US" sz="1600" b="1" i="0" dirty="0">
                <a:solidFill>
                  <a:srgbClr val="0D0D0D"/>
                </a:solidFill>
                <a:effectLst/>
                <a:latin typeface="Times New Roman" pitchFamily="18" charset="0"/>
                <a:cs typeface="Times New Roman" pitchFamily="18" charset="0"/>
              </a:rPr>
              <a:t>Regular Software Updates and Patch Management</a:t>
            </a:r>
            <a:r>
              <a:rPr lang="en-US" sz="1600" b="0" i="0" dirty="0">
                <a:solidFill>
                  <a:srgbClr val="0D0D0D"/>
                </a:solidFill>
                <a:effectLst/>
                <a:latin typeface="Times New Roman" pitchFamily="18" charset="0"/>
                <a:cs typeface="Times New Roman" pitchFamily="18" charset="0"/>
              </a:rPr>
              <a:t>: Keep all software, including operating systems, web browsers, and security software, up to date with the latest security patches and updates. Vulnerabilities in software can be exploited by attackers to install keyloggers and other malware.</a:t>
            </a:r>
          </a:p>
          <a:p>
            <a:pPr algn="l">
              <a:buFont typeface="+mj-lt"/>
              <a:buAutoNum type="arabicPeriod"/>
            </a:pPr>
            <a:r>
              <a:rPr lang="en-US" sz="1600" b="1" i="0" dirty="0">
                <a:solidFill>
                  <a:srgbClr val="0D0D0D"/>
                </a:solidFill>
                <a:effectLst/>
                <a:latin typeface="Times New Roman" pitchFamily="18" charset="0"/>
                <a:cs typeface="Times New Roman" pitchFamily="18" charset="0"/>
              </a:rPr>
              <a:t>Network Monitoring and Intrusion Detection Systems (IDS)</a:t>
            </a:r>
            <a:r>
              <a:rPr lang="en-US" sz="1600" b="0" i="0" dirty="0">
                <a:solidFill>
                  <a:srgbClr val="0D0D0D"/>
                </a:solidFill>
                <a:effectLst/>
                <a:latin typeface="Times New Roman" pitchFamily="18" charset="0"/>
                <a:cs typeface="Times New Roman" pitchFamily="18" charset="0"/>
              </a:rPr>
              <a:t>: Deploy network monitoring tools and IDS to detect suspicious activities, such as unusual network traffic or unauthorized access attempts. These systems can help identify potential security threats before they cause significant harm.</a:t>
            </a:r>
          </a:p>
          <a:p>
            <a:pPr marL="0" indent="0">
              <a:buNone/>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algn="l"/>
            <a:r>
              <a:rPr lang="en-US" sz="2000" b="0" i="0" dirty="0">
                <a:solidFill>
                  <a:srgbClr val="0D0D0D"/>
                </a:solidFill>
                <a:effectLst/>
                <a:latin typeface="Times New Roman" pitchFamily="18" charset="0"/>
                <a:cs typeface="Times New Roman" pitchFamily="18" charset="0"/>
              </a:rPr>
              <a:t>Implementing a keylogger as part of a security system requires careful consideration of ethical and legal implications, as well as ensuring it is used responsibly and within the bounds of privacy laws. Here's a general approach to integrating a keylogger into a security system:</a:t>
            </a:r>
          </a:p>
          <a:p>
            <a:pPr algn="l">
              <a:buFont typeface="+mj-lt"/>
              <a:buAutoNum type="arabicPeriod"/>
            </a:pPr>
            <a:r>
              <a:rPr lang="en-US" sz="2000" b="1" i="0" dirty="0">
                <a:solidFill>
                  <a:srgbClr val="0D0D0D"/>
                </a:solidFill>
                <a:effectLst/>
                <a:latin typeface="Times New Roman" pitchFamily="18" charset="0"/>
                <a:cs typeface="Times New Roman" pitchFamily="18" charset="0"/>
              </a:rPr>
              <a:t>Define the Purpose</a:t>
            </a:r>
            <a:r>
              <a:rPr lang="en-US" sz="2000" b="0" i="0" dirty="0">
                <a:solidFill>
                  <a:srgbClr val="0D0D0D"/>
                </a:solidFill>
                <a:effectLst/>
                <a:latin typeface="Times New Roman" pitchFamily="18" charset="0"/>
                <a:cs typeface="Times New Roman" pitchFamily="18" charset="0"/>
              </a:rPr>
              <a:t>: Determine the specific reasons for integrating a keylogger into the security system. Common purposes include monitoring employee activity, detecting unauthorized access, or investigating security breaches.</a:t>
            </a:r>
          </a:p>
          <a:p>
            <a:pPr algn="l">
              <a:buFont typeface="+mj-lt"/>
              <a:buAutoNum type="arabicPeriod"/>
            </a:pPr>
            <a:r>
              <a:rPr lang="en-US" sz="2000" b="1" i="0" dirty="0">
                <a:solidFill>
                  <a:srgbClr val="0D0D0D"/>
                </a:solidFill>
                <a:effectLst/>
                <a:latin typeface="Times New Roman" pitchFamily="18" charset="0"/>
                <a:cs typeface="Times New Roman" pitchFamily="18" charset="0"/>
              </a:rPr>
              <a:t>Legal and Ethical Considerations</a:t>
            </a:r>
            <a:r>
              <a:rPr lang="en-US" sz="2000" b="0" i="0" dirty="0">
                <a:solidFill>
                  <a:srgbClr val="0D0D0D"/>
                </a:solidFill>
                <a:effectLst/>
                <a:latin typeface="Times New Roman" pitchFamily="18" charset="0"/>
                <a:cs typeface="Times New Roman" pitchFamily="18" charset="0"/>
              </a:rPr>
              <a:t>: Ensure compliance with relevant laws and regulations regarding privacy and data monitoring. Obtain necessary consent from users if required by law and establish clear policies regarding acceptable use of the keylogger.</a:t>
            </a:r>
          </a:p>
          <a:p>
            <a:pPr algn="l">
              <a:buFont typeface="+mj-lt"/>
              <a:buAutoNum type="arabicPeriod"/>
            </a:pPr>
            <a:r>
              <a:rPr lang="en-US" sz="2000" b="1" i="0" dirty="0">
                <a:solidFill>
                  <a:srgbClr val="0D0D0D"/>
                </a:solidFill>
                <a:effectLst/>
                <a:latin typeface="Times New Roman" pitchFamily="18" charset="0"/>
                <a:cs typeface="Times New Roman" pitchFamily="18" charset="0"/>
              </a:rPr>
              <a:t>Selecting the Right Keylogger</a:t>
            </a:r>
            <a:r>
              <a:rPr lang="en-US" sz="2000" b="0" i="0" dirty="0">
                <a:solidFill>
                  <a:srgbClr val="0D0D0D"/>
                </a:solidFill>
                <a:effectLst/>
                <a:latin typeface="Times New Roman" pitchFamily="18" charset="0"/>
                <a:cs typeface="Times New Roman" pitchFamily="18" charset="0"/>
              </a:rPr>
              <a:t>: Choose a keylogger tool or develop one that meets the requirements of the security system. Consider factors such as compatibility with the target system, stealth capabilities, logging features, and encryption of logged data.</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10000"/>
          </a:bodyPr>
          <a:lstStyle/>
          <a:p>
            <a:pPr marL="305435" indent="-305435"/>
            <a:r>
              <a:rPr lang="en-IN" sz="1400" dirty="0">
                <a:latin typeface="Times New Roman" pitchFamily="18" charset="0"/>
                <a:ea typeface="+mn-lt"/>
                <a:cs typeface="Times New Roman" pitchFamily="18" charset="0"/>
              </a:rPr>
              <a:t>In the Algorithm section, describe the machine learning algorithm chosen for predicting bike counts. Here's an example structure for this section:</a:t>
            </a:r>
            <a:endParaRPr lang="en-IN" sz="1400" dirty="0">
              <a:latin typeface="Times New Roman" pitchFamily="18" charset="0"/>
              <a:cs typeface="Times New Roman" pitchFamily="18" charset="0"/>
            </a:endParaRPr>
          </a:p>
          <a:p>
            <a:pPr marL="305435" indent="-305435"/>
            <a:r>
              <a:rPr lang="en-IN" sz="1400" b="1" dirty="0">
                <a:latin typeface="Times New Roman" pitchFamily="18" charset="0"/>
                <a:ea typeface="+mn-lt"/>
                <a:cs typeface="Times New Roman" pitchFamily="18" charset="0"/>
              </a:rPr>
              <a:t>Algorithm Selection:</a:t>
            </a:r>
            <a:endParaRPr lang="en-IN" sz="1400" dirty="0">
              <a:latin typeface="Times New Roman" pitchFamily="18" charset="0"/>
              <a:cs typeface="Times New Roman" pitchFamily="18" charset="0"/>
            </a:endParaRPr>
          </a:p>
          <a:p>
            <a:pPr algn="l"/>
            <a:r>
              <a:rPr lang="en-US" i="0" dirty="0">
                <a:solidFill>
                  <a:srgbClr val="0D0D0D"/>
                </a:solidFill>
                <a:effectLst/>
                <a:latin typeface="Times New Roman" pitchFamily="18" charset="0"/>
                <a:cs typeface="Times New Roman" pitchFamily="18" charset="0"/>
              </a:rPr>
              <a:t>Keyloggers are tools used to capture keystrokes made on a computer or mobile device. While they can have legitimate purposes such as monitoring children's internet activity or employee behavior in a corporate setting, they are also frequently used for malicious activities like stealing passwords and sensitive information. Security algorithms and deployment techniques play a crucial role</a:t>
            </a:r>
          </a:p>
          <a:p>
            <a:pPr marL="305435" indent="-305435"/>
            <a:r>
              <a:rPr lang="en-IN" sz="1400" b="1" dirty="0">
                <a:latin typeface="Times New Roman" pitchFamily="18" charset="0"/>
                <a:ea typeface="+mn-lt"/>
                <a:cs typeface="Times New Roman" pitchFamily="18" charset="0"/>
              </a:rPr>
              <a:t>Data Input:</a:t>
            </a:r>
            <a:endParaRPr lang="en-IN" sz="1400" dirty="0">
              <a:latin typeface="Times New Roman" pitchFamily="18" charset="0"/>
              <a:cs typeface="Times New Roman" pitchFamily="18" charset="0"/>
            </a:endParaRPr>
          </a:p>
          <a:p>
            <a:pPr algn="l">
              <a:buFont typeface="Arial" panose="020B0604020202020204" pitchFamily="34" charset="0"/>
              <a:buChar char="•"/>
            </a:pPr>
            <a:r>
              <a:rPr lang="en-US" b="0" i="0" dirty="0">
                <a:solidFill>
                  <a:srgbClr val="0D0D0D"/>
                </a:solidFill>
                <a:effectLst/>
                <a:latin typeface="Times New Roman" pitchFamily="18" charset="0"/>
                <a:cs typeface="Times New Roman" pitchFamily="18" charset="0"/>
              </a:rPr>
              <a:t>When deploying systems that handle sensitive data input, it's essential to implement robust security measures to protect the confidentiality, integrity, and availability of the data.</a:t>
            </a:r>
          </a:p>
          <a:p>
            <a:pPr algn="l">
              <a:buFont typeface="Arial" panose="020B0604020202020204" pitchFamily="34" charset="0"/>
              <a:buChar char="•"/>
            </a:pPr>
            <a:r>
              <a:rPr lang="en-US" b="0" i="0" dirty="0">
                <a:solidFill>
                  <a:srgbClr val="0D0D0D"/>
                </a:solidFill>
                <a:effectLst/>
                <a:latin typeface="Times New Roman" pitchFamily="18" charset="0"/>
                <a:cs typeface="Times New Roman" pitchFamily="18" charset="0"/>
              </a:rPr>
              <a:t>Secure data input mechanisms should include features such as input validation, authentication, authorization, encryption of data in transit and at rest, and logging and monitoring of access and activities.</a:t>
            </a:r>
          </a:p>
          <a:p>
            <a:pPr algn="l">
              <a:buFont typeface="Arial" panose="020B0604020202020204" pitchFamily="34" charset="0"/>
              <a:buChar char="•"/>
            </a:pPr>
            <a:r>
              <a:rPr lang="en-US" b="0" i="0" dirty="0">
                <a:solidFill>
                  <a:srgbClr val="0D0D0D"/>
                </a:solidFill>
                <a:effectLst/>
                <a:latin typeface="Times New Roman" pitchFamily="18" charset="0"/>
                <a:cs typeface="Times New Roman" pitchFamily="18" charset="0"/>
              </a:rPr>
              <a:t>Deployment strategies should consider factors such as network architecture, data flow, user access controls, compliance requirements (e.g., GDPR, HIPAA), and threat modeling to identify potential risks and vulnerabilities</a:t>
            </a:r>
            <a:r>
              <a:rPr lang="en-IN" dirty="0">
                <a:latin typeface="Times New Roman" pitchFamily="18" charset="0"/>
                <a:ea typeface="+mn-lt"/>
                <a:cs typeface="Times New Roman" pitchFamily="18" charset="0"/>
              </a:rPr>
              <a:t>.</a:t>
            </a:r>
            <a:endParaRPr lang="en-IN" dirty="0">
              <a:latin typeface="Times New Roman" pitchFamily="18" charset="0"/>
              <a:cs typeface="Times New Roman" pitchFamily="18" charset="0"/>
            </a:endParaRPr>
          </a:p>
          <a:p>
            <a:pPr marL="0" indent="0">
              <a:buNone/>
            </a:pPr>
            <a:r>
              <a:rPr lang="en-IN" sz="1400" b="1" dirty="0">
                <a:latin typeface="Times New Roman" pitchFamily="18" charset="0"/>
                <a:ea typeface="+mn-lt"/>
                <a:cs typeface="Times New Roman" pitchFamily="18" charset="0"/>
              </a:rPr>
              <a:t> </a:t>
            </a:r>
            <a:r>
              <a:rPr lang="en-IN" sz="1400" b="1" dirty="0" smtClean="0">
                <a:latin typeface="Times New Roman" pitchFamily="18" charset="0"/>
                <a:ea typeface="+mn-lt"/>
                <a:cs typeface="Times New Roman" pitchFamily="18" charset="0"/>
              </a:rPr>
              <a:t>       </a:t>
            </a:r>
            <a:r>
              <a:rPr lang="en-IN" sz="1400" b="1" dirty="0" smtClean="0">
                <a:latin typeface="Times New Roman" pitchFamily="18" charset="0"/>
                <a:ea typeface="+mn-lt"/>
                <a:cs typeface="Times New Roman" pitchFamily="18" charset="0"/>
              </a:rPr>
              <a:t>Training </a:t>
            </a:r>
            <a:r>
              <a:rPr lang="en-IN" sz="1400" b="1" dirty="0">
                <a:latin typeface="Times New Roman" pitchFamily="18" charset="0"/>
                <a:ea typeface="+mn-lt"/>
                <a:cs typeface="Times New Roman" pitchFamily="18" charset="0"/>
              </a:rPr>
              <a:t>Process:</a:t>
            </a:r>
            <a:endParaRPr lang="en-IN" sz="1400" dirty="0">
              <a:latin typeface="Times New Roman" pitchFamily="18" charset="0"/>
              <a:cs typeface="Times New Roman" pitchFamily="18" charset="0"/>
            </a:endParaRPr>
          </a:p>
          <a:p>
            <a:pPr marL="629920" lvl="1" indent="-305435"/>
            <a:r>
              <a:rPr lang="en-US" b="0" i="0" dirty="0">
                <a:solidFill>
                  <a:srgbClr val="0D0D0D"/>
                </a:solidFill>
                <a:effectLst/>
                <a:latin typeface="Times New Roman" pitchFamily="18" charset="0"/>
                <a:cs typeface="Times New Roman" pitchFamily="18" charset="0"/>
              </a:rPr>
              <a:t> Learn about different types of keyloggers, including software-based, hardware-based, and kernel-based keyloggers.</a:t>
            </a:r>
          </a:p>
          <a:p>
            <a:pPr marL="324485" lvl="1" indent="0">
              <a:buNone/>
            </a:pPr>
            <a:r>
              <a:rPr lang="en-IN" sz="1400" b="1" dirty="0">
                <a:latin typeface="Times New Roman" pitchFamily="18" charset="0"/>
                <a:ea typeface="+mn-lt"/>
                <a:cs typeface="Times New Roman" pitchFamily="18" charset="0"/>
              </a:rPr>
              <a:t>Prediction Process:</a:t>
            </a:r>
            <a:endParaRPr lang="en-IN" sz="1400" dirty="0">
              <a:latin typeface="Times New Roman" pitchFamily="18" charset="0"/>
              <a:cs typeface="Times New Roman" pitchFamily="18" charset="0"/>
            </a:endParaRPr>
          </a:p>
          <a:p>
            <a:pPr marL="629920" lvl="1" indent="-305435"/>
            <a:r>
              <a:rPr lang="en-US" b="0" i="0" dirty="0">
                <a:solidFill>
                  <a:srgbClr val="0D0D0D"/>
                </a:solidFill>
                <a:effectLst/>
                <a:latin typeface="Times New Roman" pitchFamily="18" charset="0"/>
                <a:cs typeface="Times New Roman" pitchFamily="18" charset="0"/>
              </a:rPr>
              <a:t>Predicting the deployment of keyloggers and security algorithms involves considering various factors such as technological advancements, cybersecurity trends, regulatory requirements, and threat landscapes.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xmlns="" id="{F17B1296-97B7-2064-F7D3-5808F215618F}"/>
              </a:ext>
            </a:extLst>
          </p:cNvPr>
          <p:cNvPicPr>
            <a:picLocks noGrp="1" noChangeAspect="1"/>
          </p:cNvPicPr>
          <p:nvPr>
            <p:ph idx="1"/>
          </p:nvPr>
        </p:nvPicPr>
        <p:blipFill rotWithShape="1">
          <a:blip r:embed="rId2"/>
          <a:srcRect l="26155" t="1346" r="1903" b="6262"/>
          <a:stretch/>
        </p:blipFill>
        <p:spPr>
          <a:xfrm>
            <a:off x="1888065" y="1409700"/>
            <a:ext cx="5977467" cy="4318000"/>
          </a:xfrm>
        </p:spPr>
      </p:pic>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solidFill>
                  <a:srgbClr val="00B0F0"/>
                </a:solidFill>
              </a:rPr>
              <a:t>CONCLUSION</a:t>
            </a:r>
            <a:endParaRPr lang="en-US" sz="3200" dirty="0">
              <a:solidFill>
                <a:srgbClr val="00B0F0"/>
              </a:solidFill>
            </a:endParaRPr>
          </a:p>
        </p:txBody>
      </p:sp>
      <p:sp>
        <p:nvSpPr>
          <p:cNvPr id="3" name="Content Placeholder 2"/>
          <p:cNvSpPr>
            <a:spLocks noGrp="1"/>
          </p:cNvSpPr>
          <p:nvPr>
            <p:ph idx="1"/>
          </p:nvPr>
        </p:nvSpPr>
        <p:spPr/>
        <p:txBody>
          <a:bodyPr/>
          <a:lstStyle/>
          <a:p>
            <a:r>
              <a:rPr lang="en-US" sz="2400" dirty="0" smtClean="0">
                <a:solidFill>
                  <a:srgbClr val="0D0D0D"/>
                </a:solidFill>
                <a:latin typeface="Söhne"/>
              </a:rPr>
              <a:t>	</a:t>
            </a:r>
            <a:r>
              <a:rPr lang="en-US" sz="2400" dirty="0" err="1" smtClean="0">
                <a:solidFill>
                  <a:srgbClr val="0D0D0D"/>
                </a:solidFill>
                <a:latin typeface="Times New Roman" pitchFamily="18" charset="0"/>
                <a:cs typeface="Times New Roman" pitchFamily="18" charset="0"/>
              </a:rPr>
              <a:t>keyloggers</a:t>
            </a:r>
            <a:r>
              <a:rPr lang="en-US" sz="2400" dirty="0" smtClean="0">
                <a:solidFill>
                  <a:srgbClr val="0D0D0D"/>
                </a:solidFill>
                <a:latin typeface="Times New Roman" pitchFamily="18" charset="0"/>
                <a:cs typeface="Times New Roman" pitchFamily="18" charset="0"/>
              </a:rPr>
              <a:t> represent a significant security threat, and it's essential for individuals and organizations to be vigilant in protecting against them. Employing robust security measures, staying informed about emerging threats, and educating users about best practices are crucial steps in mitigating the risks associated with </a:t>
            </a:r>
            <a:r>
              <a:rPr lang="en-US" sz="2400" dirty="0" err="1" smtClean="0">
                <a:solidFill>
                  <a:srgbClr val="0D0D0D"/>
                </a:solidFill>
                <a:latin typeface="Times New Roman" pitchFamily="18" charset="0"/>
                <a:cs typeface="Times New Roman" pitchFamily="18" charset="0"/>
              </a:rPr>
              <a:t>keyloggers</a:t>
            </a:r>
            <a:r>
              <a:rPr lang="en-US" sz="2400" dirty="0" smtClean="0">
                <a:solidFill>
                  <a:srgbClr val="0D0D0D"/>
                </a:solidFill>
                <a:latin typeface="Times New Roman" pitchFamily="18" charset="0"/>
                <a:cs typeface="Times New Roman" pitchFamily="18" charset="0"/>
              </a:rPr>
              <a:t> and maintaining overall </a:t>
            </a:r>
            <a:r>
              <a:rPr lang="en-US" sz="2400" dirty="0" err="1" smtClean="0">
                <a:solidFill>
                  <a:srgbClr val="0D0D0D"/>
                </a:solidFill>
                <a:latin typeface="Times New Roman" pitchFamily="18" charset="0"/>
                <a:cs typeface="Times New Roman" pitchFamily="18" charset="0"/>
              </a:rPr>
              <a:t>cybersecurity</a:t>
            </a:r>
            <a:r>
              <a:rPr lang="en-US" sz="2400" dirty="0" smtClean="0">
                <a:solidFill>
                  <a:srgbClr val="0D0D0D"/>
                </a:solidFill>
                <a:latin typeface="Times New Roman" pitchFamily="18" charset="0"/>
                <a:cs typeface="Times New Roman" pitchFamily="18" charset="0"/>
              </a:rPr>
              <a:t>.</a:t>
            </a:r>
            <a:endParaRPr lang="en-IN" sz="2400" dirty="0" smtClean="0">
              <a:latin typeface="Times New Roman" pitchFamily="18" charset="0"/>
              <a:cs typeface="Times New Roman" pitchFamily="18"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a:bodyPr>
          <a:lstStyle/>
          <a:p>
            <a:pPr marL="0" indent="0">
              <a:buNone/>
            </a:pPr>
            <a:endParaRPr lang="en-US" sz="2400" b="1" dirty="0">
              <a:latin typeface="Times New Roman" pitchFamily="18" charset="0"/>
              <a:cs typeface="Times New Roman" pitchFamily="18" charset="0"/>
            </a:endParaRPr>
          </a:p>
          <a:p>
            <a:pPr marL="305435" indent="-305435"/>
            <a:r>
              <a:rPr lang="en-US" sz="2400" b="0" i="0" dirty="0">
                <a:solidFill>
                  <a:srgbClr val="0D0D0D"/>
                </a:solidFill>
                <a:effectLst/>
                <a:latin typeface="Times New Roman" pitchFamily="18" charset="0"/>
                <a:cs typeface="Times New Roman" pitchFamily="18" charset="0"/>
              </a:rPr>
              <a:t>Keyloggers, both benign and malicious, have been a topic of interest in both cybersecurity and privacy discussions</a:t>
            </a:r>
          </a:p>
          <a:p>
            <a:pPr marL="305435" indent="-305435"/>
            <a:r>
              <a:rPr lang="en-US" sz="2400" dirty="0">
                <a:solidFill>
                  <a:srgbClr val="0D0D0D"/>
                </a:solidFill>
                <a:latin typeface="Times New Roman" pitchFamily="18" charset="0"/>
                <a:cs typeface="Times New Roman" pitchFamily="18" charset="0"/>
              </a:rPr>
              <a:t>T</a:t>
            </a:r>
            <a:r>
              <a:rPr lang="en-US" sz="2400" b="0" i="0" dirty="0">
                <a:solidFill>
                  <a:srgbClr val="0D0D0D"/>
                </a:solidFill>
                <a:effectLst/>
                <a:latin typeface="Times New Roman" pitchFamily="18" charset="0"/>
                <a:cs typeface="Times New Roman" pitchFamily="18" charset="0"/>
              </a:rPr>
              <a:t>he future of keyloggers and security will likely involve a combination of technological advancements, regulatory measures, and user education efforts to effectively mitigate the risks posed by these threats.</a:t>
            </a:r>
            <a:endParaRPr lang="en-US" sz="2400" dirty="0">
              <a:latin typeface="Times New Roman" pitchFamily="18" charset="0"/>
              <a:cs typeface="Times New Roman" pitchFamily="18" charset="0"/>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24</TotalTime>
  <Words>1035</Words>
  <Application>Microsoft Office PowerPoint</Application>
  <PresentationFormat>Custom</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vt:lpstr>
      <vt:lpstr>    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SRIDHAR</cp:lastModifiedBy>
  <cp:revision>26</cp:revision>
  <dcterms:created xsi:type="dcterms:W3CDTF">2021-05-26T16:50:10Z</dcterms:created>
  <dcterms:modified xsi:type="dcterms:W3CDTF">2024-04-04T01:30:23Z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