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72" r:id="rId8"/>
    <p:sldId id="264" r:id="rId9"/>
    <p:sldId id="265" r:id="rId10"/>
    <p:sldId id="266" r:id="rId11"/>
    <p:sldId id="267" r:id="rId12"/>
    <p:sldId id="268" r:id="rId13"/>
    <p:sldId id="269" r:id="rId14"/>
    <p:sldId id="270" r:id="rId15"/>
    <p:sldId id="273" r:id="rId16"/>
    <p:sldId id="274" r:id="rId17"/>
    <p:sldId id="275" r:id="rId18"/>
    <p:sldId id="276" r:id="rId19"/>
    <p:sldId id="271"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it Ransingh" initials="PR" lastIdx="1" clrIdx="0">
    <p:extLst>
      <p:ext uri="{19B8F6BF-5375-455C-9EA6-DF929625EA0E}">
        <p15:presenceInfo xmlns="" xmlns:p15="http://schemas.microsoft.com/office/powerpoint/2012/main" userId="02ce1d3df0d10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74" autoAdjust="0"/>
  </p:normalViewPr>
  <p:slideViewPr>
    <p:cSldViewPr snapToGrid="0">
      <p:cViewPr>
        <p:scale>
          <a:sx n="66" d="100"/>
          <a:sy n="66" d="100"/>
        </p:scale>
        <p:origin x="-1330" y="-1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7DB2E-543B-49D7-BEF9-E92DCC2EA097}" type="doc">
      <dgm:prSet loTypeId="urn:microsoft.com/office/officeart/2005/8/layout/radial5" loCatId="cycle" qsTypeId="urn:microsoft.com/office/officeart/2005/8/quickstyle/simple1" qsCatId="simple" csTypeId="urn:microsoft.com/office/officeart/2005/8/colors/colorful3" csCatId="colorful" phldr="1"/>
      <dgm:spPr/>
      <dgm:t>
        <a:bodyPr/>
        <a:lstStyle/>
        <a:p>
          <a:endParaRPr lang="en-IN"/>
        </a:p>
      </dgm:t>
    </dgm:pt>
    <dgm:pt modelId="{833FB74A-6962-4C03-921F-EB225E6B60C2}">
      <dgm:prSet phldrT="[Text]"/>
      <dgm:spPr/>
      <dgm:t>
        <a:bodyPr/>
        <a:lstStyle/>
        <a:p>
          <a:r>
            <a:rPr lang="en-IN" dirty="0">
              <a:latin typeface="Avenir Next LT Pro Light" panose="020B0304020202020204" pitchFamily="34" charset="0"/>
              <a:cs typeface="Arial" panose="020B0604020202020204" pitchFamily="34" charset="0"/>
            </a:rPr>
            <a:t>Agenda</a:t>
          </a:r>
        </a:p>
      </dgm:t>
    </dgm:pt>
    <dgm:pt modelId="{A4E1A89B-C6F8-4875-B893-7F825AA1D7CA}" type="parTrans" cxnId="{C4C46024-754B-4459-9E73-F1E5EC09C8DB}">
      <dgm:prSet/>
      <dgm:spPr/>
      <dgm:t>
        <a:bodyPr/>
        <a:lstStyle/>
        <a:p>
          <a:endParaRPr lang="en-IN">
            <a:latin typeface="Avenir Next LT Pro Light" panose="020B0304020202020204" pitchFamily="34" charset="0"/>
            <a:cs typeface="Arial" panose="020B0604020202020204" pitchFamily="34" charset="0"/>
          </a:endParaRPr>
        </a:p>
      </dgm:t>
    </dgm:pt>
    <dgm:pt modelId="{42960B5C-9F01-45FC-B7E0-453EBC7835A5}" type="sibTrans" cxnId="{C4C46024-754B-4459-9E73-F1E5EC09C8DB}">
      <dgm:prSet/>
      <dgm:spPr/>
      <dgm:t>
        <a:bodyPr/>
        <a:lstStyle/>
        <a:p>
          <a:endParaRPr lang="en-IN">
            <a:latin typeface="Avenir Next LT Pro Light" panose="020B0304020202020204" pitchFamily="34" charset="0"/>
            <a:cs typeface="Arial" panose="020B0604020202020204" pitchFamily="34" charset="0"/>
          </a:endParaRPr>
        </a:p>
      </dgm:t>
    </dgm:pt>
    <dgm:pt modelId="{13C7A317-A4AD-4B25-868F-DBE03E8857AF}">
      <dgm:prSet phldrT="[Text]"/>
      <dgm:spPr/>
      <dgm:t>
        <a:bodyPr/>
        <a:lstStyle/>
        <a:p>
          <a:r>
            <a:rPr lang="en-IN" dirty="0" smtClean="0">
              <a:latin typeface="Avenir Next LT Pro Light" panose="020B0304020202020204" pitchFamily="34" charset="0"/>
              <a:cs typeface="Arial" panose="020B0604020202020204" pitchFamily="34" charset="0"/>
            </a:rPr>
            <a:t>1.Reason for this project.</a:t>
          </a:r>
          <a:endParaRPr lang="en-IN" dirty="0">
            <a:latin typeface="Avenir Next LT Pro Light" panose="020B0304020202020204" pitchFamily="34" charset="0"/>
            <a:cs typeface="Arial" panose="020B0604020202020204" pitchFamily="34" charset="0"/>
          </a:endParaRPr>
        </a:p>
      </dgm:t>
    </dgm:pt>
    <dgm:pt modelId="{2790A279-6C47-4D8E-9005-F28315CD6ACD}" type="parTrans" cxnId="{CF4D5F31-C9DE-45EB-A662-B5646C61B390}">
      <dgm:prSet/>
      <dgm:spPr/>
      <dgm:t>
        <a:bodyPr/>
        <a:lstStyle/>
        <a:p>
          <a:endParaRPr lang="en-IN">
            <a:latin typeface="Avenir Next LT Pro Light" panose="020B0304020202020204" pitchFamily="34" charset="0"/>
            <a:cs typeface="Arial" panose="020B0604020202020204" pitchFamily="34" charset="0"/>
          </a:endParaRPr>
        </a:p>
      </dgm:t>
    </dgm:pt>
    <dgm:pt modelId="{0446236C-44A2-4F56-8ADC-8BE1DAEFB131}" type="sibTrans" cxnId="{CF4D5F31-C9DE-45EB-A662-B5646C61B390}">
      <dgm:prSet/>
      <dgm:spPr/>
      <dgm:t>
        <a:bodyPr/>
        <a:lstStyle/>
        <a:p>
          <a:endParaRPr lang="en-IN">
            <a:latin typeface="Avenir Next LT Pro Light" panose="020B0304020202020204" pitchFamily="34" charset="0"/>
            <a:cs typeface="Arial" panose="020B0604020202020204" pitchFamily="34" charset="0"/>
          </a:endParaRPr>
        </a:p>
      </dgm:t>
    </dgm:pt>
    <dgm:pt modelId="{F521FC06-2948-4472-AB7D-8DC290C8C52D}">
      <dgm:prSet phldrT="[Text]"/>
      <dgm:spPr/>
      <dgm:t>
        <a:bodyPr/>
        <a:lstStyle/>
        <a:p>
          <a:r>
            <a:rPr lang="en-IN" dirty="0" smtClean="0">
              <a:latin typeface="Avenir Next LT Pro Light" panose="020B0304020202020204" pitchFamily="34" charset="0"/>
              <a:cs typeface="Arial" panose="020B0604020202020204" pitchFamily="34" charset="0"/>
            </a:rPr>
            <a:t>2.Problem Statement</a:t>
          </a:r>
          <a:endParaRPr lang="en-IN" dirty="0">
            <a:latin typeface="Avenir Next LT Pro Light" panose="020B0304020202020204" pitchFamily="34" charset="0"/>
            <a:cs typeface="Arial" panose="020B0604020202020204" pitchFamily="34" charset="0"/>
          </a:endParaRPr>
        </a:p>
      </dgm:t>
    </dgm:pt>
    <dgm:pt modelId="{2555166B-9CAC-42A5-8DAC-BDE159B5D287}" type="parTrans" cxnId="{3D3D0948-9371-4935-84B8-1B7596B5E29A}">
      <dgm:prSet/>
      <dgm:spPr/>
      <dgm:t>
        <a:bodyPr/>
        <a:lstStyle/>
        <a:p>
          <a:endParaRPr lang="en-IN">
            <a:latin typeface="Avenir Next LT Pro Light" panose="020B0304020202020204" pitchFamily="34" charset="0"/>
            <a:cs typeface="Arial" panose="020B0604020202020204" pitchFamily="34" charset="0"/>
          </a:endParaRPr>
        </a:p>
      </dgm:t>
    </dgm:pt>
    <dgm:pt modelId="{6EBC6A7A-4F1A-4A2D-835A-33BDB0D1A3AF}" type="sibTrans" cxnId="{3D3D0948-9371-4935-84B8-1B7596B5E29A}">
      <dgm:prSet/>
      <dgm:spPr/>
      <dgm:t>
        <a:bodyPr/>
        <a:lstStyle/>
        <a:p>
          <a:endParaRPr lang="en-IN">
            <a:latin typeface="Avenir Next LT Pro Light" panose="020B0304020202020204" pitchFamily="34" charset="0"/>
            <a:cs typeface="Arial" panose="020B0604020202020204" pitchFamily="34" charset="0"/>
          </a:endParaRPr>
        </a:p>
      </dgm:t>
    </dgm:pt>
    <dgm:pt modelId="{D8081E65-137E-43F7-A4BA-7040A4F8BB61}">
      <dgm:prSet phldrT="[Text]"/>
      <dgm:spPr/>
      <dgm:t>
        <a:bodyPr/>
        <a:lstStyle/>
        <a:p>
          <a:r>
            <a:rPr lang="en-IN" dirty="0">
              <a:latin typeface="Avenir Next LT Pro Light" panose="020B0304020202020204" pitchFamily="34" charset="0"/>
              <a:cs typeface="Arial" panose="020B0604020202020204" pitchFamily="34" charset="0"/>
            </a:rPr>
            <a:t>3.Analytics</a:t>
          </a:r>
        </a:p>
        <a:p>
          <a:r>
            <a:rPr lang="en-IN" dirty="0">
              <a:latin typeface="Avenir Next LT Pro Light" panose="020B0304020202020204" pitchFamily="34" charset="0"/>
              <a:cs typeface="Arial" panose="020B0604020202020204" pitchFamily="34" charset="0"/>
            </a:rPr>
            <a:t>Team</a:t>
          </a:r>
        </a:p>
      </dgm:t>
    </dgm:pt>
    <dgm:pt modelId="{A75235F6-771C-47FB-82EA-C9ACE4F2E0C2}" type="parTrans" cxnId="{A8372674-AA98-455A-97B7-2C045C95D7D1}">
      <dgm:prSet/>
      <dgm:spPr/>
      <dgm:t>
        <a:bodyPr/>
        <a:lstStyle/>
        <a:p>
          <a:endParaRPr lang="en-IN">
            <a:latin typeface="Avenir Next LT Pro Light" panose="020B0304020202020204" pitchFamily="34" charset="0"/>
            <a:cs typeface="Arial" panose="020B0604020202020204" pitchFamily="34" charset="0"/>
          </a:endParaRPr>
        </a:p>
      </dgm:t>
    </dgm:pt>
    <dgm:pt modelId="{8826C057-0D33-4330-ABBD-463673B02E14}" type="sibTrans" cxnId="{A8372674-AA98-455A-97B7-2C045C95D7D1}">
      <dgm:prSet/>
      <dgm:spPr/>
      <dgm:t>
        <a:bodyPr/>
        <a:lstStyle/>
        <a:p>
          <a:endParaRPr lang="en-IN">
            <a:latin typeface="Avenir Next LT Pro Light" panose="020B0304020202020204" pitchFamily="34" charset="0"/>
            <a:cs typeface="Arial" panose="020B0604020202020204" pitchFamily="34" charset="0"/>
          </a:endParaRPr>
        </a:p>
      </dgm:t>
    </dgm:pt>
    <dgm:pt modelId="{FAEB409A-F8D3-4C46-A23D-CD2309E5DE44}">
      <dgm:prSet phldrT="[Text]"/>
      <dgm:spPr/>
      <dgm:t>
        <a:bodyPr/>
        <a:lstStyle/>
        <a:p>
          <a:r>
            <a:rPr lang="en-IN" dirty="0">
              <a:latin typeface="Avenir Next LT Pro Light" panose="020B0304020202020204" pitchFamily="34" charset="0"/>
              <a:cs typeface="Arial" panose="020B0604020202020204" pitchFamily="34" charset="0"/>
            </a:rPr>
            <a:t>4.Process</a:t>
          </a:r>
        </a:p>
      </dgm:t>
    </dgm:pt>
    <dgm:pt modelId="{0AA21EE9-E370-4984-B0A3-3EB25E9CC8F8}" type="parTrans" cxnId="{F3082816-1919-46C8-B862-59293FCAF37A}">
      <dgm:prSet/>
      <dgm:spPr/>
      <dgm:t>
        <a:bodyPr/>
        <a:lstStyle/>
        <a:p>
          <a:endParaRPr lang="en-IN">
            <a:latin typeface="Avenir Next LT Pro Light" panose="020B0304020202020204" pitchFamily="34" charset="0"/>
            <a:cs typeface="Arial" panose="020B0604020202020204" pitchFamily="34" charset="0"/>
          </a:endParaRPr>
        </a:p>
      </dgm:t>
    </dgm:pt>
    <dgm:pt modelId="{30C7D2CD-DE5B-4AF6-86AF-7863613675B4}" type="sibTrans" cxnId="{F3082816-1919-46C8-B862-59293FCAF37A}">
      <dgm:prSet/>
      <dgm:spPr/>
      <dgm:t>
        <a:bodyPr/>
        <a:lstStyle/>
        <a:p>
          <a:endParaRPr lang="en-IN">
            <a:latin typeface="Avenir Next LT Pro Light" panose="020B0304020202020204" pitchFamily="34" charset="0"/>
            <a:cs typeface="Arial" panose="020B0604020202020204" pitchFamily="34" charset="0"/>
          </a:endParaRPr>
        </a:p>
      </dgm:t>
    </dgm:pt>
    <dgm:pt modelId="{BC0D09A0-F747-4FA1-A904-3E1BBA4F058B}">
      <dgm:prSet phldrT="[Text]"/>
      <dgm:spPr/>
      <dgm:t>
        <a:bodyPr/>
        <a:lstStyle/>
        <a:p>
          <a:r>
            <a:rPr lang="en-IN" dirty="0" smtClean="0">
              <a:latin typeface="Avenir Next LT Pro Light" panose="020B0304020202020204" pitchFamily="34" charset="0"/>
              <a:cs typeface="Arial" panose="020B0604020202020204" pitchFamily="34" charset="0"/>
            </a:rPr>
            <a:t>5.Problem Faced</a:t>
          </a:r>
          <a:endParaRPr lang="en-IN" dirty="0">
            <a:latin typeface="Avenir Next LT Pro Light" panose="020B0304020202020204" pitchFamily="34" charset="0"/>
            <a:cs typeface="Arial" panose="020B0604020202020204" pitchFamily="34" charset="0"/>
          </a:endParaRPr>
        </a:p>
      </dgm:t>
    </dgm:pt>
    <dgm:pt modelId="{9B4B5041-E7D2-4E79-B77F-A6705BA43A01}" type="parTrans" cxnId="{6A4D74E2-1514-4133-BFBD-6A115F716B25}">
      <dgm:prSet/>
      <dgm:spPr/>
      <dgm:t>
        <a:bodyPr/>
        <a:lstStyle/>
        <a:p>
          <a:endParaRPr lang="en-IN">
            <a:latin typeface="Avenir Next LT Pro Light" panose="020B0304020202020204" pitchFamily="34" charset="0"/>
            <a:cs typeface="Arial" panose="020B0604020202020204" pitchFamily="34" charset="0"/>
          </a:endParaRPr>
        </a:p>
      </dgm:t>
    </dgm:pt>
    <dgm:pt modelId="{B3E67F4A-CB0E-4FBA-8C92-B4AFA066C9C0}" type="sibTrans" cxnId="{6A4D74E2-1514-4133-BFBD-6A115F716B25}">
      <dgm:prSet/>
      <dgm:spPr/>
      <dgm:t>
        <a:bodyPr/>
        <a:lstStyle/>
        <a:p>
          <a:endParaRPr lang="en-IN">
            <a:latin typeface="Avenir Next LT Pro Light" panose="020B0304020202020204" pitchFamily="34" charset="0"/>
            <a:cs typeface="Arial" panose="020B0604020202020204" pitchFamily="34" charset="0"/>
          </a:endParaRPr>
        </a:p>
      </dgm:t>
    </dgm:pt>
    <dgm:pt modelId="{F47DFA9F-4CD4-450E-A088-A6479BF59896}">
      <dgm:prSet phldrT="[Text]"/>
      <dgm:spPr/>
      <dgm:t>
        <a:bodyPr/>
        <a:lstStyle/>
        <a:p>
          <a:r>
            <a:rPr lang="en-IN" dirty="0">
              <a:latin typeface="Avenir Next LT Pro Light" panose="020B0304020202020204" pitchFamily="34" charset="0"/>
              <a:cs typeface="Arial" panose="020B0604020202020204" pitchFamily="34" charset="0"/>
            </a:rPr>
            <a:t>6.Conclusion</a:t>
          </a:r>
        </a:p>
      </dgm:t>
    </dgm:pt>
    <dgm:pt modelId="{C5A46FF4-A7A0-4CE7-8E8C-32B4C45F895F}" type="parTrans" cxnId="{6D598C20-A9C3-4337-A7D2-C65A36797157}">
      <dgm:prSet/>
      <dgm:spPr/>
      <dgm:t>
        <a:bodyPr/>
        <a:lstStyle/>
        <a:p>
          <a:endParaRPr lang="en-IN">
            <a:latin typeface="Avenir Next LT Pro Light" panose="020B0304020202020204" pitchFamily="34" charset="0"/>
            <a:cs typeface="Arial" panose="020B0604020202020204" pitchFamily="34" charset="0"/>
          </a:endParaRPr>
        </a:p>
      </dgm:t>
    </dgm:pt>
    <dgm:pt modelId="{C857D096-2BDF-4D2C-9C29-EDFBF9427D8A}" type="sibTrans" cxnId="{6D598C20-A9C3-4337-A7D2-C65A36797157}">
      <dgm:prSet/>
      <dgm:spPr/>
      <dgm:t>
        <a:bodyPr/>
        <a:lstStyle/>
        <a:p>
          <a:endParaRPr lang="en-IN">
            <a:latin typeface="Avenir Next LT Pro Light" panose="020B0304020202020204" pitchFamily="34" charset="0"/>
            <a:cs typeface="Arial" panose="020B0604020202020204" pitchFamily="34" charset="0"/>
          </a:endParaRPr>
        </a:p>
      </dgm:t>
    </dgm:pt>
    <dgm:pt modelId="{7E124B84-4BBE-442C-A9F8-4AFF1D981C50}" type="pres">
      <dgm:prSet presAssocID="{BB67DB2E-543B-49D7-BEF9-E92DCC2EA097}" presName="Name0" presStyleCnt="0">
        <dgm:presLayoutVars>
          <dgm:chMax val="1"/>
          <dgm:dir/>
          <dgm:animLvl val="ctr"/>
          <dgm:resizeHandles val="exact"/>
        </dgm:presLayoutVars>
      </dgm:prSet>
      <dgm:spPr/>
      <dgm:t>
        <a:bodyPr/>
        <a:lstStyle/>
        <a:p>
          <a:endParaRPr lang="en-IN"/>
        </a:p>
      </dgm:t>
    </dgm:pt>
    <dgm:pt modelId="{5EC680D7-2249-49EA-88C1-254ACD744828}" type="pres">
      <dgm:prSet presAssocID="{833FB74A-6962-4C03-921F-EB225E6B60C2}" presName="centerShape" presStyleLbl="node0" presStyleIdx="0" presStyleCnt="1"/>
      <dgm:spPr/>
      <dgm:t>
        <a:bodyPr/>
        <a:lstStyle/>
        <a:p>
          <a:endParaRPr lang="en-IN"/>
        </a:p>
      </dgm:t>
    </dgm:pt>
    <dgm:pt modelId="{41BBF862-5C4F-4B93-AD7C-0F3250A6D32C}" type="pres">
      <dgm:prSet presAssocID="{2790A279-6C47-4D8E-9005-F28315CD6ACD}" presName="parTrans" presStyleLbl="sibTrans2D1" presStyleIdx="0" presStyleCnt="6"/>
      <dgm:spPr/>
      <dgm:t>
        <a:bodyPr/>
        <a:lstStyle/>
        <a:p>
          <a:endParaRPr lang="en-IN"/>
        </a:p>
      </dgm:t>
    </dgm:pt>
    <dgm:pt modelId="{507A38AE-359A-4B80-8809-9F9CCFA03946}" type="pres">
      <dgm:prSet presAssocID="{2790A279-6C47-4D8E-9005-F28315CD6ACD}" presName="connectorText" presStyleLbl="sibTrans2D1" presStyleIdx="0" presStyleCnt="6"/>
      <dgm:spPr/>
      <dgm:t>
        <a:bodyPr/>
        <a:lstStyle/>
        <a:p>
          <a:endParaRPr lang="en-IN"/>
        </a:p>
      </dgm:t>
    </dgm:pt>
    <dgm:pt modelId="{7EC01B77-D8C5-48E4-9083-C2ABCFFB3BAA}" type="pres">
      <dgm:prSet presAssocID="{13C7A317-A4AD-4B25-868F-DBE03E8857AF}" presName="node" presStyleLbl="node1" presStyleIdx="0" presStyleCnt="6">
        <dgm:presLayoutVars>
          <dgm:bulletEnabled val="1"/>
        </dgm:presLayoutVars>
      </dgm:prSet>
      <dgm:spPr/>
      <dgm:t>
        <a:bodyPr/>
        <a:lstStyle/>
        <a:p>
          <a:endParaRPr lang="en-IN"/>
        </a:p>
      </dgm:t>
    </dgm:pt>
    <dgm:pt modelId="{24E8DA72-B845-4A35-B2EA-F63117AF65D2}" type="pres">
      <dgm:prSet presAssocID="{2555166B-9CAC-42A5-8DAC-BDE159B5D287}" presName="parTrans" presStyleLbl="sibTrans2D1" presStyleIdx="1" presStyleCnt="6"/>
      <dgm:spPr/>
      <dgm:t>
        <a:bodyPr/>
        <a:lstStyle/>
        <a:p>
          <a:endParaRPr lang="en-IN"/>
        </a:p>
      </dgm:t>
    </dgm:pt>
    <dgm:pt modelId="{7F099ED2-2A7D-4BFF-8EC1-C02485B3AD4F}" type="pres">
      <dgm:prSet presAssocID="{2555166B-9CAC-42A5-8DAC-BDE159B5D287}" presName="connectorText" presStyleLbl="sibTrans2D1" presStyleIdx="1" presStyleCnt="6"/>
      <dgm:spPr/>
      <dgm:t>
        <a:bodyPr/>
        <a:lstStyle/>
        <a:p>
          <a:endParaRPr lang="en-IN"/>
        </a:p>
      </dgm:t>
    </dgm:pt>
    <dgm:pt modelId="{7EEAF38E-D3DC-4B20-83AC-96E7BED13098}" type="pres">
      <dgm:prSet presAssocID="{F521FC06-2948-4472-AB7D-8DC290C8C52D}" presName="node" presStyleLbl="node1" presStyleIdx="1" presStyleCnt="6">
        <dgm:presLayoutVars>
          <dgm:bulletEnabled val="1"/>
        </dgm:presLayoutVars>
      </dgm:prSet>
      <dgm:spPr/>
      <dgm:t>
        <a:bodyPr/>
        <a:lstStyle/>
        <a:p>
          <a:endParaRPr lang="en-IN"/>
        </a:p>
      </dgm:t>
    </dgm:pt>
    <dgm:pt modelId="{0EAC4DF8-4396-43BB-9374-338C35940E54}" type="pres">
      <dgm:prSet presAssocID="{A75235F6-771C-47FB-82EA-C9ACE4F2E0C2}" presName="parTrans" presStyleLbl="sibTrans2D1" presStyleIdx="2" presStyleCnt="6"/>
      <dgm:spPr/>
      <dgm:t>
        <a:bodyPr/>
        <a:lstStyle/>
        <a:p>
          <a:endParaRPr lang="en-IN"/>
        </a:p>
      </dgm:t>
    </dgm:pt>
    <dgm:pt modelId="{12AE17FA-A038-4C0C-93A4-69C405D9C375}" type="pres">
      <dgm:prSet presAssocID="{A75235F6-771C-47FB-82EA-C9ACE4F2E0C2}" presName="connectorText" presStyleLbl="sibTrans2D1" presStyleIdx="2" presStyleCnt="6"/>
      <dgm:spPr/>
      <dgm:t>
        <a:bodyPr/>
        <a:lstStyle/>
        <a:p>
          <a:endParaRPr lang="en-IN"/>
        </a:p>
      </dgm:t>
    </dgm:pt>
    <dgm:pt modelId="{B48743BB-1DEF-4857-A536-61DF5B4C26F9}" type="pres">
      <dgm:prSet presAssocID="{D8081E65-137E-43F7-A4BA-7040A4F8BB61}" presName="node" presStyleLbl="node1" presStyleIdx="2" presStyleCnt="6" custRadScaleRad="100280" custRadScaleInc="919">
        <dgm:presLayoutVars>
          <dgm:bulletEnabled val="1"/>
        </dgm:presLayoutVars>
      </dgm:prSet>
      <dgm:spPr/>
      <dgm:t>
        <a:bodyPr/>
        <a:lstStyle/>
        <a:p>
          <a:endParaRPr lang="en-IN"/>
        </a:p>
      </dgm:t>
    </dgm:pt>
    <dgm:pt modelId="{D0EABC45-9BB6-4464-B9EC-B0EDBAFE5141}" type="pres">
      <dgm:prSet presAssocID="{0AA21EE9-E370-4984-B0A3-3EB25E9CC8F8}" presName="parTrans" presStyleLbl="sibTrans2D1" presStyleIdx="3" presStyleCnt="6"/>
      <dgm:spPr/>
      <dgm:t>
        <a:bodyPr/>
        <a:lstStyle/>
        <a:p>
          <a:endParaRPr lang="en-IN"/>
        </a:p>
      </dgm:t>
    </dgm:pt>
    <dgm:pt modelId="{4627FE29-B4C9-4F99-95C7-C398334167A6}" type="pres">
      <dgm:prSet presAssocID="{0AA21EE9-E370-4984-B0A3-3EB25E9CC8F8}" presName="connectorText" presStyleLbl="sibTrans2D1" presStyleIdx="3" presStyleCnt="6"/>
      <dgm:spPr/>
      <dgm:t>
        <a:bodyPr/>
        <a:lstStyle/>
        <a:p>
          <a:endParaRPr lang="en-IN"/>
        </a:p>
      </dgm:t>
    </dgm:pt>
    <dgm:pt modelId="{0ACF6CB9-1217-41E6-BF12-8B29565AF008}" type="pres">
      <dgm:prSet presAssocID="{FAEB409A-F8D3-4C46-A23D-CD2309E5DE44}" presName="node" presStyleLbl="node1" presStyleIdx="3" presStyleCnt="6">
        <dgm:presLayoutVars>
          <dgm:bulletEnabled val="1"/>
        </dgm:presLayoutVars>
      </dgm:prSet>
      <dgm:spPr/>
      <dgm:t>
        <a:bodyPr/>
        <a:lstStyle/>
        <a:p>
          <a:endParaRPr lang="en-IN"/>
        </a:p>
      </dgm:t>
    </dgm:pt>
    <dgm:pt modelId="{7E6F25EA-E8A0-4837-AD01-003612A09371}" type="pres">
      <dgm:prSet presAssocID="{9B4B5041-E7D2-4E79-B77F-A6705BA43A01}" presName="parTrans" presStyleLbl="sibTrans2D1" presStyleIdx="4" presStyleCnt="6"/>
      <dgm:spPr/>
      <dgm:t>
        <a:bodyPr/>
        <a:lstStyle/>
        <a:p>
          <a:endParaRPr lang="en-IN"/>
        </a:p>
      </dgm:t>
    </dgm:pt>
    <dgm:pt modelId="{C12F5349-7D6E-4BA9-848C-3D028F7824C7}" type="pres">
      <dgm:prSet presAssocID="{9B4B5041-E7D2-4E79-B77F-A6705BA43A01}" presName="connectorText" presStyleLbl="sibTrans2D1" presStyleIdx="4" presStyleCnt="6"/>
      <dgm:spPr/>
      <dgm:t>
        <a:bodyPr/>
        <a:lstStyle/>
        <a:p>
          <a:endParaRPr lang="en-IN"/>
        </a:p>
      </dgm:t>
    </dgm:pt>
    <dgm:pt modelId="{953F6449-9A23-443E-8394-FA4F193EECE7}" type="pres">
      <dgm:prSet presAssocID="{BC0D09A0-F747-4FA1-A904-3E1BBA4F058B}" presName="node" presStyleLbl="node1" presStyleIdx="4" presStyleCnt="6">
        <dgm:presLayoutVars>
          <dgm:bulletEnabled val="1"/>
        </dgm:presLayoutVars>
      </dgm:prSet>
      <dgm:spPr/>
      <dgm:t>
        <a:bodyPr/>
        <a:lstStyle/>
        <a:p>
          <a:endParaRPr lang="en-IN"/>
        </a:p>
      </dgm:t>
    </dgm:pt>
    <dgm:pt modelId="{0EACD094-88BF-412B-8D58-113181F8E774}" type="pres">
      <dgm:prSet presAssocID="{C5A46FF4-A7A0-4CE7-8E8C-32B4C45F895F}" presName="parTrans" presStyleLbl="sibTrans2D1" presStyleIdx="5" presStyleCnt="6"/>
      <dgm:spPr/>
      <dgm:t>
        <a:bodyPr/>
        <a:lstStyle/>
        <a:p>
          <a:endParaRPr lang="en-IN"/>
        </a:p>
      </dgm:t>
    </dgm:pt>
    <dgm:pt modelId="{627646DC-E3DA-4966-BC0A-C20D8D32E2B5}" type="pres">
      <dgm:prSet presAssocID="{C5A46FF4-A7A0-4CE7-8E8C-32B4C45F895F}" presName="connectorText" presStyleLbl="sibTrans2D1" presStyleIdx="5" presStyleCnt="6"/>
      <dgm:spPr/>
      <dgm:t>
        <a:bodyPr/>
        <a:lstStyle/>
        <a:p>
          <a:endParaRPr lang="en-IN"/>
        </a:p>
      </dgm:t>
    </dgm:pt>
    <dgm:pt modelId="{85A463E5-E846-470E-98E0-EC361CBFF55D}" type="pres">
      <dgm:prSet presAssocID="{F47DFA9F-4CD4-450E-A088-A6479BF59896}" presName="node" presStyleLbl="node1" presStyleIdx="5" presStyleCnt="6">
        <dgm:presLayoutVars>
          <dgm:bulletEnabled val="1"/>
        </dgm:presLayoutVars>
      </dgm:prSet>
      <dgm:spPr/>
      <dgm:t>
        <a:bodyPr/>
        <a:lstStyle/>
        <a:p>
          <a:endParaRPr lang="en-IN"/>
        </a:p>
      </dgm:t>
    </dgm:pt>
  </dgm:ptLst>
  <dgm:cxnLst>
    <dgm:cxn modelId="{C4C46024-754B-4459-9E73-F1E5EC09C8DB}" srcId="{BB67DB2E-543B-49D7-BEF9-E92DCC2EA097}" destId="{833FB74A-6962-4C03-921F-EB225E6B60C2}" srcOrd="0" destOrd="0" parTransId="{A4E1A89B-C6F8-4875-B893-7F825AA1D7CA}" sibTransId="{42960B5C-9F01-45FC-B7E0-453EBC7835A5}"/>
    <dgm:cxn modelId="{69299AE8-A1EE-4A2C-903C-78022643E2BE}" type="presOf" srcId="{833FB74A-6962-4C03-921F-EB225E6B60C2}" destId="{5EC680D7-2249-49EA-88C1-254ACD744828}" srcOrd="0" destOrd="0" presId="urn:microsoft.com/office/officeart/2005/8/layout/radial5"/>
    <dgm:cxn modelId="{6D598C20-A9C3-4337-A7D2-C65A36797157}" srcId="{833FB74A-6962-4C03-921F-EB225E6B60C2}" destId="{F47DFA9F-4CD4-450E-A088-A6479BF59896}" srcOrd="5" destOrd="0" parTransId="{C5A46FF4-A7A0-4CE7-8E8C-32B4C45F895F}" sibTransId="{C857D096-2BDF-4D2C-9C29-EDFBF9427D8A}"/>
    <dgm:cxn modelId="{32824CC1-09F4-4AC1-87BC-2A6E05F219E0}" type="presOf" srcId="{FAEB409A-F8D3-4C46-A23D-CD2309E5DE44}" destId="{0ACF6CB9-1217-41E6-BF12-8B29565AF008}" srcOrd="0" destOrd="0" presId="urn:microsoft.com/office/officeart/2005/8/layout/radial5"/>
    <dgm:cxn modelId="{CFEA7FE5-9469-4CBB-952B-59803661F961}" type="presOf" srcId="{A75235F6-771C-47FB-82EA-C9ACE4F2E0C2}" destId="{12AE17FA-A038-4C0C-93A4-69C405D9C375}" srcOrd="1" destOrd="0" presId="urn:microsoft.com/office/officeart/2005/8/layout/radial5"/>
    <dgm:cxn modelId="{2E2EF323-ED06-4BBA-961F-9A2E2B4079FA}" type="presOf" srcId="{C5A46FF4-A7A0-4CE7-8E8C-32B4C45F895F}" destId="{0EACD094-88BF-412B-8D58-113181F8E774}" srcOrd="0" destOrd="0" presId="urn:microsoft.com/office/officeart/2005/8/layout/radial5"/>
    <dgm:cxn modelId="{73799C76-C515-4498-810E-CD02EB962475}" type="presOf" srcId="{0AA21EE9-E370-4984-B0A3-3EB25E9CC8F8}" destId="{4627FE29-B4C9-4F99-95C7-C398334167A6}" srcOrd="1" destOrd="0" presId="urn:microsoft.com/office/officeart/2005/8/layout/radial5"/>
    <dgm:cxn modelId="{A8372674-AA98-455A-97B7-2C045C95D7D1}" srcId="{833FB74A-6962-4C03-921F-EB225E6B60C2}" destId="{D8081E65-137E-43F7-A4BA-7040A4F8BB61}" srcOrd="2" destOrd="0" parTransId="{A75235F6-771C-47FB-82EA-C9ACE4F2E0C2}" sibTransId="{8826C057-0D33-4330-ABBD-463673B02E14}"/>
    <dgm:cxn modelId="{0E37F85D-CA5B-492D-A628-7725EA11B27B}" type="presOf" srcId="{F521FC06-2948-4472-AB7D-8DC290C8C52D}" destId="{7EEAF38E-D3DC-4B20-83AC-96E7BED13098}" srcOrd="0" destOrd="0" presId="urn:microsoft.com/office/officeart/2005/8/layout/radial5"/>
    <dgm:cxn modelId="{6A4D74E2-1514-4133-BFBD-6A115F716B25}" srcId="{833FB74A-6962-4C03-921F-EB225E6B60C2}" destId="{BC0D09A0-F747-4FA1-A904-3E1BBA4F058B}" srcOrd="4" destOrd="0" parTransId="{9B4B5041-E7D2-4E79-B77F-A6705BA43A01}" sibTransId="{B3E67F4A-CB0E-4FBA-8C92-B4AFA066C9C0}"/>
    <dgm:cxn modelId="{F3082816-1919-46C8-B862-59293FCAF37A}" srcId="{833FB74A-6962-4C03-921F-EB225E6B60C2}" destId="{FAEB409A-F8D3-4C46-A23D-CD2309E5DE44}" srcOrd="3" destOrd="0" parTransId="{0AA21EE9-E370-4984-B0A3-3EB25E9CC8F8}" sibTransId="{30C7D2CD-DE5B-4AF6-86AF-7863613675B4}"/>
    <dgm:cxn modelId="{4800A02F-B17B-4094-994C-E77B446B952D}" type="presOf" srcId="{BC0D09A0-F747-4FA1-A904-3E1BBA4F058B}" destId="{953F6449-9A23-443E-8394-FA4F193EECE7}" srcOrd="0" destOrd="0" presId="urn:microsoft.com/office/officeart/2005/8/layout/radial5"/>
    <dgm:cxn modelId="{927F5442-682C-441C-AC89-B724BAFB7D7A}" type="presOf" srcId="{2790A279-6C47-4D8E-9005-F28315CD6ACD}" destId="{41BBF862-5C4F-4B93-AD7C-0F3250A6D32C}" srcOrd="0" destOrd="0" presId="urn:microsoft.com/office/officeart/2005/8/layout/radial5"/>
    <dgm:cxn modelId="{A72FC198-D4A3-4397-BF62-77ADE3D3E035}" type="presOf" srcId="{0AA21EE9-E370-4984-B0A3-3EB25E9CC8F8}" destId="{D0EABC45-9BB6-4464-B9EC-B0EDBAFE5141}" srcOrd="0" destOrd="0" presId="urn:microsoft.com/office/officeart/2005/8/layout/radial5"/>
    <dgm:cxn modelId="{C48695F5-F1B4-45FB-8EA0-1BD980C44FE5}" type="presOf" srcId="{C5A46FF4-A7A0-4CE7-8E8C-32B4C45F895F}" destId="{627646DC-E3DA-4966-BC0A-C20D8D32E2B5}" srcOrd="1" destOrd="0" presId="urn:microsoft.com/office/officeart/2005/8/layout/radial5"/>
    <dgm:cxn modelId="{33A9562B-FC85-46B4-9D99-544E30243110}" type="presOf" srcId="{2790A279-6C47-4D8E-9005-F28315CD6ACD}" destId="{507A38AE-359A-4B80-8809-9F9CCFA03946}" srcOrd="1" destOrd="0" presId="urn:microsoft.com/office/officeart/2005/8/layout/radial5"/>
    <dgm:cxn modelId="{339C36B4-7382-4B7C-B8BC-F7797850E7B3}" type="presOf" srcId="{9B4B5041-E7D2-4E79-B77F-A6705BA43A01}" destId="{C12F5349-7D6E-4BA9-848C-3D028F7824C7}" srcOrd="1" destOrd="0" presId="urn:microsoft.com/office/officeart/2005/8/layout/radial5"/>
    <dgm:cxn modelId="{93527433-AA8B-40CB-8CAE-F5CA06451BD2}" type="presOf" srcId="{BB67DB2E-543B-49D7-BEF9-E92DCC2EA097}" destId="{7E124B84-4BBE-442C-A9F8-4AFF1D981C50}" srcOrd="0" destOrd="0" presId="urn:microsoft.com/office/officeart/2005/8/layout/radial5"/>
    <dgm:cxn modelId="{D63E22B1-687A-446D-8502-B992346507C7}" type="presOf" srcId="{2555166B-9CAC-42A5-8DAC-BDE159B5D287}" destId="{24E8DA72-B845-4A35-B2EA-F63117AF65D2}" srcOrd="0" destOrd="0" presId="urn:microsoft.com/office/officeart/2005/8/layout/radial5"/>
    <dgm:cxn modelId="{8B44092F-EC28-413A-8C91-F7289D8A2753}" type="presOf" srcId="{D8081E65-137E-43F7-A4BA-7040A4F8BB61}" destId="{B48743BB-1DEF-4857-A536-61DF5B4C26F9}" srcOrd="0" destOrd="0" presId="urn:microsoft.com/office/officeart/2005/8/layout/radial5"/>
    <dgm:cxn modelId="{B6C7E9ED-24B6-4F94-8F73-E18768023ECE}" type="presOf" srcId="{13C7A317-A4AD-4B25-868F-DBE03E8857AF}" destId="{7EC01B77-D8C5-48E4-9083-C2ABCFFB3BAA}" srcOrd="0" destOrd="0" presId="urn:microsoft.com/office/officeart/2005/8/layout/radial5"/>
    <dgm:cxn modelId="{CF4D5F31-C9DE-45EB-A662-B5646C61B390}" srcId="{833FB74A-6962-4C03-921F-EB225E6B60C2}" destId="{13C7A317-A4AD-4B25-868F-DBE03E8857AF}" srcOrd="0" destOrd="0" parTransId="{2790A279-6C47-4D8E-9005-F28315CD6ACD}" sibTransId="{0446236C-44A2-4F56-8ADC-8BE1DAEFB131}"/>
    <dgm:cxn modelId="{703D0AAF-2C3A-4652-9047-EBA5F1666702}" type="presOf" srcId="{F47DFA9F-4CD4-450E-A088-A6479BF59896}" destId="{85A463E5-E846-470E-98E0-EC361CBFF55D}" srcOrd="0" destOrd="0" presId="urn:microsoft.com/office/officeart/2005/8/layout/radial5"/>
    <dgm:cxn modelId="{FF6C4974-CB4E-4092-B2C8-F6598CDEAA5D}" type="presOf" srcId="{A75235F6-771C-47FB-82EA-C9ACE4F2E0C2}" destId="{0EAC4DF8-4396-43BB-9374-338C35940E54}" srcOrd="0" destOrd="0" presId="urn:microsoft.com/office/officeart/2005/8/layout/radial5"/>
    <dgm:cxn modelId="{4E98B549-CBEA-48EF-AE12-65F50A387495}" type="presOf" srcId="{9B4B5041-E7D2-4E79-B77F-A6705BA43A01}" destId="{7E6F25EA-E8A0-4837-AD01-003612A09371}" srcOrd="0" destOrd="0" presId="urn:microsoft.com/office/officeart/2005/8/layout/radial5"/>
    <dgm:cxn modelId="{3D3D0948-9371-4935-84B8-1B7596B5E29A}" srcId="{833FB74A-6962-4C03-921F-EB225E6B60C2}" destId="{F521FC06-2948-4472-AB7D-8DC290C8C52D}" srcOrd="1" destOrd="0" parTransId="{2555166B-9CAC-42A5-8DAC-BDE159B5D287}" sibTransId="{6EBC6A7A-4F1A-4A2D-835A-33BDB0D1A3AF}"/>
    <dgm:cxn modelId="{C2C6D8E8-2154-4BFB-89A4-11B5E292F49E}" type="presOf" srcId="{2555166B-9CAC-42A5-8DAC-BDE159B5D287}" destId="{7F099ED2-2A7D-4BFF-8EC1-C02485B3AD4F}" srcOrd="1" destOrd="0" presId="urn:microsoft.com/office/officeart/2005/8/layout/radial5"/>
    <dgm:cxn modelId="{179BDD36-EC51-4DBF-B337-851D7673B11A}" type="presParOf" srcId="{7E124B84-4BBE-442C-A9F8-4AFF1D981C50}" destId="{5EC680D7-2249-49EA-88C1-254ACD744828}" srcOrd="0" destOrd="0" presId="urn:microsoft.com/office/officeart/2005/8/layout/radial5"/>
    <dgm:cxn modelId="{FF98BE09-4950-43DC-A1F6-E6038E3EDC13}" type="presParOf" srcId="{7E124B84-4BBE-442C-A9F8-4AFF1D981C50}" destId="{41BBF862-5C4F-4B93-AD7C-0F3250A6D32C}" srcOrd="1" destOrd="0" presId="urn:microsoft.com/office/officeart/2005/8/layout/radial5"/>
    <dgm:cxn modelId="{69ACA993-9255-40BC-9A18-81B5BF8A1953}" type="presParOf" srcId="{41BBF862-5C4F-4B93-AD7C-0F3250A6D32C}" destId="{507A38AE-359A-4B80-8809-9F9CCFA03946}" srcOrd="0" destOrd="0" presId="urn:microsoft.com/office/officeart/2005/8/layout/radial5"/>
    <dgm:cxn modelId="{00F7D72E-F557-4F44-B80E-4723803A3C4F}" type="presParOf" srcId="{7E124B84-4BBE-442C-A9F8-4AFF1D981C50}" destId="{7EC01B77-D8C5-48E4-9083-C2ABCFFB3BAA}" srcOrd="2" destOrd="0" presId="urn:microsoft.com/office/officeart/2005/8/layout/radial5"/>
    <dgm:cxn modelId="{42C2E2F4-D743-4058-9C5B-5370344F96F6}" type="presParOf" srcId="{7E124B84-4BBE-442C-A9F8-4AFF1D981C50}" destId="{24E8DA72-B845-4A35-B2EA-F63117AF65D2}" srcOrd="3" destOrd="0" presId="urn:microsoft.com/office/officeart/2005/8/layout/radial5"/>
    <dgm:cxn modelId="{5C505C8F-ACC2-447B-890B-ABDC180DC5D2}" type="presParOf" srcId="{24E8DA72-B845-4A35-B2EA-F63117AF65D2}" destId="{7F099ED2-2A7D-4BFF-8EC1-C02485B3AD4F}" srcOrd="0" destOrd="0" presId="urn:microsoft.com/office/officeart/2005/8/layout/radial5"/>
    <dgm:cxn modelId="{909FD72A-8A71-4A93-8F2D-6D18A6638B53}" type="presParOf" srcId="{7E124B84-4BBE-442C-A9F8-4AFF1D981C50}" destId="{7EEAF38E-D3DC-4B20-83AC-96E7BED13098}" srcOrd="4" destOrd="0" presId="urn:microsoft.com/office/officeart/2005/8/layout/radial5"/>
    <dgm:cxn modelId="{7604AD6C-039E-432B-AAAA-68B880987811}" type="presParOf" srcId="{7E124B84-4BBE-442C-A9F8-4AFF1D981C50}" destId="{0EAC4DF8-4396-43BB-9374-338C35940E54}" srcOrd="5" destOrd="0" presId="urn:microsoft.com/office/officeart/2005/8/layout/radial5"/>
    <dgm:cxn modelId="{49237986-9C12-486A-A31C-FEA26D2905AE}" type="presParOf" srcId="{0EAC4DF8-4396-43BB-9374-338C35940E54}" destId="{12AE17FA-A038-4C0C-93A4-69C405D9C375}" srcOrd="0" destOrd="0" presId="urn:microsoft.com/office/officeart/2005/8/layout/radial5"/>
    <dgm:cxn modelId="{ED392165-861F-49C4-9222-CAA2384801A7}" type="presParOf" srcId="{7E124B84-4BBE-442C-A9F8-4AFF1D981C50}" destId="{B48743BB-1DEF-4857-A536-61DF5B4C26F9}" srcOrd="6" destOrd="0" presId="urn:microsoft.com/office/officeart/2005/8/layout/radial5"/>
    <dgm:cxn modelId="{7CF8523A-B49C-4D7B-997D-D01A18F04F8D}" type="presParOf" srcId="{7E124B84-4BBE-442C-A9F8-4AFF1D981C50}" destId="{D0EABC45-9BB6-4464-B9EC-B0EDBAFE5141}" srcOrd="7" destOrd="0" presId="urn:microsoft.com/office/officeart/2005/8/layout/radial5"/>
    <dgm:cxn modelId="{8754A3FE-738F-4056-9100-00CF39C8C839}" type="presParOf" srcId="{D0EABC45-9BB6-4464-B9EC-B0EDBAFE5141}" destId="{4627FE29-B4C9-4F99-95C7-C398334167A6}" srcOrd="0" destOrd="0" presId="urn:microsoft.com/office/officeart/2005/8/layout/radial5"/>
    <dgm:cxn modelId="{854AA0E7-4302-40F0-B46A-1FEF7D18B859}" type="presParOf" srcId="{7E124B84-4BBE-442C-A9F8-4AFF1D981C50}" destId="{0ACF6CB9-1217-41E6-BF12-8B29565AF008}" srcOrd="8" destOrd="0" presId="urn:microsoft.com/office/officeart/2005/8/layout/radial5"/>
    <dgm:cxn modelId="{4382F084-002A-4367-9E40-B3BF5732ABA1}" type="presParOf" srcId="{7E124B84-4BBE-442C-A9F8-4AFF1D981C50}" destId="{7E6F25EA-E8A0-4837-AD01-003612A09371}" srcOrd="9" destOrd="0" presId="urn:microsoft.com/office/officeart/2005/8/layout/radial5"/>
    <dgm:cxn modelId="{EE382AF9-9E66-433D-81AD-2F13CCA42F26}" type="presParOf" srcId="{7E6F25EA-E8A0-4837-AD01-003612A09371}" destId="{C12F5349-7D6E-4BA9-848C-3D028F7824C7}" srcOrd="0" destOrd="0" presId="urn:microsoft.com/office/officeart/2005/8/layout/radial5"/>
    <dgm:cxn modelId="{977A2CAC-C2AC-417B-9D3D-038481B01AE8}" type="presParOf" srcId="{7E124B84-4BBE-442C-A9F8-4AFF1D981C50}" destId="{953F6449-9A23-443E-8394-FA4F193EECE7}" srcOrd="10" destOrd="0" presId="urn:microsoft.com/office/officeart/2005/8/layout/radial5"/>
    <dgm:cxn modelId="{90744515-B65A-46CF-BC7D-DD0DECF4FAC5}" type="presParOf" srcId="{7E124B84-4BBE-442C-A9F8-4AFF1D981C50}" destId="{0EACD094-88BF-412B-8D58-113181F8E774}" srcOrd="11" destOrd="0" presId="urn:microsoft.com/office/officeart/2005/8/layout/radial5"/>
    <dgm:cxn modelId="{28CC2105-7F93-413F-B58D-B2E8A15FF575}" type="presParOf" srcId="{0EACD094-88BF-412B-8D58-113181F8E774}" destId="{627646DC-E3DA-4966-BC0A-C20D8D32E2B5}" srcOrd="0" destOrd="0" presId="urn:microsoft.com/office/officeart/2005/8/layout/radial5"/>
    <dgm:cxn modelId="{348EF251-53D1-4090-A5FD-6DD24E2B252C}" type="presParOf" srcId="{7E124B84-4BBE-442C-A9F8-4AFF1D981C50}" destId="{85A463E5-E846-470E-98E0-EC361CBFF55D}"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680D7-2249-49EA-88C1-254ACD744828}">
      <dsp:nvSpPr>
        <dsp:cNvPr id="0" name=""/>
        <dsp:cNvSpPr/>
      </dsp:nvSpPr>
      <dsp:spPr>
        <a:xfrm>
          <a:off x="2444825" y="2491940"/>
          <a:ext cx="1455556" cy="14555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N" sz="2200" kern="1200" dirty="0">
              <a:latin typeface="Avenir Next LT Pro Light" panose="020B0304020202020204" pitchFamily="34" charset="0"/>
              <a:cs typeface="Arial" panose="020B0604020202020204" pitchFamily="34" charset="0"/>
            </a:rPr>
            <a:t>Agenda</a:t>
          </a:r>
        </a:p>
      </dsp:txBody>
      <dsp:txXfrm>
        <a:off x="2657986" y="2705101"/>
        <a:ext cx="1029234" cy="1029234"/>
      </dsp:txXfrm>
    </dsp:sp>
    <dsp:sp modelId="{41BBF862-5C4F-4B93-AD7C-0F3250A6D32C}">
      <dsp:nvSpPr>
        <dsp:cNvPr id="0" name=""/>
        <dsp:cNvSpPr/>
      </dsp:nvSpPr>
      <dsp:spPr>
        <a:xfrm rot="16200000">
          <a:off x="2995351" y="1920090"/>
          <a:ext cx="354504" cy="4948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a:off x="3048527" y="2072244"/>
        <a:ext cx="248153" cy="296933"/>
      </dsp:txXfrm>
    </dsp:sp>
    <dsp:sp modelId="{7EC01B77-D8C5-48E4-9083-C2ABCFFB3BAA}">
      <dsp:nvSpPr>
        <dsp:cNvPr id="0" name=""/>
        <dsp:cNvSpPr/>
      </dsp:nvSpPr>
      <dsp:spPr>
        <a:xfrm>
          <a:off x="2262881" y="3619"/>
          <a:ext cx="1819445" cy="181944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latin typeface="Avenir Next LT Pro Light" panose="020B0304020202020204" pitchFamily="34" charset="0"/>
              <a:cs typeface="Arial" panose="020B0604020202020204" pitchFamily="34" charset="0"/>
            </a:rPr>
            <a:t>1.Reason for this project.</a:t>
          </a:r>
          <a:endParaRPr lang="en-IN" sz="1600" kern="1200" dirty="0">
            <a:latin typeface="Avenir Next LT Pro Light" panose="020B0304020202020204" pitchFamily="34" charset="0"/>
            <a:cs typeface="Arial" panose="020B0604020202020204" pitchFamily="34" charset="0"/>
          </a:endParaRPr>
        </a:p>
      </dsp:txBody>
      <dsp:txXfrm>
        <a:off x="2529333" y="270071"/>
        <a:ext cx="1286541" cy="1286541"/>
      </dsp:txXfrm>
    </dsp:sp>
    <dsp:sp modelId="{24E8DA72-B845-4A35-B2EA-F63117AF65D2}">
      <dsp:nvSpPr>
        <dsp:cNvPr id="0" name=""/>
        <dsp:cNvSpPr/>
      </dsp:nvSpPr>
      <dsp:spPr>
        <a:xfrm rot="19800000">
          <a:off x="3906569" y="2446182"/>
          <a:ext cx="354504" cy="494889"/>
        </a:xfrm>
        <a:prstGeom prst="rightArrow">
          <a:avLst>
            <a:gd name="adj1" fmla="val 60000"/>
            <a:gd name="adj2" fmla="val 50000"/>
          </a:avLst>
        </a:prstGeom>
        <a:solidFill>
          <a:schemeClr val="accent3">
            <a:hueOff val="542120"/>
            <a:satOff val="2000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a:off x="3913693" y="2571748"/>
        <a:ext cx="248153" cy="296933"/>
      </dsp:txXfrm>
    </dsp:sp>
    <dsp:sp modelId="{7EEAF38E-D3DC-4B20-83AC-96E7BED13098}">
      <dsp:nvSpPr>
        <dsp:cNvPr id="0" name=""/>
        <dsp:cNvSpPr/>
      </dsp:nvSpPr>
      <dsp:spPr>
        <a:xfrm>
          <a:off x="4260262" y="1156807"/>
          <a:ext cx="1819445" cy="1819445"/>
        </a:xfrm>
        <a:prstGeom prst="ellipse">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latin typeface="Avenir Next LT Pro Light" panose="020B0304020202020204" pitchFamily="34" charset="0"/>
              <a:cs typeface="Arial" panose="020B0604020202020204" pitchFamily="34" charset="0"/>
            </a:rPr>
            <a:t>2.Problem Statement</a:t>
          </a:r>
          <a:endParaRPr lang="en-IN" sz="1600" kern="1200" dirty="0">
            <a:latin typeface="Avenir Next LT Pro Light" panose="020B0304020202020204" pitchFamily="34" charset="0"/>
            <a:cs typeface="Arial" panose="020B0604020202020204" pitchFamily="34" charset="0"/>
          </a:endParaRPr>
        </a:p>
      </dsp:txBody>
      <dsp:txXfrm>
        <a:off x="4526714" y="1423259"/>
        <a:ext cx="1286541" cy="1286541"/>
      </dsp:txXfrm>
    </dsp:sp>
    <dsp:sp modelId="{0EAC4DF8-4396-43BB-9374-338C35940E54}">
      <dsp:nvSpPr>
        <dsp:cNvPr id="0" name=""/>
        <dsp:cNvSpPr/>
      </dsp:nvSpPr>
      <dsp:spPr>
        <a:xfrm rot="1816542">
          <a:off x="3905020" y="3504323"/>
          <a:ext cx="357927" cy="494889"/>
        </a:xfrm>
        <a:prstGeom prst="rightArrow">
          <a:avLst>
            <a:gd name="adj1" fmla="val 60000"/>
            <a:gd name="adj2" fmla="val 50000"/>
          </a:avLst>
        </a:prstGeom>
        <a:solidFill>
          <a:schemeClr val="accent3">
            <a:hueOff val="1084240"/>
            <a:satOff val="40000"/>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a:off x="3912343" y="3576233"/>
        <a:ext cx="250549" cy="296933"/>
      </dsp:txXfrm>
    </dsp:sp>
    <dsp:sp modelId="{B48743BB-1DEF-4857-A536-61DF5B4C26F9}">
      <dsp:nvSpPr>
        <dsp:cNvPr id="0" name=""/>
        <dsp:cNvSpPr/>
      </dsp:nvSpPr>
      <dsp:spPr>
        <a:xfrm>
          <a:off x="4260267" y="3476038"/>
          <a:ext cx="1819445" cy="1819445"/>
        </a:xfrm>
        <a:prstGeom prst="ellipse">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a:latin typeface="Avenir Next LT Pro Light" panose="020B0304020202020204" pitchFamily="34" charset="0"/>
              <a:cs typeface="Arial" panose="020B0604020202020204" pitchFamily="34" charset="0"/>
            </a:rPr>
            <a:t>3.Analytics</a:t>
          </a:r>
        </a:p>
        <a:p>
          <a:pPr lvl="0" algn="ctr" defTabSz="711200">
            <a:lnSpc>
              <a:spcPct val="90000"/>
            </a:lnSpc>
            <a:spcBef>
              <a:spcPct val="0"/>
            </a:spcBef>
            <a:spcAft>
              <a:spcPct val="35000"/>
            </a:spcAft>
          </a:pPr>
          <a:r>
            <a:rPr lang="en-IN" sz="1600" kern="1200" dirty="0">
              <a:latin typeface="Avenir Next LT Pro Light" panose="020B0304020202020204" pitchFamily="34" charset="0"/>
              <a:cs typeface="Arial" panose="020B0604020202020204" pitchFamily="34" charset="0"/>
            </a:rPr>
            <a:t>Team</a:t>
          </a:r>
        </a:p>
      </dsp:txBody>
      <dsp:txXfrm>
        <a:off x="4526719" y="3742490"/>
        <a:ext cx="1286541" cy="1286541"/>
      </dsp:txXfrm>
    </dsp:sp>
    <dsp:sp modelId="{D0EABC45-9BB6-4464-B9EC-B0EDBAFE5141}">
      <dsp:nvSpPr>
        <dsp:cNvPr id="0" name=""/>
        <dsp:cNvSpPr/>
      </dsp:nvSpPr>
      <dsp:spPr>
        <a:xfrm rot="5400000">
          <a:off x="2995351" y="4024457"/>
          <a:ext cx="354504" cy="494889"/>
        </a:xfrm>
        <a:prstGeom prst="rightArrow">
          <a:avLst>
            <a:gd name="adj1" fmla="val 60000"/>
            <a:gd name="adj2" fmla="val 50000"/>
          </a:avLst>
        </a:prstGeom>
        <a:solidFill>
          <a:schemeClr val="accent3">
            <a:hueOff val="1626359"/>
            <a:satOff val="60000"/>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a:off x="3048527" y="4070260"/>
        <a:ext cx="248153" cy="296933"/>
      </dsp:txXfrm>
    </dsp:sp>
    <dsp:sp modelId="{0ACF6CB9-1217-41E6-BF12-8B29565AF008}">
      <dsp:nvSpPr>
        <dsp:cNvPr id="0" name=""/>
        <dsp:cNvSpPr/>
      </dsp:nvSpPr>
      <dsp:spPr>
        <a:xfrm>
          <a:off x="2262881" y="4616372"/>
          <a:ext cx="1819445" cy="1819445"/>
        </a:xfrm>
        <a:prstGeom prst="ellipse">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a:latin typeface="Avenir Next LT Pro Light" panose="020B0304020202020204" pitchFamily="34" charset="0"/>
              <a:cs typeface="Arial" panose="020B0604020202020204" pitchFamily="34" charset="0"/>
            </a:rPr>
            <a:t>4.Process</a:t>
          </a:r>
        </a:p>
      </dsp:txBody>
      <dsp:txXfrm>
        <a:off x="2529333" y="4882824"/>
        <a:ext cx="1286541" cy="1286541"/>
      </dsp:txXfrm>
    </dsp:sp>
    <dsp:sp modelId="{7E6F25EA-E8A0-4837-AD01-003612A09371}">
      <dsp:nvSpPr>
        <dsp:cNvPr id="0" name=""/>
        <dsp:cNvSpPr/>
      </dsp:nvSpPr>
      <dsp:spPr>
        <a:xfrm rot="9000000">
          <a:off x="2084134" y="3498365"/>
          <a:ext cx="354504" cy="494889"/>
        </a:xfrm>
        <a:prstGeom prst="rightArrow">
          <a:avLst>
            <a:gd name="adj1" fmla="val 60000"/>
            <a:gd name="adj2" fmla="val 50000"/>
          </a:avLst>
        </a:prstGeom>
        <a:solidFill>
          <a:schemeClr val="accent3">
            <a:hueOff val="2168479"/>
            <a:satOff val="80000"/>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rot="10800000">
        <a:off x="2183361" y="3570755"/>
        <a:ext cx="248153" cy="296933"/>
      </dsp:txXfrm>
    </dsp:sp>
    <dsp:sp modelId="{953F6449-9A23-443E-8394-FA4F193EECE7}">
      <dsp:nvSpPr>
        <dsp:cNvPr id="0" name=""/>
        <dsp:cNvSpPr/>
      </dsp:nvSpPr>
      <dsp:spPr>
        <a:xfrm>
          <a:off x="265500" y="3463184"/>
          <a:ext cx="1819445" cy="1819445"/>
        </a:xfrm>
        <a:prstGeom prst="ellipse">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smtClean="0">
              <a:latin typeface="Avenir Next LT Pro Light" panose="020B0304020202020204" pitchFamily="34" charset="0"/>
              <a:cs typeface="Arial" panose="020B0604020202020204" pitchFamily="34" charset="0"/>
            </a:rPr>
            <a:t>5.Problem Faced</a:t>
          </a:r>
          <a:endParaRPr lang="en-IN" sz="1600" kern="1200" dirty="0">
            <a:latin typeface="Avenir Next LT Pro Light" panose="020B0304020202020204" pitchFamily="34" charset="0"/>
            <a:cs typeface="Arial" panose="020B0604020202020204" pitchFamily="34" charset="0"/>
          </a:endParaRPr>
        </a:p>
      </dsp:txBody>
      <dsp:txXfrm>
        <a:off x="531952" y="3729636"/>
        <a:ext cx="1286541" cy="1286541"/>
      </dsp:txXfrm>
    </dsp:sp>
    <dsp:sp modelId="{0EACD094-88BF-412B-8D58-113181F8E774}">
      <dsp:nvSpPr>
        <dsp:cNvPr id="0" name=""/>
        <dsp:cNvSpPr/>
      </dsp:nvSpPr>
      <dsp:spPr>
        <a:xfrm rot="12600000">
          <a:off x="2084134" y="2446182"/>
          <a:ext cx="354504" cy="494889"/>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latin typeface="Avenir Next LT Pro Light" panose="020B0304020202020204" pitchFamily="34" charset="0"/>
            <a:cs typeface="Arial" panose="020B0604020202020204" pitchFamily="34" charset="0"/>
          </a:endParaRPr>
        </a:p>
      </dsp:txBody>
      <dsp:txXfrm rot="10800000">
        <a:off x="2183361" y="2571748"/>
        <a:ext cx="248153" cy="296933"/>
      </dsp:txXfrm>
    </dsp:sp>
    <dsp:sp modelId="{85A463E5-E846-470E-98E0-EC361CBFF55D}">
      <dsp:nvSpPr>
        <dsp:cNvPr id="0" name=""/>
        <dsp:cNvSpPr/>
      </dsp:nvSpPr>
      <dsp:spPr>
        <a:xfrm>
          <a:off x="265500" y="1156807"/>
          <a:ext cx="1819445" cy="1819445"/>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kern="1200" dirty="0">
              <a:latin typeface="Avenir Next LT Pro Light" panose="020B0304020202020204" pitchFamily="34" charset="0"/>
              <a:cs typeface="Arial" panose="020B0604020202020204" pitchFamily="34" charset="0"/>
            </a:rPr>
            <a:t>6.Conclusion</a:t>
          </a:r>
        </a:p>
      </dsp:txBody>
      <dsp:txXfrm>
        <a:off x="531952" y="1423259"/>
        <a:ext cx="1286541" cy="128654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273B3-0D2B-4124-8384-8F54EC4318AD}"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C1F62-6B87-430B-8879-6AA7F99FD77E}" type="slidenum">
              <a:rPr lang="en-IN" smtClean="0"/>
              <a:t>‹#›</a:t>
            </a:fld>
            <a:endParaRPr lang="en-IN"/>
          </a:p>
        </p:txBody>
      </p:sp>
    </p:spTree>
    <p:extLst>
      <p:ext uri="{BB962C8B-B14F-4D97-AF65-F5344CB8AC3E}">
        <p14:creationId xmlns:p14="http://schemas.microsoft.com/office/powerpoint/2010/main" val="295612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2</a:t>
            </a:fld>
            <a:endParaRPr lang="en-IN"/>
          </a:p>
        </p:txBody>
      </p:sp>
    </p:spTree>
    <p:extLst>
      <p:ext uri="{BB962C8B-B14F-4D97-AF65-F5344CB8AC3E}">
        <p14:creationId xmlns:p14="http://schemas.microsoft.com/office/powerpoint/2010/main" val="306736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sz="1800" dirty="0"/>
          </a:p>
        </p:txBody>
      </p:sp>
      <p:sp>
        <p:nvSpPr>
          <p:cNvPr id="4" name="Slide Number Placeholder 3"/>
          <p:cNvSpPr>
            <a:spLocks noGrp="1"/>
          </p:cNvSpPr>
          <p:nvPr>
            <p:ph type="sldNum" sz="quarter" idx="5"/>
          </p:nvPr>
        </p:nvSpPr>
        <p:spPr/>
        <p:txBody>
          <a:bodyPr/>
          <a:lstStyle/>
          <a:p>
            <a:fld id="{DF7C1F62-6B87-430B-8879-6AA7F99FD77E}" type="slidenum">
              <a:rPr lang="en-IN" smtClean="0"/>
              <a:t>3</a:t>
            </a:fld>
            <a:endParaRPr lang="en-IN"/>
          </a:p>
        </p:txBody>
      </p:sp>
    </p:spTree>
    <p:extLst>
      <p:ext uri="{BB962C8B-B14F-4D97-AF65-F5344CB8AC3E}">
        <p14:creationId xmlns:p14="http://schemas.microsoft.com/office/powerpoint/2010/main" val="377272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4</a:t>
            </a:fld>
            <a:endParaRPr lang="en-IN"/>
          </a:p>
        </p:txBody>
      </p:sp>
    </p:spTree>
    <p:extLst>
      <p:ext uri="{BB962C8B-B14F-4D97-AF65-F5344CB8AC3E}">
        <p14:creationId xmlns:p14="http://schemas.microsoft.com/office/powerpoint/2010/main" val="173935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dirty="0" smtClean="0"/>
              <a:t>In order to get the conclusion we have to get in depth of the problem and try ways to solve it </a:t>
            </a:r>
          </a:p>
          <a:p>
            <a:pPr marL="171450" indent="-171450">
              <a:buFont typeface="Arial" panose="020B0604020202020204" pitchFamily="34" charset="0"/>
              <a:buChar char="•"/>
            </a:pPr>
            <a:r>
              <a:rPr lang="en-IN" sz="1200" dirty="0" smtClean="0"/>
              <a:t>There are large amount of Rows and Columns in the data which makes it more challenging and a lot more interesting .</a:t>
            </a:r>
          </a:p>
          <a:p>
            <a:pPr marL="171450" indent="-171450">
              <a:buFont typeface="Arial" panose="020B0604020202020204" pitchFamily="34" charset="0"/>
              <a:buChar char="•"/>
            </a:pPr>
            <a:r>
              <a:rPr lang="en-IN" sz="1200" dirty="0" smtClean="0"/>
              <a:t>To see oh how much data we are working on , we have been provided with 2 datasets.</a:t>
            </a:r>
          </a:p>
          <a:p>
            <a:pPr marL="171450" indent="-171450">
              <a:buFont typeface="Arial" panose="020B0604020202020204" pitchFamily="34" charset="0"/>
              <a:buChar char="•"/>
            </a:pPr>
            <a:r>
              <a:rPr lang="en-IN" sz="1200" dirty="0" smtClean="0"/>
              <a:t>First one is the Play store data that consists information about the app category, its rating , size, installs , content rating and many more things</a:t>
            </a:r>
          </a:p>
          <a:p>
            <a:pPr marL="171450" indent="-171450">
              <a:buFont typeface="Arial" panose="020B0604020202020204" pitchFamily="34" charset="0"/>
              <a:buChar char="•"/>
            </a:pPr>
            <a:r>
              <a:rPr lang="en-IN" sz="1200" dirty="0" smtClean="0"/>
              <a:t>The second dataset consists of the review data which consists of the translated review, sentiments and many more </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6</a:t>
            </a:fld>
            <a:endParaRPr lang="en-IN"/>
          </a:p>
        </p:txBody>
      </p:sp>
    </p:spTree>
    <p:extLst>
      <p:ext uri="{BB962C8B-B14F-4D97-AF65-F5344CB8AC3E}">
        <p14:creationId xmlns:p14="http://schemas.microsoft.com/office/powerpoint/2010/main" val="15910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8</a:t>
            </a:fld>
            <a:endParaRPr lang="en-IN"/>
          </a:p>
        </p:txBody>
      </p:sp>
    </p:spTree>
    <p:extLst>
      <p:ext uri="{BB962C8B-B14F-4D97-AF65-F5344CB8AC3E}">
        <p14:creationId xmlns:p14="http://schemas.microsoft.com/office/powerpoint/2010/main" val="249545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9</a:t>
            </a:fld>
            <a:endParaRPr lang="en-IN"/>
          </a:p>
        </p:txBody>
      </p:sp>
    </p:spTree>
    <p:extLst>
      <p:ext uri="{BB962C8B-B14F-4D97-AF65-F5344CB8AC3E}">
        <p14:creationId xmlns:p14="http://schemas.microsoft.com/office/powerpoint/2010/main" val="406356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10</a:t>
            </a:fld>
            <a:endParaRPr lang="en-IN"/>
          </a:p>
        </p:txBody>
      </p:sp>
    </p:spTree>
    <p:extLst>
      <p:ext uri="{BB962C8B-B14F-4D97-AF65-F5344CB8AC3E}">
        <p14:creationId xmlns:p14="http://schemas.microsoft.com/office/powerpoint/2010/main" val="340600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11</a:t>
            </a:fld>
            <a:endParaRPr lang="en-IN"/>
          </a:p>
        </p:txBody>
      </p:sp>
    </p:spTree>
    <p:extLst>
      <p:ext uri="{BB962C8B-B14F-4D97-AF65-F5344CB8AC3E}">
        <p14:creationId xmlns:p14="http://schemas.microsoft.com/office/powerpoint/2010/main" val="98899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C1F62-6B87-430B-8879-6AA7F99FD77E}" type="slidenum">
              <a:rPr lang="en-IN" smtClean="0"/>
              <a:t>12</a:t>
            </a:fld>
            <a:endParaRPr lang="en-IN"/>
          </a:p>
        </p:txBody>
      </p:sp>
    </p:spTree>
    <p:extLst>
      <p:ext uri="{BB962C8B-B14F-4D97-AF65-F5344CB8AC3E}">
        <p14:creationId xmlns:p14="http://schemas.microsoft.com/office/powerpoint/2010/main" val="255734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732D7-2152-5B8A-1C49-A99091C6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0A92F74-8F3A-9BB0-7496-08BF937F4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98DD330-E31E-9D4C-84C9-D4016B748704}"/>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CCDDFF2D-D894-1E15-AD3F-1D27CD82E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16009D8-B3B4-4B64-00AB-0CA94EE553AB}"/>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351536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C22B86-14A2-3DFD-3900-82894686B8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655BD45-5184-0927-764B-0EAACC1DF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35E276C-10D9-8163-B20A-6E143C19019D}"/>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1AE7622F-4E95-06B3-4440-BEDA908FD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677B7ED-3CEA-5F48-A2F9-6FC60390B6AB}"/>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78782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294634-70D8-F351-AD24-F4FE19963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E1A6BAD-1E46-9D72-B3F8-851DE8F96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F67D0E-E658-39AC-6A93-6E2169AEABE7}"/>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56E65F8C-7345-5A73-7EC6-C8975C2C3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C818984-39DF-03B4-87F8-E70DF19B33CC}"/>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249007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04FFEE-524F-D5F7-BB0D-CB76B24FC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9B94DD1-C533-B007-FA6B-44D27B29D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8BE1EB9-6A4E-EB22-5D6D-3AA60371C69C}"/>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0EA22B19-5CC0-0652-8F10-BACDB5E0B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5F64C62-6957-F972-1225-8485ED2E20E3}"/>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24687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C09F3-3F3F-8B4C-458B-C339B19558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1DBEA17-C899-459E-A6C5-52646934E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7283C68-D9D0-0DF4-639F-15A54F4263E1}"/>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5544DAF2-3233-E2D8-3448-D0FE15C49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69B382D-39E6-6E3F-730E-83E257A90B31}"/>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19092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0823B-5052-2495-21A4-95CF2F6A0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C322D8B-CB89-9D51-9978-8B858E281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8BE30F9-35D2-C79E-F908-EEF3FF594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EE7AD04-0E94-8D2D-7C47-46C188C7B65C}"/>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6" name="Footer Placeholder 5">
            <a:extLst>
              <a:ext uri="{FF2B5EF4-FFF2-40B4-BE49-F238E27FC236}">
                <a16:creationId xmlns="" xmlns:a16="http://schemas.microsoft.com/office/drawing/2014/main" id="{E487731B-6591-F12B-1411-0F4A4A2D4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EC9A22F-B548-97E6-1DDD-1BE96885B2B8}"/>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425394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35BA4F-5FCE-DB51-AB65-A60DEB4B50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321DD6E-5B6D-23E6-28EA-6C0802A23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6BD263E-AE58-8497-3E5E-226A3C232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8DA932E-F2B5-6D7B-1A80-0D3D0451E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A0500C9-A73C-757F-26E6-B6ADD2C41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1AC0265-3749-01F9-1D5B-E9DBD1171F28}"/>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8" name="Footer Placeholder 7">
            <a:extLst>
              <a:ext uri="{FF2B5EF4-FFF2-40B4-BE49-F238E27FC236}">
                <a16:creationId xmlns="" xmlns:a16="http://schemas.microsoft.com/office/drawing/2014/main" id="{5D845575-2761-12CA-0D4A-A3477C8D1C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6D71300-C3D8-62D9-ECD3-5290505D3EC7}"/>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71440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4247BB-5D10-BC5E-808D-0D081C5A24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E6BD554-E6D4-4316-4967-6F2F038A6845}"/>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4" name="Footer Placeholder 3">
            <a:extLst>
              <a:ext uri="{FF2B5EF4-FFF2-40B4-BE49-F238E27FC236}">
                <a16:creationId xmlns="" xmlns:a16="http://schemas.microsoft.com/office/drawing/2014/main" id="{051F8F59-1FE2-CFDD-3B8E-A15A5219C1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88EE8F6-4DC9-D38E-B437-E7E4A58B4623}"/>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226095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EE22A19-5EC6-459E-8E2D-88224822EA7E}"/>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3" name="Footer Placeholder 2">
            <a:extLst>
              <a:ext uri="{FF2B5EF4-FFF2-40B4-BE49-F238E27FC236}">
                <a16:creationId xmlns="" xmlns:a16="http://schemas.microsoft.com/office/drawing/2014/main" id="{75E4C697-DAA6-4467-1B1B-206C22106A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D39CABD-2C5D-BDD3-D7BA-79DF00918BFF}"/>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101379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857EA-78FB-C0EE-8357-0BFAD174F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2F4B5C0-9095-0DD0-5081-D56CDA0EA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DC90654-DEAC-71FF-8617-B8DB084CA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89303E4-9811-A1D1-FA11-44F68D3CD64E}"/>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6" name="Footer Placeholder 5">
            <a:extLst>
              <a:ext uri="{FF2B5EF4-FFF2-40B4-BE49-F238E27FC236}">
                <a16:creationId xmlns="" xmlns:a16="http://schemas.microsoft.com/office/drawing/2014/main" id="{A621BD39-F1F1-A58F-7766-3AB58AFFE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B9BBB83-9A1F-0D4B-9586-DA25C6B1121E}"/>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275141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3348A-0F0F-7FEE-DF6E-289A995A9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0B11017-E272-FC9D-5595-3BC7131F91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289CDA6-8934-C1C8-3A69-FB8AF65F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BC7395-164C-6B22-E70E-B4D73FC0FB60}"/>
              </a:ext>
            </a:extLst>
          </p:cNvPr>
          <p:cNvSpPr>
            <a:spLocks noGrp="1"/>
          </p:cNvSpPr>
          <p:nvPr>
            <p:ph type="dt" sz="half" idx="10"/>
          </p:nvPr>
        </p:nvSpPr>
        <p:spPr/>
        <p:txBody>
          <a:bodyPr/>
          <a:lstStyle/>
          <a:p>
            <a:fld id="{AED64901-67CB-4A45-9B5F-8C13823F1EB3}" type="datetimeFigureOut">
              <a:rPr lang="en-IN" smtClean="0"/>
              <a:t>07-12-2022</a:t>
            </a:fld>
            <a:endParaRPr lang="en-IN"/>
          </a:p>
        </p:txBody>
      </p:sp>
      <p:sp>
        <p:nvSpPr>
          <p:cNvPr id="6" name="Footer Placeholder 5">
            <a:extLst>
              <a:ext uri="{FF2B5EF4-FFF2-40B4-BE49-F238E27FC236}">
                <a16:creationId xmlns="" xmlns:a16="http://schemas.microsoft.com/office/drawing/2014/main" id="{7C46D928-E327-0B54-2349-B7EFCA82B2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21F342-26FE-32FF-81DB-9B333FE43207}"/>
              </a:ext>
            </a:extLst>
          </p:cNvPr>
          <p:cNvSpPr>
            <a:spLocks noGrp="1"/>
          </p:cNvSpPr>
          <p:nvPr>
            <p:ph type="sldNum" sz="quarter" idx="12"/>
          </p:nvPr>
        </p:nvSpPr>
        <p:spPr/>
        <p:txBody>
          <a:bodyPr/>
          <a:lstStyle/>
          <a:p>
            <a:fld id="{861D78C4-D179-49F3-9803-30F0285DCCE7}" type="slidenum">
              <a:rPr lang="en-IN" smtClean="0"/>
              <a:t>‹#›</a:t>
            </a:fld>
            <a:endParaRPr lang="en-IN"/>
          </a:p>
        </p:txBody>
      </p:sp>
    </p:spTree>
    <p:extLst>
      <p:ext uri="{BB962C8B-B14F-4D97-AF65-F5344CB8AC3E}">
        <p14:creationId xmlns:p14="http://schemas.microsoft.com/office/powerpoint/2010/main" val="411876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C534E49-FBA6-D77C-F4A6-B3B204B70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76B451B-3F8C-FC86-281D-033ED96D2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6F05EE7-8018-57E8-31C8-6CAA85E07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64901-67CB-4A45-9B5F-8C13823F1EB3}" type="datetimeFigureOut">
              <a:rPr lang="en-IN" smtClean="0"/>
              <a:t>07-12-2022</a:t>
            </a:fld>
            <a:endParaRPr lang="en-IN"/>
          </a:p>
        </p:txBody>
      </p:sp>
      <p:sp>
        <p:nvSpPr>
          <p:cNvPr id="5" name="Footer Placeholder 4">
            <a:extLst>
              <a:ext uri="{FF2B5EF4-FFF2-40B4-BE49-F238E27FC236}">
                <a16:creationId xmlns="" xmlns:a16="http://schemas.microsoft.com/office/drawing/2014/main" id="{07203536-F3B6-B3BC-7887-79593D1D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ECD1E05-A998-3B01-B5EA-03E4D418F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D78C4-D179-49F3-9803-30F0285DCCE7}" type="slidenum">
              <a:rPr lang="en-IN" smtClean="0"/>
              <a:t>‹#›</a:t>
            </a:fld>
            <a:endParaRPr lang="en-IN"/>
          </a:p>
        </p:txBody>
      </p:sp>
    </p:spTree>
    <p:extLst>
      <p:ext uri="{BB962C8B-B14F-4D97-AF65-F5344CB8AC3E}">
        <p14:creationId xmlns:p14="http://schemas.microsoft.com/office/powerpoint/2010/main" val="19796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EC209-F500-6A31-42E3-A93935A6A764}"/>
              </a:ext>
            </a:extLst>
          </p:cNvPr>
          <p:cNvSpPr>
            <a:spLocks noGrp="1"/>
          </p:cNvSpPr>
          <p:nvPr>
            <p:ph type="title"/>
          </p:nvPr>
        </p:nvSpPr>
        <p:spPr>
          <a:xfrm>
            <a:off x="838200" y="365125"/>
            <a:ext cx="10515600" cy="6035675"/>
          </a:xfrm>
        </p:spPr>
        <p:txBody>
          <a:bodyPr>
            <a:normAutofit fontScale="90000"/>
          </a:bodyPr>
          <a:lstStyle/>
          <a:p>
            <a:pPr algn="ctr"/>
            <a:r>
              <a:rPr lang="en-US" sz="4400" b="1" dirty="0" smtClean="0">
                <a:solidFill>
                  <a:srgbClr val="CC0000"/>
                </a:solidFill>
                <a:latin typeface="Montserrat"/>
                <a:ea typeface="Montserrat"/>
                <a:cs typeface="Montserrat"/>
                <a:sym typeface="Montserrat"/>
              </a:rPr>
              <a:t/>
            </a:r>
            <a:br>
              <a:rPr lang="en-US" sz="4400" b="1" dirty="0" smtClean="0">
                <a:solidFill>
                  <a:srgbClr val="CC0000"/>
                </a:solidFill>
                <a:latin typeface="Montserrat"/>
                <a:ea typeface="Montserrat"/>
                <a:cs typeface="Montserrat"/>
                <a:sym typeface="Montserrat"/>
              </a:rPr>
            </a:br>
            <a:r>
              <a:rPr lang="en-US" b="1" dirty="0">
                <a:solidFill>
                  <a:srgbClr val="CC0000"/>
                </a:solidFill>
                <a:latin typeface="Montserrat"/>
                <a:ea typeface="Montserrat"/>
                <a:cs typeface="Montserrat"/>
                <a:sym typeface="Montserrat"/>
              </a:rPr>
              <a:t/>
            </a:r>
            <a:br>
              <a:rPr lang="en-US" b="1" dirty="0">
                <a:solidFill>
                  <a:srgbClr val="CC0000"/>
                </a:solidFill>
                <a:latin typeface="Montserrat"/>
                <a:ea typeface="Montserrat"/>
                <a:cs typeface="Montserrat"/>
                <a:sym typeface="Montserrat"/>
              </a:rPr>
            </a:br>
            <a:r>
              <a:rPr lang="en-US" b="1" dirty="0" smtClean="0">
                <a:solidFill>
                  <a:srgbClr val="CC0000"/>
                </a:solidFill>
                <a:latin typeface="Montserrat"/>
                <a:ea typeface="Montserrat"/>
                <a:cs typeface="Montserrat"/>
                <a:sym typeface="Montserrat"/>
              </a:rPr>
              <a:t/>
            </a:r>
            <a:br>
              <a:rPr lang="en-US" b="1" dirty="0" smtClean="0">
                <a:solidFill>
                  <a:srgbClr val="CC0000"/>
                </a:solidFill>
                <a:latin typeface="Montserrat"/>
                <a:ea typeface="Montserrat"/>
                <a:cs typeface="Montserrat"/>
                <a:sym typeface="Montserrat"/>
              </a:rPr>
            </a:br>
            <a:r>
              <a:rPr lang="en-US" sz="4400" b="1" dirty="0" smtClean="0">
                <a:solidFill>
                  <a:srgbClr val="CC0000"/>
                </a:solidFill>
                <a:latin typeface="Montserrat"/>
                <a:ea typeface="Montserrat"/>
                <a:cs typeface="Montserrat"/>
                <a:sym typeface="Montserrat"/>
              </a:rPr>
              <a:t>EXPLORATORY </a:t>
            </a:r>
            <a:r>
              <a:rPr lang="en-US" sz="4400" b="1" dirty="0">
                <a:solidFill>
                  <a:srgbClr val="CC0000"/>
                </a:solidFill>
                <a:latin typeface="Montserrat"/>
                <a:ea typeface="Montserrat"/>
                <a:cs typeface="Montserrat"/>
                <a:sym typeface="Montserrat"/>
              </a:rPr>
              <a:t>DATA ANALYSIS</a:t>
            </a:r>
            <a:br>
              <a:rPr lang="en-US" sz="4400" b="1" dirty="0">
                <a:solidFill>
                  <a:srgbClr val="CC0000"/>
                </a:solidFill>
                <a:latin typeface="Montserrat"/>
                <a:ea typeface="Montserrat"/>
                <a:cs typeface="Montserrat"/>
                <a:sym typeface="Montserrat"/>
              </a:rPr>
            </a:br>
            <a:r>
              <a:rPr lang="en-US" sz="4400" b="1" dirty="0">
                <a:solidFill>
                  <a:srgbClr val="CC0000"/>
                </a:solidFill>
                <a:latin typeface="Montserrat"/>
                <a:ea typeface="Montserrat"/>
                <a:cs typeface="Montserrat"/>
                <a:sym typeface="Montserrat"/>
              </a:rPr>
              <a:t>     </a:t>
            </a:r>
            <a:r>
              <a:rPr lang="en-US" sz="4400" b="1" dirty="0" smtClean="0">
                <a:solidFill>
                  <a:srgbClr val="CC0000"/>
                </a:solidFill>
                <a:latin typeface="Montserrat"/>
                <a:ea typeface="Montserrat"/>
                <a:cs typeface="Montserrat"/>
                <a:sym typeface="Montserrat"/>
              </a:rPr>
              <a:t>CAPSTONE PROJECT-01</a:t>
            </a:r>
            <a:br>
              <a:rPr lang="en-US" sz="4400" b="1" dirty="0" smtClean="0">
                <a:solidFill>
                  <a:srgbClr val="CC0000"/>
                </a:solidFill>
                <a:latin typeface="Montserrat"/>
                <a:ea typeface="Montserrat"/>
                <a:cs typeface="Montserrat"/>
                <a:sym typeface="Montserrat"/>
              </a:rPr>
            </a:br>
            <a:r>
              <a:rPr lang="en-US" b="1" dirty="0">
                <a:solidFill>
                  <a:srgbClr val="CC0000"/>
                </a:solidFill>
                <a:latin typeface="Montserrat"/>
                <a:ea typeface="Montserrat"/>
                <a:cs typeface="Montserrat"/>
                <a:sym typeface="Montserrat"/>
              </a:rPr>
              <a:t/>
            </a:r>
            <a:br>
              <a:rPr lang="en-US" b="1" dirty="0">
                <a:solidFill>
                  <a:srgbClr val="CC0000"/>
                </a:solidFill>
                <a:latin typeface="Montserrat"/>
                <a:ea typeface="Montserrat"/>
                <a:cs typeface="Montserrat"/>
                <a:sym typeface="Montserrat"/>
              </a:rPr>
            </a:br>
            <a:r>
              <a:rPr lang="en-US" sz="3600" b="1" dirty="0">
                <a:solidFill>
                  <a:schemeClr val="tx2"/>
                </a:solidFill>
                <a:latin typeface="Montserrat"/>
                <a:ea typeface="Montserrat"/>
                <a:cs typeface="Montserrat"/>
                <a:sym typeface="Montserrat"/>
              </a:rPr>
              <a:t>EDA ON PLAY-STORE</a:t>
            </a:r>
            <a:r>
              <a:rPr lang="en-US" sz="4400" b="1" dirty="0">
                <a:solidFill>
                  <a:srgbClr val="CC0000"/>
                </a:solidFill>
                <a:latin typeface="Montserrat"/>
                <a:ea typeface="Montserrat"/>
                <a:cs typeface="Montserrat"/>
                <a:sym typeface="Montserrat"/>
              </a:rPr>
              <a:t/>
            </a:r>
            <a:br>
              <a:rPr lang="en-US" sz="4400" b="1" dirty="0">
                <a:solidFill>
                  <a:srgbClr val="CC0000"/>
                </a:solidFill>
                <a:latin typeface="Montserrat"/>
                <a:ea typeface="Montserrat"/>
                <a:cs typeface="Montserrat"/>
                <a:sym typeface="Montserrat"/>
              </a:rPr>
            </a:br>
            <a:r>
              <a:rPr lang="en-US" sz="4400" b="1" dirty="0" smtClean="0">
                <a:solidFill>
                  <a:srgbClr val="CC0000"/>
                </a:solidFill>
                <a:latin typeface="Montserrat"/>
                <a:ea typeface="Montserrat"/>
                <a:cs typeface="Montserrat"/>
                <a:sym typeface="Montserrat"/>
              </a:rPr>
              <a:t/>
            </a:r>
            <a:br>
              <a:rPr lang="en-US" sz="4400" b="1" dirty="0" smtClean="0">
                <a:solidFill>
                  <a:srgbClr val="CC0000"/>
                </a:solidFill>
                <a:latin typeface="Montserrat"/>
                <a:ea typeface="Montserrat"/>
                <a:cs typeface="Montserrat"/>
                <a:sym typeface="Montserrat"/>
              </a:rPr>
            </a:br>
            <a:r>
              <a:rPr lang="en-US" sz="2000" b="1" dirty="0" smtClean="0">
                <a:solidFill>
                  <a:srgbClr val="CC0000"/>
                </a:solidFill>
                <a:latin typeface="Montserrat"/>
                <a:ea typeface="Montserrat"/>
                <a:cs typeface="Montserrat"/>
                <a:sym typeface="Montserrat"/>
              </a:rPr>
              <a:t>By:</a:t>
            </a:r>
            <a:br>
              <a:rPr lang="en-US" sz="2000" b="1" dirty="0" smtClean="0">
                <a:solidFill>
                  <a:srgbClr val="CC0000"/>
                </a:solidFill>
                <a:latin typeface="Montserrat"/>
                <a:ea typeface="Montserrat"/>
                <a:cs typeface="Montserrat"/>
                <a:sym typeface="Montserrat"/>
              </a:rPr>
            </a:br>
            <a:r>
              <a:rPr lang="en-US" sz="2000" b="1" dirty="0" smtClean="0">
                <a:solidFill>
                  <a:schemeClr val="accent1">
                    <a:lumMod val="50000"/>
                  </a:schemeClr>
                </a:solidFill>
                <a:latin typeface="Montserrat"/>
                <a:ea typeface="Montserrat"/>
                <a:cs typeface="Montserrat"/>
                <a:sym typeface="Montserrat"/>
              </a:rPr>
              <a:t>Sridhar </a:t>
            </a:r>
            <a:r>
              <a:rPr lang="en-US" sz="2000" b="1" dirty="0" err="1">
                <a:solidFill>
                  <a:schemeClr val="accent1">
                    <a:lumMod val="50000"/>
                  </a:schemeClr>
                </a:solidFill>
                <a:latin typeface="Montserrat"/>
                <a:ea typeface="Montserrat"/>
                <a:cs typeface="Montserrat"/>
                <a:sym typeface="Montserrat"/>
              </a:rPr>
              <a:t>P</a:t>
            </a:r>
            <a:r>
              <a:rPr lang="en-US" sz="2000" b="1" dirty="0" err="1" smtClean="0">
                <a:solidFill>
                  <a:schemeClr val="accent1">
                    <a:lumMod val="50000"/>
                  </a:schemeClr>
                </a:solidFill>
                <a:latin typeface="Montserrat"/>
                <a:ea typeface="Montserrat"/>
                <a:cs typeface="Montserrat"/>
                <a:sym typeface="Montserrat"/>
              </a:rPr>
              <a:t>adhy</a:t>
            </a:r>
            <a:r>
              <a:rPr lang="en-US" sz="2000" b="1" dirty="0" smtClean="0">
                <a:solidFill>
                  <a:schemeClr val="accent1">
                    <a:lumMod val="50000"/>
                  </a:schemeClr>
                </a:solidFill>
                <a:latin typeface="Montserrat"/>
                <a:ea typeface="Montserrat"/>
                <a:cs typeface="Montserrat"/>
                <a:sym typeface="Montserrat"/>
              </a:rPr>
              <a:t/>
            </a:r>
            <a:br>
              <a:rPr lang="en-US" sz="2000" b="1" dirty="0" smtClean="0">
                <a:solidFill>
                  <a:schemeClr val="accent1">
                    <a:lumMod val="50000"/>
                  </a:schemeClr>
                </a:solidFill>
                <a:latin typeface="Montserrat"/>
                <a:ea typeface="Montserrat"/>
                <a:cs typeface="Montserrat"/>
                <a:sym typeface="Montserrat"/>
              </a:rPr>
            </a:br>
            <a:r>
              <a:rPr lang="en-US" sz="2000" b="1" dirty="0" err="1" smtClean="0">
                <a:solidFill>
                  <a:schemeClr val="accent1">
                    <a:lumMod val="50000"/>
                  </a:schemeClr>
                </a:solidFill>
                <a:latin typeface="Montserrat"/>
                <a:ea typeface="Montserrat"/>
                <a:cs typeface="Montserrat"/>
                <a:sym typeface="Montserrat"/>
              </a:rPr>
              <a:t>Pranit</a:t>
            </a:r>
            <a:r>
              <a:rPr lang="en-US" sz="2000" b="1" dirty="0" smtClean="0">
                <a:solidFill>
                  <a:schemeClr val="accent1">
                    <a:lumMod val="50000"/>
                  </a:schemeClr>
                </a:solidFill>
                <a:latin typeface="Montserrat"/>
                <a:ea typeface="Montserrat"/>
                <a:cs typeface="Montserrat"/>
                <a:sym typeface="Montserrat"/>
              </a:rPr>
              <a:t> </a:t>
            </a:r>
            <a:r>
              <a:rPr lang="en-US" sz="2000" b="1" dirty="0" err="1" smtClean="0">
                <a:solidFill>
                  <a:schemeClr val="accent1">
                    <a:lumMod val="50000"/>
                  </a:schemeClr>
                </a:solidFill>
                <a:latin typeface="Montserrat"/>
                <a:ea typeface="Montserrat"/>
                <a:cs typeface="Montserrat"/>
                <a:sym typeface="Montserrat"/>
              </a:rPr>
              <a:t>Ransingh</a:t>
            </a:r>
            <a:r>
              <a:rPr lang="en-US" sz="2000" b="1" dirty="0" smtClean="0">
                <a:solidFill>
                  <a:schemeClr val="accent1">
                    <a:lumMod val="50000"/>
                  </a:schemeClr>
                </a:solidFill>
                <a:latin typeface="Montserrat"/>
                <a:ea typeface="Montserrat"/>
                <a:cs typeface="Montserrat"/>
                <a:sym typeface="Montserrat"/>
              </a:rPr>
              <a:t/>
            </a:r>
            <a:br>
              <a:rPr lang="en-US" sz="2000" b="1" dirty="0" smtClean="0">
                <a:solidFill>
                  <a:schemeClr val="accent1">
                    <a:lumMod val="50000"/>
                  </a:schemeClr>
                </a:solidFill>
                <a:latin typeface="Montserrat"/>
                <a:ea typeface="Montserrat"/>
                <a:cs typeface="Montserrat"/>
                <a:sym typeface="Montserrat"/>
              </a:rPr>
            </a:br>
            <a:r>
              <a:rPr lang="en-US" sz="2000" b="1" dirty="0">
                <a:solidFill>
                  <a:schemeClr val="accent1">
                    <a:lumMod val="50000"/>
                  </a:schemeClr>
                </a:solidFill>
                <a:latin typeface="Montserrat"/>
                <a:ea typeface="Montserrat"/>
                <a:cs typeface="Montserrat"/>
                <a:sym typeface="Montserrat"/>
              </a:rPr>
              <a:t/>
            </a:r>
            <a:br>
              <a:rPr lang="en-US" sz="2000" b="1" dirty="0">
                <a:solidFill>
                  <a:schemeClr val="accent1">
                    <a:lumMod val="50000"/>
                  </a:schemeClr>
                </a:solidFill>
                <a:latin typeface="Montserrat"/>
                <a:ea typeface="Montserrat"/>
                <a:cs typeface="Montserrat"/>
                <a:sym typeface="Montserrat"/>
              </a:rPr>
            </a:br>
            <a:r>
              <a:rPr lang="en-US" sz="2000" b="1" dirty="0">
                <a:solidFill>
                  <a:srgbClr val="C00000"/>
                </a:solidFill>
                <a:latin typeface="Montserrat"/>
                <a:ea typeface="Montserrat"/>
                <a:cs typeface="Montserrat"/>
                <a:sym typeface="Montserrat"/>
              </a:rPr>
              <a:t>(Data Science Trainee, </a:t>
            </a:r>
            <a:r>
              <a:rPr lang="en-US" sz="2000" b="1" dirty="0" err="1" smtClean="0">
                <a:solidFill>
                  <a:srgbClr val="C00000"/>
                </a:solidFill>
                <a:latin typeface="Montserrat"/>
                <a:ea typeface="Montserrat"/>
                <a:cs typeface="Montserrat"/>
                <a:sym typeface="Montserrat"/>
              </a:rPr>
              <a:t>AlmaBetter</a:t>
            </a:r>
            <a:r>
              <a:rPr lang="en-US" sz="2000" b="1" dirty="0" smtClean="0">
                <a:solidFill>
                  <a:srgbClr val="C00000"/>
                </a:solidFill>
                <a:latin typeface="Montserrat"/>
                <a:ea typeface="Montserrat"/>
                <a:cs typeface="Montserrat"/>
                <a:sym typeface="Montserrat"/>
              </a:rPr>
              <a:t>)</a:t>
            </a:r>
            <a:r>
              <a:rPr lang="en-US" sz="2000" b="1" dirty="0">
                <a:solidFill>
                  <a:schemeClr val="accent1">
                    <a:lumMod val="50000"/>
                  </a:schemeClr>
                </a:solidFill>
                <a:latin typeface="Montserrat"/>
                <a:ea typeface="Montserrat"/>
                <a:cs typeface="Montserrat"/>
                <a:sym typeface="Montserrat"/>
              </a:rPr>
              <a:t/>
            </a:r>
            <a:br>
              <a:rPr lang="en-US" sz="2000" b="1" dirty="0">
                <a:solidFill>
                  <a:schemeClr val="accent1">
                    <a:lumMod val="50000"/>
                  </a:schemeClr>
                </a:solidFill>
                <a:latin typeface="Montserrat"/>
                <a:ea typeface="Montserrat"/>
                <a:cs typeface="Montserrat"/>
                <a:sym typeface="Montserrat"/>
              </a:rPr>
            </a:br>
            <a:endParaRPr lang="en-IN" sz="2000" dirty="0">
              <a:solidFill>
                <a:schemeClr val="accent1">
                  <a:lumMod val="50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791" y="264149"/>
            <a:ext cx="2938462" cy="247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459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9CF335-C173-31B3-0310-4FE15E4D55DA}"/>
              </a:ext>
            </a:extLst>
          </p:cNvPr>
          <p:cNvSpPr>
            <a:spLocks noGrp="1"/>
          </p:cNvSpPr>
          <p:nvPr>
            <p:ph type="title"/>
          </p:nvPr>
        </p:nvSpPr>
        <p:spPr>
          <a:xfrm>
            <a:off x="7763934" y="2430992"/>
            <a:ext cx="4631267" cy="1325563"/>
          </a:xfrm>
        </p:spPr>
        <p:txBody>
          <a:bodyPr/>
          <a:lstStyle/>
          <a:p>
            <a:r>
              <a:rPr lang="en-IN" sz="4400" b="1" dirty="0">
                <a:solidFill>
                  <a:srgbClr val="C00000"/>
                </a:solidFill>
                <a:latin typeface="Montserrat" panose="00000500000000000000" pitchFamily="2" charset="0"/>
              </a:rPr>
              <a:t>Observation-3</a:t>
            </a:r>
            <a:endParaRPr lang="en-IN" dirty="0"/>
          </a:p>
        </p:txBody>
      </p:sp>
      <p:pic>
        <p:nvPicPr>
          <p:cNvPr id="5" name="Content Placeholder 4">
            <a:extLst>
              <a:ext uri="{FF2B5EF4-FFF2-40B4-BE49-F238E27FC236}">
                <a16:creationId xmlns="" xmlns:a16="http://schemas.microsoft.com/office/drawing/2014/main" id="{661D30A3-B06C-5A99-3661-76410CD176A2}"/>
              </a:ext>
            </a:extLst>
          </p:cNvPr>
          <p:cNvPicPr>
            <a:picLocks noGrp="1" noChangeAspect="1"/>
          </p:cNvPicPr>
          <p:nvPr>
            <p:ph idx="1"/>
          </p:nvPr>
        </p:nvPicPr>
        <p:blipFill rotWithShape="1">
          <a:blip r:embed="rId3"/>
          <a:srcRect l="5243" t="25564" r="57562" b="12967"/>
          <a:stretch/>
        </p:blipFill>
        <p:spPr>
          <a:xfrm>
            <a:off x="203201" y="355600"/>
            <a:ext cx="7560734" cy="6366934"/>
          </a:xfrm>
        </p:spPr>
      </p:pic>
    </p:spTree>
    <p:extLst>
      <p:ext uri="{BB962C8B-B14F-4D97-AF65-F5344CB8AC3E}">
        <p14:creationId xmlns:p14="http://schemas.microsoft.com/office/powerpoint/2010/main" val="4068296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277CA-706B-6409-FA82-9E083F0CC54F}"/>
              </a:ext>
            </a:extLst>
          </p:cNvPr>
          <p:cNvSpPr>
            <a:spLocks noGrp="1"/>
          </p:cNvSpPr>
          <p:nvPr>
            <p:ph type="title"/>
          </p:nvPr>
        </p:nvSpPr>
        <p:spPr/>
        <p:txBody>
          <a:bodyPr/>
          <a:lstStyle/>
          <a:p>
            <a:pPr algn="ctr"/>
            <a:r>
              <a:rPr lang="en-IN" sz="4400" b="1" dirty="0">
                <a:solidFill>
                  <a:srgbClr val="C00000"/>
                </a:solidFill>
                <a:latin typeface="Montserrat" panose="00000500000000000000" pitchFamily="2" charset="0"/>
              </a:rPr>
              <a:t>Observation-4</a:t>
            </a:r>
            <a:endParaRPr lang="en-IN" dirty="0"/>
          </a:p>
        </p:txBody>
      </p:sp>
      <p:sp>
        <p:nvSpPr>
          <p:cNvPr id="11" name="Content Placeholder 10">
            <a:extLst>
              <a:ext uri="{FF2B5EF4-FFF2-40B4-BE49-F238E27FC236}">
                <a16:creationId xmlns="" xmlns:a16="http://schemas.microsoft.com/office/drawing/2014/main" id="{77BAA5EF-823A-7A6A-BC10-C4222845B37A}"/>
              </a:ext>
            </a:extLst>
          </p:cNvPr>
          <p:cNvSpPr>
            <a:spLocks noGrp="1"/>
          </p:cNvSpPr>
          <p:nvPr>
            <p:ph idx="1"/>
          </p:nvPr>
        </p:nvSpPr>
        <p:spPr/>
        <p:txBody>
          <a:bodyPr/>
          <a:lstStyle/>
          <a:p>
            <a:endParaRPr lang="en-IN"/>
          </a:p>
        </p:txBody>
      </p:sp>
      <p:pic>
        <p:nvPicPr>
          <p:cNvPr id="13" name="Picture 12">
            <a:extLst>
              <a:ext uri="{FF2B5EF4-FFF2-40B4-BE49-F238E27FC236}">
                <a16:creationId xmlns="" xmlns:a16="http://schemas.microsoft.com/office/drawing/2014/main" id="{EF2D1D5E-998E-69C1-2E44-4974742ABEEB}"/>
              </a:ext>
            </a:extLst>
          </p:cNvPr>
          <p:cNvPicPr>
            <a:picLocks noChangeAspect="1"/>
          </p:cNvPicPr>
          <p:nvPr/>
        </p:nvPicPr>
        <p:blipFill rotWithShape="1">
          <a:blip r:embed="rId3"/>
          <a:srcRect l="6875" t="25324" r="52054" b="15572"/>
          <a:stretch/>
        </p:blipFill>
        <p:spPr>
          <a:xfrm>
            <a:off x="710293" y="1690688"/>
            <a:ext cx="10771414" cy="4998921"/>
          </a:xfrm>
          <a:prstGeom prst="rect">
            <a:avLst/>
          </a:prstGeom>
        </p:spPr>
      </p:pic>
    </p:spTree>
    <p:extLst>
      <p:ext uri="{BB962C8B-B14F-4D97-AF65-F5344CB8AC3E}">
        <p14:creationId xmlns:p14="http://schemas.microsoft.com/office/powerpoint/2010/main" val="3348781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9A82B-160C-7424-EA9E-DBCCAB98CF64}"/>
              </a:ext>
            </a:extLst>
          </p:cNvPr>
          <p:cNvSpPr>
            <a:spLocks noGrp="1"/>
          </p:cNvSpPr>
          <p:nvPr>
            <p:ph type="title"/>
          </p:nvPr>
        </p:nvSpPr>
        <p:spPr/>
        <p:txBody>
          <a:bodyPr/>
          <a:lstStyle/>
          <a:p>
            <a:pPr algn="ctr"/>
            <a:r>
              <a:rPr lang="en-IN" sz="4400" b="1" dirty="0">
                <a:solidFill>
                  <a:srgbClr val="C00000"/>
                </a:solidFill>
                <a:latin typeface="Montserrat" panose="00000500000000000000" pitchFamily="2" charset="0"/>
              </a:rPr>
              <a:t>Observation-5</a:t>
            </a:r>
            <a:endParaRPr lang="en-IN" dirty="0"/>
          </a:p>
        </p:txBody>
      </p:sp>
      <p:pic>
        <p:nvPicPr>
          <p:cNvPr id="5" name="Content Placeholder 4">
            <a:extLst>
              <a:ext uri="{FF2B5EF4-FFF2-40B4-BE49-F238E27FC236}">
                <a16:creationId xmlns="" xmlns:a16="http://schemas.microsoft.com/office/drawing/2014/main" id="{535ACF5C-FCFB-80E6-369E-50C6724D6557}"/>
              </a:ext>
            </a:extLst>
          </p:cNvPr>
          <p:cNvPicPr>
            <a:picLocks noGrp="1" noChangeAspect="1"/>
          </p:cNvPicPr>
          <p:nvPr>
            <p:ph idx="1"/>
          </p:nvPr>
        </p:nvPicPr>
        <p:blipFill rotWithShape="1">
          <a:blip r:embed="rId3"/>
          <a:srcRect l="6936" t="27842" r="45867" b="11367"/>
          <a:stretch/>
        </p:blipFill>
        <p:spPr>
          <a:xfrm>
            <a:off x="838200" y="1915009"/>
            <a:ext cx="10983685" cy="4942992"/>
          </a:xfrm>
        </p:spPr>
      </p:pic>
    </p:spTree>
    <p:extLst>
      <p:ext uri="{BB962C8B-B14F-4D97-AF65-F5344CB8AC3E}">
        <p14:creationId xmlns:p14="http://schemas.microsoft.com/office/powerpoint/2010/main" val="68214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2D9FA-6A3F-5213-4EB7-B4A9F904E813}"/>
              </a:ext>
            </a:extLst>
          </p:cNvPr>
          <p:cNvSpPr>
            <a:spLocks noGrp="1"/>
          </p:cNvSpPr>
          <p:nvPr>
            <p:ph type="title"/>
          </p:nvPr>
        </p:nvSpPr>
        <p:spPr/>
        <p:txBody>
          <a:bodyPr/>
          <a:lstStyle/>
          <a:p>
            <a:pPr algn="ctr"/>
            <a:r>
              <a:rPr lang="en-IN" sz="4400" b="1" dirty="0">
                <a:solidFill>
                  <a:srgbClr val="C00000"/>
                </a:solidFill>
                <a:latin typeface="Montserrat" panose="00000500000000000000" pitchFamily="2" charset="0"/>
              </a:rPr>
              <a:t>Observation-6</a:t>
            </a:r>
            <a:endParaRPr lang="en-IN" dirty="0"/>
          </a:p>
        </p:txBody>
      </p:sp>
      <p:pic>
        <p:nvPicPr>
          <p:cNvPr id="5" name="Content Placeholder 4">
            <a:extLst>
              <a:ext uri="{FF2B5EF4-FFF2-40B4-BE49-F238E27FC236}">
                <a16:creationId xmlns="" xmlns:a16="http://schemas.microsoft.com/office/drawing/2014/main" id="{B07144B2-FB03-3EE5-ED26-8C3D13FAC3AE}"/>
              </a:ext>
            </a:extLst>
          </p:cNvPr>
          <p:cNvPicPr>
            <a:picLocks noGrp="1" noChangeAspect="1"/>
          </p:cNvPicPr>
          <p:nvPr>
            <p:ph idx="1"/>
          </p:nvPr>
        </p:nvPicPr>
        <p:blipFill rotWithShape="1">
          <a:blip r:embed="rId2"/>
          <a:srcRect l="6735" t="25215" r="45468" b="11367"/>
          <a:stretch/>
        </p:blipFill>
        <p:spPr>
          <a:xfrm>
            <a:off x="1094014" y="1754602"/>
            <a:ext cx="10662557" cy="5103398"/>
          </a:xfrm>
        </p:spPr>
      </p:pic>
    </p:spTree>
    <p:extLst>
      <p:ext uri="{BB962C8B-B14F-4D97-AF65-F5344CB8AC3E}">
        <p14:creationId xmlns:p14="http://schemas.microsoft.com/office/powerpoint/2010/main" val="711708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5623" cy="757618"/>
          </a:xfrm>
        </p:spPr>
        <p:txBody>
          <a:bodyPr/>
          <a:lstStyle/>
          <a:p>
            <a:pPr algn="ctr"/>
            <a:r>
              <a:rPr lang="en-IN" b="1" dirty="0" smtClean="0">
                <a:solidFill>
                  <a:srgbClr val="C00000"/>
                </a:solidFill>
                <a:latin typeface="Montserrat" panose="00000500000000000000" pitchFamily="2" charset="0"/>
              </a:rPr>
              <a:t>Observation-7</a:t>
            </a:r>
            <a:endParaRPr lang="en-IN" dirty="0"/>
          </a:p>
        </p:txBody>
      </p:sp>
      <p:sp>
        <p:nvSpPr>
          <p:cNvPr id="3" name="Content Placeholder 2"/>
          <p:cNvSpPr>
            <a:spLocks noGrp="1"/>
          </p:cNvSpPr>
          <p:nvPr>
            <p:ph idx="1"/>
          </p:nvPr>
        </p:nvSpPr>
        <p:spPr>
          <a:xfrm>
            <a:off x="838200" y="1354238"/>
            <a:ext cx="10515600" cy="4822725"/>
          </a:xfrm>
        </p:spPr>
        <p:txBody>
          <a:bodyPr/>
          <a:lstStyle/>
          <a:p>
            <a:r>
              <a:rPr lang="en-US" dirty="0"/>
              <a:t>M</a:t>
            </a:r>
            <a:r>
              <a:rPr lang="en-US" dirty="0" smtClean="0"/>
              <a:t>ajor </a:t>
            </a:r>
            <a:r>
              <a:rPr lang="en-US" dirty="0"/>
              <a:t>Type of app distribution in </a:t>
            </a:r>
            <a:r>
              <a:rPr lang="en-US" dirty="0" smtClean="0"/>
              <a:t>Play store</a:t>
            </a:r>
            <a:r>
              <a:rPr lang="en-US" dirty="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594" y="1860871"/>
            <a:ext cx="7124547" cy="3802042"/>
          </a:xfrm>
          <a:prstGeom prst="rect">
            <a:avLst/>
          </a:prstGeom>
        </p:spPr>
      </p:pic>
      <p:sp>
        <p:nvSpPr>
          <p:cNvPr id="5" name="Rectangle 4"/>
          <p:cNvSpPr/>
          <p:nvPr/>
        </p:nvSpPr>
        <p:spPr>
          <a:xfrm>
            <a:off x="2966977" y="5875077"/>
            <a:ext cx="6525164" cy="646331"/>
          </a:xfrm>
          <a:prstGeom prst="rect">
            <a:avLst/>
          </a:prstGeom>
        </p:spPr>
        <p:txBody>
          <a:bodyPr wrap="square">
            <a:spAutoFit/>
          </a:bodyPr>
          <a:lstStyle/>
          <a:p>
            <a:r>
              <a:rPr lang="en-US" dirty="0" smtClean="0"/>
              <a:t>Majority of app </a:t>
            </a:r>
            <a:r>
              <a:rPr lang="en-US" dirty="0"/>
              <a:t>in the </a:t>
            </a:r>
            <a:r>
              <a:rPr lang="en-US" dirty="0" smtClean="0"/>
              <a:t>play store </a:t>
            </a:r>
            <a:r>
              <a:rPr lang="en-US" dirty="0"/>
              <a:t>is free due to which it create major effect in installment or the review and rating.</a:t>
            </a:r>
            <a:endParaRPr lang="en-IN" dirty="0"/>
          </a:p>
        </p:txBody>
      </p:sp>
    </p:spTree>
    <p:extLst>
      <p:ext uri="{BB962C8B-B14F-4D97-AF65-F5344CB8AC3E}">
        <p14:creationId xmlns:p14="http://schemas.microsoft.com/office/powerpoint/2010/main" val="2440715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3918"/>
          </a:xfrm>
        </p:spPr>
        <p:txBody>
          <a:bodyPr/>
          <a:lstStyle/>
          <a:p>
            <a:pPr algn="ctr"/>
            <a:r>
              <a:rPr lang="en-IN" b="1" dirty="0" smtClean="0">
                <a:solidFill>
                  <a:srgbClr val="C00000"/>
                </a:solidFill>
                <a:latin typeface="Montserrat" panose="00000500000000000000" pitchFamily="2" charset="0"/>
              </a:rPr>
              <a:t>Observation-8</a:t>
            </a:r>
            <a:endParaRPr lang="en-IN" dirty="0"/>
          </a:p>
        </p:txBody>
      </p:sp>
      <p:sp>
        <p:nvSpPr>
          <p:cNvPr id="3" name="Content Placeholder 2"/>
          <p:cNvSpPr>
            <a:spLocks noGrp="1"/>
          </p:cNvSpPr>
          <p:nvPr>
            <p:ph idx="1"/>
          </p:nvPr>
        </p:nvSpPr>
        <p:spPr>
          <a:xfrm>
            <a:off x="872924" y="1246891"/>
            <a:ext cx="10515600" cy="4351338"/>
          </a:xfrm>
        </p:spPr>
        <p:txBody>
          <a:bodyPr/>
          <a:lstStyle/>
          <a:p>
            <a:r>
              <a:rPr lang="en-US" dirty="0" smtClean="0"/>
              <a:t>Distribution </a:t>
            </a:r>
            <a:r>
              <a:rPr lang="en-US" dirty="0"/>
              <a:t>of apps in term of their rating, size and type</a:t>
            </a:r>
            <a:endParaRPr lang="en-IN" dirty="0"/>
          </a:p>
        </p:txBody>
      </p:sp>
      <p:sp>
        <p:nvSpPr>
          <p:cNvPr id="4" name="Rectangle 3"/>
          <p:cNvSpPr/>
          <p:nvPr/>
        </p:nvSpPr>
        <p:spPr>
          <a:xfrm>
            <a:off x="1504708" y="5757231"/>
            <a:ext cx="9271322" cy="923330"/>
          </a:xfrm>
          <a:prstGeom prst="rect">
            <a:avLst/>
          </a:prstGeom>
        </p:spPr>
        <p:txBody>
          <a:bodyPr wrap="square">
            <a:spAutoFit/>
          </a:bodyPr>
          <a:lstStyle/>
          <a:p>
            <a:r>
              <a:rPr lang="en-US" dirty="0"/>
              <a:t>we can </a:t>
            </a:r>
            <a:r>
              <a:rPr lang="en-US" dirty="0" err="1"/>
              <a:t>conculed</a:t>
            </a:r>
            <a:r>
              <a:rPr lang="en-US" dirty="0"/>
              <a:t> that majority of the free apps are small in size and having high rating. While for paid apps, we have quite equal distribution in term on size and rating. so , free app and small size app create much more effect then </a:t>
            </a:r>
            <a:r>
              <a:rPr lang="en-US" dirty="0" err="1"/>
              <a:t>orthers</a:t>
            </a:r>
            <a:r>
              <a:rPr lang="en-US" dirty="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375" y="1766886"/>
            <a:ext cx="7917084" cy="4079497"/>
          </a:xfrm>
          <a:prstGeom prst="rect">
            <a:avLst/>
          </a:prstGeom>
        </p:spPr>
      </p:pic>
    </p:spTree>
    <p:extLst>
      <p:ext uri="{BB962C8B-B14F-4D97-AF65-F5344CB8AC3E}">
        <p14:creationId xmlns:p14="http://schemas.microsoft.com/office/powerpoint/2010/main" val="2019698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791"/>
          </a:xfrm>
        </p:spPr>
        <p:txBody>
          <a:bodyPr/>
          <a:lstStyle/>
          <a:p>
            <a:pPr algn="ctr"/>
            <a:r>
              <a:rPr lang="en-IN" b="1" dirty="0" smtClean="0">
                <a:solidFill>
                  <a:srgbClr val="C00000"/>
                </a:solidFill>
                <a:latin typeface="Montserrat" panose="00000500000000000000" pitchFamily="2" charset="0"/>
              </a:rPr>
              <a:t>Observation-9</a:t>
            </a:r>
            <a:endParaRPr lang="en-IN" dirty="0"/>
          </a:p>
        </p:txBody>
      </p:sp>
      <p:sp>
        <p:nvSpPr>
          <p:cNvPr id="3" name="Content Placeholder 2"/>
          <p:cNvSpPr>
            <a:spLocks noGrp="1"/>
          </p:cNvSpPr>
          <p:nvPr>
            <p:ph idx="1"/>
          </p:nvPr>
        </p:nvSpPr>
        <p:spPr>
          <a:xfrm>
            <a:off x="496123" y="2583651"/>
            <a:ext cx="4251084" cy="1597306"/>
          </a:xfrm>
        </p:spPr>
        <p:txBody>
          <a:bodyPr/>
          <a:lstStyle/>
          <a:p>
            <a:r>
              <a:rPr lang="en-IN" dirty="0" smtClean="0"/>
              <a:t>Review Sentiments: </a:t>
            </a:r>
          </a:p>
          <a:p>
            <a:endParaRPr lang="en-IN" dirty="0"/>
          </a:p>
        </p:txBody>
      </p:sp>
      <p:sp>
        <p:nvSpPr>
          <p:cNvPr id="4" name="Rectangle 3"/>
          <p:cNvSpPr/>
          <p:nvPr/>
        </p:nvSpPr>
        <p:spPr>
          <a:xfrm>
            <a:off x="428263" y="3233553"/>
            <a:ext cx="4386805" cy="1200329"/>
          </a:xfrm>
          <a:prstGeom prst="rect">
            <a:avLst/>
          </a:prstGeom>
        </p:spPr>
        <p:txBody>
          <a:bodyPr wrap="square">
            <a:spAutoFit/>
          </a:bodyPr>
          <a:lstStyle/>
          <a:p>
            <a:r>
              <a:rPr lang="en-US" dirty="0"/>
              <a:t>As we can see it from the pie charts there are 64.1 % of Positive sentiments, 22.1% of Negative sentiments, and 13.8% neutral sentiments.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924" y="1503915"/>
            <a:ext cx="7844059" cy="5354085"/>
          </a:xfrm>
          <a:prstGeom prst="rect">
            <a:avLst/>
          </a:prstGeom>
        </p:spPr>
      </p:pic>
    </p:spTree>
    <p:extLst>
      <p:ext uri="{BB962C8B-B14F-4D97-AF65-F5344CB8AC3E}">
        <p14:creationId xmlns:p14="http://schemas.microsoft.com/office/powerpoint/2010/main" val="2437715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latin typeface="Montserrat" panose="00000500000000000000" pitchFamily="2" charset="0"/>
              </a:rPr>
              <a:t>Observation-10</a:t>
            </a:r>
            <a:endParaRPr lang="en-IN" dirty="0"/>
          </a:p>
        </p:txBody>
      </p:sp>
      <p:sp>
        <p:nvSpPr>
          <p:cNvPr id="3" name="Content Placeholder 2"/>
          <p:cNvSpPr>
            <a:spLocks noGrp="1"/>
          </p:cNvSpPr>
          <p:nvPr>
            <p:ph idx="1"/>
          </p:nvPr>
        </p:nvSpPr>
        <p:spPr>
          <a:xfrm>
            <a:off x="838200" y="1825624"/>
            <a:ext cx="3201365" cy="4609899"/>
          </a:xfrm>
        </p:spPr>
        <p:txBody>
          <a:bodyPr>
            <a:normAutofit fontScale="92500" lnSpcReduction="10000"/>
          </a:bodyPr>
          <a:lstStyle/>
          <a:p>
            <a:r>
              <a:rPr lang="en-US" dirty="0"/>
              <a:t>It can be seen that the maximum number of sentiment subjectivity lies between 0.4 to 0.7. From this, we can conclude that the maximum number of the audience give reviews to the applications, according to their experience.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148" y="1599742"/>
            <a:ext cx="7121421" cy="5065753"/>
          </a:xfrm>
          <a:prstGeom prst="rect">
            <a:avLst/>
          </a:prstGeom>
        </p:spPr>
      </p:pic>
    </p:spTree>
    <p:extLst>
      <p:ext uri="{BB962C8B-B14F-4D97-AF65-F5344CB8AC3E}">
        <p14:creationId xmlns:p14="http://schemas.microsoft.com/office/powerpoint/2010/main" val="3087054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642"/>
          </a:xfrm>
        </p:spPr>
        <p:txBody>
          <a:bodyPr/>
          <a:lstStyle/>
          <a:p>
            <a:pPr algn="ctr"/>
            <a:r>
              <a:rPr lang="en-IN" b="1" dirty="0" smtClean="0">
                <a:solidFill>
                  <a:srgbClr val="C00000"/>
                </a:solidFill>
                <a:latin typeface="Montserrat" panose="00000500000000000000" pitchFamily="2" charset="0"/>
              </a:rPr>
              <a:t>Observation-11</a:t>
            </a:r>
            <a:endParaRPr lang="en-IN" dirty="0"/>
          </a:p>
        </p:txBody>
      </p:sp>
      <p:sp>
        <p:nvSpPr>
          <p:cNvPr id="3" name="Content Placeholder 2"/>
          <p:cNvSpPr>
            <a:spLocks noGrp="1"/>
          </p:cNvSpPr>
          <p:nvPr>
            <p:ph idx="1"/>
          </p:nvPr>
        </p:nvSpPr>
        <p:spPr>
          <a:xfrm>
            <a:off x="394021" y="1539433"/>
            <a:ext cx="3228855" cy="2002420"/>
          </a:xfrm>
        </p:spPr>
        <p:txBody>
          <a:bodyPr>
            <a:normAutofit lnSpcReduction="10000"/>
          </a:bodyPr>
          <a:lstStyle/>
          <a:p>
            <a:r>
              <a:rPr lang="en-US" dirty="0"/>
              <a:t>Does sentiments Polarity is proportional to sentiments subjectivity</a:t>
            </a:r>
          </a:p>
          <a:p>
            <a:endParaRPr lang="en-IN" dirty="0"/>
          </a:p>
        </p:txBody>
      </p:sp>
      <p:sp>
        <p:nvSpPr>
          <p:cNvPr id="5" name="Rectangle 4"/>
          <p:cNvSpPr/>
          <p:nvPr/>
        </p:nvSpPr>
        <p:spPr>
          <a:xfrm>
            <a:off x="598024" y="3465048"/>
            <a:ext cx="2955404" cy="2308324"/>
          </a:xfrm>
          <a:prstGeom prst="rect">
            <a:avLst/>
          </a:prstGeom>
        </p:spPr>
        <p:txBody>
          <a:bodyPr wrap="square">
            <a:spAutoFit/>
          </a:bodyPr>
          <a:lstStyle/>
          <a:p>
            <a:r>
              <a:rPr lang="en-US" dirty="0"/>
              <a:t>From the above scatter plot it can be concluded that sentiment subjectivity is not always proportional to sentiment polarity but in maximum number of case, shows a proportional behavior.</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899" y="1215341"/>
            <a:ext cx="8219625" cy="5348549"/>
          </a:xfrm>
          <a:prstGeom prst="rect">
            <a:avLst/>
          </a:prstGeom>
        </p:spPr>
      </p:pic>
    </p:spTree>
    <p:extLst>
      <p:ext uri="{BB962C8B-B14F-4D97-AF65-F5344CB8AC3E}">
        <p14:creationId xmlns:p14="http://schemas.microsoft.com/office/powerpoint/2010/main" val="319687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ED443-6382-1251-1324-4A065B9135D0}"/>
              </a:ext>
            </a:extLst>
          </p:cNvPr>
          <p:cNvSpPr>
            <a:spLocks noGrp="1"/>
          </p:cNvSpPr>
          <p:nvPr>
            <p:ph type="title"/>
          </p:nvPr>
        </p:nvSpPr>
        <p:spPr>
          <a:xfrm>
            <a:off x="838200" y="365125"/>
            <a:ext cx="10157749" cy="989113"/>
          </a:xfrm>
        </p:spPr>
        <p:txBody>
          <a:bodyPr>
            <a:normAutofit/>
          </a:bodyPr>
          <a:lstStyle/>
          <a:p>
            <a:pPr algn="ctr"/>
            <a:r>
              <a:rPr lang="en-IN" sz="5400" b="1" u="sng" dirty="0" smtClean="0">
                <a:solidFill>
                  <a:srgbClr val="C00000"/>
                </a:solidFill>
                <a:latin typeface="Montserrat" panose="00000500000000000000" pitchFamily="2" charset="0"/>
              </a:rPr>
              <a:t>Problem – Faced</a:t>
            </a:r>
            <a:endParaRPr lang="en-IN" sz="5400" b="1" u="sng" dirty="0">
              <a:solidFill>
                <a:srgbClr val="C00000"/>
              </a:solidFill>
              <a:latin typeface="Montserrat" panose="00000500000000000000" pitchFamily="2"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2" y="1460458"/>
            <a:ext cx="5096135" cy="490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04030" y="1672955"/>
            <a:ext cx="4942390" cy="4154984"/>
          </a:xfrm>
          <a:prstGeom prst="rect">
            <a:avLst/>
          </a:prstGeom>
        </p:spPr>
        <p:txBody>
          <a:bodyPr wrap="square">
            <a:spAutoFit/>
          </a:bodyPr>
          <a:lstStyle/>
          <a:p>
            <a:pPr marL="342900" indent="-342900">
              <a:buFont typeface="Arial" pitchFamily="34" charset="0"/>
              <a:buChar char="•"/>
            </a:pPr>
            <a:r>
              <a:rPr lang="en-US" sz="2200" dirty="0"/>
              <a:t>Reading the dataset and comprehending the problem statement.</a:t>
            </a:r>
          </a:p>
          <a:p>
            <a:pPr marL="342900" indent="-342900">
              <a:buFont typeface="Arial" pitchFamily="34" charset="0"/>
              <a:buChar char="•"/>
            </a:pPr>
            <a:r>
              <a:rPr lang="en-US" sz="2200" dirty="0"/>
              <a:t>Examining the business KPIs for app development and devising a  solution to the problem.</a:t>
            </a:r>
          </a:p>
          <a:p>
            <a:pPr marL="342900" indent="-342900">
              <a:buFont typeface="Arial" pitchFamily="34" charset="0"/>
              <a:buChar char="•"/>
            </a:pPr>
            <a:r>
              <a:rPr lang="en-US" sz="2200" dirty="0"/>
              <a:t>Handling the error, duplicate and </a:t>
            </a:r>
            <a:r>
              <a:rPr lang="en-US" sz="2200" dirty="0" err="1"/>
              <a:t>NaN</a:t>
            </a:r>
            <a:r>
              <a:rPr lang="en-US" sz="2200" dirty="0"/>
              <a:t> values in the dataset.</a:t>
            </a:r>
          </a:p>
          <a:p>
            <a:pPr marL="342900" indent="-342900">
              <a:buFont typeface="Arial" pitchFamily="34" charset="0"/>
              <a:buChar char="•"/>
            </a:pPr>
            <a:r>
              <a:rPr lang="en-US" sz="2200" dirty="0"/>
              <a:t>Designing multiple visualizations to summarize the information in  the dataset and successfully communicate the results and trends to  the reader.</a:t>
            </a:r>
          </a:p>
        </p:txBody>
      </p:sp>
    </p:spTree>
    <p:extLst>
      <p:ext uri="{BB962C8B-B14F-4D97-AF65-F5344CB8AC3E}">
        <p14:creationId xmlns:p14="http://schemas.microsoft.com/office/powerpoint/2010/main" val="292971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 xmlns:a16="http://schemas.microsoft.com/office/drawing/2014/main" id="{C80DFD17-B70B-B9D7-501B-EA7E1D824110}"/>
              </a:ext>
            </a:extLst>
          </p:cNvPr>
          <p:cNvGraphicFramePr/>
          <p:nvPr>
            <p:extLst>
              <p:ext uri="{D42A27DB-BD31-4B8C-83A1-F6EECF244321}">
                <p14:modId xmlns:p14="http://schemas.microsoft.com/office/powerpoint/2010/main" val="4289661530"/>
              </p:ext>
            </p:extLst>
          </p:nvPr>
        </p:nvGraphicFramePr>
        <p:xfrm>
          <a:off x="5715612" y="185193"/>
          <a:ext cx="6345208" cy="643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331114" y="185192"/>
            <a:ext cx="3159839" cy="646331"/>
          </a:xfrm>
          <a:prstGeom prst="rect">
            <a:avLst/>
          </a:prstGeom>
          <a:noFill/>
        </p:spPr>
        <p:txBody>
          <a:bodyPr wrap="none" rtlCol="0">
            <a:spAutoFit/>
          </a:bodyPr>
          <a:lstStyle/>
          <a:p>
            <a:r>
              <a:rPr lang="en-IN" sz="3600" b="1" u="sng" dirty="0" smtClean="0">
                <a:solidFill>
                  <a:srgbClr val="C00000"/>
                </a:solidFill>
                <a:latin typeface="Montserrat" charset="0"/>
              </a:rPr>
              <a:t>Introduction :</a:t>
            </a:r>
            <a:endParaRPr lang="en-IN" sz="3600" b="1" u="sng" dirty="0">
              <a:solidFill>
                <a:srgbClr val="C00000"/>
              </a:solidFill>
              <a:latin typeface="Montserrat" charset="0"/>
            </a:endParaRPr>
          </a:p>
        </p:txBody>
      </p:sp>
      <p:sp>
        <p:nvSpPr>
          <p:cNvPr id="5" name="TextBox 4"/>
          <p:cNvSpPr txBox="1"/>
          <p:nvPr/>
        </p:nvSpPr>
        <p:spPr>
          <a:xfrm>
            <a:off x="462988" y="1109316"/>
            <a:ext cx="4896090" cy="5940088"/>
          </a:xfrm>
          <a:prstGeom prst="rect">
            <a:avLst/>
          </a:prstGeom>
          <a:noFill/>
        </p:spPr>
        <p:txBody>
          <a:bodyPr wrap="square" rtlCol="0">
            <a:spAutoFit/>
          </a:bodyPr>
          <a:lstStyle/>
          <a:p>
            <a:pPr marL="285750" indent="-285750" algn="just">
              <a:buFont typeface="Arial" pitchFamily="34" charset="0"/>
              <a:buChar char="•"/>
            </a:pPr>
            <a:r>
              <a:rPr lang="en-US" sz="2000" dirty="0">
                <a:ea typeface="Arial"/>
                <a:cs typeface="Arial"/>
                <a:sym typeface="Arial"/>
              </a:rPr>
              <a:t>Mobile apps are everywhere. They are easy to create and can be lucrative, because of these two factors, more and more apps are being developed</a:t>
            </a:r>
            <a:r>
              <a:rPr lang="en-US" sz="2000" dirty="0" smtClean="0">
                <a:ea typeface="Arial"/>
                <a:cs typeface="Arial"/>
                <a:sym typeface="Arial"/>
              </a:rPr>
              <a:t>.</a:t>
            </a:r>
          </a:p>
          <a:p>
            <a:pPr marL="285750" indent="-285750" algn="just">
              <a:buFont typeface="Arial" pitchFamily="34" charset="0"/>
              <a:buChar char="•"/>
            </a:pPr>
            <a:endParaRPr lang="en-US" sz="2000" dirty="0" smtClean="0">
              <a:ea typeface="Arial"/>
              <a:cs typeface="Arial"/>
              <a:sym typeface="Arial"/>
            </a:endParaRPr>
          </a:p>
          <a:p>
            <a:pPr marL="216000" indent="-72000" algn="just">
              <a:lnSpc>
                <a:spcPct val="100000"/>
              </a:lnSpc>
              <a:buClr>
                <a:srgbClr val="000000"/>
              </a:buClr>
              <a:buFont typeface="Arial"/>
              <a:buChar char="•"/>
            </a:pPr>
            <a:r>
              <a:rPr lang="en-US" sz="2000" spc="-1" dirty="0">
                <a:ea typeface="Verdana" panose="020B0604030504040204" pitchFamily="34" charset="0"/>
              </a:rPr>
              <a:t>Android is the dominant mobile operating system today more than 85% of all mobile devices running Google’s OS. The Google Play Store is the largest and most popular Android app store</a:t>
            </a:r>
            <a:r>
              <a:rPr lang="en-US" sz="2000" spc="-1" dirty="0" smtClean="0">
                <a:ea typeface="Verdana" panose="020B0604030504040204" pitchFamily="34" charset="0"/>
              </a:rPr>
              <a:t>.</a:t>
            </a:r>
          </a:p>
          <a:p>
            <a:pPr marL="216000" indent="-72000" algn="just">
              <a:lnSpc>
                <a:spcPct val="100000"/>
              </a:lnSpc>
              <a:buClr>
                <a:srgbClr val="000000"/>
              </a:buClr>
              <a:buFont typeface="Arial"/>
              <a:buChar char="•"/>
            </a:pPr>
            <a:endParaRPr lang="en-IN" sz="2000" spc="-1" dirty="0">
              <a:ea typeface="Verdana" panose="020B0604030504040204" pitchFamily="34" charset="0"/>
            </a:endParaRPr>
          </a:p>
          <a:p>
            <a:pPr marL="216000" indent="-72000" algn="just">
              <a:lnSpc>
                <a:spcPct val="100000"/>
              </a:lnSpc>
              <a:buClr>
                <a:srgbClr val="000000"/>
              </a:buClr>
              <a:buFont typeface="Arial"/>
              <a:buChar char="•"/>
            </a:pPr>
            <a:r>
              <a:rPr lang="en-US" sz="2000" spc="-1" dirty="0">
                <a:ea typeface="Verdana" panose="020B0604030504040204" pitchFamily="34" charset="0"/>
              </a:rPr>
              <a:t>There are more than 3.04 million apps found on Google Play Store</a:t>
            </a:r>
            <a:r>
              <a:rPr lang="en-US" sz="2000" spc="-1" dirty="0" smtClean="0">
                <a:ea typeface="Verdana" panose="020B0604030504040204" pitchFamily="34" charset="0"/>
              </a:rPr>
              <a:t>.</a:t>
            </a:r>
          </a:p>
          <a:p>
            <a:pPr marL="216000" indent="-72000" algn="just">
              <a:lnSpc>
                <a:spcPct val="100000"/>
              </a:lnSpc>
              <a:buClr>
                <a:srgbClr val="000000"/>
              </a:buClr>
              <a:buFont typeface="Arial"/>
              <a:buChar char="•"/>
            </a:pPr>
            <a:endParaRPr lang="en-US" sz="2000" spc="-1" dirty="0">
              <a:ea typeface="Verdana" panose="020B0604030504040204" pitchFamily="34" charset="0"/>
            </a:endParaRPr>
          </a:p>
          <a:p>
            <a:pPr marL="216000" indent="-72000" algn="just">
              <a:lnSpc>
                <a:spcPct val="100000"/>
              </a:lnSpc>
              <a:buClr>
                <a:srgbClr val="000000"/>
              </a:buClr>
              <a:buFont typeface="Arial"/>
              <a:buChar char="•"/>
            </a:pPr>
            <a:r>
              <a:rPr lang="en-US" sz="2000" spc="-1" dirty="0">
                <a:ea typeface="Verdana" panose="020B0604030504040204" pitchFamily="34" charset="0"/>
              </a:rPr>
              <a:t> The Play Store apps data has enormous potential to drive app-making businesses to success.</a:t>
            </a:r>
          </a:p>
          <a:p>
            <a:pPr marL="285750" indent="-285750" algn="just">
              <a:buFont typeface="Arial" pitchFamily="34" charset="0"/>
              <a:buChar char="•"/>
            </a:pPr>
            <a:endParaRPr lang="en-US" sz="2000" dirty="0" smtClean="0">
              <a:ea typeface="Arial"/>
              <a:cs typeface="Arial"/>
              <a:sym typeface="Arial"/>
            </a:endParaRPr>
          </a:p>
          <a:p>
            <a:pPr algn="just"/>
            <a:endParaRPr lang="en-IN" sz="2000" dirty="0"/>
          </a:p>
        </p:txBody>
      </p:sp>
    </p:spTree>
    <p:extLst>
      <p:ext uri="{BB962C8B-B14F-4D97-AF65-F5344CB8AC3E}">
        <p14:creationId xmlns:p14="http://schemas.microsoft.com/office/powerpoint/2010/main" val="1678349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972" y="0"/>
            <a:ext cx="10515600" cy="902825"/>
          </a:xfrm>
        </p:spPr>
        <p:txBody>
          <a:bodyPr/>
          <a:lstStyle/>
          <a:p>
            <a:pPr algn="ctr"/>
            <a:r>
              <a:rPr lang="en-IN" b="1" u="sng" dirty="0" smtClean="0">
                <a:solidFill>
                  <a:srgbClr val="C00000"/>
                </a:solidFill>
                <a:latin typeface="Montserrat" panose="00000500000000000000" pitchFamily="2" charset="0"/>
              </a:rPr>
              <a:t>Conclusion:</a:t>
            </a:r>
            <a:endParaRPr lang="en-IN" dirty="0"/>
          </a:p>
        </p:txBody>
      </p:sp>
      <p:sp>
        <p:nvSpPr>
          <p:cNvPr id="3" name="Rectangle 2"/>
          <p:cNvSpPr/>
          <p:nvPr/>
        </p:nvSpPr>
        <p:spPr>
          <a:xfrm>
            <a:off x="347241" y="824410"/>
            <a:ext cx="11609407" cy="5909310"/>
          </a:xfrm>
          <a:prstGeom prst="rect">
            <a:avLst/>
          </a:prstGeom>
        </p:spPr>
        <p:txBody>
          <a:bodyPr wrap="square">
            <a:spAutoFit/>
          </a:bodyPr>
          <a:lstStyle/>
          <a:p>
            <a:pPr marL="285750" indent="-285750">
              <a:buFont typeface="Arial" pitchFamily="34" charset="0"/>
              <a:buChar char="•"/>
            </a:pPr>
            <a:r>
              <a:rPr lang="en-US" dirty="0" smtClean="0"/>
              <a:t>So , We can </a:t>
            </a:r>
            <a:r>
              <a:rPr lang="en-US" dirty="0" err="1" smtClean="0"/>
              <a:t>Conclued</a:t>
            </a:r>
            <a:r>
              <a:rPr lang="en-US" dirty="0" smtClean="0"/>
              <a:t> that </a:t>
            </a:r>
            <a:r>
              <a:rPr lang="en-US" dirty="0"/>
              <a:t>before starting any kind of exploration the data cleaning play a vital role in result and accuracy.</a:t>
            </a:r>
          </a:p>
          <a:p>
            <a:pPr marL="285750" indent="-285750">
              <a:buFont typeface="Arial" pitchFamily="34" charset="0"/>
              <a:buChar char="•"/>
            </a:pPr>
            <a:r>
              <a:rPr lang="en-US" dirty="0"/>
              <a:t>As we all can see the many observations and conclusion that arise from the data visualization and how visualizations make anything interesting with the graphs, plots, chart or maps.</a:t>
            </a:r>
          </a:p>
          <a:p>
            <a:pPr marL="285750" indent="-285750">
              <a:buFont typeface="Arial" pitchFamily="34" charset="0"/>
              <a:buChar char="•"/>
            </a:pPr>
            <a:r>
              <a:rPr lang="en-US" dirty="0"/>
              <a:t>Which simplify the data and can be easily understand the role of the data and their elements in the diverse world of play store.</a:t>
            </a:r>
          </a:p>
          <a:p>
            <a:pPr marL="285750" indent="-285750">
              <a:buFont typeface="Arial" pitchFamily="34" charset="0"/>
              <a:buChar char="•"/>
            </a:pPr>
            <a:r>
              <a:rPr lang="en-US" dirty="0"/>
              <a:t>As per the graphs visualizations shown above, most of the trending apps (in terms of users' installs) are from the categories like GAME, COMMUNICATION, and TOOL even though the amount of available apps from these categories are twice as much lesser than the category FAMILY. The trending of these apps is most probably due to their nature of being able to entertain or assist the user. Besides, it also shows a good trend where we can see that developers from these categories are focusing on the quality instead of the quantity of the apps.</a:t>
            </a:r>
          </a:p>
          <a:p>
            <a:pPr marL="285750" indent="-285750">
              <a:buFont typeface="Arial" pitchFamily="34" charset="0"/>
              <a:buChar char="•"/>
            </a:pPr>
            <a:r>
              <a:rPr lang="en-US" dirty="0"/>
              <a:t>Other then this also can be say that mostly the app has higher number of user installs or review gives the app a good rating and mostly all the apps are around the rating of 4 (8000 apps).Also the size and price of the app create a minute difference but not majorly effect the app with good rating, review even if their app size are high. But due to free in charges we get the higher number of user installs and ratings.</a:t>
            </a:r>
          </a:p>
          <a:p>
            <a:pPr marL="285750" indent="-285750">
              <a:buFont typeface="Arial" pitchFamily="34" charset="0"/>
              <a:buChar char="•"/>
            </a:pPr>
            <a:r>
              <a:rPr lang="en-US" dirty="0"/>
              <a:t>Also, it can be seen from the chart that the sentiments play important role  and maximum number of sentiment which are positive around (64.1 %) lies between subjectivity 0.4 to 0.7. From this, we can conclude that the maximum number of the audience give reviews to the applications, according to their experience.</a:t>
            </a:r>
          </a:p>
          <a:p>
            <a:pPr marL="285750" indent="-285750">
              <a:buFont typeface="Arial" pitchFamily="34" charset="0"/>
              <a:buChar char="•"/>
            </a:pPr>
            <a:r>
              <a:rPr lang="en-US" dirty="0"/>
              <a:t>As, we can see that, why exploring data is important before starting to build ML models</a:t>
            </a:r>
          </a:p>
          <a:p>
            <a:pPr marL="285750" indent="-285750">
              <a:buFont typeface="Arial" pitchFamily="34" charset="0"/>
              <a:buChar char="•"/>
            </a:pPr>
            <a:r>
              <a:rPr lang="en-US" dirty="0"/>
              <a:t>As a conclusion, we learnt that the current trends in the Android market are mostly from these categories which assisting, communicating or entertaining apps.</a:t>
            </a:r>
          </a:p>
        </p:txBody>
      </p:sp>
    </p:spTree>
    <p:extLst>
      <p:ext uri="{BB962C8B-B14F-4D97-AF65-F5344CB8AC3E}">
        <p14:creationId xmlns:p14="http://schemas.microsoft.com/office/powerpoint/2010/main" val="1759647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41" y="663195"/>
            <a:ext cx="5255245" cy="4719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63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8DF12-57A1-C0D4-9081-09EFBB37D2CD}"/>
              </a:ext>
            </a:extLst>
          </p:cNvPr>
          <p:cNvSpPr>
            <a:spLocks noGrp="1"/>
          </p:cNvSpPr>
          <p:nvPr>
            <p:ph type="title"/>
          </p:nvPr>
        </p:nvSpPr>
        <p:spPr>
          <a:xfrm>
            <a:off x="173620" y="376177"/>
            <a:ext cx="12164993" cy="491924"/>
          </a:xfrm>
        </p:spPr>
        <p:txBody>
          <a:bodyPr>
            <a:normAutofit fontScale="90000"/>
          </a:bodyPr>
          <a:lstStyle/>
          <a:p>
            <a:r>
              <a:rPr lang="en-IN" sz="4800" b="1" u="sng" dirty="0" smtClean="0">
                <a:solidFill>
                  <a:srgbClr val="C00000"/>
                </a:solidFill>
                <a:latin typeface="Montserrat" panose="00000500000000000000" pitchFamily="2" charset="0"/>
              </a:rPr>
              <a:t>Reason To </a:t>
            </a:r>
            <a:r>
              <a:rPr lang="en-IN" sz="4800" b="1" u="sng" dirty="0" err="1">
                <a:solidFill>
                  <a:srgbClr val="C00000"/>
                </a:solidFill>
                <a:latin typeface="Montserrat" panose="00000500000000000000" pitchFamily="2" charset="0"/>
              </a:rPr>
              <a:t>A</a:t>
            </a:r>
            <a:r>
              <a:rPr lang="en-IN" sz="4800" b="1" u="sng" dirty="0" err="1" smtClean="0">
                <a:solidFill>
                  <a:srgbClr val="C00000"/>
                </a:solidFill>
                <a:latin typeface="Montserrat" panose="00000500000000000000" pitchFamily="2" charset="0"/>
              </a:rPr>
              <a:t>nalyze</a:t>
            </a:r>
            <a:r>
              <a:rPr lang="en-IN" sz="4800" b="1" u="sng" dirty="0" smtClean="0">
                <a:solidFill>
                  <a:srgbClr val="C00000"/>
                </a:solidFill>
                <a:latin typeface="Montserrat" panose="00000500000000000000" pitchFamily="2" charset="0"/>
              </a:rPr>
              <a:t> Google </a:t>
            </a:r>
            <a:r>
              <a:rPr lang="en-IN" sz="4800" b="1" u="sng" dirty="0" err="1" smtClean="0">
                <a:solidFill>
                  <a:srgbClr val="C00000"/>
                </a:solidFill>
                <a:latin typeface="Montserrat" panose="00000500000000000000" pitchFamily="2" charset="0"/>
              </a:rPr>
              <a:t>Playstore</a:t>
            </a:r>
            <a:r>
              <a:rPr lang="en-IN" sz="4800" b="1" u="sng" dirty="0" smtClean="0">
                <a:solidFill>
                  <a:srgbClr val="C00000"/>
                </a:solidFill>
                <a:latin typeface="Montserrat" panose="00000500000000000000" pitchFamily="2" charset="0"/>
              </a:rPr>
              <a:t> :</a:t>
            </a:r>
            <a:endParaRPr lang="en-IN" sz="4800" b="1" u="sng" dirty="0">
              <a:solidFill>
                <a:srgbClr val="C00000"/>
              </a:solidFill>
              <a:latin typeface="Montserrat" panose="00000500000000000000" pitchFamily="2" charset="0"/>
            </a:endParaRPr>
          </a:p>
        </p:txBody>
      </p:sp>
      <p:pic>
        <p:nvPicPr>
          <p:cNvPr id="6" name="Picture Placeholder 5">
            <a:extLst>
              <a:ext uri="{FF2B5EF4-FFF2-40B4-BE49-F238E27FC236}">
                <a16:creationId xmlns="" xmlns:a16="http://schemas.microsoft.com/office/drawing/2014/main" id="{AFEF2F42-74B1-D2F5-B7D9-2D4B3C989AC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a:xfrm>
            <a:off x="9794730" y="815570"/>
            <a:ext cx="2397270" cy="1892906"/>
          </a:xfrm>
        </p:spPr>
      </p:pic>
      <p:sp>
        <p:nvSpPr>
          <p:cNvPr id="5" name="Rectangle 4"/>
          <p:cNvSpPr/>
          <p:nvPr/>
        </p:nvSpPr>
        <p:spPr>
          <a:xfrm>
            <a:off x="312515" y="962291"/>
            <a:ext cx="9931079" cy="1323439"/>
          </a:xfrm>
          <a:prstGeom prst="rect">
            <a:avLst/>
          </a:prstGeom>
        </p:spPr>
        <p:txBody>
          <a:bodyPr wrap="square">
            <a:spAutoFit/>
          </a:bodyPr>
          <a:lstStyle/>
          <a:p>
            <a:pPr marL="171450" indent="-171450">
              <a:buFont typeface="Arial" panose="020B0604020202020204" pitchFamily="34" charset="0"/>
              <a:buChar char="•"/>
            </a:pPr>
            <a:r>
              <a:rPr lang="en-IN" sz="2000" dirty="0"/>
              <a:t>We can see in today day to day life we are connected by various apps knowingly or unknowingly. Mobile application are everywhere and can be easily developed </a:t>
            </a:r>
          </a:p>
          <a:p>
            <a:pPr marL="171450" indent="-171450">
              <a:buFont typeface="Arial" panose="020B0604020202020204" pitchFamily="34" charset="0"/>
              <a:buChar char="•"/>
            </a:pPr>
            <a:r>
              <a:rPr lang="en-IN" sz="2000" dirty="0"/>
              <a:t>The Play store app data has as enormous potential in in application development field and can be a huge success if analysed in correct way.</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02" y="2949575"/>
            <a:ext cx="95726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875099" y="2949575"/>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Mobile App Market  is set to grow 20%  by 2023</a:t>
            </a: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6" y="4584780"/>
            <a:ext cx="96361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875099" y="4637248"/>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Android Apps  comprise 90% of the  Mobile App Market</a:t>
            </a:r>
          </a:p>
        </p:txBody>
      </p: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863" y="2968625"/>
            <a:ext cx="9271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0701" y="4637248"/>
            <a:ext cx="95726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7025832" y="4680111"/>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What makes an App  popular? Can we predict  how popular it’s going to  be?</a:t>
            </a:r>
          </a:p>
        </p:txBody>
      </p:sp>
      <p:sp>
        <p:nvSpPr>
          <p:cNvPr id="18" name="Rectangle 17"/>
          <p:cNvSpPr/>
          <p:nvPr/>
        </p:nvSpPr>
        <p:spPr>
          <a:xfrm>
            <a:off x="7025832" y="3044061"/>
            <a:ext cx="3217762"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What are some  interesting patterns in  user behavior related to  app usage &amp; </a:t>
            </a:r>
            <a:r>
              <a:rPr lang="en-US" dirty="0" smtClean="0">
                <a:solidFill>
                  <a:schemeClr val="tx1"/>
                </a:solidFill>
              </a:rPr>
              <a:t>reviews</a:t>
            </a:r>
            <a:endParaRPr lang="en-US" dirty="0">
              <a:solidFill>
                <a:schemeClr val="tx1"/>
              </a:solidFill>
            </a:endParaRPr>
          </a:p>
        </p:txBody>
      </p:sp>
    </p:spTree>
    <p:extLst>
      <p:ext uri="{BB962C8B-B14F-4D97-AF65-F5344CB8AC3E}">
        <p14:creationId xmlns:p14="http://schemas.microsoft.com/office/powerpoint/2010/main" val="3405478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B5D5C-339F-30A1-4F1C-667E365A61FF}"/>
              </a:ext>
            </a:extLst>
          </p:cNvPr>
          <p:cNvSpPr>
            <a:spLocks noGrp="1"/>
          </p:cNvSpPr>
          <p:nvPr>
            <p:ph type="title"/>
          </p:nvPr>
        </p:nvSpPr>
        <p:spPr>
          <a:xfrm>
            <a:off x="6101787" y="326209"/>
            <a:ext cx="5891514" cy="634489"/>
          </a:xfrm>
        </p:spPr>
        <p:txBody>
          <a:bodyPr>
            <a:normAutofit fontScale="90000"/>
          </a:bodyPr>
          <a:lstStyle/>
          <a:p>
            <a:r>
              <a:rPr lang="en-IN" sz="5400" b="1" u="sng" dirty="0" smtClean="0">
                <a:solidFill>
                  <a:srgbClr val="C00000"/>
                </a:solidFill>
                <a:latin typeface="Montserrat" panose="00000500000000000000" pitchFamily="2" charset="0"/>
              </a:rPr>
              <a:t>Problem Statement</a:t>
            </a:r>
            <a:endParaRPr lang="en-IN" sz="5400" b="1" u="sng" dirty="0">
              <a:solidFill>
                <a:srgbClr val="C00000"/>
              </a:solidFill>
              <a:latin typeface="Montserrat" panose="00000500000000000000" pitchFamily="2" charset="0"/>
            </a:endParaRPr>
          </a:p>
        </p:txBody>
      </p:sp>
      <p:sp>
        <p:nvSpPr>
          <p:cNvPr id="4" name="Text Placeholder 3">
            <a:extLst>
              <a:ext uri="{FF2B5EF4-FFF2-40B4-BE49-F238E27FC236}">
                <a16:creationId xmlns="" xmlns:a16="http://schemas.microsoft.com/office/drawing/2014/main" id="{0168546C-5F08-A70E-D4B8-60E0939917DB}"/>
              </a:ext>
            </a:extLst>
          </p:cNvPr>
          <p:cNvSpPr>
            <a:spLocks noGrp="1"/>
          </p:cNvSpPr>
          <p:nvPr>
            <p:ph type="body" sz="half" idx="2"/>
          </p:nvPr>
        </p:nvSpPr>
        <p:spPr>
          <a:xfrm flipV="1">
            <a:off x="4199467" y="5868987"/>
            <a:ext cx="572558" cy="142345"/>
          </a:xfrm>
        </p:spPr>
        <p:txBody>
          <a:bodyPr>
            <a:normAutofit fontScale="25000" lnSpcReduction="20000"/>
          </a:bodyPr>
          <a:lstStyle/>
          <a:p>
            <a:endParaRPr lang="en-IN" dirty="0"/>
          </a:p>
        </p:txBody>
      </p:sp>
      <p:pic>
        <p:nvPicPr>
          <p:cNvPr id="1026" name="Picture 2" descr="Working In Office">
            <a:extLst>
              <a:ext uri="{FF2B5EF4-FFF2-40B4-BE49-F238E27FC236}">
                <a16:creationId xmlns="" xmlns:a16="http://schemas.microsoft.com/office/drawing/2014/main" id="{ED9C7C1D-C9E9-52A5-0DEF-CF96A848336F}"/>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bwMode="auto">
          <a:xfrm>
            <a:off x="264285" y="1006998"/>
            <a:ext cx="5542873" cy="52317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300486" y="1277035"/>
            <a:ext cx="5494117" cy="2308324"/>
          </a:xfrm>
          <a:prstGeom prst="rect">
            <a:avLst/>
          </a:prstGeom>
        </p:spPr>
        <p:txBody>
          <a:bodyPr wrap="square">
            <a:spAutoFit/>
          </a:bodyPr>
          <a:lstStyle/>
          <a:p>
            <a:pPr algn="just"/>
            <a:r>
              <a:rPr lang="en-US" sz="2400" b="1" dirty="0" smtClean="0"/>
              <a:t>To , explore and analyze datasets </a:t>
            </a:r>
            <a:r>
              <a:rPr lang="en-US" sz="2400" b="1" dirty="0"/>
              <a:t>are provided, one with basic information and the  other with user reviews for the respective </a:t>
            </a:r>
            <a:r>
              <a:rPr lang="en-US" sz="2400" b="1" dirty="0" smtClean="0"/>
              <a:t>app  and discover all the key factors responsible for app engagement and success.</a:t>
            </a:r>
            <a:endParaRPr lang="en-US" sz="2400" b="1" dirty="0"/>
          </a:p>
        </p:txBody>
      </p:sp>
      <p:sp>
        <p:nvSpPr>
          <p:cNvPr id="6" name="TextBox 5"/>
          <p:cNvSpPr txBox="1"/>
          <p:nvPr/>
        </p:nvSpPr>
        <p:spPr>
          <a:xfrm>
            <a:off x="6389225" y="3958542"/>
            <a:ext cx="5567423" cy="2031325"/>
          </a:xfrm>
          <a:prstGeom prst="rect">
            <a:avLst/>
          </a:prstGeom>
          <a:noFill/>
        </p:spPr>
        <p:txBody>
          <a:bodyPr wrap="square" rtlCol="0">
            <a:spAutoFit/>
          </a:bodyPr>
          <a:lstStyle/>
          <a:p>
            <a:r>
              <a:rPr lang="en-US" dirty="0"/>
              <a:t>Our mission is to </a:t>
            </a:r>
            <a:r>
              <a:rPr lang="en-US" dirty="0" smtClean="0"/>
              <a:t>understand and provided the information to who all want to step inside the Play store app  market.</a:t>
            </a:r>
          </a:p>
          <a:p>
            <a:r>
              <a:rPr lang="en-US" dirty="0" smtClean="0"/>
              <a:t>what </a:t>
            </a:r>
            <a:r>
              <a:rPr lang="en-US" dirty="0"/>
              <a:t>is the motivating factor for people to download an </a:t>
            </a:r>
            <a:r>
              <a:rPr lang="en-US" dirty="0" smtClean="0"/>
              <a:t>app?</a:t>
            </a:r>
          </a:p>
          <a:p>
            <a:r>
              <a:rPr lang="en-US" dirty="0" smtClean="0"/>
              <a:t>What are the </a:t>
            </a:r>
            <a:r>
              <a:rPr lang="en-US" dirty="0"/>
              <a:t>relationships between installs, prices, ratings, reviews, and </a:t>
            </a:r>
            <a:r>
              <a:rPr lang="en-US" dirty="0" smtClean="0"/>
              <a:t>categories ?</a:t>
            </a:r>
            <a:endParaRPr lang="en-IN" dirty="0"/>
          </a:p>
        </p:txBody>
      </p:sp>
    </p:spTree>
    <p:extLst>
      <p:ext uri="{BB962C8B-B14F-4D97-AF65-F5344CB8AC3E}">
        <p14:creationId xmlns:p14="http://schemas.microsoft.com/office/powerpoint/2010/main" val="185096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 xmlns:a16="http://schemas.microsoft.com/office/drawing/2014/main" id="{59B43A5F-A431-44B8-0D34-FD3EDC03EBEE}"/>
              </a:ext>
            </a:extLst>
          </p:cNvPr>
          <p:cNvSpPr/>
          <p:nvPr/>
        </p:nvSpPr>
        <p:spPr>
          <a:xfrm>
            <a:off x="795867" y="1828799"/>
            <a:ext cx="4572000" cy="2810933"/>
          </a:xfrm>
          <a:prstGeom prst="homePlat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5400" b="1" dirty="0">
                <a:latin typeface="Montserrat" panose="00000500000000000000" pitchFamily="2" charset="0"/>
              </a:rPr>
              <a:t>Pranit Ransingh</a:t>
            </a:r>
          </a:p>
        </p:txBody>
      </p:sp>
      <p:sp>
        <p:nvSpPr>
          <p:cNvPr id="6" name="Arrow: Pentagon 5">
            <a:extLst>
              <a:ext uri="{FF2B5EF4-FFF2-40B4-BE49-F238E27FC236}">
                <a16:creationId xmlns="" xmlns:a16="http://schemas.microsoft.com/office/drawing/2014/main" id="{3ECD7721-A217-2ABA-D917-018D8FC8804A}"/>
              </a:ext>
            </a:extLst>
          </p:cNvPr>
          <p:cNvSpPr/>
          <p:nvPr/>
        </p:nvSpPr>
        <p:spPr>
          <a:xfrm>
            <a:off x="6959600" y="1828799"/>
            <a:ext cx="4572000" cy="2810933"/>
          </a:xfrm>
          <a:prstGeom prst="homePlat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6000" b="1" dirty="0" smtClean="0"/>
              <a:t>Sridhar </a:t>
            </a:r>
            <a:r>
              <a:rPr lang="en-IN" sz="6000" b="1" dirty="0" err="1" smtClean="0"/>
              <a:t>padhy</a:t>
            </a:r>
            <a:endParaRPr lang="en-IN" sz="6000" b="1" dirty="0"/>
          </a:p>
        </p:txBody>
      </p:sp>
      <p:sp>
        <p:nvSpPr>
          <p:cNvPr id="7" name="Rectangle: Rounded Corners 6">
            <a:extLst>
              <a:ext uri="{FF2B5EF4-FFF2-40B4-BE49-F238E27FC236}">
                <a16:creationId xmlns="" xmlns:a16="http://schemas.microsoft.com/office/drawing/2014/main" id="{E9A64249-8FE9-7CC9-A3FC-F6BE7E9A5B07}"/>
              </a:ext>
            </a:extLst>
          </p:cNvPr>
          <p:cNvSpPr/>
          <p:nvPr/>
        </p:nvSpPr>
        <p:spPr>
          <a:xfrm>
            <a:off x="657216" y="364389"/>
            <a:ext cx="10735733" cy="9482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b="1" u="sng" dirty="0">
                <a:solidFill>
                  <a:srgbClr val="C00000"/>
                </a:solidFill>
                <a:latin typeface="Montserrat" panose="00000500000000000000" pitchFamily="2" charset="0"/>
              </a:rPr>
              <a:t>Analytics Team</a:t>
            </a:r>
          </a:p>
        </p:txBody>
      </p:sp>
      <p:pic>
        <p:nvPicPr>
          <p:cNvPr id="1026"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5150" y="4543505"/>
            <a:ext cx="2260278" cy="214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863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C28DD-31A5-599D-A444-E73300962A8F}"/>
              </a:ext>
            </a:extLst>
          </p:cNvPr>
          <p:cNvSpPr>
            <a:spLocks noGrp="1"/>
          </p:cNvSpPr>
          <p:nvPr>
            <p:ph type="title"/>
          </p:nvPr>
        </p:nvSpPr>
        <p:spPr>
          <a:xfrm>
            <a:off x="816638" y="277792"/>
            <a:ext cx="3932237" cy="1073552"/>
          </a:xfrm>
        </p:spPr>
        <p:txBody>
          <a:bodyPr>
            <a:normAutofit/>
          </a:bodyPr>
          <a:lstStyle/>
          <a:p>
            <a:r>
              <a:rPr lang="en-IN" sz="5400" b="1" u="sng" dirty="0">
                <a:solidFill>
                  <a:srgbClr val="C00000"/>
                </a:solidFill>
                <a:latin typeface="Montserrat" panose="00000500000000000000" pitchFamily="2" charset="0"/>
              </a:rPr>
              <a:t>Process</a:t>
            </a:r>
          </a:p>
        </p:txBody>
      </p:sp>
      <p:sp>
        <p:nvSpPr>
          <p:cNvPr id="4" name="Text Placeholder 3">
            <a:extLst>
              <a:ext uri="{FF2B5EF4-FFF2-40B4-BE49-F238E27FC236}">
                <a16:creationId xmlns="" xmlns:a16="http://schemas.microsoft.com/office/drawing/2014/main" id="{20607845-CBA1-258C-A697-518A2084D4DC}"/>
              </a:ext>
            </a:extLst>
          </p:cNvPr>
          <p:cNvSpPr>
            <a:spLocks noGrp="1"/>
          </p:cNvSpPr>
          <p:nvPr>
            <p:ph type="body" sz="half" idx="2"/>
          </p:nvPr>
        </p:nvSpPr>
        <p:spPr>
          <a:xfrm>
            <a:off x="625033" y="1710159"/>
            <a:ext cx="4745620" cy="4216078"/>
          </a:xfrm>
        </p:spPr>
        <p:txBody>
          <a:bodyPr>
            <a:normAutofit fontScale="85000" lnSpcReduction="10000"/>
          </a:bodyPr>
          <a:lstStyle/>
          <a:p>
            <a:pPr marL="342900" indent="-342900">
              <a:buFont typeface="+mj-lt"/>
              <a:buAutoNum type="arabicPeriod"/>
            </a:pPr>
            <a:r>
              <a:rPr lang="en-IN" sz="3200" b="1" dirty="0" smtClean="0">
                <a:solidFill>
                  <a:schemeClr val="tx2"/>
                </a:solidFill>
                <a:latin typeface="Montserrat" panose="00000500000000000000" pitchFamily="2" charset="0"/>
              </a:rPr>
              <a:t>Data Understanding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Data </a:t>
            </a:r>
            <a:r>
              <a:rPr lang="en-IN" sz="3200" b="1" dirty="0" smtClean="0">
                <a:solidFill>
                  <a:schemeClr val="tx2"/>
                </a:solidFill>
                <a:latin typeface="Montserrat" panose="00000500000000000000" pitchFamily="2" charset="0"/>
              </a:rPr>
              <a:t>Cleaning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Find Null </a:t>
            </a:r>
            <a:r>
              <a:rPr lang="en-IN" sz="3200" b="1" dirty="0" smtClean="0">
                <a:solidFill>
                  <a:schemeClr val="tx2"/>
                </a:solidFill>
                <a:latin typeface="Montserrat" panose="00000500000000000000" pitchFamily="2" charset="0"/>
              </a:rPr>
              <a:t>values</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smtClean="0">
                <a:solidFill>
                  <a:schemeClr val="tx2"/>
                </a:solidFill>
                <a:latin typeface="Montserrat" panose="00000500000000000000" pitchFamily="2" charset="0"/>
              </a:rPr>
              <a:t>Data Wrangling</a:t>
            </a:r>
          </a:p>
          <a:p>
            <a:pPr marL="342900" indent="-342900">
              <a:buFont typeface="+mj-lt"/>
              <a:buAutoNum type="arabicPeriod"/>
            </a:pPr>
            <a:endParaRPr lang="en-IN" sz="3200" b="1" dirty="0">
              <a:solidFill>
                <a:schemeClr val="tx2"/>
              </a:solidFill>
              <a:latin typeface="Montserrat" panose="00000500000000000000" pitchFamily="2" charset="0"/>
            </a:endParaRPr>
          </a:p>
          <a:p>
            <a:pPr marL="342900" indent="-342900">
              <a:buFont typeface="+mj-lt"/>
              <a:buAutoNum type="arabicPeriod"/>
            </a:pPr>
            <a:r>
              <a:rPr lang="en-IN" sz="3200" b="1" dirty="0">
                <a:solidFill>
                  <a:schemeClr val="tx2"/>
                </a:solidFill>
                <a:latin typeface="Montserrat" panose="00000500000000000000" pitchFamily="2" charset="0"/>
              </a:rPr>
              <a:t>Exploratory data </a:t>
            </a:r>
            <a:r>
              <a:rPr lang="en-IN" sz="3200" b="1" dirty="0" smtClean="0">
                <a:solidFill>
                  <a:schemeClr val="tx2"/>
                </a:solidFill>
                <a:latin typeface="Montserrat" panose="00000500000000000000" pitchFamily="2" charset="0"/>
              </a:rPr>
              <a:t>analysis</a:t>
            </a:r>
          </a:p>
          <a:p>
            <a:pPr marL="342900" indent="-342900">
              <a:buFont typeface="+mj-lt"/>
              <a:buAutoNum type="arabicPeriod"/>
            </a:pPr>
            <a:endParaRPr lang="en-IN" sz="3200" b="1" dirty="0">
              <a:solidFill>
                <a:schemeClr val="tx2"/>
              </a:solidFill>
              <a:latin typeface="Montserrat" panose="00000500000000000000" pitchFamily="2" charset="0"/>
            </a:endParaRPr>
          </a:p>
        </p:txBody>
      </p:sp>
      <p:pic>
        <p:nvPicPr>
          <p:cNvPr id="2050" name="Picture 2" descr="Business, Office, Team, Kanban, Work">
            <a:extLst>
              <a:ext uri="{FF2B5EF4-FFF2-40B4-BE49-F238E27FC236}">
                <a16:creationId xmlns="" xmlns:a16="http://schemas.microsoft.com/office/drawing/2014/main" id="{03D9607F-0B50-B11A-D031-92E244C02B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30295" y="1498116"/>
            <a:ext cx="5751014" cy="435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658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09287" y="1481560"/>
            <a:ext cx="7025832" cy="5567422"/>
          </a:xfrm>
        </p:spPr>
        <p:txBody>
          <a:bodyPr>
            <a:normAutofit/>
          </a:bodyPr>
          <a:lstStyle/>
          <a:p>
            <a:pPr marL="355600" indent="-342900">
              <a:lnSpc>
                <a:spcPct val="100000"/>
              </a:lnSpc>
              <a:spcBef>
                <a:spcPts val="100"/>
              </a:spcBef>
              <a:buClr>
                <a:srgbClr val="000000"/>
              </a:buClr>
              <a:buSzPct val="93333"/>
              <a:buFont typeface="Calibri"/>
              <a:buChar char="▪"/>
              <a:tabLst>
                <a:tab pos="354965" algn="l"/>
                <a:tab pos="355600" algn="l"/>
              </a:tabLst>
            </a:pPr>
            <a:r>
              <a:rPr lang="en-US" sz="2000" b="1" spc="-5" dirty="0">
                <a:cs typeface="Arial"/>
              </a:rPr>
              <a:t>Loading</a:t>
            </a:r>
            <a:r>
              <a:rPr lang="en-US" sz="2000" b="1" spc="409" dirty="0">
                <a:cs typeface="Arial"/>
              </a:rPr>
              <a:t> </a:t>
            </a:r>
            <a:r>
              <a:rPr lang="en-US" sz="2000" b="1" dirty="0">
                <a:cs typeface="Arial"/>
              </a:rPr>
              <a:t>the</a:t>
            </a:r>
            <a:r>
              <a:rPr lang="en-US" sz="2000" b="1" spc="409" dirty="0">
                <a:cs typeface="Arial"/>
              </a:rPr>
              <a:t> </a:t>
            </a:r>
            <a:r>
              <a:rPr lang="en-US" sz="2000" b="1" spc="-5" dirty="0">
                <a:cs typeface="Arial"/>
              </a:rPr>
              <a:t>data</a:t>
            </a:r>
            <a:r>
              <a:rPr lang="en-US" sz="2000" b="1" spc="425" dirty="0">
                <a:cs typeface="Arial"/>
              </a:rPr>
              <a:t> </a:t>
            </a:r>
            <a:r>
              <a:rPr lang="en-US" sz="2000" b="1" dirty="0">
                <a:cs typeface="Arial"/>
              </a:rPr>
              <a:t>sets:</a:t>
            </a:r>
            <a:r>
              <a:rPr lang="en-US" sz="2000" b="1" spc="409" dirty="0">
                <a:cs typeface="Arial"/>
              </a:rPr>
              <a:t> </a:t>
            </a:r>
            <a:r>
              <a:rPr lang="en-US" sz="2000" spc="-10" dirty="0">
                <a:cs typeface="Arial MT"/>
              </a:rPr>
              <a:t>Two</a:t>
            </a:r>
            <a:r>
              <a:rPr lang="en-US" sz="2000" spc="425" dirty="0">
                <a:cs typeface="Arial MT"/>
              </a:rPr>
              <a:t> </a:t>
            </a:r>
            <a:r>
              <a:rPr lang="en-US" sz="2000" dirty="0">
                <a:cs typeface="Arial MT"/>
              </a:rPr>
              <a:t>datasets,</a:t>
            </a:r>
            <a:r>
              <a:rPr lang="en-US" sz="2000" spc="425" dirty="0">
                <a:cs typeface="Arial MT"/>
              </a:rPr>
              <a:t> </a:t>
            </a:r>
            <a:r>
              <a:rPr lang="en-US" sz="2000" spc="-5" dirty="0">
                <a:cs typeface="Arial MT"/>
              </a:rPr>
              <a:t>First</a:t>
            </a:r>
            <a:r>
              <a:rPr lang="en-US" sz="2000" spc="409" dirty="0">
                <a:cs typeface="Arial MT"/>
              </a:rPr>
              <a:t> </a:t>
            </a:r>
            <a:r>
              <a:rPr lang="en-US" sz="2000" spc="-5" dirty="0">
                <a:cs typeface="Arial MT"/>
              </a:rPr>
              <a:t>Play</a:t>
            </a:r>
            <a:r>
              <a:rPr lang="en-US" sz="2000" spc="415" dirty="0">
                <a:cs typeface="Arial MT"/>
              </a:rPr>
              <a:t> </a:t>
            </a:r>
            <a:r>
              <a:rPr lang="en-US" sz="2000" spc="-5" dirty="0">
                <a:cs typeface="Arial MT"/>
              </a:rPr>
              <a:t>store</a:t>
            </a:r>
            <a:r>
              <a:rPr lang="en-US" sz="2000" spc="420" dirty="0">
                <a:cs typeface="Arial MT"/>
              </a:rPr>
              <a:t> </a:t>
            </a:r>
            <a:r>
              <a:rPr lang="en-US" sz="2000" dirty="0">
                <a:cs typeface="Arial MT"/>
              </a:rPr>
              <a:t>app</a:t>
            </a:r>
          </a:p>
          <a:p>
            <a:pPr marL="355600">
              <a:lnSpc>
                <a:spcPct val="100000"/>
              </a:lnSpc>
              <a:spcBef>
                <a:spcPts val="5"/>
              </a:spcBef>
            </a:pPr>
            <a:r>
              <a:rPr lang="en-US" sz="2000" dirty="0">
                <a:cs typeface="Arial MT"/>
              </a:rPr>
              <a:t>dataset</a:t>
            </a:r>
            <a:r>
              <a:rPr lang="en-US" sz="2000" spc="-35" dirty="0">
                <a:cs typeface="Arial MT"/>
              </a:rPr>
              <a:t> </a:t>
            </a:r>
            <a:r>
              <a:rPr lang="en-US" sz="2000" dirty="0">
                <a:cs typeface="Arial MT"/>
              </a:rPr>
              <a:t>and</a:t>
            </a:r>
            <a:r>
              <a:rPr lang="en-US" sz="2000" spc="-15" dirty="0">
                <a:cs typeface="Arial MT"/>
              </a:rPr>
              <a:t> </a:t>
            </a:r>
            <a:r>
              <a:rPr lang="en-US" sz="2000" dirty="0">
                <a:cs typeface="Arial MT"/>
              </a:rPr>
              <a:t>User</a:t>
            </a:r>
            <a:r>
              <a:rPr lang="en-US" sz="2000" spc="-25" dirty="0">
                <a:cs typeface="Arial MT"/>
              </a:rPr>
              <a:t> </a:t>
            </a:r>
            <a:r>
              <a:rPr lang="en-US" sz="2000" spc="-5" dirty="0">
                <a:cs typeface="Arial MT"/>
              </a:rPr>
              <a:t>Reviews</a:t>
            </a:r>
            <a:r>
              <a:rPr lang="en-US" sz="2000" spc="35" dirty="0">
                <a:cs typeface="Arial MT"/>
              </a:rPr>
              <a:t> </a:t>
            </a:r>
            <a:r>
              <a:rPr lang="en-US" sz="2000" dirty="0">
                <a:cs typeface="Arial MT"/>
              </a:rPr>
              <a:t>dataset.</a:t>
            </a:r>
          </a:p>
          <a:p>
            <a:pPr>
              <a:lnSpc>
                <a:spcPct val="100000"/>
              </a:lnSpc>
              <a:spcBef>
                <a:spcPts val="15"/>
              </a:spcBef>
            </a:pPr>
            <a:endParaRPr lang="en-US" sz="2000" dirty="0">
              <a:cs typeface="Arial MT"/>
            </a:endParaRPr>
          </a:p>
          <a:p>
            <a:pPr marL="355600" indent="-342900">
              <a:lnSpc>
                <a:spcPct val="100000"/>
              </a:lnSpc>
              <a:buClr>
                <a:srgbClr val="000000"/>
              </a:buClr>
              <a:buSzPct val="93333"/>
              <a:buFont typeface="Calibri"/>
              <a:buChar char="▪"/>
              <a:tabLst>
                <a:tab pos="354965" algn="l"/>
                <a:tab pos="355600" algn="l"/>
              </a:tabLst>
            </a:pPr>
            <a:r>
              <a:rPr lang="en-US" sz="2000" b="1" spc="-5" dirty="0">
                <a:cs typeface="Arial"/>
              </a:rPr>
              <a:t>Import</a:t>
            </a:r>
            <a:r>
              <a:rPr lang="en-US" sz="2000" b="1" dirty="0">
                <a:cs typeface="Arial"/>
              </a:rPr>
              <a:t> Libraries:</a:t>
            </a:r>
            <a:r>
              <a:rPr lang="en-US" sz="2000" b="1" spc="-30" dirty="0">
                <a:cs typeface="Arial"/>
              </a:rPr>
              <a:t> </a:t>
            </a:r>
            <a:r>
              <a:rPr lang="en-US" sz="2000" spc="-5" dirty="0" err="1">
                <a:cs typeface="Arial MT"/>
              </a:rPr>
              <a:t>NumPy</a:t>
            </a:r>
            <a:r>
              <a:rPr lang="en-US" sz="2000" spc="-5" dirty="0">
                <a:cs typeface="Arial MT"/>
              </a:rPr>
              <a:t>,</a:t>
            </a:r>
            <a:r>
              <a:rPr lang="en-US" sz="2000" spc="15" dirty="0">
                <a:cs typeface="Arial MT"/>
              </a:rPr>
              <a:t> </a:t>
            </a:r>
            <a:r>
              <a:rPr lang="en-US" sz="2000" dirty="0">
                <a:cs typeface="Arial MT"/>
              </a:rPr>
              <a:t>Pandas,</a:t>
            </a:r>
            <a:r>
              <a:rPr lang="en-US" sz="2000" spc="-25" dirty="0">
                <a:cs typeface="Arial MT"/>
              </a:rPr>
              <a:t> </a:t>
            </a:r>
            <a:r>
              <a:rPr lang="en-US" sz="2000" spc="-5" dirty="0" err="1">
                <a:cs typeface="Arial MT"/>
              </a:rPr>
              <a:t>Seaborn</a:t>
            </a:r>
            <a:r>
              <a:rPr lang="en-US" sz="2000" spc="-5" dirty="0">
                <a:cs typeface="Arial MT"/>
              </a:rPr>
              <a:t> </a:t>
            </a:r>
            <a:r>
              <a:rPr lang="en-US" sz="2000" dirty="0">
                <a:cs typeface="Arial MT"/>
              </a:rPr>
              <a:t>and </a:t>
            </a:r>
            <a:r>
              <a:rPr lang="en-US" sz="2000" dirty="0" err="1">
                <a:cs typeface="Arial MT"/>
              </a:rPr>
              <a:t>Matplotlib</a:t>
            </a:r>
            <a:endParaRPr lang="en-US" sz="2000" dirty="0">
              <a:cs typeface="Arial MT"/>
            </a:endParaRPr>
          </a:p>
          <a:p>
            <a:pPr>
              <a:lnSpc>
                <a:spcPct val="100000"/>
              </a:lnSpc>
              <a:spcBef>
                <a:spcPts val="20"/>
              </a:spcBef>
              <a:buFont typeface="Calibri"/>
              <a:buChar char="▪"/>
            </a:pPr>
            <a:endParaRPr lang="en-US" sz="2000" dirty="0">
              <a:cs typeface="Arial MT"/>
            </a:endParaRPr>
          </a:p>
          <a:p>
            <a:pPr marL="355600" marR="5080" indent="-342900" algn="just">
              <a:lnSpc>
                <a:spcPct val="100000"/>
              </a:lnSpc>
              <a:buClr>
                <a:srgbClr val="000000"/>
              </a:buClr>
              <a:buSzPct val="93333"/>
              <a:buFont typeface="Calibri"/>
              <a:buChar char="▪"/>
              <a:tabLst>
                <a:tab pos="355600" algn="l"/>
              </a:tabLst>
            </a:pPr>
            <a:r>
              <a:rPr lang="en-US" sz="2000" b="1" dirty="0">
                <a:cs typeface="Arial"/>
              </a:rPr>
              <a:t>Data</a:t>
            </a:r>
            <a:r>
              <a:rPr lang="en-US" sz="2000" b="1" spc="5" dirty="0">
                <a:cs typeface="Arial"/>
              </a:rPr>
              <a:t> </a:t>
            </a:r>
            <a:r>
              <a:rPr lang="en-US" sz="2000" b="1" spc="-5" dirty="0">
                <a:cs typeface="Arial"/>
              </a:rPr>
              <a:t>cleaning:</a:t>
            </a:r>
            <a:r>
              <a:rPr lang="en-US" sz="2000" b="1" dirty="0">
                <a:cs typeface="Arial"/>
              </a:rPr>
              <a:t> </a:t>
            </a:r>
            <a:r>
              <a:rPr lang="en-US" sz="2000" spc="-5" dirty="0">
                <a:cs typeface="Arial MT"/>
              </a:rPr>
              <a:t>Null</a:t>
            </a:r>
            <a:r>
              <a:rPr lang="en-US" sz="2000" dirty="0">
                <a:cs typeface="Arial MT"/>
              </a:rPr>
              <a:t> </a:t>
            </a:r>
            <a:r>
              <a:rPr lang="en-US" sz="2000" spc="-5" dirty="0">
                <a:cs typeface="Arial MT"/>
              </a:rPr>
              <a:t>values,</a:t>
            </a:r>
            <a:r>
              <a:rPr lang="en-US" sz="2000" dirty="0">
                <a:cs typeface="Arial MT"/>
              </a:rPr>
              <a:t> </a:t>
            </a:r>
            <a:r>
              <a:rPr lang="en-US" sz="2000" spc="-5" dirty="0">
                <a:cs typeface="Arial MT"/>
              </a:rPr>
              <a:t>Finding</a:t>
            </a:r>
            <a:r>
              <a:rPr lang="en-US" sz="2000" dirty="0">
                <a:cs typeface="Arial MT"/>
              </a:rPr>
              <a:t> and</a:t>
            </a:r>
            <a:r>
              <a:rPr lang="en-US" sz="2000" spc="5" dirty="0">
                <a:cs typeface="Arial MT"/>
              </a:rPr>
              <a:t> </a:t>
            </a:r>
            <a:r>
              <a:rPr lang="en-US" sz="2000" spc="-5" dirty="0">
                <a:cs typeface="Arial MT"/>
              </a:rPr>
              <a:t>removing</a:t>
            </a:r>
            <a:r>
              <a:rPr lang="en-US" sz="2000" dirty="0">
                <a:cs typeface="Arial MT"/>
              </a:rPr>
              <a:t> </a:t>
            </a:r>
            <a:r>
              <a:rPr lang="en-US" sz="2000" spc="-5" dirty="0">
                <a:cs typeface="Arial MT"/>
              </a:rPr>
              <a:t>Outliers, </a:t>
            </a:r>
            <a:r>
              <a:rPr lang="en-US" sz="2000" dirty="0">
                <a:cs typeface="Arial MT"/>
              </a:rPr>
              <a:t> </a:t>
            </a:r>
            <a:r>
              <a:rPr lang="en-US" sz="2000" spc="-5" dirty="0">
                <a:cs typeface="Arial MT"/>
              </a:rPr>
              <a:t>Removing</a:t>
            </a:r>
            <a:r>
              <a:rPr lang="en-US" sz="2000" spc="20" dirty="0">
                <a:cs typeface="Arial MT"/>
              </a:rPr>
              <a:t> </a:t>
            </a:r>
            <a:r>
              <a:rPr lang="en-US" sz="2000" spc="-5" dirty="0">
                <a:cs typeface="Arial MT"/>
              </a:rPr>
              <a:t>duplicate</a:t>
            </a:r>
            <a:r>
              <a:rPr lang="en-US" sz="2000" spc="-15" dirty="0">
                <a:cs typeface="Arial MT"/>
              </a:rPr>
              <a:t> </a:t>
            </a:r>
            <a:r>
              <a:rPr lang="en-US" sz="2000" dirty="0">
                <a:cs typeface="Arial MT"/>
              </a:rPr>
              <a:t>data.</a:t>
            </a:r>
          </a:p>
          <a:p>
            <a:pPr>
              <a:lnSpc>
                <a:spcPct val="100000"/>
              </a:lnSpc>
              <a:spcBef>
                <a:spcPts val="15"/>
              </a:spcBef>
              <a:buFont typeface="Calibri"/>
              <a:buChar char="▪"/>
            </a:pPr>
            <a:endParaRPr lang="en-US" sz="20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000" b="1" dirty="0">
                <a:cs typeface="Arial"/>
              </a:rPr>
              <a:t>Data</a:t>
            </a:r>
            <a:r>
              <a:rPr lang="en-US" sz="2000" b="1" spc="5" dirty="0">
                <a:cs typeface="Arial"/>
              </a:rPr>
              <a:t> </a:t>
            </a:r>
            <a:r>
              <a:rPr lang="en-US" sz="2000" b="1" spc="-5" dirty="0">
                <a:cs typeface="Arial"/>
              </a:rPr>
              <a:t>Imputation:</a:t>
            </a:r>
            <a:r>
              <a:rPr lang="en-US" sz="2000" b="1" dirty="0">
                <a:cs typeface="Arial"/>
              </a:rPr>
              <a:t> </a:t>
            </a:r>
            <a:r>
              <a:rPr lang="en-US" sz="2000" spc="-5" dirty="0">
                <a:cs typeface="Arial MT"/>
              </a:rPr>
              <a:t>Filling</a:t>
            </a:r>
            <a:r>
              <a:rPr lang="en-US" sz="2000" dirty="0">
                <a:cs typeface="Arial MT"/>
              </a:rPr>
              <a:t> the</a:t>
            </a:r>
            <a:r>
              <a:rPr lang="en-US" sz="2000" spc="5" dirty="0">
                <a:cs typeface="Arial MT"/>
              </a:rPr>
              <a:t> </a:t>
            </a:r>
            <a:r>
              <a:rPr lang="en-US" sz="2000" spc="-5" dirty="0">
                <a:cs typeface="Arial MT"/>
              </a:rPr>
              <a:t>missing</a:t>
            </a:r>
            <a:r>
              <a:rPr lang="en-US" sz="2000" dirty="0">
                <a:cs typeface="Arial MT"/>
              </a:rPr>
              <a:t> </a:t>
            </a:r>
            <a:r>
              <a:rPr lang="en-US" sz="2000" spc="-5" dirty="0">
                <a:cs typeface="Arial MT"/>
              </a:rPr>
              <a:t>categorical</a:t>
            </a:r>
            <a:r>
              <a:rPr lang="en-US" sz="2000" dirty="0">
                <a:cs typeface="Arial MT"/>
              </a:rPr>
              <a:t> values</a:t>
            </a:r>
            <a:r>
              <a:rPr lang="en-US" sz="2000" spc="5" dirty="0">
                <a:cs typeface="Arial MT"/>
              </a:rPr>
              <a:t> </a:t>
            </a:r>
            <a:r>
              <a:rPr lang="en-US" sz="2000" spc="-5" dirty="0">
                <a:cs typeface="Arial MT"/>
              </a:rPr>
              <a:t>with </a:t>
            </a:r>
            <a:r>
              <a:rPr lang="en-US" sz="2000" spc="-405" dirty="0">
                <a:cs typeface="Arial MT"/>
              </a:rPr>
              <a:t> </a:t>
            </a:r>
            <a:r>
              <a:rPr lang="en-US" sz="2000" dirty="0">
                <a:cs typeface="Arial MT"/>
              </a:rPr>
              <a:t>mode and </a:t>
            </a:r>
            <a:r>
              <a:rPr lang="en-US" sz="2000" spc="-5" dirty="0">
                <a:cs typeface="Arial MT"/>
              </a:rPr>
              <a:t>numerical values with </a:t>
            </a:r>
            <a:r>
              <a:rPr lang="en-US" sz="2000" dirty="0">
                <a:cs typeface="Arial MT"/>
              </a:rPr>
              <a:t>median. </a:t>
            </a:r>
            <a:r>
              <a:rPr lang="en-US" sz="2000" spc="-5" dirty="0">
                <a:cs typeface="Arial MT"/>
              </a:rPr>
              <a:t>Conversion of price, </a:t>
            </a:r>
            <a:r>
              <a:rPr lang="en-US" sz="2000" dirty="0">
                <a:cs typeface="Arial MT"/>
              </a:rPr>
              <a:t> installs,</a:t>
            </a:r>
            <a:r>
              <a:rPr lang="en-US" sz="2000" spc="-25" dirty="0">
                <a:cs typeface="Arial MT"/>
              </a:rPr>
              <a:t> </a:t>
            </a:r>
            <a:r>
              <a:rPr lang="en-US" sz="2000" spc="-5" dirty="0">
                <a:cs typeface="Arial MT"/>
              </a:rPr>
              <a:t>reviews</a:t>
            </a:r>
            <a:r>
              <a:rPr lang="en-US" sz="2000" spc="20" dirty="0">
                <a:cs typeface="Arial MT"/>
              </a:rPr>
              <a:t> </a:t>
            </a:r>
            <a:r>
              <a:rPr lang="en-US" sz="2000" dirty="0">
                <a:cs typeface="Arial MT"/>
              </a:rPr>
              <a:t>into numerical</a:t>
            </a:r>
            <a:r>
              <a:rPr lang="en-US" sz="2000" spc="-10" dirty="0">
                <a:cs typeface="Arial MT"/>
              </a:rPr>
              <a:t> </a:t>
            </a:r>
            <a:r>
              <a:rPr lang="en-US" sz="2000" spc="-5" dirty="0">
                <a:cs typeface="Arial MT"/>
              </a:rPr>
              <a:t>values.</a:t>
            </a:r>
            <a:endParaRPr lang="en-US" sz="2000" dirty="0">
              <a:cs typeface="Arial MT"/>
            </a:endParaRPr>
          </a:p>
          <a:p>
            <a:pPr>
              <a:lnSpc>
                <a:spcPct val="100000"/>
              </a:lnSpc>
              <a:spcBef>
                <a:spcPts val="15"/>
              </a:spcBef>
              <a:buFont typeface="Calibri"/>
              <a:buChar char="▪"/>
            </a:pPr>
            <a:endParaRPr lang="en-US" sz="2000" dirty="0">
              <a:cs typeface="Arial MT"/>
            </a:endParaRPr>
          </a:p>
          <a:p>
            <a:pPr marL="355600" marR="6985" indent="-342900" algn="just">
              <a:lnSpc>
                <a:spcPct val="100000"/>
              </a:lnSpc>
              <a:spcBef>
                <a:spcPts val="5"/>
              </a:spcBef>
              <a:buClr>
                <a:srgbClr val="000000"/>
              </a:buClr>
              <a:buSzPct val="93333"/>
              <a:buFont typeface="Calibri"/>
              <a:buChar char="▪"/>
              <a:tabLst>
                <a:tab pos="355600" algn="l"/>
              </a:tabLst>
            </a:pPr>
            <a:r>
              <a:rPr lang="en-US" sz="2000" b="1" dirty="0">
                <a:cs typeface="Arial"/>
              </a:rPr>
              <a:t>Exploratory</a:t>
            </a:r>
            <a:r>
              <a:rPr lang="en-US" sz="2000" b="1" spc="5" dirty="0">
                <a:cs typeface="Arial"/>
              </a:rPr>
              <a:t> </a:t>
            </a:r>
            <a:r>
              <a:rPr lang="en-US" sz="2000" b="1" dirty="0">
                <a:cs typeface="Arial"/>
              </a:rPr>
              <a:t>Data</a:t>
            </a:r>
            <a:r>
              <a:rPr lang="en-US" sz="2000" b="1" spc="5" dirty="0">
                <a:cs typeface="Arial"/>
              </a:rPr>
              <a:t> </a:t>
            </a:r>
            <a:r>
              <a:rPr lang="en-US" sz="2000" b="1" spc="-10" dirty="0">
                <a:cs typeface="Arial"/>
              </a:rPr>
              <a:t>Analysis:</a:t>
            </a:r>
            <a:r>
              <a:rPr lang="en-US" sz="2000" b="1" spc="-5" dirty="0">
                <a:cs typeface="Arial"/>
              </a:rPr>
              <a:t> </a:t>
            </a:r>
            <a:r>
              <a:rPr lang="en-US" sz="2000" spc="-5" dirty="0">
                <a:cs typeface="Arial MT"/>
              </a:rPr>
              <a:t>Analyzing</a:t>
            </a:r>
            <a:r>
              <a:rPr lang="en-US" sz="2000" dirty="0">
                <a:cs typeface="Arial MT"/>
              </a:rPr>
              <a:t> the</a:t>
            </a:r>
            <a:r>
              <a:rPr lang="en-US" sz="2000" spc="5" dirty="0">
                <a:cs typeface="Arial MT"/>
              </a:rPr>
              <a:t> </a:t>
            </a:r>
            <a:r>
              <a:rPr lang="en-US" sz="2000" spc="-5" dirty="0">
                <a:cs typeface="Arial MT"/>
              </a:rPr>
              <a:t>data</a:t>
            </a:r>
            <a:r>
              <a:rPr lang="en-US" sz="2000" dirty="0">
                <a:cs typeface="Arial MT"/>
              </a:rPr>
              <a:t> </a:t>
            </a:r>
            <a:r>
              <a:rPr lang="en-US" sz="2000" spc="-5" dirty="0">
                <a:cs typeface="Arial MT"/>
              </a:rPr>
              <a:t>sets</a:t>
            </a:r>
            <a:r>
              <a:rPr lang="en-US" sz="2000" dirty="0">
                <a:cs typeface="Arial MT"/>
              </a:rPr>
              <a:t> to </a:t>
            </a:r>
            <a:r>
              <a:rPr lang="en-US" sz="2000" spc="5" dirty="0">
                <a:cs typeface="Arial MT"/>
              </a:rPr>
              <a:t> </a:t>
            </a:r>
            <a:r>
              <a:rPr lang="en-US" sz="2000" dirty="0">
                <a:cs typeface="Arial MT"/>
              </a:rPr>
              <a:t>summarize their </a:t>
            </a:r>
            <a:r>
              <a:rPr lang="en-US" sz="2000" spc="-5" dirty="0">
                <a:cs typeface="Arial MT"/>
              </a:rPr>
              <a:t>main characteristics using statistical graphics </a:t>
            </a:r>
            <a:r>
              <a:rPr lang="en-US" sz="2000" dirty="0">
                <a:cs typeface="Arial MT"/>
              </a:rPr>
              <a:t> and</a:t>
            </a:r>
            <a:r>
              <a:rPr lang="en-US" sz="2000" spc="-5" dirty="0">
                <a:cs typeface="Arial MT"/>
              </a:rPr>
              <a:t> </a:t>
            </a:r>
            <a:r>
              <a:rPr lang="en-US" sz="2000" dirty="0">
                <a:cs typeface="Arial MT"/>
              </a:rPr>
              <a:t>data</a:t>
            </a:r>
            <a:r>
              <a:rPr lang="en-US" sz="2000" spc="-20" dirty="0">
                <a:cs typeface="Arial MT"/>
              </a:rPr>
              <a:t> </a:t>
            </a:r>
            <a:r>
              <a:rPr lang="en-US" sz="2000" spc="-5" dirty="0">
                <a:cs typeface="Arial MT"/>
              </a:rPr>
              <a:t>visualizations </a:t>
            </a:r>
            <a:r>
              <a:rPr lang="en-US" sz="2000" dirty="0">
                <a:cs typeface="Arial MT"/>
              </a:rPr>
              <a:t>method.</a:t>
            </a:r>
          </a:p>
          <a:p>
            <a:endParaRPr lang="en-IN" sz="2000" dirty="0"/>
          </a:p>
        </p:txBody>
      </p:sp>
      <p:sp>
        <p:nvSpPr>
          <p:cNvPr id="5" name="TextBox 4"/>
          <p:cNvSpPr txBox="1"/>
          <p:nvPr/>
        </p:nvSpPr>
        <p:spPr>
          <a:xfrm>
            <a:off x="671332" y="300942"/>
            <a:ext cx="6458673" cy="646331"/>
          </a:xfrm>
          <a:prstGeom prst="rect">
            <a:avLst/>
          </a:prstGeom>
          <a:noFill/>
        </p:spPr>
        <p:txBody>
          <a:bodyPr wrap="square" rtlCol="0">
            <a:spAutoFit/>
          </a:bodyPr>
          <a:lstStyle/>
          <a:p>
            <a:pPr algn="ctr"/>
            <a:r>
              <a:rPr lang="en-IN" sz="3600" b="1" u="sng" dirty="0" smtClean="0">
                <a:solidFill>
                  <a:srgbClr val="C00000"/>
                </a:solidFill>
                <a:latin typeface="Montserrat" charset="0"/>
              </a:rPr>
              <a:t>Process Flowchart:</a:t>
            </a:r>
            <a:endParaRPr lang="en-IN" sz="3600" b="1" u="sng" dirty="0">
              <a:solidFill>
                <a:srgbClr val="C00000"/>
              </a:solidFill>
              <a:latin typeface="Montserrat" charset="0"/>
            </a:endParaRPr>
          </a:p>
        </p:txBody>
      </p:sp>
      <p:pic>
        <p:nvPicPr>
          <p:cNvPr id="5123" name="Picture 3" descr="C:\Program Files (x86)\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1376" y="1310276"/>
            <a:ext cx="3755464" cy="3655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9463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E7A3B-F5C8-3DC0-90A7-4E00FA43FDD8}"/>
              </a:ext>
            </a:extLst>
          </p:cNvPr>
          <p:cNvSpPr>
            <a:spLocks noGrp="1"/>
          </p:cNvSpPr>
          <p:nvPr>
            <p:ph type="title"/>
          </p:nvPr>
        </p:nvSpPr>
        <p:spPr>
          <a:xfrm>
            <a:off x="838200" y="365125"/>
            <a:ext cx="10515600" cy="1278480"/>
          </a:xfrm>
        </p:spPr>
        <p:txBody>
          <a:bodyPr>
            <a:normAutofit/>
          </a:bodyPr>
          <a:lstStyle/>
          <a:p>
            <a:pPr algn="ctr"/>
            <a:r>
              <a:rPr lang="en-IN" sz="3600" b="1" dirty="0">
                <a:solidFill>
                  <a:srgbClr val="C00000"/>
                </a:solidFill>
                <a:latin typeface="Montserrat" panose="00000500000000000000" pitchFamily="2" charset="0"/>
              </a:rPr>
              <a:t>Observation-1 </a:t>
            </a:r>
            <a:br>
              <a:rPr lang="en-IN" sz="3600" b="1" dirty="0">
                <a:solidFill>
                  <a:srgbClr val="C00000"/>
                </a:solidFill>
                <a:latin typeface="Montserrat" panose="00000500000000000000" pitchFamily="2" charset="0"/>
              </a:rPr>
            </a:br>
            <a:r>
              <a:rPr lang="en-IN" sz="2400" b="1" dirty="0">
                <a:solidFill>
                  <a:schemeClr val="tx2"/>
                </a:solidFill>
                <a:latin typeface="Montserrat" panose="00000500000000000000" pitchFamily="2" charset="0"/>
              </a:rPr>
              <a:t>Average Rating</a:t>
            </a:r>
          </a:p>
        </p:txBody>
      </p:sp>
      <p:pic>
        <p:nvPicPr>
          <p:cNvPr id="5" name="Content Placeholder 4">
            <a:extLst>
              <a:ext uri="{FF2B5EF4-FFF2-40B4-BE49-F238E27FC236}">
                <a16:creationId xmlns="" xmlns:a16="http://schemas.microsoft.com/office/drawing/2014/main" id="{E0A00094-D134-C84E-DA3B-F273A836AF40}"/>
              </a:ext>
            </a:extLst>
          </p:cNvPr>
          <p:cNvPicPr>
            <a:picLocks noGrp="1" noChangeAspect="1"/>
          </p:cNvPicPr>
          <p:nvPr>
            <p:ph idx="1"/>
          </p:nvPr>
        </p:nvPicPr>
        <p:blipFill rotWithShape="1">
          <a:blip r:embed="rId3"/>
          <a:srcRect l="7484" t="30037" r="42948" b="10422"/>
          <a:stretch/>
        </p:blipFill>
        <p:spPr>
          <a:xfrm>
            <a:off x="135468" y="1761067"/>
            <a:ext cx="6604000" cy="5035341"/>
          </a:xfrm>
        </p:spPr>
      </p:pic>
      <p:pic>
        <p:nvPicPr>
          <p:cNvPr id="7" name="Picture 6">
            <a:extLst>
              <a:ext uri="{FF2B5EF4-FFF2-40B4-BE49-F238E27FC236}">
                <a16:creationId xmlns="" xmlns:a16="http://schemas.microsoft.com/office/drawing/2014/main" id="{DDC3CE59-8D76-155A-3B8D-C61AA5407535}"/>
              </a:ext>
            </a:extLst>
          </p:cNvPr>
          <p:cNvPicPr>
            <a:picLocks noChangeAspect="1"/>
          </p:cNvPicPr>
          <p:nvPr/>
        </p:nvPicPr>
        <p:blipFill rotWithShape="1">
          <a:blip r:embed="rId4"/>
          <a:srcRect l="6875" t="29282" r="45556" b="11039"/>
          <a:stretch/>
        </p:blipFill>
        <p:spPr>
          <a:xfrm>
            <a:off x="6527800" y="2450217"/>
            <a:ext cx="5528733" cy="3696583"/>
          </a:xfrm>
          <a:prstGeom prst="rect">
            <a:avLst/>
          </a:prstGeom>
        </p:spPr>
      </p:pic>
    </p:spTree>
    <p:extLst>
      <p:ext uri="{BB962C8B-B14F-4D97-AF65-F5344CB8AC3E}">
        <p14:creationId xmlns:p14="http://schemas.microsoft.com/office/powerpoint/2010/main" val="929847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C0564-216D-ACCD-E184-046070E0BCED}"/>
              </a:ext>
            </a:extLst>
          </p:cNvPr>
          <p:cNvSpPr>
            <a:spLocks noGrp="1"/>
          </p:cNvSpPr>
          <p:nvPr>
            <p:ph type="title"/>
          </p:nvPr>
        </p:nvSpPr>
        <p:spPr>
          <a:xfrm>
            <a:off x="3592975" y="237804"/>
            <a:ext cx="5886691" cy="1325563"/>
          </a:xfrm>
        </p:spPr>
        <p:txBody>
          <a:bodyPr/>
          <a:lstStyle/>
          <a:p>
            <a:pPr algn="ctr"/>
            <a:r>
              <a:rPr lang="en-IN" sz="4400" b="1" dirty="0">
                <a:solidFill>
                  <a:srgbClr val="C00000"/>
                </a:solidFill>
                <a:latin typeface="Montserrat" panose="00000500000000000000" pitchFamily="2" charset="0"/>
              </a:rPr>
              <a:t>Observation-2</a:t>
            </a:r>
            <a:endParaRPr lang="en-IN" dirty="0"/>
          </a:p>
        </p:txBody>
      </p:sp>
      <p:pic>
        <p:nvPicPr>
          <p:cNvPr id="5" name="Content Placeholder 4">
            <a:extLst>
              <a:ext uri="{FF2B5EF4-FFF2-40B4-BE49-F238E27FC236}">
                <a16:creationId xmlns="" xmlns:a16="http://schemas.microsoft.com/office/drawing/2014/main" id="{9FD09DF6-069A-C73C-7EB7-1249D3C14C33}"/>
              </a:ext>
            </a:extLst>
          </p:cNvPr>
          <p:cNvPicPr>
            <a:picLocks noGrp="1" noChangeAspect="1"/>
          </p:cNvPicPr>
          <p:nvPr>
            <p:ph idx="1"/>
          </p:nvPr>
        </p:nvPicPr>
        <p:blipFill rotWithShape="1">
          <a:blip r:embed="rId3"/>
          <a:srcRect l="6997" t="27321" r="37764" b="12757"/>
          <a:stretch/>
        </p:blipFill>
        <p:spPr>
          <a:xfrm>
            <a:off x="0" y="1568517"/>
            <a:ext cx="11801254" cy="5289483"/>
          </a:xfrm>
        </p:spPr>
      </p:pic>
    </p:spTree>
    <p:extLst>
      <p:ext uri="{BB962C8B-B14F-4D97-AF65-F5344CB8AC3E}">
        <p14:creationId xmlns:p14="http://schemas.microsoft.com/office/powerpoint/2010/main" val="915115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1194</Words>
  <Application>Microsoft Office PowerPoint</Application>
  <PresentationFormat>Custom</PresentationFormat>
  <Paragraphs>101</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EXPLORATORY DATA ANALYSIS      CAPSTONE PROJECT-01  EDA ON PLAY-STORE  By: Sridhar Padhy Pranit Ransingh  (Data Science Trainee, AlmaBetter) </vt:lpstr>
      <vt:lpstr>PowerPoint Presentation</vt:lpstr>
      <vt:lpstr>Reason To Analyze Google Playstore :</vt:lpstr>
      <vt:lpstr>Problem Statement</vt:lpstr>
      <vt:lpstr>PowerPoint Presentation</vt:lpstr>
      <vt:lpstr>Process</vt:lpstr>
      <vt:lpstr>PowerPoint Presentation</vt:lpstr>
      <vt:lpstr>Observation-1  Average Rating</vt:lpstr>
      <vt:lpstr>Observation-2</vt:lpstr>
      <vt:lpstr>Observation-3</vt:lpstr>
      <vt:lpstr>Observation-4</vt:lpstr>
      <vt:lpstr>Observation-5</vt:lpstr>
      <vt:lpstr>Observation-6</vt:lpstr>
      <vt:lpstr>Observation-7</vt:lpstr>
      <vt:lpstr>Observation-8</vt:lpstr>
      <vt:lpstr>Observation-9</vt:lpstr>
      <vt:lpstr>Observation-10</vt:lpstr>
      <vt:lpstr>Observation-11</vt:lpstr>
      <vt:lpstr>Problem – Faced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CAPSTONE PROJECT-01 EDA ON PLAY-STORE</dc:title>
  <dc:creator>Pranit Ransingh</dc:creator>
  <cp:lastModifiedBy>sridhar padhy</cp:lastModifiedBy>
  <cp:revision>13</cp:revision>
  <dcterms:created xsi:type="dcterms:W3CDTF">2022-12-06T08:38:23Z</dcterms:created>
  <dcterms:modified xsi:type="dcterms:W3CDTF">2022-12-07T18:17:35Z</dcterms:modified>
</cp:coreProperties>
</file>