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309669" y="2656925"/>
            <a:ext cx="2119313" cy="2035969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066801" y="190500"/>
            <a:ext cx="12199145" cy="33406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GB" sz="5400" b="1" i="1" dirty="0">
                <a:solidFill>
                  <a:srgbClr val="0F0F0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Salary And Compensation Analysis Through Excel Data </a:t>
            </a:r>
            <a:r>
              <a:rPr lang="en-GB" sz="5400" b="1" i="1" dirty="0" err="1">
                <a:solidFill>
                  <a:srgbClr val="0F0F0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Modeling</a:t>
            </a:r>
            <a:br>
              <a:rPr lang="en-US" sz="5400" b="1" i="1" dirty="0">
                <a:solidFill>
                  <a:srgbClr val="0F0F0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endParaRPr sz="5400" i="1" spc="15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04961" y="2923179"/>
            <a:ext cx="8610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STUDENT NAME: P.SRIDHURGA
REGISTER NO: 122204142
DEPARTMENT: B.COM CORPORATE SECRETARYSHIP
COLLEGE: PONNUSAMY NADAR COLLEGE OF ARTS
AND SCIENCE</a:t>
            </a:r>
            <a:r>
              <a:rPr lang="en-US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</a:t>
            </a:r>
            <a:endParaRPr lang="en-IN" sz="3200" b="1" i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5630069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b="1" i="1" spc="1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</a:t>
            </a:r>
            <a:r>
              <a:rPr sz="60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</a:t>
            </a:r>
            <a:r>
              <a:rPr sz="6000" b="1" i="1" spc="-1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</a:t>
            </a:r>
            <a:r>
              <a:rPr sz="6000" b="1" i="1" spc="-3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</a:t>
            </a:r>
            <a:r>
              <a:rPr sz="6000" b="1" i="1" spc="-3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LL</a:t>
            </a:r>
            <a:r>
              <a:rPr sz="6000" b="1" i="1" spc="-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</a:t>
            </a:r>
            <a:r>
              <a:rPr sz="6000" b="1" i="1" spc="3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</a:t>
            </a:r>
            <a:r>
              <a:rPr sz="6000" b="1" i="1" spc="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</a:t>
            </a:r>
            <a:endParaRPr sz="6000" i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171B9-7CEB-930E-5083-88A0E60B7AD4}"/>
              </a:ext>
            </a:extLst>
          </p:cNvPr>
          <p:cNvSpPr txBox="1"/>
          <p:nvPr/>
        </p:nvSpPr>
        <p:spPr>
          <a:xfrm>
            <a:off x="678656" y="1808545"/>
            <a:ext cx="999233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 Collection and Preparation, Building The</a:t>
            </a:r>
          </a:p>
          <a:p>
            <a:r>
              <a:rPr lang="en-US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Excel Modal, Developing Interactive Features,</a:t>
            </a:r>
          </a:p>
          <a:p>
            <a:r>
              <a:rPr lang="en-US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Reporting And Sharing, Review And Iteration By</a:t>
            </a:r>
          </a:p>
          <a:p>
            <a:r>
              <a:rPr lang="en-US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following these steps, you can build a robust and</a:t>
            </a:r>
            <a:r>
              <a:rPr lang="en-GB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dynamic Excel model for salary</a:t>
            </a:r>
            <a:r>
              <a:rPr lang="en-GB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compensation</a:t>
            </a:r>
            <a:r>
              <a:rPr lang="en-GB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and analysis, providing valuable insights into</a:t>
            </a:r>
            <a:r>
              <a:rPr lang="en-GB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compensation structures,</a:t>
            </a:r>
            <a:r>
              <a:rPr lang="en-GB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benchmarking, and</a:t>
            </a:r>
            <a:r>
              <a:rPr lang="en-GB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budget management</a:t>
            </a:r>
            <a:r>
              <a:rPr lang="en-GB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  <a:endParaRPr lang="en-US" sz="3200" b="1" i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6770" y="891017"/>
            <a:ext cx="4852512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sz="6000" i="1" spc="-4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</a:t>
            </a:r>
            <a:r>
              <a:rPr sz="6000" i="1" spc="1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  <a:r>
              <a:rPr sz="6000" i="1" spc="-3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</a:t>
            </a:r>
            <a:r>
              <a:rPr sz="6000" i="1" spc="-40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</a:t>
            </a:r>
            <a:r>
              <a:rPr sz="6000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20381-A21A-252A-AB4F-8234B3750AB7}"/>
              </a:ext>
            </a:extLst>
          </p:cNvPr>
          <p:cNvSpPr txBox="1"/>
          <p:nvPr/>
        </p:nvSpPr>
        <p:spPr>
          <a:xfrm>
            <a:off x="1574602" y="2095500"/>
            <a:ext cx="80075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By leveraging Excel data modeling for salary</a:t>
            </a:r>
          </a:p>
          <a:p>
            <a:r>
              <a:rPr lang="en-US" sz="28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compensation analysis, organizations can</a:t>
            </a:r>
          </a:p>
          <a:p>
            <a:r>
              <a:rPr lang="en-US" sz="28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gain a thorough understanding of their</a:t>
            </a:r>
          </a:p>
          <a:p>
            <a:r>
              <a:rPr lang="en-US" sz="28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compensation practices, make informed</a:t>
            </a:r>
          </a:p>
          <a:p>
            <a:r>
              <a:rPr lang="en-US" sz="28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adjustments to align with industry standards,</a:t>
            </a:r>
          </a:p>
          <a:p>
            <a:r>
              <a:rPr lang="en-US" sz="28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and effectively manage their compensation</a:t>
            </a:r>
          </a:p>
          <a:p>
            <a:r>
              <a:rPr lang="en-US" sz="28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budgets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23330"/>
          </a:xfrm>
        </p:spPr>
        <p:txBody>
          <a:bodyPr/>
          <a:lstStyle/>
          <a:p>
            <a:r>
              <a:rPr lang="en-US" sz="6000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</a:t>
            </a:r>
            <a:endParaRPr lang="en-IN" sz="6000" i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338BC-71E1-1EBC-1890-308E86EF109F}"/>
              </a:ext>
            </a:extLst>
          </p:cNvPr>
          <p:cNvSpPr txBox="1"/>
          <p:nvPr/>
        </p:nvSpPr>
        <p:spPr>
          <a:xfrm>
            <a:off x="1145977" y="1919228"/>
            <a:ext cx="84861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use of Excel data modeling for salary</a:t>
            </a:r>
          </a:p>
          <a:p>
            <a:r>
              <a:rPr lang="en-US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compensation and analysis provides a</a:t>
            </a:r>
          </a:p>
          <a:p>
            <a:r>
              <a:rPr lang="en-US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powerful framework for organizations to</a:t>
            </a:r>
          </a:p>
          <a:p>
            <a:r>
              <a:rPr lang="en-US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comprehensively understand and</a:t>
            </a:r>
          </a:p>
          <a:p>
            <a:r>
              <a:rPr lang="en-US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optimize their compensation structures.</a:t>
            </a:r>
          </a:p>
          <a:p>
            <a:r>
              <a:rPr lang="en-US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By integrating and analyzing detailed</a:t>
            </a:r>
          </a:p>
          <a:p>
            <a:r>
              <a:rPr lang="en-US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salary data, compensation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956045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0" i="1" spc="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</a:t>
            </a:r>
            <a:r>
              <a:rPr sz="6000" i="1" spc="-8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sz="6000" i="1" spc="2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TITLE</a:t>
            </a:r>
            <a:endParaRPr sz="6000" i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517528" y="2914963"/>
            <a:ext cx="859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Salary And Compensation Analysis Through Excel Data Modelling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9"/>
            <a:ext cx="4979957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i="1" spc="2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  <a:r>
              <a:rPr sz="6000" i="1" spc="-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</a:t>
            </a:r>
            <a:r>
              <a:rPr sz="6000" i="1" spc="-3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</a:t>
            </a:r>
            <a:r>
              <a:rPr sz="6000" i="1" spc="1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</a:t>
            </a:r>
            <a:r>
              <a:rPr sz="6000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229008" y="922591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1" i="1" dirty="0">
              <a:solidFill>
                <a:srgbClr val="0D0D0D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Dataset Description</a:t>
            </a:r>
            <a:endParaRPr lang="en-US" sz="3200" b="1" i="1" dirty="0">
              <a:solidFill>
                <a:srgbClr val="0D0D0D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Results and </a:t>
            </a:r>
            <a:r>
              <a:rPr lang="en-US" sz="3200" b="1" i="1" dirty="0">
                <a:solidFill>
                  <a:srgbClr val="0D0D0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Discussion</a:t>
            </a:r>
            <a:endParaRPr lang="en-US" sz="3200" b="1" i="1" dirty="0">
              <a:solidFill>
                <a:srgbClr val="0D0D0D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</a:t>
            </a:r>
          </a:p>
          <a:p>
            <a:endParaRPr lang="en-IN" sz="3200" b="1" i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797719" y="5362574"/>
            <a:ext cx="317815" cy="533401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9903" y="962025"/>
            <a:ext cx="9655969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6000" i="1" spc="-2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</a:t>
            </a:r>
            <a:r>
              <a:rPr sz="6000" i="1" spc="1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ROB</a:t>
            </a:r>
            <a:r>
              <a:rPr sz="6000" i="1" spc="5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</a:t>
            </a:r>
            <a:r>
              <a:rPr sz="6000" i="1" spc="-2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</a:t>
            </a:r>
            <a:r>
              <a:rPr sz="6000" i="1" spc="2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</a:t>
            </a:r>
            <a:r>
              <a:rPr sz="6000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	</a:t>
            </a:r>
            <a:r>
              <a:rPr sz="6000" i="1" spc="1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  <a:r>
              <a:rPr sz="6000" i="1" spc="-37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</a:t>
            </a:r>
            <a:r>
              <a:rPr sz="6000" i="1" spc="-37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  <a:r>
              <a:rPr sz="6000" i="1" spc="1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</a:t>
            </a:r>
            <a:r>
              <a:rPr sz="6000" i="1" spc="-1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</a:t>
            </a:r>
            <a:r>
              <a:rPr sz="6000" i="1" spc="-2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</a:t>
            </a:r>
            <a:r>
              <a:rPr sz="6000" i="1" spc="1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NT</a:t>
            </a:r>
            <a:endParaRPr sz="6000" i="1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1765CB-482C-C0EC-7DA2-99BEAA806C2A}"/>
              </a:ext>
            </a:extLst>
          </p:cNvPr>
          <p:cNvSpPr txBox="1"/>
          <p:nvPr/>
        </p:nvSpPr>
        <p:spPr>
          <a:xfrm>
            <a:off x="1609725" y="2200810"/>
            <a:ext cx="65246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Our organization needs to </a:t>
            </a:r>
            <a:r>
              <a:rPr lang="en-US" sz="2400" b="1" i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optimise</a:t>
            </a:r>
            <a:r>
              <a:rPr lang="en-US" sz="24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its salary and compensation structure to ensure competitive pay, maintain employee satisfaction, and manage budget constraints effectively. Currently, we lack a comprehensive analysis of how our salary and compensation packages compare with industry standards and how they align with employees' roles, experience, and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918450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6000" i="1" spc="5" dirty="0"/>
              <a:t>PROJECT	</a:t>
            </a:r>
            <a:r>
              <a:rPr sz="6000" i="1" spc="-20" dirty="0"/>
              <a:t>OVERVIEW</a:t>
            </a:r>
            <a:endParaRPr sz="6000" i="1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D1F81-F4E4-535F-D7C5-F0A1804BB877}"/>
              </a:ext>
            </a:extLst>
          </p:cNvPr>
          <p:cNvSpPr txBox="1"/>
          <p:nvPr/>
        </p:nvSpPr>
        <p:spPr>
          <a:xfrm>
            <a:off x="1441848" y="2163533"/>
            <a:ext cx="61019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/>
              <a:t>1. Project </a:t>
            </a:r>
            <a:r>
              <a:rPr lang="en-US" sz="2000" b="1" i="1" dirty="0" err="1"/>
              <a:t>ObjectivesGoal</a:t>
            </a:r>
            <a:r>
              <a:rPr lang="en-US" sz="2000" b="1" i="1" dirty="0"/>
              <a:t> Definition: Determine the purpose of the analysis Scope: Define the boundaries of the analysis, such as specific job roles, departments, or regions..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7895D2-5790-9286-9CF1-F492BED37363}"/>
              </a:ext>
            </a:extLst>
          </p:cNvPr>
          <p:cNvSpPr txBox="1"/>
          <p:nvPr/>
        </p:nvSpPr>
        <p:spPr>
          <a:xfrm>
            <a:off x="1441848" y="3346007"/>
            <a:ext cx="61019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/>
              <a:t>2. Data Collection Data Sources: Gather data from internal HR systems, surveys, or external market sources. Data Types: Collect information on employee salaries, job titles, years of experience, education levels. performance metrics, and other relevant factors.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263ADE-9D76-0B41-294B-B07E2033C33F}"/>
              </a:ext>
            </a:extLst>
          </p:cNvPr>
          <p:cNvSpPr txBox="1"/>
          <p:nvPr/>
        </p:nvSpPr>
        <p:spPr>
          <a:xfrm>
            <a:off x="1487092" y="4999803"/>
            <a:ext cx="61019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/>
              <a:t>3. Data </a:t>
            </a:r>
            <a:r>
              <a:rPr lang="en-US" sz="2000" b="1" i="1" dirty="0" err="1"/>
              <a:t>PreparationData</a:t>
            </a:r>
            <a:r>
              <a:rPr lang="en-US" sz="2000" b="1" i="1" dirty="0"/>
              <a:t> Cleaning: Remove duplicates, handle missing values, and correct any errors in the </a:t>
            </a:r>
            <a:r>
              <a:rPr lang="en-US" sz="2000" b="1" i="1" dirty="0" err="1"/>
              <a:t>Olata</a:t>
            </a:r>
            <a:r>
              <a:rPr lang="en-US" sz="2000" b="1" i="1" dirty="0"/>
              <a:t>. Data Structuring: Organize data into a consistent format for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10230486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0" i="1" spc="2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</a:t>
            </a:r>
            <a:r>
              <a:rPr sz="6000" i="1" spc="-2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</a:t>
            </a:r>
            <a:r>
              <a:rPr sz="6000" i="1" spc="2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</a:t>
            </a:r>
            <a:r>
              <a:rPr sz="6000" i="1" spc="-23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sz="6000" i="1" spc="-1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AR</a:t>
            </a:r>
            <a:r>
              <a:rPr sz="6000" i="1" spc="1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</a:t>
            </a:r>
            <a:r>
              <a:rPr sz="6000" i="1" spc="-3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sz="6000" i="1" spc="-1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</a:t>
            </a:r>
            <a:r>
              <a:rPr sz="6000" i="1" spc="-1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</a:t>
            </a:r>
            <a:r>
              <a:rPr sz="6000" i="1" spc="1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</a:t>
            </a:r>
            <a:r>
              <a:rPr sz="6000" i="1" spc="-3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sz="6000" i="1" spc="-2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</a:t>
            </a:r>
            <a:r>
              <a:rPr sz="6000" i="1" spc="3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</a:t>
            </a:r>
            <a:r>
              <a:rPr sz="6000" i="1" spc="1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</a:t>
            </a:r>
            <a:r>
              <a:rPr sz="6000" i="1" spc="-4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sz="6000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</a:t>
            </a:r>
            <a:r>
              <a:rPr sz="6000" i="1" spc="1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  <a:r>
              <a:rPr sz="6000" i="1" spc="-2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</a:t>
            </a:r>
            <a:r>
              <a:rPr sz="6000" i="1" spc="-1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sz="6000" i="1" spc="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S?</a:t>
            </a:r>
            <a:endParaRPr sz="6000" i="1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12D96A-B896-8574-5760-FF070817C764}"/>
              </a:ext>
            </a:extLst>
          </p:cNvPr>
          <p:cNvSpPr txBox="1"/>
          <p:nvPr/>
        </p:nvSpPr>
        <p:spPr>
          <a:xfrm>
            <a:off x="2255043" y="1648349"/>
            <a:ext cx="610195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endParaRPr lang="en-US" sz="3200" b="1" i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indent="-457200">
              <a:buFont typeface="Wingdings" pitchFamily="2" charset="2"/>
              <a:buChar char="à"/>
            </a:pPr>
            <a:r>
              <a:rPr lang="en-US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Finance Team.</a:t>
            </a:r>
            <a:endParaRPr lang="en-GB" sz="3200" b="1" i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indent="-457200">
              <a:buFont typeface="Wingdings" pitchFamily="2" charset="2"/>
              <a:buChar char="à"/>
            </a:pPr>
            <a:r>
              <a:rPr lang="en-GB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Executive Department.</a:t>
            </a:r>
            <a:endParaRPr lang="en-US" sz="3200" b="1" u="sng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indent="-457200">
              <a:buFont typeface="Wingdings" pitchFamily="2" charset="2"/>
              <a:buChar char="à"/>
            </a:pPr>
            <a:r>
              <a:rPr lang="en-US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Compensation And Ben</a:t>
            </a:r>
            <a:r>
              <a:rPr lang="en-GB" sz="3200" b="1" i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ef</a:t>
            </a:r>
            <a:r>
              <a:rPr lang="en-US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its </a:t>
            </a:r>
            <a:r>
              <a:rPr lang="en-US" sz="3200" b="1" i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Specialis</a:t>
            </a:r>
            <a:r>
              <a:rPr lang="en-GB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</a:t>
            </a:r>
          </a:p>
          <a:p>
            <a:pPr marL="457200" indent="-457200">
              <a:buFont typeface="Wingdings" pitchFamily="2" charset="2"/>
              <a:buChar char="à"/>
            </a:pPr>
            <a:r>
              <a:rPr lang="en-GB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Recruitment Team.</a:t>
            </a:r>
            <a:endParaRPr lang="en-US" sz="3200" b="1" i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indent="-457200">
              <a:buFont typeface="Wingdings" pitchFamily="2" charset="2"/>
              <a:buChar char="à"/>
            </a:pPr>
            <a:r>
              <a:rPr lang="en-US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Employees And Employees Representative</a:t>
            </a:r>
            <a:endParaRPr lang="en-GB" sz="3200" b="1" i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indent="-457200">
              <a:buFont typeface="Wingdings" pitchFamily="2" charset="2"/>
              <a:buChar char="à"/>
            </a:pPr>
            <a:r>
              <a:rPr lang="en-GB" sz="32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Human Resource (HR) Department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76523" y="923913"/>
            <a:ext cx="9577389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spc="1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</a:t>
            </a:r>
            <a:r>
              <a:rPr sz="4400" i="1" spc="2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</a:t>
            </a:r>
            <a:r>
              <a:rPr sz="4400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sz="4400" i="1" spc="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sz="4400" i="1" spc="2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  <a:r>
              <a:rPr sz="4400" i="1" spc="1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</a:t>
            </a:r>
            <a:r>
              <a:rPr sz="4400" i="1" spc="2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LU</a:t>
            </a:r>
            <a:r>
              <a:rPr sz="4400" i="1" spc="-3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</a:t>
            </a:r>
            <a:r>
              <a:rPr sz="4400" i="1" spc="-3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</a:t>
            </a:r>
            <a:r>
              <a:rPr sz="4400" i="1" spc="1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</a:t>
            </a:r>
            <a:r>
              <a:rPr sz="4400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</a:t>
            </a:r>
            <a:r>
              <a:rPr sz="4400" i="1" spc="-34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sz="4400" i="1" spc="-3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  <a:r>
              <a:rPr sz="4400" i="1" spc="-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</a:t>
            </a:r>
            <a:r>
              <a:rPr sz="4400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</a:t>
            </a:r>
            <a:r>
              <a:rPr sz="4400" i="1" spc="3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sz="4400" i="1" spc="-3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</a:t>
            </a:r>
            <a:r>
              <a:rPr sz="4400" i="1" spc="-3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</a:t>
            </a:r>
            <a:r>
              <a:rPr sz="4400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  <a:r>
              <a:rPr sz="4400" i="1" spc="6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sz="4400" i="1" spc="-29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</a:t>
            </a:r>
            <a:r>
              <a:rPr sz="4400" i="1" spc="-3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  <a:r>
              <a:rPr sz="4400" i="1" spc="2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LU</a:t>
            </a:r>
            <a:r>
              <a:rPr sz="4400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</a:t>
            </a:r>
            <a:r>
              <a:rPr sz="4400" i="1" spc="-6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sz="4400" i="1" spc="-1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</a:t>
            </a:r>
            <a:r>
              <a:rPr sz="4400" i="1" spc="-3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sz="4400" i="1" spc="1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</a:t>
            </a:r>
            <a:r>
              <a:rPr sz="4400" i="1" spc="-1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</a:t>
            </a:r>
            <a:r>
              <a:rPr sz="4400" i="1" spc="1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</a:t>
            </a:r>
            <a:r>
              <a:rPr sz="4400" i="1" spc="2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  <a:r>
              <a:rPr sz="4400" i="1" spc="-3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</a:t>
            </a:r>
            <a:r>
              <a:rPr sz="4400" i="1" spc="-3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</a:t>
            </a:r>
            <a:r>
              <a:rPr sz="4400" i="1" spc="-3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</a:t>
            </a:r>
            <a:r>
              <a:rPr sz="4400" i="1" spc="1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</a:t>
            </a:r>
            <a:r>
              <a:rPr sz="4400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11A2BA-193B-55D0-89D5-E2AC37960FF8}"/>
              </a:ext>
            </a:extLst>
          </p:cNvPr>
          <p:cNvSpPr txBox="1"/>
          <p:nvPr/>
        </p:nvSpPr>
        <p:spPr>
          <a:xfrm>
            <a:off x="3456386" y="2479655"/>
            <a:ext cx="61257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i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24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Develop an interactive Excel-based</a:t>
            </a:r>
          </a:p>
          <a:p>
            <a:r>
              <a:rPr lang="en-US" sz="24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Compensation Dashboard that</a:t>
            </a:r>
          </a:p>
          <a:p>
            <a:r>
              <a:rPr lang="en-US" sz="24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integrates and </a:t>
            </a:r>
            <a:r>
              <a:rPr lang="en-US" sz="2400" b="1" i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visualises</a:t>
            </a:r>
            <a:r>
              <a:rPr lang="en-US" sz="24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salary and</a:t>
            </a:r>
          </a:p>
          <a:p>
            <a:r>
              <a:rPr lang="en-US" sz="24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compensation data. This dashboard will</a:t>
            </a:r>
          </a:p>
          <a:p>
            <a:r>
              <a:rPr lang="en-US" sz="24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allow users to easily </a:t>
            </a:r>
            <a:r>
              <a:rPr lang="en-US" sz="2400" b="1" i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analyse</a:t>
            </a:r>
            <a:r>
              <a:rPr lang="en-US" sz="24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compare,</a:t>
            </a:r>
          </a:p>
          <a:p>
            <a:r>
              <a:rPr lang="en-US" sz="24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and forecast compensation trends,</a:t>
            </a:r>
          </a:p>
          <a:p>
            <a:r>
              <a:rPr lang="en-US" sz="24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providing actionable insights for</a:t>
            </a:r>
          </a:p>
          <a:p>
            <a:r>
              <a:rPr lang="en-US" sz="24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strategic decision-making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23330"/>
          </a:xfrm>
        </p:spPr>
        <p:txBody>
          <a:bodyPr/>
          <a:lstStyle/>
          <a:p>
            <a:r>
              <a:rPr lang="en-IN" sz="6000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1F192-7861-E9F4-9DE5-9974E7F7D047}"/>
              </a:ext>
            </a:extLst>
          </p:cNvPr>
          <p:cNvSpPr txBox="1"/>
          <p:nvPr/>
        </p:nvSpPr>
        <p:spPr>
          <a:xfrm>
            <a:off x="2288977" y="1872824"/>
            <a:ext cx="610195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i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24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Here’s a detailed dataset description for salary</a:t>
            </a:r>
          </a:p>
          <a:p>
            <a:r>
              <a:rPr lang="en-US" sz="24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compensation and analysis:</a:t>
            </a:r>
          </a:p>
          <a:p>
            <a:r>
              <a:rPr lang="en-US" sz="24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1.Employee Information</a:t>
            </a:r>
          </a:p>
          <a:p>
            <a:r>
              <a:rPr lang="en-US" sz="24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2.Compensation Details</a:t>
            </a:r>
          </a:p>
          <a:p>
            <a:r>
              <a:rPr lang="en-US" sz="24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3. Performance Data</a:t>
            </a:r>
          </a:p>
          <a:p>
            <a:r>
              <a:rPr lang="en-US" sz="24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4. Job Role Data</a:t>
            </a:r>
          </a:p>
          <a:p>
            <a:r>
              <a:rPr lang="en-US" sz="24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5. Benchmark Data</a:t>
            </a:r>
          </a:p>
          <a:p>
            <a:r>
              <a:rPr lang="en-US" sz="24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6. Budget Data</a:t>
            </a:r>
          </a:p>
          <a:p>
            <a:r>
              <a:rPr lang="en-US" sz="2400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7. Additional Attribute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21124" y="548277"/>
            <a:ext cx="10656094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0" i="1" spc="1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</a:t>
            </a:r>
            <a:r>
              <a:rPr sz="6000" i="1" spc="2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6000" i="1" spc="2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"</a:t>
            </a:r>
            <a:r>
              <a:rPr sz="6000" i="1" spc="1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WOW</a:t>
            </a:r>
            <a:r>
              <a:rPr lang="en-US" sz="6000" i="1" spc="1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"</a:t>
            </a:r>
            <a:r>
              <a:rPr sz="6000" i="1" spc="8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sz="6000" i="1" spc="1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</a:t>
            </a:r>
            <a:r>
              <a:rPr sz="6000" i="1" spc="-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sz="6000" i="1" spc="1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OUR</a:t>
            </a:r>
            <a:r>
              <a:rPr sz="6000" i="1" spc="-1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sz="6000" i="1" spc="2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SOLUTION</a:t>
            </a:r>
            <a:endParaRPr sz="6000" i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968407"/>
            <a:ext cx="85340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1" dirty="0">
                <a:solidFill>
                  <a:srgbClr val="0D0D0D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•Interactive Compensation Dashboard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Real-Time Data Integration, Dynamic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Visualisations,Customisable Analysis,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Scenario Modelling and Forecasting,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Automated Benchmark Comparisons,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User-Friendly Interface, Comprehensive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Reporting</a:t>
            </a:r>
            <a:r>
              <a:rPr lang="en-GB" sz="2800" b="1" i="1" dirty="0">
                <a:solidFill>
                  <a:srgbClr val="0D0D0D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  <a:endParaRPr lang="en-IN" sz="2800" b="1" i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Salary And Compensation Analysis Through Excel Data Modeling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sridhurga1905@gmail.com</cp:lastModifiedBy>
  <cp:revision>15</cp:revision>
  <dcterms:created xsi:type="dcterms:W3CDTF">2024-03-29T15:07:22Z</dcterms:created>
  <dcterms:modified xsi:type="dcterms:W3CDTF">2024-09-04T09:24:57Z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