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3" r:id="rId4"/>
    <p:sldId id="264" r:id="rId5"/>
    <p:sldId id="272" r:id="rId6"/>
    <p:sldId id="276" r:id="rId7"/>
    <p:sldId id="265" r:id="rId8"/>
    <p:sldId id="273" r:id="rId9"/>
    <p:sldId id="266" r:id="rId10"/>
    <p:sldId id="274" r:id="rId11"/>
    <p:sldId id="275" r:id="rId12"/>
    <p:sldId id="267" r:id="rId13"/>
    <p:sldId id="268" r:id="rId14"/>
    <p:sldId id="269" r:id="rId15"/>
    <p:sldId id="277" r:id="rId16"/>
    <p:sldId id="278" r:id="rId17"/>
    <p:sldId id="279" r:id="rId18"/>
    <p:sldId id="270" r:id="rId19"/>
    <p:sldId id="271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DEC50-2F1C-AC4C-907B-32C188CA3689}" type="datetimeFigureOut">
              <a:rPr lang="en-US" smtClean="0"/>
              <a:t>12/8/24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A281F-3696-5E41-80CD-4C46D0C4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82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A281F-3696-5E41-80CD-4C46D0C401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3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189A-BAAF-2BF6-9ABA-7E3FF40E6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FC596-F5D4-53D4-0DF1-4C7300DF9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8926A-CFD0-4F54-20F7-1DC5B1EB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D9B-818F-7248-B778-F6968B215226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32C24-4072-90BE-3C48-39D6A1650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C5A2C-1B7A-8DD8-EC39-07E6425A3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B245-5223-C249-86BF-CEA969B7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0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3EB8D-433D-4D71-7222-7525DD35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0F4B6-C6D3-A7ED-2B6E-4F76E5B4F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F297D-B533-3234-00CC-73447254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D9B-818F-7248-B778-F6968B215226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BB20D-B673-5C12-FA1B-6ED6E7F8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9D20-3ECE-9DF7-7BA9-73FA0FE5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B245-5223-C249-86BF-CEA969B7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7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9B069C-F9C1-A7D6-ED03-55882AFD5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073E1-9847-1A79-9596-0BDD56B85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41FDE-56DE-A07E-135C-E65543E7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D9B-818F-7248-B778-F6968B215226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99814-38D8-49C9-233C-7476A233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A7527-5472-684C-CFE1-0CAA71D0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B245-5223-C249-86BF-CEA969B7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5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C1CC-E419-7CAE-3654-7418A9869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2FB0D-687D-1632-BA98-5103F6CE6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742AA-90EB-EC47-CB08-5960643D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D9B-818F-7248-B778-F6968B215226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825AE-23A3-5B76-8DA1-0798DCEA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10C8C-CC67-C3BD-4832-8A972ACB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B245-5223-C249-86BF-CEA969B7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8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9E1F-47B2-B980-7FEA-DF59D5E6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325B4-D5E0-D457-0C07-509D4350D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DE684-8931-2C00-3D79-EDD673DB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D9B-818F-7248-B778-F6968B215226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E0211-F680-7347-07F1-87A36D2B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30664-3DB1-3492-6889-EF2478F9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B245-5223-C249-86BF-CEA969B7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7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B0D0-1082-8DBD-8972-22A6A877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8DDF0-CE39-81B6-FADC-2B237DF6A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915EE-BD0A-C636-76A2-6A7A846FB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E5DA9-3392-378F-F0F4-7685B372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D9B-818F-7248-B778-F6968B215226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B9331-40F1-E5EA-5EC3-BBC83BE9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6B300-CF6A-D531-2244-ED9A65F2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B245-5223-C249-86BF-CEA969B7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9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9A8D-58F5-8CE7-015F-9C29747C9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BCC0D-9C70-CBA7-A444-6D6952A15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789ED-5A00-2293-AF55-7549C7FC3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72A4B-5074-549E-06D2-C892BA673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6C545-B749-D299-BCFA-2B14C386E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761319-336F-BB9E-214E-E61EF4D2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D9B-818F-7248-B778-F6968B215226}" type="datetimeFigureOut">
              <a:rPr lang="en-US" smtClean="0"/>
              <a:t>12/8/24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9F9B1-0994-2A3D-3344-FAF22399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F9DA3-1873-1A78-58FD-BC6E4901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B245-5223-C249-86BF-CEA969B7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4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4B58-903B-E95C-F2F3-FCA38528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47CE4-464A-31EA-2C16-E6B154AB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D9B-818F-7248-B778-F6968B215226}" type="datetimeFigureOut">
              <a:rPr lang="en-US" smtClean="0"/>
              <a:t>12/8/24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69535-AFF3-6F1D-C7F1-0385DB6D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D759A-709A-F230-FA88-E454D2B0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B245-5223-C249-86BF-CEA969B7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4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11BE4-4E2A-C6B2-D833-AA1FE14C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D9B-818F-7248-B778-F6968B215226}" type="datetimeFigureOut">
              <a:rPr lang="en-US" smtClean="0"/>
              <a:t>12/8/24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7F867-4EE7-EAA7-56DB-45C490DF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3B0C8-1411-4DEA-8F2B-944E7077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B245-5223-C249-86BF-CEA969B7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5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1A00-A58D-3B2E-9D19-7A2591B6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FAD57-1F5E-4582-642B-F6EAD1834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E749E-E137-D841-8C83-5C61CAEB5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5D6F6-C077-2DC9-8BC8-3C727258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D9B-818F-7248-B778-F6968B215226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B27DA-1928-70A3-C7EF-692D3F919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3A14C-0AB7-7D63-B33F-5C7B3B60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B245-5223-C249-86BF-CEA969B7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6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8DE1-4066-80BD-23E5-B671C0DB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10ADBF-94F4-5E3C-63F8-B49CD2453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2E5AD-7B9B-FC78-EC32-C668F3A24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6F9FA-1A2E-E467-3599-BCFA5CC0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D9B-818F-7248-B778-F6968B215226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F2D6E-801F-6023-24A7-BC42364C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E34BA-B875-AC5D-42A2-66357B23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B245-5223-C249-86BF-CEA969B7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0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BF7E5-0365-FE1B-AF2F-32C377BB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064EA-5DE6-2AE7-FA13-4B061FE46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1BDF2-3F2F-1D09-EF66-61FB645BE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188D9B-818F-7248-B778-F6968B215226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119D0-5457-3A74-B070-C37A3C1A5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B7012-003D-FE93-D5D0-0C7834276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C0B245-5223-C249-86BF-CEA969B7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8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932B-7433-AFF5-B8DE-8EA1F43B15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 for NYC Taxi Trip Duration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DS-670: Capstone Bigdata &amp;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E0F10-62C3-983C-E206-EA0794892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Sridivya Gorantla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804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a line going up&#10;&#10;Description automatically generated">
            <a:extLst>
              <a:ext uri="{FF2B5EF4-FFF2-40B4-BE49-F238E27FC236}">
                <a16:creationId xmlns:a16="http://schemas.microsoft.com/office/drawing/2014/main" id="{040E9B55-08D7-99F6-7852-FE472894F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692" y="1085850"/>
            <a:ext cx="7152615" cy="5091113"/>
          </a:xfrm>
        </p:spPr>
      </p:pic>
    </p:spTree>
    <p:extLst>
      <p:ext uri="{BB962C8B-B14F-4D97-AF65-F5344CB8AC3E}">
        <p14:creationId xmlns:p14="http://schemas.microsoft.com/office/powerpoint/2010/main" val="247540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D4022E5F-6639-B1D9-5D3D-3421B1C44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050" y="765810"/>
            <a:ext cx="6789420" cy="5411153"/>
          </a:xfrm>
        </p:spPr>
      </p:pic>
    </p:spTree>
    <p:extLst>
      <p:ext uri="{BB962C8B-B14F-4D97-AF65-F5344CB8AC3E}">
        <p14:creationId xmlns:p14="http://schemas.microsoft.com/office/powerpoint/2010/main" val="2857454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76DB-6D79-A570-39DC-C167332E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and Engineering</a:t>
            </a:r>
            <a:b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0F1A2-74E3-330E-C3BC-59062D3A7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relevant features for prediction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used:</a:t>
            </a:r>
          </a:p>
          <a:p>
            <a:pPr lvl="1" algn="just">
              <a:lnSpc>
                <a:spcPct val="100000"/>
              </a:lnSpc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 with target variable</a:t>
            </a:r>
          </a:p>
          <a:p>
            <a:pPr lvl="1" algn="just">
              <a:lnSpc>
                <a:spcPct val="100000"/>
              </a:lnSpc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from tree-based models (Random Forest)</a:t>
            </a:r>
          </a:p>
          <a:p>
            <a:pPr lvl="1" algn="just">
              <a:lnSpc>
                <a:spcPct val="100000"/>
              </a:lnSpc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Domain knowledge and intuition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Selected features and rationale behind each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 engineered features:</a:t>
            </a:r>
          </a:p>
          <a:p>
            <a:pPr lvl="1" algn="just">
              <a:lnSpc>
                <a:spcPct val="100000"/>
              </a:lnSpc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Time-based features (rush hour, weekend/weekday)</a:t>
            </a:r>
          </a:p>
          <a:p>
            <a:pPr lvl="1" algn="just">
              <a:lnSpc>
                <a:spcPct val="100000"/>
              </a:lnSpc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features (borough, neighborhood)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596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DAEB-D8D4-A36B-828A-25AAAE80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  <a:b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B19C0-935C-90A1-D686-5551CE5A3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various machine learning algorithms:</a:t>
            </a:r>
          </a:p>
          <a:p>
            <a:pPr lvl="1" algn="just">
              <a:lnSpc>
                <a:spcPct val="100000"/>
              </a:lnSpc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(baseline model)</a:t>
            </a:r>
          </a:p>
          <a:p>
            <a:pPr lvl="1" algn="just">
              <a:lnSpc>
                <a:spcPct val="100000"/>
              </a:lnSpc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</a:t>
            </a:r>
          </a:p>
          <a:p>
            <a:pPr lvl="1" algn="just">
              <a:lnSpc>
                <a:spcPct val="100000"/>
              </a:lnSpc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(XGBoost, LightGBM)</a:t>
            </a:r>
          </a:p>
          <a:p>
            <a:pPr lvl="1" algn="just">
              <a:lnSpc>
                <a:spcPct val="100000"/>
              </a:lnSpc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(if applicable)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 </a:t>
            </a:r>
          </a:p>
          <a:p>
            <a:pPr lvl="1" algn="just">
              <a:lnSpc>
                <a:spcPct val="100000"/>
              </a:lnSpc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RMSE, R-squared, MAE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strategy: Time-based splitting to prevent data leakage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 using GridSearchCV or RandomizedSearchCV</a:t>
            </a:r>
          </a:p>
        </p:txBody>
      </p:sp>
    </p:spTree>
    <p:extLst>
      <p:ext uri="{BB962C8B-B14F-4D97-AF65-F5344CB8AC3E}">
        <p14:creationId xmlns:p14="http://schemas.microsoft.com/office/powerpoint/2010/main" val="3215827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4D7F-FAE5-67B1-88E6-4409B914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Optimization</a:t>
            </a:r>
            <a:b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93689-9017-4DB0-FD59-DDD5E978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 for each model type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optimization results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 curves analysis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analysis from tree-based models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Ensemble methods: Stacking top-performing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76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A0C9-53AA-DE50-E378-EE8C6BB9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graph with blue and red dots&#10;&#10;Description automatically generated">
            <a:extLst>
              <a:ext uri="{FF2B5EF4-FFF2-40B4-BE49-F238E27FC236}">
                <a16:creationId xmlns:a16="http://schemas.microsoft.com/office/drawing/2014/main" id="{5B40B6BC-0E5D-702F-FCBE-AC5C9FE13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7530" y="2743199"/>
            <a:ext cx="6666272" cy="343376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ABD4C4-5956-03F8-BBF0-C0965922E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516" y="2026444"/>
            <a:ext cx="5702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53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EC33F-62F2-6388-B25F-75FA90C13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789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</p:txBody>
      </p:sp>
      <p:pic>
        <p:nvPicPr>
          <p:cNvPr id="5" name="Content Placeholder 4" descr="A diagram of a tree model&#10;&#10;Description automatically generated">
            <a:extLst>
              <a:ext uri="{FF2B5EF4-FFF2-40B4-BE49-F238E27FC236}">
                <a16:creationId xmlns:a16="http://schemas.microsoft.com/office/drawing/2014/main" id="{F4857C0A-1A85-C716-0D28-5324E24AD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033" y="2468880"/>
            <a:ext cx="6070218" cy="370808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5C019C-7EB6-E83B-B0BF-CCCAE3277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310" y="1751846"/>
            <a:ext cx="53467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97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B01D-7B64-9D38-242B-14ADBED3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  <p:pic>
        <p:nvPicPr>
          <p:cNvPr id="5" name="Content Placeholder 4" descr="A graph with blue dots&#10;&#10;Description automatically generated">
            <a:extLst>
              <a:ext uri="{FF2B5EF4-FFF2-40B4-BE49-F238E27FC236}">
                <a16:creationId xmlns:a16="http://schemas.microsoft.com/office/drawing/2014/main" id="{6EDD4A82-68E8-5882-6A68-1A82EC723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6100" y="2457449"/>
            <a:ext cx="6319800" cy="371951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482EAE-2A79-4E14-A7A6-592231F9E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050" y="1737360"/>
            <a:ext cx="5613400" cy="63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30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71AC-BF2D-D86F-3CF9-8673D807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Model Evaluation</a:t>
            </a:r>
            <a:b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CC9F2-5C60-1D82-BA4E-A8B9D89DB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 of different models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model selection based on RMSE  and other metrics 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 prediction errors and residuals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interpretability: SHAP values or partial dependence plots</a:t>
            </a:r>
          </a:p>
        </p:txBody>
      </p:sp>
    </p:spTree>
    <p:extLst>
      <p:ext uri="{BB962C8B-B14F-4D97-AF65-F5344CB8AC3E}">
        <p14:creationId xmlns:p14="http://schemas.microsoft.com/office/powerpoint/2010/main" val="2665604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44D0-D40E-F00A-3419-E0F35A82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Work and Improvements</a:t>
            </a:r>
            <a:b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24DE0-8548-CBAA-A754-B83C51BA4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additional data sources (weather, events, traffic)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Exploring advanced techniques (e.g., LSTM networks for time series)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real-time prediction system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Extending the model to other cities or transportation modes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a production-ready application or API</a:t>
            </a:r>
          </a:p>
        </p:txBody>
      </p:sp>
    </p:spTree>
    <p:extLst>
      <p:ext uri="{BB962C8B-B14F-4D97-AF65-F5344CB8AC3E}">
        <p14:creationId xmlns:p14="http://schemas.microsoft.com/office/powerpoint/2010/main" val="53188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A583-2271-5249-3CD6-539A1514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7A085-135D-05E9-09DC-D8DB93AE4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400" dirty="0"/>
              <a:t>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NYC taxi industry and its significance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accurate trip duration predictions for various stakeholders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source: Kaggle competition "NYC Taxi Trip Duration"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goal: Develop a machine learning model to predict taxi trip durations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impact: Improved service efficiency and customer satisfaction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Challenges: Complex urban environment, traffic patterns, and external factors</a:t>
            </a:r>
          </a:p>
        </p:txBody>
      </p:sp>
    </p:spTree>
    <p:extLst>
      <p:ext uri="{BB962C8B-B14F-4D97-AF65-F5344CB8AC3E}">
        <p14:creationId xmlns:p14="http://schemas.microsoft.com/office/powerpoint/2010/main" val="760810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410-8C70-6937-D8DF-35EEE684F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0110"/>
            <a:ext cx="10515600" cy="52968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8908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1B10-E438-762F-6579-E7E64DD5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47D46-4544-6DF9-B0EF-B3C321AB0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Primary objective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>
              <a:lnSpc>
                <a:spcPct val="100000"/>
              </a:lnSpc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 the duration of taxi trips in New York City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predictive models to estimate trip durations accurately.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influential factors like weather, trip distance, and traffic patterns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questions to address: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1. What factors most significantly influence trip duration?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can we accurately model the relationship between these factors and trip time?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we create a robust model that generalizes well to unseen data?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metric: 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RMSE, R-squared, MAE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 goals: Gain insights into NYC taxi operations and travel patterns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68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CFBA-C4EF-7CE6-0F18-332A31B9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b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BEC88-4688-9A06-DA69-597CD7270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Source: 2016 NYC Yellow Cab trip record data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Features: id, vendor_id, pickup_datetime, dropoff_datetime, passenger_count, pickup_longitude, pickup_latitude, dropoff_longitude, dropoff_latitude, store_and_fwd_flag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variable: trip_duration (in seconds)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size: 1,458,644 trip records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period covered: January 1 to June 30, 2016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scope: New York City's five boroughs</a:t>
            </a:r>
          </a:p>
        </p:txBody>
      </p:sp>
    </p:spTree>
    <p:extLst>
      <p:ext uri="{BB962C8B-B14F-4D97-AF65-F5344CB8AC3E}">
        <p14:creationId xmlns:p14="http://schemas.microsoft.com/office/powerpoint/2010/main" val="235989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1F89177-5A44-84BA-0AC2-C2F9F843D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360" y="1727295"/>
            <a:ext cx="10515600" cy="2831910"/>
          </a:xfrm>
        </p:spPr>
      </p:pic>
    </p:spTree>
    <p:extLst>
      <p:ext uri="{BB962C8B-B14F-4D97-AF65-F5344CB8AC3E}">
        <p14:creationId xmlns:p14="http://schemas.microsoft.com/office/powerpoint/2010/main" val="86357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9C020-DA88-4D84-1A54-16DC5C91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Chat</a:t>
            </a:r>
          </a:p>
        </p:txBody>
      </p:sp>
      <p:pic>
        <p:nvPicPr>
          <p:cNvPr id="12" name="Content Placeholder 11" descr="A diagram of a diagram&#10;&#10;Description automatically generated">
            <a:extLst>
              <a:ext uri="{FF2B5EF4-FFF2-40B4-BE49-F238E27FC236}">
                <a16:creationId xmlns:a16="http://schemas.microsoft.com/office/drawing/2014/main" id="{D3EB8DAD-A7D1-3F68-3A66-264DD7000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7430"/>
            <a:ext cx="10515600" cy="3520440"/>
          </a:xfrm>
        </p:spPr>
      </p:pic>
    </p:spTree>
    <p:extLst>
      <p:ext uri="{BB962C8B-B14F-4D97-AF65-F5344CB8AC3E}">
        <p14:creationId xmlns:p14="http://schemas.microsoft.com/office/powerpoint/2010/main" val="335515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76DF-4321-9D89-BF85-29BC9834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b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9045A-B7C8-66C2-BE27-B3D734FBA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 and outliers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engineering: Extracting time-based features (hour, day, month, weekday)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trip distance using Haversine formula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trip categories (short, medium, long) based on duration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Coordinate transformation and normalization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Encoding categorical variables (e.g., vendor_id, store_and_fwd_flag)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Splitting data into training and validation sets (80/20 ratio)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77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37148CCC-490F-4FA1-3676-22552F7B7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46897"/>
            <a:ext cx="10515600" cy="2637281"/>
          </a:xfrm>
        </p:spPr>
      </p:pic>
    </p:spTree>
    <p:extLst>
      <p:ext uri="{BB962C8B-B14F-4D97-AF65-F5344CB8AC3E}">
        <p14:creationId xmlns:p14="http://schemas.microsoft.com/office/powerpoint/2010/main" val="855959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79CE-36FD-F063-E010-628D386E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b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538A-6A96-CDFA-E34D-9DE442B22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trip durations and distances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Temporal patterns: hourly, daily, and monthly trends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analysis: popular pickup/dropoff locations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 between features and trip duration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Passenger count impact on trip duration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Vendor comparison and performance analysis</a:t>
            </a:r>
          </a:p>
          <a:p>
            <a:pPr algn="just">
              <a:lnSpc>
                <a:spcPct val="10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828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655</Words>
  <Application>Microsoft Macintosh PowerPoint</Application>
  <PresentationFormat>Widescreen</PresentationFormat>
  <Paragraphs>89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Times New Roman</vt:lpstr>
      <vt:lpstr>Office Theme</vt:lpstr>
      <vt:lpstr>Predictive Analytics for NYC Taxi Trip Duration  DS-670: Capstone Bigdata &amp; Data science</vt:lpstr>
      <vt:lpstr>Introduction</vt:lpstr>
      <vt:lpstr> Problem Statement </vt:lpstr>
      <vt:lpstr> Dataset Overview </vt:lpstr>
      <vt:lpstr>PowerPoint Presentation</vt:lpstr>
      <vt:lpstr>Flow Chat</vt:lpstr>
      <vt:lpstr> Data Preprocessing </vt:lpstr>
      <vt:lpstr>PowerPoint Presentation</vt:lpstr>
      <vt:lpstr> Exploratory Data Analysis (EDA) </vt:lpstr>
      <vt:lpstr>PowerPoint Presentation</vt:lpstr>
      <vt:lpstr>PowerPoint Presentation</vt:lpstr>
      <vt:lpstr> Feature Selection and Engineering </vt:lpstr>
      <vt:lpstr> Model Selection </vt:lpstr>
      <vt:lpstr> Model Training and Optimization </vt:lpstr>
      <vt:lpstr>Linear Regression</vt:lpstr>
      <vt:lpstr>Decision Tree</vt:lpstr>
      <vt:lpstr>Random Forest</vt:lpstr>
      <vt:lpstr> Results and Model Evaluation </vt:lpstr>
      <vt:lpstr> Future Work and Improvements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Ravindra Babu</dc:creator>
  <cp:lastModifiedBy>Ravindra Babu</cp:lastModifiedBy>
  <cp:revision>6</cp:revision>
  <dcterms:created xsi:type="dcterms:W3CDTF">2024-11-26T20:39:21Z</dcterms:created>
  <dcterms:modified xsi:type="dcterms:W3CDTF">2024-12-08T19:21:40Z</dcterms:modified>
</cp:coreProperties>
</file>