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9" d="100"/>
          <a:sy n="149"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1"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2"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8/30/2024</a:t>
            </a:fld>
            <a:endParaRPr altLang="en-US" sz="1200" lang="zh-CN">
              <a:latin typeface="Calibri" pitchFamily="0" charset="0"/>
              <a:ea typeface="等线" pitchFamily="0" charset="0"/>
              <a:cs typeface="Calibri" pitchFamily="0" charset="0"/>
            </a:endParaRPr>
          </a:p>
        </p:txBody>
      </p:sp>
      <p:sp>
        <p:nvSpPr>
          <p:cNvPr id="1048803"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5"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7" name="文本框"/>
          <p:cNvSpPr>
            <a:spLocks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5" name="文本框"/>
          <p:cNvSpPr>
            <a:spLocks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文本框"/>
          <p:cNvSpPr>
            <a:spLocks noGrp="1"/>
          </p:cNvSpPr>
          <p:nvPr>
            <p:ph type="sldImg"/>
          </p:nvPr>
        </p:nvSpPr>
        <p:spPr/>
      </p:sp>
      <p:sp>
        <p:nvSpPr>
          <p:cNvPr id="1048684" name="文本框"/>
          <p:cNvSpPr>
            <a:spLocks noGrp="1"/>
          </p:cNvSpPr>
          <p:nvPr>
            <p:ph type="body" idx="1"/>
          </p:nvPr>
        </p:nvSpPr>
        <p:spPr/>
        <p:txBody>
          <a:bodyPr/>
          <a:p>
            <a:endParaRPr altLang="en-US" lang="zh-CN"/>
          </a:p>
        </p:txBody>
      </p:sp>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2" name="文本框"/>
          <p:cNvSpPr>
            <a:spLocks noGrp="1"/>
          </p:cNvSpPr>
          <p:nvPr>
            <p:ph type="sldImg"/>
          </p:nvPr>
        </p:nvSpPr>
        <p:spPr/>
      </p:sp>
      <p:sp>
        <p:nvSpPr>
          <p:cNvPr id="1048693" name="文本框"/>
          <p:cNvSpPr>
            <a:spLocks noGrp="1"/>
          </p:cNvSpPr>
          <p:nvPr>
            <p:ph type="body" idx="1"/>
          </p:nvPr>
        </p:nvSpPr>
        <p:spPr/>
        <p:txBody>
          <a:bodyPr/>
          <a:p>
            <a:endParaRPr altLang="en-US" lang="zh-CN"/>
          </a:p>
        </p:txBody>
      </p:sp>
      <p:sp>
        <p:nvSpPr>
          <p:cNvPr id="10486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文本框"/>
          <p:cNvSpPr>
            <a:spLocks noGrp="1"/>
          </p:cNvSpPr>
          <p:nvPr>
            <p:ph type="sldImg"/>
          </p:nvPr>
        </p:nvSpPr>
        <p:spPr/>
      </p:sp>
      <p:sp>
        <p:nvSpPr>
          <p:cNvPr id="1048706" name="文本框"/>
          <p:cNvSpPr>
            <a:spLocks noGrp="1"/>
          </p:cNvSpPr>
          <p:nvPr>
            <p:ph type="body" idx="1"/>
          </p:nvPr>
        </p:nvSpPr>
        <p:spPr/>
        <p:txBody>
          <a:bodyPr/>
          <a:p>
            <a:endParaRPr altLang="en-US" lang="zh-CN"/>
          </a:p>
        </p:txBody>
      </p:sp>
      <p:sp>
        <p:nvSpPr>
          <p:cNvPr id="104870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5" name="文本框"/>
          <p:cNvSpPr>
            <a:spLocks noGrp="1"/>
          </p:cNvSpPr>
          <p:nvPr>
            <p:ph type="sldImg"/>
          </p:nvPr>
        </p:nvSpPr>
        <p:spPr/>
      </p:sp>
      <p:sp>
        <p:nvSpPr>
          <p:cNvPr id="1048716" name="文本框"/>
          <p:cNvSpPr>
            <a:spLocks noGrp="1"/>
          </p:cNvSpPr>
          <p:nvPr>
            <p:ph type="body" idx="1"/>
          </p:nvPr>
        </p:nvSpPr>
        <p:spPr/>
        <p:txBody>
          <a:bodyPr/>
          <a:p>
            <a:endParaRPr altLang="en-US" lang="zh-CN"/>
          </a:p>
        </p:txBody>
      </p:sp>
      <p:sp>
        <p:nvSpPr>
          <p:cNvPr id="10487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smtClean="0"/>
              <a:t>单击此处编辑母版标题样式</a:t>
            </a:r>
            <a:endParaRPr altLang="en-US" lang="zh-CN"/>
          </a:p>
        </p:txBody>
      </p:sp>
      <p:sp>
        <p:nvSpPr>
          <p:cNvPr id="1048779"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smtClean="0"/>
              <a:t>单击此处编辑母版标题样式</a:t>
            </a:r>
            <a:endParaRPr altLang="en-US" lang="zh-CN"/>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smtClean="0"/>
              <a:t>单击此处编辑母版标题样式</a:t>
            </a:r>
            <a:endParaRPr altLang="en-US" lang="zh-CN"/>
          </a:p>
        </p:txBody>
      </p:sp>
      <p:sp>
        <p:nvSpPr>
          <p:cNvPr id="10487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1114425" y="2774900"/>
            <a:ext cx="8610600" cy="2225040"/>
          </a:xfrm>
          <a:prstGeom prst="rect"/>
          <a:solidFill>
            <a:srgbClr val="FFFFFF"/>
          </a:solidFill>
          <a:ln w="25400" cap="flat" cmpd="sng">
            <a:solidFill>
              <a:srgbClr val="000000"/>
            </a:solidFill>
            <a:prstDash val="solid"/>
            <a:round/>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rgbClr val="000000"/>
                </a:solidFill>
                <a:latin typeface="Calibri" pitchFamily="0" charset="0"/>
                <a:ea typeface="宋体" pitchFamily="0" charset="0"/>
                <a:cs typeface="Calibri" pitchFamily="0" charset="0"/>
              </a:rPr>
              <a:t>STUDENT NAME: </a:t>
            </a:r>
            <a:r>
              <a:rPr altLang="zh-CN" baseline="0" b="0" cap="none" sz="2400" i="0" kern="1200" lang="en-US" spc="0" strike="noStrike" u="none">
                <a:solidFill>
                  <a:srgbClr val="000000"/>
                </a:solidFill>
                <a:latin typeface="Calibri" pitchFamily="0" charset="0"/>
                <a:ea typeface="宋体" pitchFamily="0" charset="0"/>
                <a:cs typeface="Calibri" pitchFamily="0" charset="0"/>
              </a:rPr>
              <a:t>C.Sri</a:t>
            </a:r>
            <a:r>
              <a:rPr altLang="zh-CN" baseline="0" b="0" cap="none" sz="2400" i="0" kern="1200" lang="en-US" spc="0" strike="noStrike" u="none">
                <a:solidFill>
                  <a:srgbClr val="000000"/>
                </a:solidFill>
                <a:latin typeface="Calibri" pitchFamily="0" charset="0"/>
                <a:ea typeface="宋体" pitchFamily="0" charset="0"/>
                <a:cs typeface="Calibri" pitchFamily="0" charset="0"/>
              </a:rPr>
              <a:t>d</a:t>
            </a:r>
            <a:r>
              <a:rPr altLang="zh-CN" baseline="0" b="0" cap="none" sz="2400" i="0" kern="1200" lang="en-US" spc="0" strike="noStrike" u="none">
                <a:solidFill>
                  <a:srgbClr val="000000"/>
                </a:solidFill>
                <a:latin typeface="Calibri" pitchFamily="0" charset="0"/>
                <a:ea typeface="宋体" pitchFamily="0" charset="0"/>
                <a:cs typeface="Calibri" pitchFamily="0" charset="0"/>
              </a:rPr>
              <a:t>urga</a:t>
            </a:r>
            <a:endParaRPr altLang="zh-CN" baseline="0" b="0" cap="none" sz="24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rgbClr val="000000"/>
                </a:solidFill>
                <a:latin typeface="Calibri" pitchFamily="0" charset="0"/>
                <a:ea typeface="宋体" pitchFamily="0" charset="0"/>
                <a:cs typeface="Calibri" pitchFamily="0" charset="0"/>
              </a:rPr>
              <a:t>REGISTER NO.    : </a:t>
            </a:r>
            <a:r>
              <a:rPr altLang="zh-CN" baseline="0" b="0" cap="none" sz="2400" i="0" kern="1200" lang="en-US" spc="0" strike="noStrike" u="none">
                <a:solidFill>
                  <a:srgbClr val="000000"/>
                </a:solidFill>
                <a:latin typeface="Calibri" pitchFamily="0" charset="0"/>
                <a:ea typeface="宋体" pitchFamily="0" charset="0"/>
                <a:cs typeface="Calibri" pitchFamily="0" charset="0"/>
              </a:rPr>
              <a:t>312200204</a:t>
            </a:r>
            <a:endParaRPr altLang="zh-CN" baseline="0" b="0" cap="none" sz="24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rgbClr val="000000"/>
                </a:solidFill>
                <a:latin typeface="Calibri" pitchFamily="0" charset="0"/>
                <a:ea typeface="宋体" pitchFamily="0" charset="0"/>
                <a:cs typeface="Calibri" pitchFamily="0" charset="0"/>
              </a:rPr>
              <a:t>DEPARTMENT    : Commerce </a:t>
            </a:r>
            <a:endParaRPr altLang="zh-CN" baseline="0" b="0" cap="none" sz="24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rgbClr val="000000"/>
                </a:solidFill>
                <a:latin typeface="Calibri" pitchFamily="0" charset="0"/>
                <a:ea typeface="宋体" pitchFamily="0" charset="0"/>
                <a:cs typeface="Calibri" pitchFamily="0" charset="0"/>
              </a:rPr>
              <a:t>COLLEGE             : South Indian </a:t>
            </a:r>
            <a:r>
              <a:rPr altLang="zh-CN" baseline="0" b="0" cap="none" sz="2400" i="0" kern="1200" lang="en-US" spc="0" strike="noStrike" u="none">
                <a:solidFill>
                  <a:srgbClr val="000000"/>
                </a:solidFill>
                <a:latin typeface="Calibri" pitchFamily="0" charset="0"/>
                <a:ea typeface="宋体" pitchFamily="0" charset="0"/>
                <a:cs typeface="Calibri" pitchFamily="0" charset="0"/>
              </a:rPr>
              <a:t>Vaniar</a:t>
            </a:r>
            <a:r>
              <a:rPr altLang="zh-CN" baseline="0" b="0" cap="none" sz="2400" i="0" kern="1200" lang="en-US" spc="0" strike="noStrike" u="none">
                <a:solidFill>
                  <a:srgbClr val="000000"/>
                </a:solidFill>
                <a:latin typeface="Calibri" pitchFamily="0" charset="0"/>
                <a:ea typeface="宋体" pitchFamily="0" charset="0"/>
                <a:cs typeface="Calibri" pitchFamily="0" charset="0"/>
              </a:rPr>
              <a:t> Educational Trust college </a:t>
            </a:r>
            <a:endParaRPr altLang="zh-CN" baseline="0" b="0" cap="none" sz="24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rgbClr val="000000"/>
                </a:solidFill>
                <a:latin typeface="Calibri" pitchFamily="0" charset="0"/>
                <a:ea typeface="宋体" pitchFamily="0" charset="0"/>
                <a:cs typeface="Calibri" pitchFamily="0" charset="0"/>
              </a:rPr>
              <a:t>          </a:t>
            </a:r>
            <a:endParaRPr altLang="en-US" baseline="0" b="0" cap="none" sz="24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0"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1219200" y="1371600"/>
            <a:ext cx="6019799"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Data collection :                                                                                        </a:t>
            </a:r>
            <a:endParaRPr altLang="en-US" baseline="0" b="0" cap="none" sz="2000" i="0" kern="1200" lang="zh-CN" spc="0" strike="noStrike" u="none">
              <a:solidFill>
                <a:schemeClr val="tx1"/>
              </a:solidFill>
              <a:latin typeface="Perpetua Titling MT" pitchFamily="18" charset="0"/>
              <a:ea typeface="宋体" pitchFamily="0" charset="0"/>
              <a:cs typeface="Calibri" pitchFamily="0" charset="0"/>
            </a:endParaRPr>
          </a:p>
        </p:txBody>
      </p:sp>
      <p:sp>
        <p:nvSpPr>
          <p:cNvPr id="1048722" name="矩形"/>
          <p:cNvSpPr/>
          <p:nvPr/>
        </p:nvSpPr>
        <p:spPr>
          <a:xfrm rot="0">
            <a:off x="1751867" y="1771710"/>
            <a:ext cx="4429125" cy="1323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23" name="矩形"/>
          <p:cNvSpPr/>
          <p:nvPr/>
        </p:nvSpPr>
        <p:spPr>
          <a:xfrm rot="0">
            <a:off x="1219200" y="3197164"/>
            <a:ext cx="2590799"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Perpetua" pitchFamily="18" charset="0"/>
                <a:ea typeface="宋体" pitchFamily="0" charset="0"/>
                <a:cs typeface="Calibri" pitchFamily="0" charset="0"/>
              </a:rPr>
              <a:t> </a:t>
            </a: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DATA CLEANING : </a:t>
            </a:r>
            <a:r>
              <a:rPr altLang="zh-CN" baseline="0" b="0" cap="none" sz="1800" i="0" kern="1200" lang="en-US" spc="0" strike="noStrike" u="none">
                <a:solidFill>
                  <a:schemeClr val="tx1"/>
                </a:solidFill>
                <a:latin typeface="Perpetua" pitchFamily="18" charset="0"/>
                <a:ea typeface="宋体" pitchFamily="0" charset="0"/>
                <a:cs typeface="Calibri" pitchFamily="0" charset="0"/>
              </a:rPr>
              <a:t> </a:t>
            </a:r>
            <a:endParaRPr altLang="en-US" baseline="0" b="0" cap="none" sz="1800" i="0" kern="1200" lang="zh-CN" spc="0" strike="noStrike" u="none">
              <a:solidFill>
                <a:schemeClr val="tx1"/>
              </a:solidFill>
              <a:latin typeface="Perpetua" pitchFamily="18" charset="0"/>
              <a:ea typeface="宋体" pitchFamily="0" charset="0"/>
              <a:cs typeface="Calibri" pitchFamily="0" charset="0"/>
            </a:endParaRPr>
          </a:p>
        </p:txBody>
      </p:sp>
      <p:sp>
        <p:nvSpPr>
          <p:cNvPr id="1048724" name="矩形"/>
          <p:cNvSpPr/>
          <p:nvPr/>
        </p:nvSpPr>
        <p:spPr>
          <a:xfrm rot="0">
            <a:off x="1751867" y="3699289"/>
            <a:ext cx="2438400" cy="70788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Start date                     2). End date</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25" name="矩形"/>
          <p:cNvSpPr/>
          <p:nvPr/>
        </p:nvSpPr>
        <p:spPr>
          <a:xfrm rot="0">
            <a:off x="1222131" y="4509190"/>
            <a:ext cx="3505199"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PERFORMANCE LEVEL : </a:t>
            </a:r>
            <a:endParaRPr altLang="en-US" baseline="0" b="0" cap="none" sz="2000" i="0" kern="1200" lang="zh-CN" spc="0" strike="noStrike" u="none">
              <a:solidFill>
                <a:schemeClr val="tx1"/>
              </a:solidFill>
              <a:latin typeface="Perpetua Titling MT" pitchFamily="18" charset="0"/>
              <a:ea typeface="宋体" pitchFamily="0" charset="0"/>
              <a:cs typeface="Calibri" pitchFamily="0" charset="0"/>
            </a:endParaRPr>
          </a:p>
        </p:txBody>
      </p:sp>
      <p:sp>
        <p:nvSpPr>
          <p:cNvPr id="1048726" name="矩形"/>
          <p:cNvSpPr/>
          <p:nvPr/>
        </p:nvSpPr>
        <p:spPr>
          <a:xfrm rot="0">
            <a:off x="1751867" y="4999902"/>
            <a:ext cx="2669931" cy="1323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Very high                        2). High                                   3). Medium                           4). Low </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32"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3"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38" name="矩形"/>
          <p:cNvSpPr/>
          <p:nvPr/>
        </p:nvSpPr>
        <p:spPr>
          <a:xfrm rot="0">
            <a:off x="1201271" y="1443841"/>
            <a:ext cx="7687233" cy="3825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In summary, creating an effective employee performance analysis model in Excel involves several key steps to ensure you can track , analyze and visualize data efficiently.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r>
              <a:rPr altLang="zh-CN" baseline="0" b="1" cap="none" sz="1800" i="0" kern="1200" lang="en-US" spc="0" strike="noStrike" u="none">
                <a:solidFill>
                  <a:schemeClr val="tx1"/>
                </a:solidFill>
                <a:latin typeface="Calibri" pitchFamily="0" charset="0"/>
                <a:ea typeface="宋体" pitchFamily="0" charset="0"/>
                <a:cs typeface="Calibri" pitchFamily="0" charset="0"/>
              </a:rPr>
              <a:t>Data Organization: </a:t>
            </a:r>
            <a:r>
              <a:rPr altLang="zh-CN" baseline="0" b="0" cap="none" sz="1800" i="0" kern="1200" lang="en-US" spc="0" strike="noStrike" u="none">
                <a:solidFill>
                  <a:schemeClr val="tx1"/>
                </a:solidFill>
                <a:latin typeface="Calibri" pitchFamily="0" charset="0"/>
                <a:ea typeface="宋体" pitchFamily="0" charset="0"/>
                <a:cs typeface="Calibri" pitchFamily="0" charset="0"/>
              </a:rPr>
              <a:t>Start by structuring your data in a well - organized table, including essential fields such as employee ID, Name , Gender, Department, Project ID , Performance Metrics and Ratings.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r>
              <a:rPr altLang="zh-CN" baseline="0" b="1" cap="none" sz="1800" i="0" kern="1200" lang="en-US" spc="0" strike="noStrike" u="none">
                <a:solidFill>
                  <a:schemeClr val="tx1"/>
                </a:solidFill>
                <a:latin typeface="Calibri" pitchFamily="0" charset="0"/>
                <a:ea typeface="宋体" pitchFamily="0" charset="0"/>
                <a:cs typeface="Calibri" pitchFamily="0" charset="0"/>
              </a:rPr>
              <a:t>Summary Table:</a:t>
            </a:r>
            <a:r>
              <a:rPr altLang="zh-CN" baseline="0" b="0" cap="none" sz="1800" i="0" kern="1200" lang="en-US" spc="0" strike="noStrike" u="none">
                <a:solidFill>
                  <a:schemeClr val="tx1"/>
                </a:solidFill>
                <a:latin typeface="Calibri" pitchFamily="0" charset="0"/>
                <a:ea typeface="宋体" pitchFamily="0" charset="0"/>
                <a:cs typeface="Calibri" pitchFamily="0" charset="0"/>
              </a:rPr>
              <a:t>  Develop summary tables to aggregate data by projects and departments.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r>
              <a:rPr altLang="zh-CN" baseline="0" b="1" cap="none" sz="1800" i="0" kern="1200" lang="en-US" spc="0" strike="noStrike" u="none">
                <a:solidFill>
                  <a:schemeClr val="tx1"/>
                </a:solidFill>
                <a:latin typeface="Calibri" pitchFamily="0" charset="0"/>
                <a:ea typeface="宋体" pitchFamily="0" charset="0"/>
                <a:cs typeface="Calibri" pitchFamily="0" charset="0"/>
              </a:rPr>
              <a:t>Visualization</a:t>
            </a:r>
            <a:r>
              <a:rPr altLang="zh-CN" baseline="0" b="0" cap="none" sz="1800" i="0" kern="1200" lang="en-US" spc="0" strike="noStrike" u="none">
                <a:solidFill>
                  <a:schemeClr val="tx1"/>
                </a:solidFill>
                <a:latin typeface="Calibri" pitchFamily="0" charset="0"/>
                <a:ea typeface="宋体" pitchFamily="0" charset="0"/>
                <a:cs typeface="Calibri" pitchFamily="0" charset="0"/>
              </a:rPr>
              <a:t>: Utilize charts and graphs to visually represent performance data. Bar charts , pie charts and line graphs can provide clear insights into how employees are performing across different projects and departments.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737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文本框"/>
          <p:cNvSpPr>
            <a:spLocks noGrp="1"/>
          </p:cNvSpPr>
          <p:nvPr>
            <p:ph type="title"/>
          </p:nvPr>
        </p:nvSpPr>
        <p:spPr>
          <a:xfrm rot="0">
            <a:off x="834071" y="575055"/>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0">
            <a:off x="834071" y="1456285"/>
            <a:ext cx="7172325" cy="489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altLang="en-US" baseline="0" b="0" cap="none" sz="3600" i="0" kern="1200" lang="zh-CN" spc="0" strike="noStrike" u="none">
              <a:solidFill>
                <a:schemeClr val="tx1"/>
              </a:solidFill>
              <a:latin typeface="Bell MT" pitchFamily="18"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文本框"/>
          <p:cNvSpPr>
            <a:spLocks noGrp="1"/>
          </p:cNvSpPr>
          <p:nvPr>
            <p:ph type="title"/>
          </p:nvPr>
        </p:nvSpPr>
        <p:spPr>
          <a:xfrm rot="0">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2" name="矩形"/>
          <p:cNvSpPr/>
          <p:nvPr/>
        </p:nvSpPr>
        <p:spPr>
          <a:xfrm rot="0">
            <a:off x="866775" y="1975544"/>
            <a:ext cx="8486775"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altLang="zh-CN" baseline="0" b="0" cap="none" sz="2800" i="0" kern="1200" lang="en-US" spc="0" strike="noStrike" u="none">
                <a:solidFill>
                  <a:schemeClr val="tx1"/>
                </a:solidFill>
                <a:latin typeface="Bell MT" pitchFamily="18" charset="0"/>
                <a:ea typeface="宋体" pitchFamily="0" charset="0"/>
                <a:cs typeface="Calibri" pitchFamily="0" charset="0"/>
              </a:rPr>
              <a:t>emploi</a:t>
            </a:r>
            <a:r>
              <a:rPr altLang="zh-CN" baseline="0" b="0" cap="none" sz="2800" i="0" kern="1200" lang="en-US" spc="0" strike="noStrike" u="none">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altLang="en-US" baseline="0" b="0" cap="none" sz="2800" i="0" kern="1200" lang="zh-CN" spc="0" strike="noStrike" u="none">
              <a:solidFill>
                <a:schemeClr val="tx1"/>
              </a:solidFill>
              <a:latin typeface="Bell MT" pitchFamily="18"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8"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8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0" name="矩形"/>
          <p:cNvSpPr>
            <a:spLocks noChangeAspect="1"/>
          </p:cNvSpPr>
          <p:nvPr/>
        </p:nvSpPr>
        <p:spPr>
          <a:xfrm rot="0">
            <a:off x="5943599" y="3276600"/>
            <a:ext cx="304800" cy="304800"/>
          </a:xfrm>
          <a:prstGeom prst="rect"/>
          <a:noFill/>
          <a:ln w="12700" cap="flat" cmpd="sng">
            <a:noFill/>
            <a:prstDash val="solid"/>
            <a:miter/>
          </a:ln>
        </p:spPr>
      </p:sp>
      <p:sp>
        <p:nvSpPr>
          <p:cNvPr id="1048691" name="矩形"/>
          <p:cNvSpPr/>
          <p:nvPr/>
        </p:nvSpPr>
        <p:spPr>
          <a:xfrm rot="0">
            <a:off x="1277470" y="1859286"/>
            <a:ext cx="610496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•Employee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•Employer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•Organization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•Firm</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762000" y="1981200"/>
            <a:ext cx="2695574" cy="3248025"/>
          </a:xfrm>
          <a:prstGeom prst="rect"/>
          <a:noFill/>
          <a:ln w="12700" cap="flat" cmpd="sng">
            <a:noFill/>
            <a:prstDash val="solid"/>
            <a:miter/>
          </a:ln>
        </p:spPr>
      </p:pic>
      <p:sp>
        <p:nvSpPr>
          <p:cNvPr id="104869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7" name="文本框"/>
          <p:cNvSpPr>
            <a:spLocks noGrp="1"/>
          </p:cNvSpPr>
          <p:nvPr>
            <p:ph type="title"/>
          </p:nvPr>
        </p:nvSpPr>
        <p:spPr>
          <a:xfrm rot="0">
            <a:off x="558165" y="857885"/>
            <a:ext cx="9763125" cy="546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3477186" y="2147054"/>
            <a:ext cx="6104964" cy="30251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r>
              <a:rPr altLang="zh-CN" baseline="0" b="1" cap="none" sz="1800" i="0" kern="1200" lang="en-US" spc="0" strike="noStrike" u="none">
                <a:solidFill>
                  <a:schemeClr val="tx1"/>
                </a:solidFill>
                <a:latin typeface="Calibri" pitchFamily="0" charset="0"/>
                <a:ea typeface="宋体" pitchFamily="0" charset="0"/>
                <a:cs typeface="Calibri" pitchFamily="0" charset="0"/>
              </a:rPr>
              <a:t>Filtering</a:t>
            </a:r>
            <a:r>
              <a:rPr altLang="zh-CN" baseline="0" b="0" cap="none" sz="1800" i="0" kern="1200" lang="en-US" spc="0" strike="noStrike" u="none">
                <a:solidFill>
                  <a:schemeClr val="tx1"/>
                </a:solidFill>
                <a:latin typeface="Calibri" pitchFamily="0" charset="0"/>
                <a:ea typeface="宋体" pitchFamily="0" charset="0"/>
                <a:cs typeface="Calibri" pitchFamily="0" charset="0"/>
              </a:rPr>
              <a:t> in Excel allows you to selectively display and analyze specific subsets of data based on criteria, enabling focused insights and streamlined data management.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r>
              <a:rPr altLang="zh-CN" baseline="0" b="1" cap="none" sz="1800" i="0" kern="1200" lang="en-US" spc="0" strike="noStrike" u="none">
                <a:solidFill>
                  <a:schemeClr val="tx1"/>
                </a:solidFill>
                <a:latin typeface="Calibri" pitchFamily="0" charset="0"/>
                <a:ea typeface="宋体" pitchFamily="0" charset="0"/>
                <a:cs typeface="Calibri" pitchFamily="0" charset="0"/>
              </a:rPr>
              <a:t>Groups</a:t>
            </a:r>
            <a:r>
              <a:rPr altLang="zh-CN" baseline="0" b="0" cap="none" sz="1800" i="0" kern="1200" lang="en-US" spc="0" strike="noStrike" u="none">
                <a:solidFill>
                  <a:schemeClr val="tx1"/>
                </a:solidFill>
                <a:latin typeface="Calibri" pitchFamily="0" charset="0"/>
                <a:ea typeface="宋体" pitchFamily="0" charset="0"/>
                <a:cs typeface="Calibri" pitchFamily="0" charset="0"/>
              </a:rPr>
              <a:t> in Excel help organize and manage data by allowing users to collapse or expand sections of related rows or columns.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 </a:t>
            </a:r>
            <a:r>
              <a:rPr altLang="zh-CN" baseline="0" b="1" cap="none" sz="1800" i="0" kern="1200" lang="en-US" spc="0" strike="noStrike" u="none">
                <a:solidFill>
                  <a:schemeClr val="tx1"/>
                </a:solidFill>
                <a:latin typeface="Calibri" pitchFamily="0" charset="0"/>
                <a:ea typeface="宋体" pitchFamily="0" charset="0"/>
                <a:cs typeface="Calibri" pitchFamily="0" charset="0"/>
              </a:rPr>
              <a:t>Pivot</a:t>
            </a: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Table</a:t>
            </a:r>
            <a:r>
              <a:rPr altLang="zh-CN" baseline="0" b="0" cap="none" sz="1800" i="0" kern="1200" lang="en-US" spc="0" strike="noStrike" u="none">
                <a:solidFill>
                  <a:schemeClr val="tx1"/>
                </a:solidFill>
                <a:latin typeface="Calibri" pitchFamily="0" charset="0"/>
                <a:ea typeface="宋体" pitchFamily="0" charset="0"/>
                <a:cs typeface="Calibri" pitchFamily="0" charset="0"/>
              </a:rPr>
              <a:t> in Excel is a powerful tool that summarizes, analyzes and presents large datasets by organizing data into rows , columns and values for interactive reporting.</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3"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755332" y="1828800"/>
            <a:ext cx="10843846" cy="298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Employee dataset – Kaggle 26 Features                                     Employee ID - </a:t>
            </a:r>
            <a:r>
              <a:rPr altLang="zh-CN" baseline="0" b="0" cap="none" sz="2400" i="0" kern="1200" lang="en-US" spc="0" strike="noStrike" u="none">
                <a:solidFill>
                  <a:schemeClr val="tx1"/>
                </a:solidFill>
                <a:latin typeface="Cambria Math" pitchFamily="18" charset="0"/>
                <a:ea typeface="Cambria Math" pitchFamily="18" charset="0"/>
                <a:cs typeface="Calibri" pitchFamily="0" charset="0"/>
              </a:rPr>
              <a:t>DE5B5E0E981696191474813EBC226A7F</a:t>
            </a: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altLang="en-US" baseline="0" b="0" cap="none" sz="3200" i="0" kern="1200" lang="zh-CN" spc="0" strike="noStrike" u="none">
              <a:solidFill>
                <a:schemeClr val="tx1"/>
              </a:solidFill>
              <a:latin typeface="Cambria Math" pitchFamily="18" charset="0"/>
              <a:ea typeface="Cambria Math" pitchFamily="18"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1" name="文本框"/>
          <p:cNvSpPr>
            <a:spLocks noGrp="1"/>
          </p:cNvSpPr>
          <p:nvPr>
            <p:ph type="title"/>
          </p:nvPr>
        </p:nvSpPr>
        <p:spPr>
          <a:xfrm rot="0">
            <a:off x="739774" y="654938"/>
            <a:ext cx="8480425"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4" name="矩形"/>
          <p:cNvSpPr/>
          <p:nvPr/>
        </p:nvSpPr>
        <p:spPr>
          <a:xfrm rot="0">
            <a:off x="990600" y="1717928"/>
            <a:ext cx="9525000" cy="1539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Eras Medium ITC" pitchFamily="34" charset="0"/>
                <a:ea typeface="宋体" pitchFamily="0" charset="0"/>
                <a:cs typeface="Calibri" pitchFamily="0" charset="0"/>
              </a:rPr>
              <a:t>Performance level                                                         IFS(Z8-5,"VERY HIGH" 28 -4,"HIGH",28&gt;-3,"MED", TRUE, "LOW")</a:t>
            </a:r>
            <a:endParaRPr altLang="en-US" baseline="0" b="0" cap="none" sz="3200" i="0" kern="1200" lang="zh-CN" spc="0" strike="noStrike" u="none">
              <a:solidFill>
                <a:schemeClr val="tx1"/>
              </a:solidFill>
              <a:latin typeface="Eras Medium ITC" pitchFamily="34"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2024-08-30T17:53:24Z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fd1832ddd8e64b65ac7e5b97d65afa19</vt:lpwstr>
  </property>
</Properties>
</file>