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commentAuthors.xml" ContentType="application/vnd.openxmlformats-officedocument.presentationml.commentAuthors+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 id="2147483762" r:id="rId3"/>
    <p:sldMasterId id="2147483774" r:id="rId4"/>
    <p:sldMasterId id="2147483786" r:id="rId5"/>
    <p:sldMasterId id="2147483804" r:id="rId6"/>
    <p:sldMasterId id="2147483828" r:id="rId7"/>
    <p:sldMasterId id="2147483864" r:id="rId8"/>
    <p:sldMasterId id="2147483876" r:id="rId9"/>
  </p:sldMasterIdLst>
  <p:sldIdLst>
    <p:sldId id="256" r:id="rId10"/>
    <p:sldId id="273" r:id="rId11"/>
    <p:sldId id="260" r:id="rId12"/>
    <p:sldId id="274" r:id="rId13"/>
    <p:sldId id="275" r:id="rId14"/>
    <p:sldId id="266" r:id="rId15"/>
    <p:sldId id="276" r:id="rId16"/>
    <p:sldId id="279" r:id="rId17"/>
    <p:sldId id="268" r:id="rId18"/>
    <p:sldId id="269" r:id="rId19"/>
    <p:sldId id="272" r:id="rId20"/>
    <p:sldId id="283" r:id="rId21"/>
    <p:sldId id="284" r:id="rId22"/>
    <p:sldId id="285" r:id="rId23"/>
    <p:sldId id="282"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BC" initials="PB" lastIdx="1" clrIdx="0">
    <p:extLst>
      <p:ext uri="{19B8F6BF-5375-455C-9EA6-DF929625EA0E}">
        <p15:presenceInfo xmlns="" xmlns:p15="http://schemas.microsoft.com/office/powerpoint/2012/main" userId="4d09c931135b02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1"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0095048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287462469"/>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27214706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790597901"/>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0358AD4-EE60-4AB2-AC0A-7D3583B7741F}"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1772361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795750275"/>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95721971"/>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008990194"/>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04590486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78634032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095894597"/>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057237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514279406"/>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88235672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223240405"/>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7775052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0358AD4-EE60-4AB2-AC0A-7D3583B7741F}"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3746190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976021949"/>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79293618"/>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048942496"/>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9827349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79412543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0712360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497521649"/>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598751666"/>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903731538"/>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766918835"/>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70810082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6048125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90043436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72637219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98281847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0795139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25808246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9977360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20661310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7928902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82356919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63233253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96356163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20539495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5118601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06600650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76901982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43701813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32443970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37542036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70578413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57602358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95434310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65456314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47709551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0358AD4-EE60-4AB2-AC0A-7D3583B7741F}"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01525847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31985523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68728309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62316189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7676478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96224500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02726992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25117147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70449493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6240654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532293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12803107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A8490-DF38-4585-84C0-ED9BC501A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AA2E94F-4F3D-4B6C-87FC-3D4B33B50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5C7AB40-F4BC-4DBA-9D20-4F7C3F164207}"/>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a:extLst>
              <a:ext uri="{FF2B5EF4-FFF2-40B4-BE49-F238E27FC236}">
                <a16:creationId xmlns="" xmlns:a16="http://schemas.microsoft.com/office/drawing/2014/main" id="{ABC5028F-4A41-4C9E-8837-086ED282A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CA037CF-B3DA-46C5-9DC9-E96F3CD1644E}"/>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85791097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B4198C-90F3-4649-8D3A-2BC9EC19CF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5F4E3A3-64F0-4F1E-9F29-7A67042CE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BA6111A-162E-463A-9926-5D3A3595609D}"/>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a:extLst>
              <a:ext uri="{FF2B5EF4-FFF2-40B4-BE49-F238E27FC236}">
                <a16:creationId xmlns="" xmlns:a16="http://schemas.microsoft.com/office/drawing/2014/main" id="{3E04DCE4-60D7-41C8-98B5-BBCC19914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B3427F6-7A6C-4423-8FF8-4CD97E3754DE}"/>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74952269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C77B63-41A7-48EC-9EDF-2D941714B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7AAFBF7-1A2A-44DE-AC29-F2D335EBD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AFC3AEA-586A-4252-91D1-A789FFBC9325}"/>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a:extLst>
              <a:ext uri="{FF2B5EF4-FFF2-40B4-BE49-F238E27FC236}">
                <a16:creationId xmlns="" xmlns:a16="http://schemas.microsoft.com/office/drawing/2014/main" id="{BC8F6AD5-CC5F-427F-9E0C-1C042D9EC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2F2435D-F285-49C8-A018-276A82F5E613}"/>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65695015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005BB4-D07C-4B0E-B534-CB44C369EF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BC99493-8B66-4EC4-84C2-15B5B17AA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36699B9-3E07-45F3-A482-1AC841ACF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4D6951A-6747-4DD6-A497-15E85D9714ED}"/>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a:extLst>
              <a:ext uri="{FF2B5EF4-FFF2-40B4-BE49-F238E27FC236}">
                <a16:creationId xmlns="" xmlns:a16="http://schemas.microsoft.com/office/drawing/2014/main" id="{F939CBB0-FAFD-45F4-BC55-D3DE42313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E124330-8DA6-4C22-A691-926C8E6F9099}"/>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2179796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581378699"/>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DFBFA-CFD3-4028-A4F8-49B6C7358F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B8BA3EA-9116-40E9-81BF-F8B42C137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EF779B4-07BA-420A-9701-6300CAF3B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245B3CD-3340-4F22-913D-B17A627FB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9AC4768-79C4-4EC4-8313-142A92B79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D9092D5-6813-4589-B086-F0CE24890E95}"/>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a:extLst>
              <a:ext uri="{FF2B5EF4-FFF2-40B4-BE49-F238E27FC236}">
                <a16:creationId xmlns="" xmlns:a16="http://schemas.microsoft.com/office/drawing/2014/main" id="{9A75EA96-1BCE-48C2-89A5-C949C3671B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1D69839-6F48-4F32-ADBA-0CD3929D1F42}"/>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71876845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D21B31-8FBF-4CF4-833D-F0D53DA2A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82C59C4-4DAA-41A3-9518-9AB55D2612C2}"/>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a:extLst>
              <a:ext uri="{FF2B5EF4-FFF2-40B4-BE49-F238E27FC236}">
                <a16:creationId xmlns="" xmlns:a16="http://schemas.microsoft.com/office/drawing/2014/main" id="{3D5B3485-C9C1-4668-96DB-440B038716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709BA02-267D-44B2-9D9E-F49B90F3A876}"/>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11113969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7E5A8AD-148B-4AA9-BE94-5321E0D0AEF9}"/>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a:extLst>
              <a:ext uri="{FF2B5EF4-FFF2-40B4-BE49-F238E27FC236}">
                <a16:creationId xmlns="" xmlns:a16="http://schemas.microsoft.com/office/drawing/2014/main" id="{2B942175-005C-44B0-A6B8-484C237A31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7CC4C9E0-ECF8-4188-91F9-23D2450E11A9}"/>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089005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F310EF-4D3F-4E41-B785-0F5CD7AF1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E8C3050-9097-46EB-A15C-ADE3710F5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7CE6D03-9F7E-4FB9-8642-F2759DBAB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8E8AF3E-8296-4606-A8C0-59A2E67213E6}"/>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a:extLst>
              <a:ext uri="{FF2B5EF4-FFF2-40B4-BE49-F238E27FC236}">
                <a16:creationId xmlns="" xmlns:a16="http://schemas.microsoft.com/office/drawing/2014/main" id="{665DD25B-8202-4CBA-93AB-5BCF1CAC7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8C03D1-0F0C-4F01-8D98-F7EDADA167E6}"/>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48640914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23898A-8060-4703-BB85-9748B72A3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3656B38-7ADE-40ED-ABD8-572CCB703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C38B4F0-4CB9-4712-AF2B-5DBDBFD4A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F020BF7-4BD9-4F43-9FFF-331795053287}"/>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a:extLst>
              <a:ext uri="{FF2B5EF4-FFF2-40B4-BE49-F238E27FC236}">
                <a16:creationId xmlns="" xmlns:a16="http://schemas.microsoft.com/office/drawing/2014/main" id="{9F4AEE33-F34B-48F8-AEA9-C8AD9A5D98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A24FE69-9346-4CB6-B66F-AAA564367EFA}"/>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74740536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AA41DA-68DC-4F00-AB2A-670A4B679C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BC9A0CE-E155-4745-80ED-027FEB1D4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C8994E9-8AF0-43C8-9B1A-651937BE6884}"/>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a:extLst>
              <a:ext uri="{FF2B5EF4-FFF2-40B4-BE49-F238E27FC236}">
                <a16:creationId xmlns="" xmlns:a16="http://schemas.microsoft.com/office/drawing/2014/main" id="{07122E3C-FE72-4BEF-A382-C035F96CD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3535C0E-27E8-4241-A008-30A66293C497}"/>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81821776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5388923-F532-4286-8150-2F349D72F3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625182F-0DC5-480E-83D0-616371855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2A9CB97-3643-4C68-BDC1-544690A4C14B}"/>
              </a:ext>
            </a:extLst>
          </p:cNvPr>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a:extLst>
              <a:ext uri="{FF2B5EF4-FFF2-40B4-BE49-F238E27FC236}">
                <a16:creationId xmlns="" xmlns:a16="http://schemas.microsoft.com/office/drawing/2014/main" id="{6F71B683-D43E-47B3-9E98-9ABE31C77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73A7C3D-9CEC-4655-822A-2FB4075EE5F8}"/>
              </a:ext>
            </a:extLst>
          </p:cNvPr>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82583250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0358AD4-EE60-4AB2-AC0A-7D3583B7741F}" type="slidenum">
              <a:rPr lang="en-IN" smtClean="0"/>
              <a:pPr/>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244261414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59541488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8182868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57316030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19643312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66190902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01488203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857991934"/>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31871056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51174378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839513442"/>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50008900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40027830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2049703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342812059"/>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48157487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62952562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05625235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124295808"/>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0837717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981986709"/>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71911057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762680743"/>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04703032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4693878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829282882"/>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59404120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62751519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151782800"/>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67993346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896355870"/>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46475266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44323837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937855390"/>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047815448"/>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5818673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57149541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4191457775"/>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23949601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266416089"/>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83022729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084756827"/>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914778391"/>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584601657"/>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113019629"/>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2064509"/>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C19331-9B7C-467C-89E1-70319C392017}" type="datetimeFigureOut">
              <a:rPr lang="en-IN" smtClean="0"/>
              <a:pPr/>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0086726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5.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7.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0.jpe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8.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9.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1984455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2356367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58AD4-EE60-4AB2-AC0A-7D3583B7741F}"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3296863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590C9B3-8CFD-45DF-8A39-34D656F67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E5B4DEE-04D3-4D5E-91EF-4F30D2A70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BFA1F0B-C7E5-429B-AE63-192D0291F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19331-9B7C-467C-89E1-70319C392017}" type="datetimeFigureOut">
              <a:rPr lang="en-IN" smtClean="0"/>
              <a:pPr/>
              <a:t>14-06-2022</a:t>
            </a:fld>
            <a:endParaRPr lang="en-IN"/>
          </a:p>
        </p:txBody>
      </p:sp>
      <p:sp>
        <p:nvSpPr>
          <p:cNvPr id="5" name="Footer Placeholder 4">
            <a:extLst>
              <a:ext uri="{FF2B5EF4-FFF2-40B4-BE49-F238E27FC236}">
                <a16:creationId xmlns="" xmlns:a16="http://schemas.microsoft.com/office/drawing/2014/main" id="{E7B3D9E9-1A2E-4406-BF80-BE2200FC2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24E77DF-E122-435F-9288-1D38BC690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297488286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97714049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ransition/>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199456386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691522672"/>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39431408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0C19331-9B7C-467C-89E1-70319C392017}" type="datetimeFigureOut">
              <a:rPr lang="en-IN" smtClean="0"/>
              <a:pPr/>
              <a:t>14-06-2022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0358AD4-EE60-4AB2-AC0A-7D3583B7741F}" type="slidenum">
              <a:rPr lang="en-IN" smtClean="0"/>
              <a:pPr/>
              <a:t>‹#›</a:t>
            </a:fld>
            <a:endParaRPr lang="en-IN"/>
          </a:p>
        </p:txBody>
      </p:sp>
    </p:spTree>
    <p:extLst>
      <p:ext uri="{BB962C8B-B14F-4D97-AF65-F5344CB8AC3E}">
        <p14:creationId xmlns="" xmlns:p14="http://schemas.microsoft.com/office/powerpoint/2010/main" val="52450064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8.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9.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54BA84C-F548-40A3-9F65-5A5F53E520DC}"/>
              </a:ext>
            </a:extLst>
          </p:cNvPr>
          <p:cNvSpPr>
            <a:spLocks noGrp="1"/>
          </p:cNvSpPr>
          <p:nvPr>
            <p:ph type="ctrTitle"/>
          </p:nvPr>
        </p:nvSpPr>
        <p:spPr>
          <a:xfrm>
            <a:off x="1524000" y="196949"/>
            <a:ext cx="9144000" cy="6318152"/>
          </a:xfrm>
        </p:spPr>
        <p:txBody>
          <a:bodyPr>
            <a:normAutofit/>
          </a:bodyPr>
          <a:lstStyle/>
          <a:p>
            <a:r>
              <a:rPr lang="en-US" sz="2000" dirty="0" smtClean="0"/>
              <a:t>                     Trainer:                                                       Team Members:</a:t>
            </a:r>
            <a:r>
              <a:rPr lang="en-US" sz="2000" dirty="0"/>
              <a:t/>
            </a:r>
            <a:br>
              <a:rPr lang="en-US" sz="2000" dirty="0"/>
            </a:br>
            <a:r>
              <a:rPr lang="en-US" sz="2000" dirty="0" smtClean="0"/>
              <a:t>     Mrs. </a:t>
            </a:r>
            <a:r>
              <a:rPr lang="en-US" sz="2000" dirty="0" err="1" smtClean="0"/>
              <a:t>Amrutha</a:t>
            </a:r>
            <a:r>
              <a:rPr lang="en-US" sz="2000" dirty="0" smtClean="0"/>
              <a:t> </a:t>
            </a:r>
            <a:r>
              <a:rPr lang="en-US" sz="2000" dirty="0"/>
              <a:t>Kedar </a:t>
            </a:r>
            <a:r>
              <a:rPr lang="en-US" sz="2000" dirty="0" err="1"/>
              <a:t>Chimote</a:t>
            </a:r>
            <a:r>
              <a:rPr lang="en-US" sz="2000" dirty="0"/>
              <a:t>                       </a:t>
            </a:r>
            <a:r>
              <a:rPr lang="en-US" sz="2000" dirty="0" smtClean="0"/>
              <a:t>Ms. </a:t>
            </a:r>
            <a:r>
              <a:rPr lang="en-US" sz="2000" dirty="0" err="1" smtClean="0"/>
              <a:t>Sridurgadevi</a:t>
            </a:r>
            <a:r>
              <a:rPr lang="en-US" sz="2000" dirty="0" smtClean="0"/>
              <a:t> </a:t>
            </a:r>
            <a:r>
              <a:rPr lang="en-US" sz="2000" dirty="0"/>
              <a:t>Ravikumar</a:t>
            </a:r>
            <a:br>
              <a:rPr lang="en-US" sz="2000" dirty="0"/>
            </a:br>
            <a:r>
              <a:rPr lang="en-US" sz="2000" dirty="0" smtClean="0"/>
              <a:t> (</a:t>
            </a:r>
            <a:r>
              <a:rPr lang="en-US" sz="2000" dirty="0" err="1" smtClean="0"/>
              <a:t>EduBridge</a:t>
            </a:r>
            <a:r>
              <a:rPr lang="en-US" sz="2000" dirty="0" smtClean="0"/>
              <a:t> India Learning </a:t>
            </a:r>
            <a:r>
              <a:rPr lang="en-US" sz="2000" dirty="0"/>
              <a:t>pvt.ltd)                   </a:t>
            </a:r>
            <a:r>
              <a:rPr lang="en-US" sz="2000" dirty="0" smtClean="0"/>
              <a:t>Ms. </a:t>
            </a:r>
            <a:r>
              <a:rPr lang="en-US" sz="2000" dirty="0" err="1" smtClean="0"/>
              <a:t>Pooja</a:t>
            </a:r>
            <a:r>
              <a:rPr lang="en-US" sz="2000" dirty="0" smtClean="0"/>
              <a:t> BC</a:t>
            </a:r>
            <a:br>
              <a:rPr lang="en-US" sz="2000" dirty="0" smtClean="0"/>
            </a:br>
            <a:r>
              <a:rPr lang="en-US" sz="2000" dirty="0" smtClean="0"/>
              <a:t>            Batch : 2021- 2022</a:t>
            </a:r>
            <a:endParaRPr lang="en-IN" sz="2000" dirty="0"/>
          </a:p>
        </p:txBody>
      </p:sp>
      <p:sp>
        <p:nvSpPr>
          <p:cNvPr id="3" name="Subtitle 2">
            <a:extLst>
              <a:ext uri="{FF2B5EF4-FFF2-40B4-BE49-F238E27FC236}">
                <a16:creationId xmlns="" xmlns:a16="http://schemas.microsoft.com/office/drawing/2014/main" id="{950A0EB6-AAC0-4B0C-9510-970FC1B2B69D}"/>
              </a:ext>
            </a:extLst>
          </p:cNvPr>
          <p:cNvSpPr>
            <a:spLocks noGrp="1"/>
          </p:cNvSpPr>
          <p:nvPr>
            <p:ph type="subTitle" idx="1"/>
          </p:nvPr>
        </p:nvSpPr>
        <p:spPr>
          <a:xfrm>
            <a:off x="1524000" y="-1"/>
            <a:ext cx="9144000" cy="5212081"/>
          </a:xfrm>
        </p:spPr>
        <p:txBody>
          <a:bodyPr>
            <a:normAutofit/>
          </a:bodyPr>
          <a:lstStyle/>
          <a:p>
            <a:endParaRPr lang="en-US" sz="1600" cap="none" dirty="0" smtClean="0">
              <a:solidFill>
                <a:schemeClr val="tx1"/>
              </a:solidFill>
            </a:endParaRPr>
          </a:p>
          <a:p>
            <a:r>
              <a:rPr lang="en-US" sz="1600" cap="none" dirty="0" smtClean="0">
                <a:solidFill>
                  <a:schemeClr val="tx1"/>
                </a:solidFill>
              </a:rPr>
              <a:t>Minor </a:t>
            </a:r>
            <a:r>
              <a:rPr lang="en-US" sz="1600" cap="none" dirty="0">
                <a:solidFill>
                  <a:schemeClr val="tx1"/>
                </a:solidFill>
              </a:rPr>
              <a:t>project presentation on </a:t>
            </a:r>
          </a:p>
          <a:p>
            <a:r>
              <a:rPr lang="en-US" sz="6000" b="1" dirty="0">
                <a:effectLst>
                  <a:outerShdw blurRad="38100" dist="38100" dir="2700000" algn="tl">
                    <a:srgbClr val="000000">
                      <a:alpha val="43137"/>
                    </a:srgbClr>
                  </a:outerShdw>
                </a:effectLst>
                <a:latin typeface="Bell MT" pitchFamily="18" charset="0"/>
              </a:rPr>
              <a:t>Loan Approval Prediction</a:t>
            </a:r>
          </a:p>
        </p:txBody>
      </p:sp>
      <p:pic>
        <p:nvPicPr>
          <p:cNvPr id="9" name="Picture 8">
            <a:extLst>
              <a:ext uri="{FF2B5EF4-FFF2-40B4-BE49-F238E27FC236}">
                <a16:creationId xmlns="" xmlns:a16="http://schemas.microsoft.com/office/drawing/2014/main" id="{6704BC1A-D1FE-49F8-B341-B704048866AF}"/>
              </a:ext>
            </a:extLst>
          </p:cNvPr>
          <p:cNvPicPr>
            <a:picLocks noChangeAspect="1"/>
          </p:cNvPicPr>
          <p:nvPr/>
        </p:nvPicPr>
        <p:blipFill>
          <a:blip r:embed="rId2"/>
          <a:stretch>
            <a:fillRect/>
          </a:stretch>
        </p:blipFill>
        <p:spPr>
          <a:xfrm>
            <a:off x="4526059" y="2891867"/>
            <a:ext cx="26193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275906839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A8B99-4094-4B79-8379-7976748BC8AF}"/>
              </a:ext>
            </a:extLst>
          </p:cNvPr>
          <p:cNvSpPr>
            <a:spLocks noGrp="1"/>
          </p:cNvSpPr>
          <p:nvPr>
            <p:ph type="title"/>
          </p:nvPr>
        </p:nvSpPr>
        <p:spPr>
          <a:xfrm>
            <a:off x="305257" y="225084"/>
            <a:ext cx="11300589" cy="6162269"/>
          </a:xfrm>
        </p:spPr>
        <p:txBody>
          <a:bodyPr>
            <a:normAutofit fontScale="90000"/>
          </a:bodyPr>
          <a:lstStyle/>
          <a:p>
            <a:r>
              <a:rPr lang="en-US" dirty="0"/>
              <a:t/>
            </a:r>
            <a:br>
              <a:rPr lang="en-US" dirty="0"/>
            </a:br>
            <a:r>
              <a:rPr lang="en-US" dirty="0" smtClean="0"/>
              <a:t/>
            </a:r>
            <a:br>
              <a:rPr lang="en-US" dirty="0" smtClean="0"/>
            </a:br>
            <a:r>
              <a:rPr lang="en-US" b="1" u="sng" dirty="0" err="1" smtClean="0">
                <a:latin typeface="Arial Rounded MT Bold" pitchFamily="34" charset="0"/>
              </a:rPr>
              <a:t>Bivariate</a:t>
            </a:r>
            <a:r>
              <a:rPr lang="en-US" b="1" u="sng" dirty="0" smtClean="0">
                <a:latin typeface="Arial Rounded MT Bold" pitchFamily="34" charset="0"/>
              </a:rPr>
              <a:t> Analysis:</a:t>
            </a:r>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r>
              <a:rPr lang="en-US" dirty="0" smtClean="0"/>
              <a:t/>
            </a:r>
            <a:br>
              <a:rPr lang="en-US" dirty="0" smtClean="0"/>
            </a:br>
            <a:r>
              <a:rPr lang="en-US" sz="1800" dirty="0" err="1" smtClean="0">
                <a:solidFill>
                  <a:schemeClr val="tx1"/>
                </a:solidFill>
              </a:rPr>
              <a:t>sns.boxplot</a:t>
            </a:r>
            <a:r>
              <a:rPr lang="en-US" sz="1800" dirty="0" smtClean="0">
                <a:solidFill>
                  <a:schemeClr val="tx1"/>
                </a:solidFill>
              </a:rPr>
              <a:t>(x=‘</a:t>
            </a:r>
            <a:r>
              <a:rPr lang="en-US" sz="1800" dirty="0" err="1" smtClean="0">
                <a:solidFill>
                  <a:schemeClr val="tx1"/>
                </a:solidFill>
              </a:rPr>
              <a:t>Property_Area</a:t>
            </a:r>
            <a:r>
              <a:rPr lang="en-US" sz="1800" dirty="0" smtClean="0">
                <a:solidFill>
                  <a:schemeClr val="tx1"/>
                </a:solidFill>
              </a:rPr>
              <a:t>’,  y=‘</a:t>
            </a:r>
            <a:r>
              <a:rPr lang="en-US" sz="1800" dirty="0" err="1" smtClean="0">
                <a:solidFill>
                  <a:schemeClr val="tx1"/>
                </a:solidFill>
              </a:rPr>
              <a:t>ApplicantIncome</a:t>
            </a:r>
            <a:r>
              <a:rPr lang="en-US" sz="1800" dirty="0" smtClean="0">
                <a:solidFill>
                  <a:schemeClr val="tx1"/>
                </a:solidFill>
              </a:rPr>
              <a:t>’ ,                                           </a:t>
            </a:r>
            <a:r>
              <a:rPr lang="en-US" sz="1800" dirty="0" err="1" smtClean="0">
                <a:solidFill>
                  <a:schemeClr val="tx1"/>
                </a:solidFill>
              </a:rPr>
              <a:t>sns.FacetGrid</a:t>
            </a:r>
            <a:r>
              <a:rPr lang="en-US" sz="1800" dirty="0" smtClean="0">
                <a:solidFill>
                  <a:schemeClr val="tx1"/>
                </a:solidFill>
              </a:rPr>
              <a:t> (</a:t>
            </a:r>
            <a:r>
              <a:rPr lang="en-US" sz="1800" dirty="0" err="1" smtClean="0">
                <a:solidFill>
                  <a:schemeClr val="tx1"/>
                </a:solidFill>
              </a:rPr>
              <a:t>Loan_data,hue</a:t>
            </a:r>
            <a:r>
              <a:rPr lang="en-US" sz="1800" dirty="0" smtClean="0">
                <a:solidFill>
                  <a:schemeClr val="tx1"/>
                </a:solidFill>
              </a:rPr>
              <a:t> </a:t>
            </a:r>
            <a:r>
              <a:rPr lang="en-US" sz="1800" dirty="0">
                <a:solidFill>
                  <a:schemeClr val="tx1"/>
                </a:solidFill>
              </a:rPr>
              <a:t>= "Gender",height = 5) </a:t>
            </a:r>
            <a:r>
              <a:rPr lang="en-US" sz="1800" dirty="0" smtClean="0">
                <a:solidFill>
                  <a:schemeClr val="tx1"/>
                </a:solidFill>
              </a:rPr>
              <a:t>\</a:t>
            </a:r>
            <a:br>
              <a:rPr lang="en-US" sz="1800" dirty="0" smtClean="0">
                <a:solidFill>
                  <a:schemeClr val="tx1"/>
                </a:solidFill>
              </a:rPr>
            </a:br>
            <a:r>
              <a:rPr lang="en-US" sz="1800" dirty="0" smtClean="0">
                <a:solidFill>
                  <a:schemeClr val="tx1"/>
                </a:solidFill>
              </a:rPr>
              <a:t> hue=‘</a:t>
            </a:r>
            <a:r>
              <a:rPr lang="en-US" sz="1800" dirty="0" err="1" smtClean="0">
                <a:solidFill>
                  <a:schemeClr val="tx1"/>
                </a:solidFill>
              </a:rPr>
              <a:t>Property_Area</a:t>
            </a:r>
            <a:r>
              <a:rPr lang="en-US" sz="1800" dirty="0" smtClean="0">
                <a:solidFill>
                  <a:schemeClr val="tx1"/>
                </a:solidFill>
              </a:rPr>
              <a:t>’, data=</a:t>
            </a:r>
            <a:r>
              <a:rPr lang="en-US" sz="1800" dirty="0" err="1" smtClean="0">
                <a:solidFill>
                  <a:schemeClr val="tx1"/>
                </a:solidFill>
              </a:rPr>
              <a:t>Loan_data</a:t>
            </a:r>
            <a:r>
              <a:rPr lang="en-US" sz="1800" dirty="0" smtClean="0">
                <a:solidFill>
                  <a:schemeClr val="tx1"/>
                </a:solidFill>
              </a:rPr>
              <a:t>)                                                                       map(</a:t>
            </a:r>
            <a:r>
              <a:rPr lang="en-US" sz="1800" dirty="0" err="1" smtClean="0">
                <a:solidFill>
                  <a:schemeClr val="tx1"/>
                </a:solidFill>
              </a:rPr>
              <a:t>plt.scatter</a:t>
            </a:r>
            <a:r>
              <a:rPr lang="en-US" sz="1800" dirty="0" smtClean="0">
                <a:solidFill>
                  <a:schemeClr val="tx1"/>
                </a:solidFill>
              </a:rPr>
              <a:t> , "</a:t>
            </a:r>
            <a:r>
              <a:rPr lang="en-US" sz="1800" dirty="0" err="1" smtClean="0">
                <a:solidFill>
                  <a:schemeClr val="tx1"/>
                </a:solidFill>
              </a:rPr>
              <a:t>LoanAmount</a:t>
            </a:r>
            <a:r>
              <a:rPr lang="en-US" sz="1800" dirty="0" smtClean="0">
                <a:solidFill>
                  <a:schemeClr val="tx1"/>
                </a:solidFill>
              </a:rPr>
              <a:t>“ ,” </a:t>
            </a:r>
            <a:r>
              <a:rPr lang="en-US" sz="1800" dirty="0" err="1" smtClean="0">
                <a:solidFill>
                  <a:schemeClr val="tx1"/>
                </a:solidFill>
              </a:rPr>
              <a:t>Loan_Status</a:t>
            </a:r>
            <a:r>
              <a:rPr lang="en-US" sz="1800" dirty="0" smtClean="0">
                <a:solidFill>
                  <a:schemeClr val="tx1"/>
                </a:solidFill>
              </a:rPr>
              <a:t>”) </a:t>
            </a: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smtClean="0">
                <a:solidFill>
                  <a:schemeClr val="tx1"/>
                </a:solidFill>
              </a:rPr>
              <a:t>                 .</a:t>
            </a:r>
            <a:r>
              <a:rPr lang="en-US" sz="1800" dirty="0">
                <a:solidFill>
                  <a:schemeClr val="tx1"/>
                </a:solidFill>
              </a:rPr>
              <a:t>add_legend()</a:t>
            </a:r>
            <a:br>
              <a:rPr lang="en-US" sz="1800" dirty="0">
                <a:solidFill>
                  <a:schemeClr val="tx1"/>
                </a:solidFill>
              </a:rPr>
            </a:br>
            <a:r>
              <a:rPr lang="en-US" sz="1800" dirty="0">
                <a:solidFill>
                  <a:schemeClr val="tx1"/>
                </a:solidFill>
              </a:rPr>
              <a:t>                                                                                                                                        </a:t>
            </a:r>
            <a:r>
              <a:rPr lang="en-US" sz="1800" dirty="0" smtClean="0">
                <a:solidFill>
                  <a:schemeClr val="tx1"/>
                </a:solidFill>
              </a:rPr>
              <a:t>                </a:t>
            </a:r>
            <a:r>
              <a:rPr lang="en-US" sz="1800" dirty="0" err="1" smtClean="0">
                <a:solidFill>
                  <a:schemeClr val="tx1"/>
                </a:solidFill>
              </a:rPr>
              <a:t>plt.show</a:t>
            </a:r>
            <a:r>
              <a:rPr lang="en-US" sz="1800" dirty="0">
                <a:solidFill>
                  <a:schemeClr val="tx1"/>
                </a:solidFill>
              </a:rPr>
              <a:t>()</a:t>
            </a:r>
            <a:r>
              <a:rPr lang="en-US" sz="2000" dirty="0">
                <a:solidFill>
                  <a:schemeClr val="tx1"/>
                </a:solidFill>
              </a:rPr>
              <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The graph represents the minimum, </a:t>
            </a:r>
            <a:r>
              <a:rPr lang="en-US" sz="2000" dirty="0" smtClean="0">
                <a:solidFill>
                  <a:schemeClr val="tx1"/>
                </a:solidFill>
              </a:rPr>
              <a:t>1st quartile </a:t>
            </a:r>
            <a:r>
              <a:rPr lang="en-US" sz="2000" dirty="0" smtClean="0">
                <a:solidFill>
                  <a:schemeClr val="tx1"/>
                </a:solidFill>
              </a:rPr>
              <a:t>,</a:t>
            </a:r>
            <a:r>
              <a:rPr lang="en-US" sz="2000" dirty="0" smtClean="0">
                <a:solidFill>
                  <a:schemeClr val="tx1"/>
                </a:solidFill>
              </a:rPr>
              <a:t>median</a:t>
            </a:r>
            <a:r>
              <a:rPr lang="en-US" sz="2000" dirty="0" smtClean="0">
                <a:solidFill>
                  <a:schemeClr val="tx1"/>
                </a:solidFill>
              </a:rPr>
              <a:t>,          *   Male </a:t>
            </a:r>
            <a:r>
              <a:rPr lang="en-US" sz="2000" dirty="0">
                <a:solidFill>
                  <a:schemeClr val="tx1"/>
                </a:solidFill>
              </a:rPr>
              <a:t>applicants with good income have higher rate  </a:t>
            </a:r>
            <a:r>
              <a:rPr lang="en-US" sz="2000" dirty="0" smtClean="0">
                <a:solidFill>
                  <a:schemeClr val="tx1"/>
                </a:solidFill>
              </a:rPr>
              <a:t/>
            </a:r>
            <a:br>
              <a:rPr lang="en-US" sz="2000" dirty="0" smtClean="0">
                <a:solidFill>
                  <a:schemeClr val="tx1"/>
                </a:solidFill>
              </a:rPr>
            </a:br>
            <a:r>
              <a:rPr lang="en-US" sz="2000" dirty="0" smtClean="0">
                <a:solidFill>
                  <a:schemeClr val="tx1"/>
                </a:solidFill>
              </a:rPr>
              <a:t>     </a:t>
            </a:r>
            <a:r>
              <a:rPr lang="en-US" sz="2000" dirty="0" smtClean="0">
                <a:solidFill>
                  <a:schemeClr val="tx1"/>
                </a:solidFill>
              </a:rPr>
              <a:t>3</a:t>
            </a:r>
            <a:r>
              <a:rPr lang="en-US" sz="2000" baseline="30000" dirty="0" smtClean="0">
                <a:solidFill>
                  <a:schemeClr val="tx1"/>
                </a:solidFill>
              </a:rPr>
              <a:t>rd</a:t>
            </a:r>
            <a:r>
              <a:rPr lang="en-US" sz="2000" dirty="0" smtClean="0">
                <a:solidFill>
                  <a:schemeClr val="tx1"/>
                </a:solidFill>
              </a:rPr>
              <a:t>  </a:t>
            </a:r>
            <a:r>
              <a:rPr lang="en-US" sz="2000" dirty="0" smtClean="0">
                <a:solidFill>
                  <a:schemeClr val="tx1"/>
                </a:solidFill>
              </a:rPr>
              <a:t>quartile </a:t>
            </a:r>
            <a:r>
              <a:rPr lang="en-US" sz="2000" dirty="0" smtClean="0">
                <a:solidFill>
                  <a:schemeClr val="tx1"/>
                </a:solidFill>
              </a:rPr>
              <a:t>and maximum values.                                                               of </a:t>
            </a:r>
            <a:r>
              <a:rPr lang="en-US" sz="2000" dirty="0">
                <a:solidFill>
                  <a:schemeClr val="tx1"/>
                </a:solidFill>
              </a:rPr>
              <a:t>loan approval compared to female applicants.</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endParaRPr lang="en-IN"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6816506" y="2724758"/>
            <a:ext cx="4221298" cy="25136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4866" y="2729368"/>
            <a:ext cx="4391025" cy="2726055"/>
          </a:xfrm>
          <a:prstGeom prst="rect">
            <a:avLst/>
          </a:prstGeom>
          <a:noFill/>
          <a:ln w="9525">
            <a:noFill/>
            <a:miter lim="800000"/>
            <a:headEnd/>
            <a:tailEnd/>
          </a:ln>
          <a:effectLst/>
        </p:spPr>
      </p:pic>
    </p:spTree>
    <p:extLst>
      <p:ext uri="{BB962C8B-B14F-4D97-AF65-F5344CB8AC3E}">
        <p14:creationId xmlns="" xmlns:p14="http://schemas.microsoft.com/office/powerpoint/2010/main" val="94214725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4CB0D-FEC1-48F4-8A58-56F0D3324C9E}"/>
              </a:ext>
            </a:extLst>
          </p:cNvPr>
          <p:cNvSpPr>
            <a:spLocks noGrp="1"/>
          </p:cNvSpPr>
          <p:nvPr>
            <p:ph type="title"/>
          </p:nvPr>
        </p:nvSpPr>
        <p:spPr>
          <a:xfrm>
            <a:off x="1143000" y="422031"/>
            <a:ext cx="9875520" cy="745587"/>
          </a:xfrm>
        </p:spPr>
        <p:txBody>
          <a:bodyPr>
            <a:noAutofit/>
          </a:bodyPr>
          <a:lstStyle/>
          <a:p>
            <a:r>
              <a:rPr lang="en-IN" sz="3200" dirty="0">
                <a:solidFill>
                  <a:srgbClr val="00B0F0"/>
                </a:solidFill>
              </a:rPr>
              <a:t/>
            </a:r>
            <a:br>
              <a:rPr lang="en-IN" sz="3200" dirty="0">
                <a:solidFill>
                  <a:srgbClr val="00B0F0"/>
                </a:solidFill>
              </a:rPr>
            </a:br>
            <a:r>
              <a:rPr lang="en-IN" sz="3200" dirty="0">
                <a:solidFill>
                  <a:srgbClr val="00B0F0"/>
                </a:solidFill>
              </a:rPr>
              <a:t/>
            </a:r>
            <a:br>
              <a:rPr lang="en-IN" sz="3200" dirty="0">
                <a:solidFill>
                  <a:srgbClr val="00B0F0"/>
                </a:solidFill>
              </a:rPr>
            </a:br>
            <a:r>
              <a:rPr lang="en-IN" u="sng" dirty="0">
                <a:latin typeface="Arial Rounded MT Bold" pitchFamily="34" charset="0"/>
              </a:rPr>
              <a:t>Correlation Matrix</a:t>
            </a:r>
            <a:r>
              <a:rPr lang="en-IN" dirty="0">
                <a:latin typeface="Arial Rounded MT Bold" pitchFamily="34" charset="0"/>
              </a:rPr>
              <a:t>:</a:t>
            </a:r>
            <a:r>
              <a:rPr lang="en-IN" sz="1600" dirty="0">
                <a:solidFill>
                  <a:schemeClr val="tx1">
                    <a:lumMod val="50000"/>
                    <a:lumOff val="50000"/>
                  </a:schemeClr>
                </a:solidFill>
              </a:rPr>
              <a:t/>
            </a:r>
            <a:br>
              <a:rPr lang="en-IN" sz="1600" dirty="0">
                <a:solidFill>
                  <a:schemeClr val="tx1">
                    <a:lumMod val="50000"/>
                    <a:lumOff val="50000"/>
                  </a:schemeClr>
                </a:solidFill>
              </a:rPr>
            </a:br>
            <a:r>
              <a:rPr lang="en-IN" sz="1600" dirty="0">
                <a:solidFill>
                  <a:schemeClr val="tx1">
                    <a:lumMod val="50000"/>
                    <a:lumOff val="50000"/>
                  </a:schemeClr>
                </a:solidFill>
              </a:rPr>
              <a:t/>
            </a:r>
            <a:br>
              <a:rPr lang="en-IN" sz="1600" dirty="0">
                <a:solidFill>
                  <a:schemeClr val="tx1">
                    <a:lumMod val="50000"/>
                    <a:lumOff val="50000"/>
                  </a:schemeClr>
                </a:solidFill>
              </a:rPr>
            </a:br>
            <a:endParaRPr lang="en-IN" sz="1600" dirty="0">
              <a:solidFill>
                <a:schemeClr val="tx1">
                  <a:lumMod val="50000"/>
                  <a:lumOff val="50000"/>
                </a:schemeClr>
              </a:solidFill>
            </a:endParaRPr>
          </a:p>
        </p:txBody>
      </p:sp>
      <p:sp>
        <p:nvSpPr>
          <p:cNvPr id="3" name="Content Placeholder 2">
            <a:extLst>
              <a:ext uri="{FF2B5EF4-FFF2-40B4-BE49-F238E27FC236}">
                <a16:creationId xmlns="" xmlns:a16="http://schemas.microsoft.com/office/drawing/2014/main" id="{D5F03F50-092B-40B4-ADF2-6F80A0984E36}"/>
              </a:ext>
            </a:extLst>
          </p:cNvPr>
          <p:cNvSpPr>
            <a:spLocks noGrp="1"/>
          </p:cNvSpPr>
          <p:nvPr>
            <p:ph idx="1"/>
          </p:nvPr>
        </p:nvSpPr>
        <p:spPr>
          <a:xfrm>
            <a:off x="829994" y="1589649"/>
            <a:ext cx="10185877" cy="4642339"/>
          </a:xfrm>
        </p:spPr>
        <p:txBody>
          <a:bodyPr>
            <a:normAutofit fontScale="92500" lnSpcReduction="10000"/>
          </a:bodyPr>
          <a:lstStyle/>
          <a:p>
            <a:pPr marL="45720" indent="0">
              <a:buNone/>
            </a:pPr>
            <a:r>
              <a:rPr lang="en-IN" sz="1700" b="1" dirty="0">
                <a:solidFill>
                  <a:schemeClr val="tx1">
                    <a:lumMod val="50000"/>
                    <a:lumOff val="50000"/>
                  </a:schemeClr>
                </a:solidFill>
                <a:latin typeface="Arial" pitchFamily="34" charset="0"/>
                <a:cs typeface="Arial" pitchFamily="34" charset="0"/>
              </a:rPr>
              <a:t>corr=Loan_data.corr()</a:t>
            </a:r>
            <a:br>
              <a:rPr lang="en-IN" sz="1700" b="1" dirty="0">
                <a:solidFill>
                  <a:schemeClr val="tx1">
                    <a:lumMod val="50000"/>
                    <a:lumOff val="50000"/>
                  </a:schemeClr>
                </a:solidFill>
                <a:latin typeface="Arial" pitchFamily="34" charset="0"/>
                <a:cs typeface="Arial" pitchFamily="34" charset="0"/>
              </a:rPr>
            </a:br>
            <a:r>
              <a:rPr lang="en-IN" sz="1700" b="1" dirty="0" err="1">
                <a:solidFill>
                  <a:schemeClr val="tx1">
                    <a:lumMod val="50000"/>
                    <a:lumOff val="50000"/>
                  </a:schemeClr>
                </a:solidFill>
                <a:latin typeface="Arial" pitchFamily="34" charset="0"/>
                <a:cs typeface="Arial" pitchFamily="34" charset="0"/>
              </a:rPr>
              <a:t>plt.figure</a:t>
            </a:r>
            <a:r>
              <a:rPr lang="en-IN" sz="1700" b="1" dirty="0">
                <a:solidFill>
                  <a:schemeClr val="tx1">
                    <a:lumMod val="50000"/>
                    <a:lumOff val="50000"/>
                  </a:schemeClr>
                </a:solidFill>
                <a:latin typeface="Arial" pitchFamily="34" charset="0"/>
                <a:cs typeface="Arial" pitchFamily="34" charset="0"/>
              </a:rPr>
              <a:t>(</a:t>
            </a:r>
            <a:r>
              <a:rPr lang="en-IN" sz="1700" b="1" dirty="0" err="1">
                <a:solidFill>
                  <a:schemeClr val="tx1">
                    <a:lumMod val="50000"/>
                    <a:lumOff val="50000"/>
                  </a:schemeClr>
                </a:solidFill>
                <a:latin typeface="Arial" pitchFamily="34" charset="0"/>
                <a:cs typeface="Arial" pitchFamily="34" charset="0"/>
              </a:rPr>
              <a:t>figsize</a:t>
            </a:r>
            <a:r>
              <a:rPr lang="en-IN" sz="1700" b="1" dirty="0" smtClean="0">
                <a:solidFill>
                  <a:schemeClr val="tx1">
                    <a:lumMod val="50000"/>
                    <a:lumOff val="50000"/>
                  </a:schemeClr>
                </a:solidFill>
                <a:latin typeface="Arial" pitchFamily="34" charset="0"/>
                <a:cs typeface="Arial" pitchFamily="34" charset="0"/>
              </a:rPr>
              <a:t>=(9,9))</a:t>
            </a:r>
            <a:r>
              <a:rPr lang="en-IN" sz="1700" b="1" dirty="0">
                <a:solidFill>
                  <a:schemeClr val="tx1">
                    <a:lumMod val="50000"/>
                    <a:lumOff val="50000"/>
                  </a:schemeClr>
                </a:solidFill>
                <a:latin typeface="Arial" pitchFamily="34" charset="0"/>
                <a:cs typeface="Arial" pitchFamily="34" charset="0"/>
              </a:rPr>
              <a:t/>
            </a:r>
            <a:br>
              <a:rPr lang="en-IN" sz="1700" b="1" dirty="0">
                <a:solidFill>
                  <a:schemeClr val="tx1">
                    <a:lumMod val="50000"/>
                    <a:lumOff val="50000"/>
                  </a:schemeClr>
                </a:solidFill>
                <a:latin typeface="Arial" pitchFamily="34" charset="0"/>
                <a:cs typeface="Arial" pitchFamily="34" charset="0"/>
              </a:rPr>
            </a:br>
            <a:r>
              <a:rPr lang="en-IN" sz="1700" b="1" dirty="0" err="1" smtClean="0">
                <a:solidFill>
                  <a:schemeClr val="tx1">
                    <a:lumMod val="50000"/>
                    <a:lumOff val="50000"/>
                  </a:schemeClr>
                </a:solidFill>
                <a:latin typeface="Arial" pitchFamily="34" charset="0"/>
                <a:cs typeface="Arial" pitchFamily="34" charset="0"/>
              </a:rPr>
              <a:t>sns.heatmap</a:t>
            </a:r>
            <a:r>
              <a:rPr lang="en-IN" sz="1700" b="1" dirty="0" smtClean="0">
                <a:solidFill>
                  <a:schemeClr val="tx1">
                    <a:lumMod val="50000"/>
                    <a:lumOff val="50000"/>
                  </a:schemeClr>
                </a:solidFill>
                <a:latin typeface="Arial" pitchFamily="34" charset="0"/>
                <a:cs typeface="Arial" pitchFamily="34" charset="0"/>
              </a:rPr>
              <a:t>(</a:t>
            </a:r>
            <a:r>
              <a:rPr lang="en-IN" sz="1700" b="1" dirty="0" err="1" smtClean="0">
                <a:solidFill>
                  <a:schemeClr val="tx1">
                    <a:lumMod val="50000"/>
                    <a:lumOff val="50000"/>
                  </a:schemeClr>
                </a:solidFill>
                <a:latin typeface="Arial" pitchFamily="34" charset="0"/>
                <a:cs typeface="Arial" pitchFamily="34" charset="0"/>
              </a:rPr>
              <a:t>corr,annot</a:t>
            </a:r>
            <a:r>
              <a:rPr lang="en-IN" sz="1700" b="1" dirty="0" smtClean="0">
                <a:solidFill>
                  <a:schemeClr val="tx1">
                    <a:lumMod val="50000"/>
                    <a:lumOff val="50000"/>
                  </a:schemeClr>
                </a:solidFill>
                <a:latin typeface="Arial" pitchFamily="34" charset="0"/>
                <a:cs typeface="Arial" pitchFamily="34" charset="0"/>
              </a:rPr>
              <a:t>=</a:t>
            </a:r>
            <a:r>
              <a:rPr lang="en-IN" sz="1700" b="1" dirty="0" err="1" smtClean="0">
                <a:solidFill>
                  <a:schemeClr val="tx1">
                    <a:lumMod val="50000"/>
                    <a:lumOff val="50000"/>
                  </a:schemeClr>
                </a:solidFill>
                <a:latin typeface="Arial" pitchFamily="34" charset="0"/>
                <a:cs typeface="Arial" pitchFamily="34" charset="0"/>
              </a:rPr>
              <a:t>True,cmap</a:t>
            </a:r>
            <a:r>
              <a:rPr lang="en-IN" sz="1700" b="1" dirty="0" smtClean="0">
                <a:solidFill>
                  <a:schemeClr val="tx1">
                    <a:lumMod val="50000"/>
                    <a:lumOff val="50000"/>
                  </a:schemeClr>
                </a:solidFill>
                <a:latin typeface="Arial" pitchFamily="34" charset="0"/>
                <a:cs typeface="Arial" pitchFamily="34" charset="0"/>
              </a:rPr>
              <a:t>=‘cool</a:t>
            </a:r>
            <a:r>
              <a:rPr lang="en-IN" sz="1700" b="1" dirty="0">
                <a:solidFill>
                  <a:schemeClr val="tx1">
                    <a:lumMod val="50000"/>
                    <a:lumOff val="50000"/>
                  </a:schemeClr>
                </a:solidFill>
                <a:latin typeface="Arial" pitchFamily="34" charset="0"/>
                <a:cs typeface="Arial" pitchFamily="34" charset="0"/>
              </a:rPr>
              <a:t>’)</a:t>
            </a: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None/>
            </a:pPr>
            <a:endParaRPr lang="en-IN" sz="1600" dirty="0">
              <a:solidFill>
                <a:schemeClr val="tx1">
                  <a:lumMod val="50000"/>
                  <a:lumOff val="50000"/>
                </a:schemeClr>
              </a:solidFill>
            </a:endParaRPr>
          </a:p>
          <a:p>
            <a:pPr marL="45720" indent="0">
              <a:buFont typeface="Wingdings" pitchFamily="2" charset="2"/>
              <a:buChar char="v"/>
            </a:pPr>
            <a:r>
              <a:rPr lang="en-IN" sz="1600" dirty="0" smtClean="0">
                <a:solidFill>
                  <a:schemeClr val="tx1">
                    <a:lumMod val="50000"/>
                    <a:lumOff val="50000"/>
                  </a:schemeClr>
                </a:solidFill>
              </a:rPr>
              <a:t>    </a:t>
            </a:r>
            <a:r>
              <a:rPr lang="en-IN" sz="1500" b="1" dirty="0" smtClean="0">
                <a:solidFill>
                  <a:schemeClr val="tx1">
                    <a:lumMod val="50000"/>
                    <a:lumOff val="50000"/>
                  </a:schemeClr>
                </a:solidFill>
                <a:latin typeface="Arial" pitchFamily="34" charset="0"/>
                <a:cs typeface="Arial" pitchFamily="34" charset="0"/>
              </a:rPr>
              <a:t>From the above graph it is clear that </a:t>
            </a:r>
            <a:r>
              <a:rPr lang="en-IN" sz="1600" b="1" dirty="0" smtClean="0">
                <a:solidFill>
                  <a:schemeClr val="tx1">
                    <a:lumMod val="50000"/>
                    <a:lumOff val="50000"/>
                  </a:schemeClr>
                </a:solidFill>
              </a:rPr>
              <a:t> </a:t>
            </a:r>
            <a:r>
              <a:rPr lang="en-IN" sz="1500" b="1" dirty="0" smtClean="0">
                <a:solidFill>
                  <a:schemeClr val="tx1">
                    <a:lumMod val="50000"/>
                    <a:lumOff val="50000"/>
                  </a:schemeClr>
                </a:solidFill>
                <a:latin typeface="Arial" pitchFamily="34" charset="0"/>
                <a:cs typeface="Arial" pitchFamily="34" charset="0"/>
              </a:rPr>
              <a:t>applicant </a:t>
            </a:r>
            <a:r>
              <a:rPr lang="en-IN" sz="1500" b="1" dirty="0">
                <a:solidFill>
                  <a:schemeClr val="tx1">
                    <a:lumMod val="50000"/>
                    <a:lumOff val="50000"/>
                  </a:schemeClr>
                </a:solidFill>
                <a:latin typeface="Arial" pitchFamily="34" charset="0"/>
                <a:cs typeface="Arial" pitchFamily="34" charset="0"/>
              </a:rPr>
              <a:t>income and loan amount have significant relationship.</a:t>
            </a:r>
          </a:p>
          <a:p>
            <a:pPr marL="45720" indent="0">
              <a:buFont typeface="Wingdings" pitchFamily="2" charset="2"/>
              <a:buChar char="v"/>
            </a:pPr>
            <a:r>
              <a:rPr lang="en-IN" sz="1500" b="1" dirty="0" smtClean="0">
                <a:solidFill>
                  <a:schemeClr val="tx1">
                    <a:lumMod val="50000"/>
                    <a:lumOff val="50000"/>
                  </a:schemeClr>
                </a:solidFill>
                <a:latin typeface="Arial" pitchFamily="34" charset="0"/>
                <a:cs typeface="Arial" pitchFamily="34" charset="0"/>
              </a:rPr>
              <a:t>   And also Credit </a:t>
            </a:r>
            <a:r>
              <a:rPr lang="en-IN" sz="1500" b="1" dirty="0">
                <a:solidFill>
                  <a:schemeClr val="tx1">
                    <a:lumMod val="50000"/>
                    <a:lumOff val="50000"/>
                  </a:schemeClr>
                </a:solidFill>
                <a:latin typeface="Arial" pitchFamily="34" charset="0"/>
                <a:cs typeface="Arial" pitchFamily="34" charset="0"/>
              </a:rPr>
              <a:t>history and Loan status have significant relationship.</a:t>
            </a:r>
          </a:p>
          <a:p>
            <a:pPr marL="45720" indent="0">
              <a:buNone/>
            </a:pPr>
            <a:endParaRPr lang="en-IN" sz="1600" dirty="0">
              <a:solidFill>
                <a:schemeClr val="tx1">
                  <a:lumMod val="50000"/>
                  <a:lumOff val="50000"/>
                </a:schemeClr>
              </a:solidFill>
            </a:endParaRPr>
          </a:p>
        </p:txBody>
      </p:sp>
      <p:pic>
        <p:nvPicPr>
          <p:cNvPr id="4" name="Picture 2">
            <a:extLst>
              <a:ext uri="{FF2B5EF4-FFF2-40B4-BE49-F238E27FC236}">
                <a16:creationId xmlns="" xmlns:a16="http://schemas.microsoft.com/office/drawing/2014/main" id="{37764C3D-6D42-457E-BC07-327A39BDD75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97564" y="1201782"/>
            <a:ext cx="5867567" cy="427155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73772820"/>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0446"/>
            <a:ext cx="9875520" cy="1031965"/>
          </a:xfrm>
        </p:spPr>
        <p:txBody>
          <a:bodyPr/>
          <a:lstStyle/>
          <a:p>
            <a:r>
              <a:rPr lang="en-US" b="1" dirty="0" smtClean="0"/>
              <a:t>                 </a:t>
            </a:r>
            <a:r>
              <a:rPr lang="en-US" b="1" u="sng" dirty="0" smtClean="0">
                <a:solidFill>
                  <a:srgbClr val="002060"/>
                </a:solidFill>
              </a:rPr>
              <a:t>Result and Discussion:</a:t>
            </a:r>
            <a:endParaRPr lang="en-US" b="1" u="sng" dirty="0">
              <a:solidFill>
                <a:srgbClr val="002060"/>
              </a:solidFill>
            </a:endParaRPr>
          </a:p>
        </p:txBody>
      </p:sp>
      <p:graphicFrame>
        <p:nvGraphicFramePr>
          <p:cNvPr id="3" name="Table 2"/>
          <p:cNvGraphicFramePr>
            <a:graphicFrameLocks noGrp="1"/>
          </p:cNvGraphicFramePr>
          <p:nvPr/>
        </p:nvGraphicFramePr>
        <p:xfrm>
          <a:off x="1358536" y="1293223"/>
          <a:ext cx="9548949" cy="5172891"/>
        </p:xfrm>
        <a:graphic>
          <a:graphicData uri="http://schemas.openxmlformats.org/drawingml/2006/table">
            <a:tbl>
              <a:tblPr/>
              <a:tblGrid>
                <a:gridCol w="9548949"/>
              </a:tblGrid>
              <a:tr h="5172891">
                <a:tc>
                  <a:txBody>
                    <a:bodyPr/>
                    <a:lstStyle/>
                    <a:p>
                      <a:r>
                        <a:rPr lang="en-US" sz="3600" b="1" dirty="0" smtClean="0">
                          <a:solidFill>
                            <a:schemeClr val="accent1"/>
                          </a:solidFill>
                        </a:rPr>
                        <a:t>Machine Learning:</a:t>
                      </a:r>
                    </a:p>
                    <a:p>
                      <a:r>
                        <a:rPr lang="en-US" sz="2400" b="0" baseline="0" dirty="0" smtClean="0"/>
                        <a:t>Machine Learning is the branch of study that makes the uses of Algorithms for computer to learn from the data and improve its accuracy by itself through experiences.</a:t>
                      </a:r>
                    </a:p>
                    <a:p>
                      <a:endParaRPr lang="en-US" sz="1600" b="1" baseline="0" dirty="0" smtClean="0"/>
                    </a:p>
                    <a:p>
                      <a:r>
                        <a:rPr lang="en-US" sz="3600" b="1" baseline="0" dirty="0" smtClean="0">
                          <a:solidFill>
                            <a:schemeClr val="accent1"/>
                          </a:solidFill>
                        </a:rPr>
                        <a:t>Classification:</a:t>
                      </a:r>
                    </a:p>
                    <a:p>
                      <a:r>
                        <a:rPr lang="en-US" sz="2400" b="0" baseline="0" dirty="0" smtClean="0"/>
                        <a:t>Classification algorithms are mainly used to identify the category of any given dataset and predict the output for the absolute data.</a:t>
                      </a:r>
                    </a:p>
                    <a:p>
                      <a:endParaRPr lang="en-US" sz="2000" b="0" baseline="0" dirty="0" smtClean="0"/>
                    </a:p>
                    <a:p>
                      <a:r>
                        <a:rPr lang="en-US" sz="3600" b="1" baseline="0" dirty="0" smtClean="0">
                          <a:solidFill>
                            <a:schemeClr val="accent1"/>
                          </a:solidFill>
                        </a:rPr>
                        <a:t>Classification Algorithms:</a:t>
                      </a:r>
                    </a:p>
                    <a:p>
                      <a:r>
                        <a:rPr lang="en-US" sz="2400" b="0" baseline="0" dirty="0" smtClean="0"/>
                        <a:t>1. </a:t>
                      </a:r>
                      <a:r>
                        <a:rPr lang="en-US" sz="2400" b="0" baseline="0" dirty="0" smtClean="0"/>
                        <a:t>Support Vector Machine(SVM)</a:t>
                      </a:r>
                      <a:endParaRPr lang="en-US" sz="2400" b="0" baseline="0" dirty="0" smtClean="0"/>
                    </a:p>
                    <a:p>
                      <a:r>
                        <a:rPr lang="en-US" sz="2400" b="0" baseline="0" dirty="0" smtClean="0"/>
                        <a:t>2. Logistic Regression.</a:t>
                      </a:r>
                      <a:endParaRPr lang="en-US" sz="2400" b="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971109" y="365760"/>
          <a:ext cx="3918857" cy="766354"/>
        </p:xfrm>
        <a:graphic>
          <a:graphicData uri="http://schemas.openxmlformats.org/drawingml/2006/table">
            <a:tbl>
              <a:tblPr/>
              <a:tblGrid>
                <a:gridCol w="3918857"/>
              </a:tblGrid>
              <a:tr h="766354">
                <a:tc>
                  <a:txBody>
                    <a:bodyPr/>
                    <a:lstStyle/>
                    <a:p>
                      <a:r>
                        <a:rPr lang="en-US" sz="2800" dirty="0" smtClean="0">
                          <a:highlight>
                            <a:srgbClr val="FFFF00"/>
                          </a:highlight>
                        </a:rPr>
                        <a:t>        MODEL BUILDING</a:t>
                      </a:r>
                      <a:endParaRPr lang="en-US" sz="28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3" name="Rectangle: Rounded Corners 6">
            <a:extLst>
              <a:ext uri="{FF2B5EF4-FFF2-40B4-BE49-F238E27FC236}">
                <a16:creationId xmlns:a16="http://schemas.microsoft.com/office/drawing/2014/main" xmlns="" id="{FBB4F871-6ED6-4D88-92F8-AC82D6D69096}"/>
              </a:ext>
            </a:extLst>
          </p:cNvPr>
          <p:cNvSpPr/>
          <p:nvPr/>
        </p:nvSpPr>
        <p:spPr>
          <a:xfrm>
            <a:off x="1060540" y="1245937"/>
            <a:ext cx="3890283" cy="41433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SVM (Support Vector Machine)</a:t>
            </a:r>
            <a:endParaRPr lang="en-IN" b="1" dirty="0">
              <a:solidFill>
                <a:schemeClr val="bg1"/>
              </a:solidFill>
            </a:endParaRPr>
          </a:p>
        </p:txBody>
      </p:sp>
      <p:sp>
        <p:nvSpPr>
          <p:cNvPr id="6" name="Rectangle: Rounded Corners 7">
            <a:extLst>
              <a:ext uri="{FF2B5EF4-FFF2-40B4-BE49-F238E27FC236}">
                <a16:creationId xmlns:a16="http://schemas.microsoft.com/office/drawing/2014/main" xmlns="" id="{DD93C95C-4BEE-4D68-ACFE-C2460AF32018}"/>
              </a:ext>
            </a:extLst>
          </p:cNvPr>
          <p:cNvSpPr/>
          <p:nvPr/>
        </p:nvSpPr>
        <p:spPr>
          <a:xfrm>
            <a:off x="7134225" y="1219811"/>
            <a:ext cx="3903890" cy="39576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LOGISTIC REGRESSION</a:t>
            </a:r>
          </a:p>
        </p:txBody>
      </p:sp>
      <p:graphicFrame>
        <p:nvGraphicFramePr>
          <p:cNvPr id="9" name="Table 8"/>
          <p:cNvGraphicFramePr>
            <a:graphicFrameLocks noGrp="1"/>
          </p:cNvGraphicFramePr>
          <p:nvPr/>
        </p:nvGraphicFramePr>
        <p:xfrm>
          <a:off x="1084217" y="5656217"/>
          <a:ext cx="10280469" cy="731520"/>
        </p:xfrm>
        <a:graphic>
          <a:graphicData uri="http://schemas.openxmlformats.org/drawingml/2006/table">
            <a:tbl>
              <a:tblPr/>
              <a:tblGrid>
                <a:gridCol w="10280469"/>
              </a:tblGrid>
              <a:tr h="731520">
                <a:tc>
                  <a:txBody>
                    <a:bodyPr/>
                    <a:lstStyle/>
                    <a:p>
                      <a:pPr>
                        <a:buFont typeface="Wingdings" pitchFamily="2" charset="2"/>
                        <a:buChar char="v"/>
                      </a:pPr>
                      <a:r>
                        <a:rPr lang="en-US" sz="2400" baseline="0" dirty="0" smtClean="0"/>
                        <a:t>  </a:t>
                      </a:r>
                      <a:r>
                        <a:rPr lang="en-US" sz="1800" b="1" dirty="0" smtClean="0">
                          <a:solidFill>
                            <a:srgbClr val="FF0000"/>
                          </a:solidFill>
                        </a:rPr>
                        <a:t>Logistic regression algorithm gives us better accuracy  when compared to SVM algorithm</a:t>
                      </a:r>
                      <a:r>
                        <a:rPr lang="en-US" sz="2400" b="1" dirty="0" smtClean="0">
                          <a:solidFill>
                            <a:srgbClr val="FF0000"/>
                          </a:solidFill>
                        </a:rPr>
                        <a:t>.</a:t>
                      </a:r>
                      <a:endParaRPr lang="en-US" b="1" dirty="0">
                        <a:solidFill>
                          <a:srgbClr val="FF0000"/>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2050" name="Picture 2"/>
          <p:cNvPicPr>
            <a:picLocks noChangeAspect="1" noChangeArrowheads="1"/>
          </p:cNvPicPr>
          <p:nvPr/>
        </p:nvPicPr>
        <p:blipFill>
          <a:blip r:embed="rId2"/>
          <a:srcRect/>
          <a:stretch>
            <a:fillRect/>
          </a:stretch>
        </p:blipFill>
        <p:spPr bwMode="auto">
          <a:xfrm>
            <a:off x="731520" y="1776549"/>
            <a:ext cx="5276124" cy="390579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118678" y="1724297"/>
            <a:ext cx="5695950" cy="3840479"/>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39931"/>
          </a:xfrm>
        </p:spPr>
        <p:txBody>
          <a:bodyPr>
            <a:normAutofit fontScale="90000"/>
          </a:bodyPr>
          <a:lstStyle/>
          <a:p>
            <a:r>
              <a:rPr lang="en-US" b="1" dirty="0" smtClean="0">
                <a:solidFill>
                  <a:schemeClr val="accent1">
                    <a:lumMod val="75000"/>
                  </a:schemeClr>
                </a:solidFill>
              </a:rPr>
              <a:t>     </a:t>
            </a:r>
            <a:r>
              <a:rPr lang="en-US" b="1" u="sng" dirty="0" smtClean="0">
                <a:solidFill>
                  <a:schemeClr val="accent1">
                    <a:lumMod val="75000"/>
                  </a:schemeClr>
                </a:solidFill>
              </a:rPr>
              <a:t>PREDICTIVE  </a:t>
            </a:r>
            <a:r>
              <a:rPr lang="en-US" b="1" u="sng" dirty="0" smtClean="0">
                <a:solidFill>
                  <a:schemeClr val="accent1">
                    <a:lumMod val="75000"/>
                  </a:schemeClr>
                </a:solidFill>
              </a:rPr>
              <a:t>WITH  UNKNOWN  DATA</a:t>
            </a:r>
            <a:endParaRPr lang="en-US" b="1" u="sng"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836023" y="1658983"/>
            <a:ext cx="5773783" cy="4532811"/>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xmlns="" id="{BA0A653B-7B50-4999-BEF2-4062C0DB6BA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92653" y="1593668"/>
            <a:ext cx="4613715" cy="4503057"/>
          </a:xfrm>
          <a:prstGeom prst="rect">
            <a:avLst/>
          </a:prstGeom>
        </p:spPr>
      </p:pic>
      <p:graphicFrame>
        <p:nvGraphicFramePr>
          <p:cNvPr id="5" name="Table 4"/>
          <p:cNvGraphicFramePr>
            <a:graphicFrameLocks noGrp="1"/>
          </p:cNvGraphicFramePr>
          <p:nvPr/>
        </p:nvGraphicFramePr>
        <p:xfrm>
          <a:off x="783771" y="1227909"/>
          <a:ext cx="10776858" cy="326571"/>
        </p:xfrm>
        <a:graphic>
          <a:graphicData uri="http://schemas.openxmlformats.org/drawingml/2006/table">
            <a:tbl>
              <a:tblPr/>
              <a:tblGrid>
                <a:gridCol w="10776858"/>
              </a:tblGrid>
              <a:tr h="326571">
                <a:tc>
                  <a:txBody>
                    <a:bodyPr/>
                    <a:lstStyle/>
                    <a:p>
                      <a:r>
                        <a:rPr lang="en-US" sz="1400" dirty="0" smtClean="0"/>
                        <a:t>        #Gen,Mar,Dep,Edu,Self_Emp,ApplicantIncm,CoapplicantIncm,LoanAmount,LoanAmount_Trem,Credit_History,Property_Area</a:t>
                      </a:r>
                      <a:endParaRPr lang="en-US" sz="14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39635"/>
            <a:ext cx="9404723" cy="757646"/>
          </a:xfrm>
        </p:spPr>
        <p:txBody>
          <a:bodyPr/>
          <a:lstStyle/>
          <a:p>
            <a:r>
              <a:rPr lang="en-US" b="1" dirty="0" smtClean="0">
                <a:solidFill>
                  <a:srgbClr val="FFFF00"/>
                </a:solidFill>
              </a:rPr>
              <a:t>                      </a:t>
            </a:r>
            <a:r>
              <a:rPr lang="en-US" b="1" u="sng" dirty="0" smtClean="0">
                <a:solidFill>
                  <a:srgbClr val="FFFF00"/>
                </a:solidFill>
                <a:latin typeface="Arial Rounded MT Bold" pitchFamily="34" charset="0"/>
              </a:rPr>
              <a:t>Conclusion:</a:t>
            </a:r>
            <a:endParaRPr lang="en-US" u="sng" dirty="0">
              <a:solidFill>
                <a:srgbClr val="FFFF00"/>
              </a:solidFill>
              <a:latin typeface="Arial Rounded MT Bold" pitchFamily="34" charset="0"/>
            </a:endParaRPr>
          </a:p>
        </p:txBody>
      </p:sp>
      <p:graphicFrame>
        <p:nvGraphicFramePr>
          <p:cNvPr id="3" name="Table 2"/>
          <p:cNvGraphicFramePr>
            <a:graphicFrameLocks noGrp="1"/>
          </p:cNvGraphicFramePr>
          <p:nvPr/>
        </p:nvGraphicFramePr>
        <p:xfrm>
          <a:off x="326571" y="1332412"/>
          <a:ext cx="11573692" cy="5329646"/>
        </p:xfrm>
        <a:graphic>
          <a:graphicData uri="http://schemas.openxmlformats.org/drawingml/2006/table">
            <a:tbl>
              <a:tblPr/>
              <a:tblGrid>
                <a:gridCol w="11573692"/>
              </a:tblGrid>
              <a:tr h="5329646">
                <a:tc>
                  <a:txBody>
                    <a:bodyPr/>
                    <a:lstStyle/>
                    <a:p>
                      <a:pPr algn="just">
                        <a:buFont typeface="Wingdings" pitchFamily="2" charset="2"/>
                        <a:buNone/>
                      </a:pPr>
                      <a:endParaRPr lang="en-US" sz="1800" b="1" dirty="0" smtClean="0">
                        <a:solidFill>
                          <a:schemeClr val="tx1"/>
                        </a:solidFill>
                        <a:latin typeface="Arial Narrow" pitchFamily="34" charset="0"/>
                        <a:cs typeface="Arial" pitchFamily="34" charset="0"/>
                      </a:endParaRPr>
                    </a:p>
                    <a:p>
                      <a:pPr algn="just">
                        <a:buClr>
                          <a:srgbClr val="FFFF00"/>
                        </a:buClr>
                        <a:buFont typeface="Wingdings" pitchFamily="2" charset="2"/>
                        <a:buChar char="q"/>
                      </a:pPr>
                      <a:r>
                        <a:rPr lang="en-US" sz="1800" b="1" dirty="0" smtClean="0">
                          <a:solidFill>
                            <a:schemeClr val="tx1"/>
                          </a:solidFill>
                          <a:latin typeface="Arial Narrow" pitchFamily="34" charset="0"/>
                          <a:cs typeface="Arial" pitchFamily="34" charset="0"/>
                        </a:rPr>
                        <a:t>   </a:t>
                      </a:r>
                      <a:r>
                        <a:rPr lang="en-US" sz="2800" b="1" dirty="0" smtClean="0">
                          <a:solidFill>
                            <a:schemeClr val="tx1"/>
                          </a:solidFill>
                          <a:latin typeface="Arial Narrow" pitchFamily="34" charset="0"/>
                          <a:cs typeface="Arial" pitchFamily="34" charset="0"/>
                        </a:rPr>
                        <a:t>We</a:t>
                      </a:r>
                      <a:r>
                        <a:rPr lang="en-US" sz="2800" b="1" baseline="0" dirty="0" smtClean="0">
                          <a:solidFill>
                            <a:schemeClr val="tx1"/>
                          </a:solidFill>
                          <a:latin typeface="Arial Narrow" pitchFamily="34" charset="0"/>
                          <a:cs typeface="Arial" pitchFamily="34" charset="0"/>
                        </a:rPr>
                        <a:t> Understood </a:t>
                      </a:r>
                      <a:r>
                        <a:rPr lang="en-US" sz="2800" b="1" baseline="0" dirty="0" smtClean="0">
                          <a:solidFill>
                            <a:schemeClr val="tx1"/>
                          </a:solidFill>
                          <a:latin typeface="Arial Narrow" pitchFamily="34" charset="0"/>
                          <a:cs typeface="Arial" pitchFamily="34" charset="0"/>
                        </a:rPr>
                        <a:t>the data.</a:t>
                      </a:r>
                      <a:endParaRPr lang="en-US" sz="2800" b="1" dirty="0" smtClean="0">
                        <a:solidFill>
                          <a:schemeClr val="tx1"/>
                        </a:solidFill>
                        <a:latin typeface="Arial Narrow" pitchFamily="34" charset="0"/>
                        <a:cs typeface="Arial" pitchFamily="34" charset="0"/>
                      </a:endParaRPr>
                    </a:p>
                    <a:p>
                      <a:pPr algn="just">
                        <a:buClr>
                          <a:srgbClr val="FFFF00"/>
                        </a:buClr>
                        <a:buFont typeface="Wingdings" pitchFamily="2" charset="2"/>
                        <a:buChar char="q"/>
                      </a:pPr>
                      <a:endParaRPr lang="en-US" sz="2800" b="1" dirty="0" smtClean="0">
                        <a:solidFill>
                          <a:schemeClr val="tx1"/>
                        </a:solidFill>
                        <a:latin typeface="Arial Narrow" pitchFamily="34" charset="0"/>
                        <a:cs typeface="Arial" pitchFamily="34" charset="0"/>
                      </a:endParaRPr>
                    </a:p>
                    <a:p>
                      <a:pPr algn="just">
                        <a:buClr>
                          <a:srgbClr val="FFFF00"/>
                        </a:buClr>
                        <a:buFont typeface="Wingdings" pitchFamily="2" charset="2"/>
                        <a:buChar char="q"/>
                      </a:pPr>
                      <a:r>
                        <a:rPr lang="en-US" sz="2800" b="1" dirty="0" smtClean="0">
                          <a:solidFill>
                            <a:schemeClr val="tx1"/>
                          </a:solidFill>
                          <a:latin typeface="Arial Narrow" pitchFamily="34" charset="0"/>
                          <a:cs typeface="Arial" pitchFamily="34" charset="0"/>
                        </a:rPr>
                        <a:t>   We </a:t>
                      </a:r>
                      <a:r>
                        <a:rPr lang="en-US" sz="2800" b="1" dirty="0" smtClean="0">
                          <a:latin typeface="Arial Narrow" pitchFamily="34" charset="0"/>
                          <a:cs typeface="Arial" pitchFamily="34" charset="0"/>
                        </a:rPr>
                        <a:t>Explore the data </a:t>
                      </a:r>
                      <a:r>
                        <a:rPr lang="en-US" sz="2800" b="1" dirty="0" smtClean="0">
                          <a:solidFill>
                            <a:schemeClr val="tx1"/>
                          </a:solidFill>
                          <a:latin typeface="Arial Narrow" pitchFamily="34" charset="0"/>
                          <a:cs typeface="Arial" pitchFamily="34" charset="0"/>
                        </a:rPr>
                        <a:t>on the features of this dataset and </a:t>
                      </a:r>
                      <a:r>
                        <a:rPr lang="en-US" sz="2800" b="1" dirty="0" smtClean="0">
                          <a:latin typeface="Arial Narrow" pitchFamily="34" charset="0"/>
                          <a:cs typeface="Arial" pitchFamily="34" charset="0"/>
                        </a:rPr>
                        <a:t>get the insights of the data</a:t>
                      </a:r>
                      <a:r>
                        <a:rPr lang="en-US" sz="2800" b="1" dirty="0" smtClean="0">
                          <a:solidFill>
                            <a:schemeClr val="tx1"/>
                          </a:solidFill>
                          <a:latin typeface="Arial Narrow" pitchFamily="34" charset="0"/>
                          <a:cs typeface="Arial" pitchFamily="34" charset="0"/>
                        </a:rPr>
                        <a:t>.</a:t>
                      </a:r>
                    </a:p>
                    <a:p>
                      <a:pPr algn="just">
                        <a:buClr>
                          <a:srgbClr val="FFFF00"/>
                        </a:buClr>
                        <a:buFont typeface="Wingdings" pitchFamily="2" charset="2"/>
                        <a:buChar char="q"/>
                      </a:pPr>
                      <a:r>
                        <a:rPr lang="en-US" sz="2800" b="1" dirty="0" smtClean="0">
                          <a:solidFill>
                            <a:schemeClr val="tx1"/>
                          </a:solidFill>
                          <a:latin typeface="Arial Narrow" pitchFamily="34" charset="0"/>
                          <a:cs typeface="Arial" pitchFamily="34" charset="0"/>
                        </a:rPr>
                        <a:t>   Credit History plays a huge role in loan status compared to other variables.</a:t>
                      </a:r>
                      <a:endParaRPr lang="en-US" sz="2800" b="1" dirty="0" smtClean="0">
                        <a:solidFill>
                          <a:schemeClr val="tx1"/>
                        </a:solidFill>
                        <a:latin typeface="Arial Narrow" pitchFamily="34" charset="0"/>
                        <a:cs typeface="Arial" pitchFamily="34" charset="0"/>
                      </a:endParaRPr>
                    </a:p>
                    <a:p>
                      <a:pPr algn="just">
                        <a:buFont typeface="Wingdings" pitchFamily="2" charset="2"/>
                        <a:buChar char="q"/>
                      </a:pPr>
                      <a:endParaRPr lang="en-US" sz="2800" b="1" dirty="0" smtClean="0">
                        <a:solidFill>
                          <a:schemeClr val="tx1"/>
                        </a:solidFill>
                        <a:latin typeface="Arial Narrow" pitchFamily="34" charset="0"/>
                        <a:cs typeface="Arial" pitchFamily="34" charset="0"/>
                      </a:endParaRPr>
                    </a:p>
                    <a:p>
                      <a:pPr algn="just">
                        <a:buClr>
                          <a:srgbClr val="FFFF00"/>
                        </a:buClr>
                        <a:buFont typeface="Wingdings" pitchFamily="2" charset="2"/>
                        <a:buChar char="q"/>
                      </a:pPr>
                      <a:r>
                        <a:rPr lang="en-US" sz="2800" b="1" cap="none" dirty="0" smtClean="0">
                          <a:latin typeface="Arial Narrow" pitchFamily="34" charset="0"/>
                          <a:cs typeface="Arial" pitchFamily="34" charset="0"/>
                        </a:rPr>
                        <a:t>   </a:t>
                      </a:r>
                      <a:r>
                        <a:rPr lang="en-US" sz="2800" b="1" cap="none" dirty="0" smtClean="0">
                          <a:latin typeface="Arial Narrow" pitchFamily="34" charset="0"/>
                          <a:cs typeface="Arial" pitchFamily="34" charset="0"/>
                        </a:rPr>
                        <a:t>We</a:t>
                      </a:r>
                      <a:r>
                        <a:rPr lang="en-US" sz="2800" b="1" cap="none" baseline="0" dirty="0" smtClean="0">
                          <a:latin typeface="Arial Narrow" pitchFamily="34" charset="0"/>
                          <a:cs typeface="Arial" pitchFamily="34" charset="0"/>
                        </a:rPr>
                        <a:t> </a:t>
                      </a:r>
                      <a:r>
                        <a:rPr lang="en-US" sz="2800" b="1" cap="none" dirty="0" smtClean="0">
                          <a:latin typeface="Arial Narrow" pitchFamily="34" charset="0"/>
                          <a:cs typeface="Arial" pitchFamily="34" charset="0"/>
                        </a:rPr>
                        <a:t>go through</a:t>
                      </a:r>
                      <a:r>
                        <a:rPr lang="en-US" sz="2800" b="1" cap="none" baseline="0" dirty="0" smtClean="0">
                          <a:latin typeface="Arial Narrow" pitchFamily="34" charset="0"/>
                          <a:cs typeface="Arial" pitchFamily="34" charset="0"/>
                        </a:rPr>
                        <a:t> the </a:t>
                      </a:r>
                      <a:r>
                        <a:rPr lang="en-US" sz="2800" b="1" cap="none" dirty="0" smtClean="0">
                          <a:latin typeface="Arial Narrow" pitchFamily="34" charset="0"/>
                          <a:cs typeface="Arial" pitchFamily="34" charset="0"/>
                        </a:rPr>
                        <a:t>machine </a:t>
                      </a:r>
                      <a:r>
                        <a:rPr lang="en-US" sz="2800" b="1" cap="none" dirty="0" smtClean="0">
                          <a:latin typeface="Arial Narrow" pitchFamily="34" charset="0"/>
                          <a:cs typeface="Arial" pitchFamily="34" charset="0"/>
                        </a:rPr>
                        <a:t>learning algorithms </a:t>
                      </a:r>
                      <a:r>
                        <a:rPr lang="en-US" sz="2800" b="1" cap="none" dirty="0" smtClean="0">
                          <a:latin typeface="Arial Narrow" pitchFamily="34" charset="0"/>
                          <a:cs typeface="Arial" pitchFamily="34" charset="0"/>
                        </a:rPr>
                        <a:t>like </a:t>
                      </a:r>
                      <a:r>
                        <a:rPr lang="en-US" sz="2800" b="1" cap="none" dirty="0" smtClean="0">
                          <a:latin typeface="Arial Narrow" pitchFamily="34" charset="0"/>
                          <a:cs typeface="Arial" pitchFamily="34" charset="0"/>
                        </a:rPr>
                        <a:t>SVM </a:t>
                      </a:r>
                      <a:r>
                        <a:rPr lang="en-US" sz="2800" b="1" dirty="0" smtClean="0">
                          <a:latin typeface="Arial Narrow" pitchFamily="34" charset="0"/>
                          <a:cs typeface="Arial" pitchFamily="34" charset="0"/>
                        </a:rPr>
                        <a:t>and</a:t>
                      </a:r>
                      <a:r>
                        <a:rPr lang="en-US" sz="2800" b="1" baseline="0" dirty="0" smtClean="0">
                          <a:latin typeface="Arial Narrow" pitchFamily="34" charset="0"/>
                          <a:cs typeface="Arial" pitchFamily="34" charset="0"/>
                        </a:rPr>
                        <a:t> </a:t>
                      </a:r>
                      <a:r>
                        <a:rPr lang="en-US" sz="2800" b="1" dirty="0" smtClean="0">
                          <a:latin typeface="Arial Narrow" pitchFamily="34" charset="0"/>
                          <a:cs typeface="Arial" pitchFamily="34" charset="0"/>
                        </a:rPr>
                        <a:t>Logistic </a:t>
                      </a:r>
                      <a:r>
                        <a:rPr lang="en-US" sz="2800" b="1" dirty="0" smtClean="0">
                          <a:latin typeface="Arial Narrow" pitchFamily="34" charset="0"/>
                          <a:cs typeface="Arial" pitchFamily="34" charset="0"/>
                        </a:rPr>
                        <a:t>Regression </a:t>
                      </a:r>
                      <a:r>
                        <a:rPr lang="en-US" sz="2800" b="1" cap="none" dirty="0" smtClean="0">
                          <a:latin typeface="Arial Narrow" pitchFamily="34" charset="0"/>
                          <a:cs typeface="Arial" pitchFamily="34" charset="0"/>
                        </a:rPr>
                        <a:t>are understood,  how they work.</a:t>
                      </a:r>
                    </a:p>
                    <a:p>
                      <a:pPr algn="just">
                        <a:buFont typeface="Wingdings" pitchFamily="2" charset="2"/>
                        <a:buChar char="q"/>
                      </a:pPr>
                      <a:endParaRPr lang="en-US" sz="2800" b="1" cap="none" dirty="0" smtClean="0">
                        <a:latin typeface="Arial Narrow" pitchFamily="34" charset="0"/>
                        <a:cs typeface="Arial" pitchFamily="34" charset="0"/>
                      </a:endParaRPr>
                    </a:p>
                    <a:p>
                      <a:pPr algn="just">
                        <a:buClr>
                          <a:srgbClr val="FFFF00"/>
                        </a:buClr>
                        <a:buFont typeface="Wingdings" pitchFamily="2" charset="2"/>
                        <a:buChar char="q"/>
                      </a:pPr>
                      <a:r>
                        <a:rPr lang="en-US" sz="2800" b="1" cap="none" dirty="0" smtClean="0">
                          <a:latin typeface="Arial Narrow" pitchFamily="34" charset="0"/>
                          <a:cs typeface="Arial" pitchFamily="34" charset="0"/>
                        </a:rPr>
                        <a:t>   Finally we build a machine learning model,</a:t>
                      </a:r>
                      <a:r>
                        <a:rPr lang="en-US" sz="2800" b="1" cap="none" baseline="0" dirty="0" smtClean="0">
                          <a:latin typeface="Arial Narrow" pitchFamily="34" charset="0"/>
                          <a:cs typeface="Arial" pitchFamily="34" charset="0"/>
                        </a:rPr>
                        <a:t> to check for the unknown data and </a:t>
                      </a:r>
                      <a:r>
                        <a:rPr lang="en-US" sz="2800" b="1" dirty="0" smtClean="0">
                          <a:solidFill>
                            <a:schemeClr val="tx1"/>
                          </a:solidFill>
                          <a:latin typeface="Arial Narrow" pitchFamily="34" charset="0"/>
                          <a:cs typeface="Arial" pitchFamily="34" charset="0"/>
                        </a:rPr>
                        <a:t>predicted whether the person will get loan or not.</a:t>
                      </a:r>
                      <a:endParaRPr lang="en-US" sz="2800" dirty="0">
                        <a:latin typeface="Arial Narrow" pitchFamily="34" charset="0"/>
                        <a:cs typeface="Arial"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68580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378823"/>
            <a:ext cx="9906000" cy="705394"/>
          </a:xfrm>
        </p:spPr>
        <p:txBody>
          <a:bodyPr>
            <a:normAutofit fontScale="90000"/>
          </a:bodyPr>
          <a:lstStyle/>
          <a:p>
            <a:r>
              <a:rPr lang="en-US" b="1" dirty="0" smtClean="0"/>
              <a:t>      </a:t>
            </a:r>
            <a:r>
              <a:rPr lang="en-US" sz="5400" b="1" dirty="0" smtClean="0">
                <a:latin typeface="Arial Rounded MT Bold" pitchFamily="34" charset="0"/>
              </a:rPr>
              <a:t>Presentation Outline:</a:t>
            </a:r>
            <a:endParaRPr lang="en-US" sz="5400" dirty="0">
              <a:latin typeface="Arial Rounded MT Bold" pitchFamily="34" charset="0"/>
            </a:endParaRPr>
          </a:p>
        </p:txBody>
      </p:sp>
      <p:sp>
        <p:nvSpPr>
          <p:cNvPr id="3" name="Text Placeholder 2"/>
          <p:cNvSpPr>
            <a:spLocks noGrp="1"/>
          </p:cNvSpPr>
          <p:nvPr>
            <p:ph type="body" idx="1"/>
          </p:nvPr>
        </p:nvSpPr>
        <p:spPr>
          <a:xfrm>
            <a:off x="1141411" y="1410789"/>
            <a:ext cx="9906000" cy="5094514"/>
          </a:xfrm>
        </p:spPr>
        <p:txBody>
          <a:bodyPr>
            <a:normAutofit fontScale="55000" lnSpcReduction="20000"/>
          </a:bodyPr>
          <a:lstStyle/>
          <a:p>
            <a:pPr>
              <a:buFont typeface="Wingdings" pitchFamily="2" charset="2"/>
              <a:buChar char="ü"/>
            </a:pPr>
            <a:r>
              <a:rPr lang="en-US" sz="6500" i="1" cap="none" dirty="0" smtClean="0"/>
              <a:t>  </a:t>
            </a:r>
            <a:r>
              <a:rPr lang="en-US" sz="7600" i="1" cap="none" dirty="0" smtClean="0">
                <a:latin typeface="Arial" pitchFamily="34" charset="0"/>
                <a:cs typeface="Arial" pitchFamily="34" charset="0"/>
              </a:rPr>
              <a:t>Introduction</a:t>
            </a:r>
          </a:p>
          <a:p>
            <a:pPr>
              <a:buFont typeface="Wingdings" pitchFamily="2" charset="2"/>
              <a:buChar char="ü"/>
            </a:pPr>
            <a:r>
              <a:rPr lang="en-US" sz="7600" i="1" cap="none" dirty="0" smtClean="0">
                <a:latin typeface="Arial" pitchFamily="34" charset="0"/>
                <a:cs typeface="Arial" pitchFamily="34" charset="0"/>
              </a:rPr>
              <a:t> </a:t>
            </a:r>
            <a:r>
              <a:rPr lang="en-US" sz="7600" i="1" cap="none" dirty="0" smtClean="0">
                <a:latin typeface="Arial" pitchFamily="34" charset="0"/>
                <a:cs typeface="Arial" pitchFamily="34" charset="0"/>
              </a:rPr>
              <a:t>Objectives</a:t>
            </a:r>
            <a:endParaRPr lang="en-US" sz="7600" i="1" cap="none" dirty="0" smtClean="0">
              <a:latin typeface="Arial" pitchFamily="34" charset="0"/>
              <a:cs typeface="Arial" pitchFamily="34" charset="0"/>
            </a:endParaRPr>
          </a:p>
          <a:p>
            <a:pPr>
              <a:buFont typeface="Wingdings" pitchFamily="2" charset="2"/>
              <a:buChar char="ü"/>
            </a:pPr>
            <a:r>
              <a:rPr lang="en-US" sz="7600" i="1" cap="none" dirty="0" smtClean="0">
                <a:latin typeface="Arial" pitchFamily="34" charset="0"/>
                <a:cs typeface="Arial" pitchFamily="34" charset="0"/>
              </a:rPr>
              <a:t> Process and software specification </a:t>
            </a:r>
          </a:p>
          <a:p>
            <a:pPr>
              <a:buFont typeface="Wingdings" pitchFamily="2" charset="2"/>
              <a:buChar char="ü"/>
            </a:pPr>
            <a:r>
              <a:rPr lang="en-US" sz="7600" i="1" cap="none" dirty="0" smtClean="0">
                <a:latin typeface="Arial" pitchFamily="34" charset="0"/>
                <a:cs typeface="Arial" pitchFamily="34" charset="0"/>
              </a:rPr>
              <a:t> Result and Discussion</a:t>
            </a:r>
          </a:p>
          <a:p>
            <a:pPr>
              <a:buFont typeface="Wingdings" pitchFamily="2" charset="2"/>
              <a:buChar char="ü"/>
            </a:pPr>
            <a:r>
              <a:rPr lang="en-US" sz="7600" i="1" cap="none" dirty="0" smtClean="0">
                <a:latin typeface="Arial" pitchFamily="34" charset="0"/>
                <a:cs typeface="Arial" pitchFamily="34" charset="0"/>
              </a:rPr>
              <a:t> </a:t>
            </a:r>
            <a:r>
              <a:rPr lang="en-US" sz="7600" i="1" cap="none" dirty="0" smtClean="0">
                <a:latin typeface="Arial" pitchFamily="34" charset="0"/>
                <a:cs typeface="Arial" pitchFamily="34" charset="0"/>
              </a:rPr>
              <a:t>Conclusion</a:t>
            </a:r>
          </a:p>
          <a:p>
            <a:pPr>
              <a:buFont typeface="Wingdings" pitchFamily="2" charset="2"/>
              <a:buChar char="ü"/>
            </a:pPr>
            <a:r>
              <a:rPr lang="en-US" sz="1600" i="1" dirty="0" smtClean="0"/>
              <a:t/>
            </a:r>
            <a:br>
              <a:rPr lang="en-US" sz="1600" i="1" dirty="0" smtClean="0"/>
            </a:br>
            <a:endParaRPr lang="en-US" dirty="0"/>
          </a:p>
        </p:txBody>
      </p:sp>
    </p:spTree>
  </p:cSld>
  <p:clrMapOvr>
    <a:masterClrMapping/>
  </p:clrMapOvr>
  <p:transition>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9C835-A1A2-4D92-9EAC-D035C90189D8}"/>
              </a:ext>
            </a:extLst>
          </p:cNvPr>
          <p:cNvSpPr>
            <a:spLocks noGrp="1"/>
          </p:cNvSpPr>
          <p:nvPr>
            <p:ph type="title"/>
          </p:nvPr>
        </p:nvSpPr>
        <p:spPr>
          <a:xfrm>
            <a:off x="1715256" y="297974"/>
            <a:ext cx="9404723" cy="5810922"/>
          </a:xfrm>
          <a:effectLst>
            <a:outerShdw blurRad="63500" sx="102000" sy="102000" algn="ctr" rotWithShape="0">
              <a:prstClr val="black">
                <a:alpha val="40000"/>
              </a:prstClr>
            </a:outerShdw>
          </a:effectLst>
        </p:spPr>
        <p:txBody>
          <a:bodyPr>
            <a:normAutofit/>
          </a:bodyPr>
          <a:lstStyle/>
          <a:p>
            <a:r>
              <a:rPr lang="en-US" b="1" dirty="0" smtClean="0">
                <a:effectLst>
                  <a:outerShdw blurRad="38100" dist="38100" dir="2700000" algn="tl">
                    <a:srgbClr val="000000">
                      <a:alpha val="43137"/>
                    </a:srgbClr>
                  </a:outerShdw>
                </a:effectLst>
                <a:latin typeface="Arial Rounded MT Bold" pitchFamily="34" charset="0"/>
              </a:rPr>
              <a:t>INTRODUCTION</a:t>
            </a:r>
            <a:r>
              <a:rPr lang="en-US" dirty="0"/>
              <a:t/>
            </a:r>
            <a:br>
              <a:rPr lang="en-US" dirty="0"/>
            </a:br>
            <a:r>
              <a:rPr lang="en-US" dirty="0"/>
              <a:t/>
            </a:r>
            <a:br>
              <a:rPr lang="en-US" dirty="0"/>
            </a:br>
            <a:r>
              <a:rPr lang="en-US" sz="2400" dirty="0">
                <a:latin typeface="Bahnschrift SemiLight" pitchFamily="34" charset="0"/>
              </a:rPr>
              <a:t>Loan Analysis is an evaluation method that determines if loans are made on feasible terms and if potential borrowers can and willing to pay back the loan.</a:t>
            </a:r>
            <a:br>
              <a:rPr lang="en-US" sz="2400" dirty="0">
                <a:latin typeface="Bahnschrift SemiLight" pitchFamily="34" charset="0"/>
              </a:rPr>
            </a:br>
            <a:r>
              <a:rPr lang="en-US" sz="2400" dirty="0">
                <a:latin typeface="Bahnschrift SemiLight" pitchFamily="34" charset="0"/>
              </a:rPr>
              <a:t/>
            </a:r>
            <a:br>
              <a:rPr lang="en-US" sz="2400" dirty="0">
                <a:latin typeface="Bahnschrift SemiLight" pitchFamily="34" charset="0"/>
              </a:rPr>
            </a:br>
            <a:r>
              <a:rPr lang="en-US" sz="2400" dirty="0" smtClean="0">
                <a:latin typeface="Bahnschrift SemiLight" pitchFamily="34" charset="0"/>
              </a:rPr>
              <a:t>It </a:t>
            </a:r>
            <a:r>
              <a:rPr lang="en-US" sz="2400" dirty="0">
                <a:latin typeface="Bahnschrift SemiLight" pitchFamily="34" charset="0"/>
              </a:rPr>
              <a:t>checks the eligibility of the potential borrower against the criteria set forth for lending.</a:t>
            </a:r>
            <a:br>
              <a:rPr lang="en-US" sz="2400" dirty="0">
                <a:latin typeface="Bahnschrift SemiLight" pitchFamily="34" charset="0"/>
              </a:rPr>
            </a:br>
            <a:r>
              <a:rPr lang="en-US" sz="2400" dirty="0">
                <a:latin typeface="Bahnschrift SemiLight" pitchFamily="34" charset="0"/>
              </a:rPr>
              <a:t/>
            </a:r>
            <a:br>
              <a:rPr lang="en-US" sz="2400" dirty="0">
                <a:latin typeface="Bahnschrift SemiLight" pitchFamily="34" charset="0"/>
              </a:rPr>
            </a:br>
            <a:r>
              <a:rPr lang="en-US" sz="2400" dirty="0">
                <a:latin typeface="Bahnschrift SemiLight" pitchFamily="34" charset="0"/>
              </a:rPr>
              <a:t>Loan analysis helps in assessing the skills and financial knowledge of the borrower to determine the level of risk involved.</a:t>
            </a:r>
            <a:r>
              <a:rPr lang="en-US" sz="2400" dirty="0">
                <a:latin typeface="Bell MT" pitchFamily="18" charset="0"/>
              </a:rPr>
              <a:t/>
            </a:r>
            <a:br>
              <a:rPr lang="en-US" sz="2400" dirty="0">
                <a:latin typeface="Bell MT" pitchFamily="18" charset="0"/>
              </a:rPr>
            </a:br>
            <a:r>
              <a:rPr lang="en-US" sz="2400" dirty="0"/>
              <a:t/>
            </a:r>
            <a:br>
              <a:rPr lang="en-US" sz="2400" dirty="0"/>
            </a:br>
            <a:r>
              <a:rPr lang="en-US" sz="2400" dirty="0"/>
              <a:t/>
            </a:r>
            <a:br>
              <a:rPr lang="en-US" sz="2400" dirty="0"/>
            </a:br>
            <a:endParaRPr lang="en-IN" sz="2400" dirty="0"/>
          </a:p>
        </p:txBody>
      </p:sp>
    </p:spTree>
    <p:extLst>
      <p:ext uri="{BB962C8B-B14F-4D97-AF65-F5344CB8AC3E}">
        <p14:creationId xmlns="" xmlns:p14="http://schemas.microsoft.com/office/powerpoint/2010/main" val="1438438110"/>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88274"/>
            <a:ext cx="9603275" cy="836023"/>
          </a:xfrm>
          <a:effectLst>
            <a:outerShdw blurRad="63500" sx="102000" sy="102000" algn="ctr" rotWithShape="0">
              <a:prstClr val="black">
                <a:alpha val="40000"/>
              </a:prstClr>
            </a:outerShdw>
          </a:effectLst>
        </p:spPr>
        <p:txBody>
          <a:bodyPr>
            <a:normAutofit/>
          </a:bodyPr>
          <a:lstStyle/>
          <a:p>
            <a:r>
              <a:rPr lang="en-US" dirty="0" smtClean="0"/>
              <a:t>   </a:t>
            </a:r>
            <a:r>
              <a:rPr lang="en-US" b="1" dirty="0" smtClean="0">
                <a:effectLst>
                  <a:outerShdw blurRad="38100" dist="38100" dir="2700000" algn="tl">
                    <a:srgbClr val="000000">
                      <a:alpha val="43137"/>
                    </a:srgbClr>
                  </a:outerShdw>
                </a:effectLst>
              </a:rPr>
              <a:t> </a:t>
            </a:r>
            <a:r>
              <a:rPr lang="en-US" sz="4900" b="1" dirty="0" smtClean="0">
                <a:effectLst>
                  <a:outerShdw blurRad="38100" dist="38100" dir="2700000" algn="tl">
                    <a:srgbClr val="000000">
                      <a:alpha val="43137"/>
                    </a:srgbClr>
                  </a:outerShdw>
                </a:effectLst>
                <a:latin typeface="Arial Rounded MT Bold" pitchFamily="34" charset="0"/>
              </a:rPr>
              <a:t>Objective</a:t>
            </a:r>
            <a:r>
              <a:rPr lang="en-US" sz="4900" b="1" dirty="0" smtClean="0">
                <a:latin typeface="Arial Rounded MT Bold" pitchFamily="34" charset="0"/>
              </a:rPr>
              <a:t>:</a:t>
            </a:r>
            <a:endParaRPr lang="en-US" sz="4900" b="1" dirty="0">
              <a:latin typeface="Arial Rounded MT Bold" pitchFamily="34" charset="0"/>
            </a:endParaRPr>
          </a:p>
        </p:txBody>
      </p:sp>
      <p:graphicFrame>
        <p:nvGraphicFramePr>
          <p:cNvPr id="3" name="Table 2"/>
          <p:cNvGraphicFramePr>
            <a:graphicFrameLocks noGrp="1"/>
          </p:cNvGraphicFramePr>
          <p:nvPr/>
        </p:nvGraphicFramePr>
        <p:xfrm>
          <a:off x="992776" y="1985554"/>
          <a:ext cx="10228217" cy="3840480"/>
        </p:xfrm>
        <a:graphic>
          <a:graphicData uri="http://schemas.openxmlformats.org/drawingml/2006/table">
            <a:tbl>
              <a:tblPr/>
              <a:tblGrid>
                <a:gridCol w="10228217"/>
              </a:tblGrid>
              <a:tr h="3840480">
                <a:tc>
                  <a:txBody>
                    <a:bodyPr/>
                    <a:lstStyle/>
                    <a:p>
                      <a:pPr marL="514350" indent="-514350" algn="just">
                        <a:buFont typeface="Wingdings" pitchFamily="2" charset="2"/>
                        <a:buChar char="Ø"/>
                      </a:pPr>
                      <a:r>
                        <a:rPr lang="en-US" sz="2000" b="1" cap="none" dirty="0" smtClean="0">
                          <a:latin typeface="Calibri" pitchFamily="34" charset="0"/>
                          <a:cs typeface="Calibri" pitchFamily="34" charset="0"/>
                        </a:rPr>
                        <a:t>The prime objective of our project is very clear from the project title</a:t>
                      </a:r>
                      <a:r>
                        <a:rPr lang="en-US" sz="2000" b="1" cap="none" baseline="0" dirty="0" smtClean="0">
                          <a:latin typeface="Calibri" pitchFamily="34" charset="0"/>
                          <a:cs typeface="Calibri" pitchFamily="34" charset="0"/>
                        </a:rPr>
                        <a:t> </a:t>
                      </a:r>
                      <a:r>
                        <a:rPr lang="en-US" sz="2000" b="1" cap="none" dirty="0" smtClean="0">
                          <a:latin typeface="Calibri" pitchFamily="34" charset="0"/>
                          <a:cs typeface="Calibri" pitchFamily="34" charset="0"/>
                        </a:rPr>
                        <a:t>itself. We want to predict whether an applicant can be approved of loan or not by applying machine learning techniques</a:t>
                      </a:r>
                      <a:r>
                        <a:rPr lang="en-US" sz="2000" b="1" cap="none" dirty="0" smtClean="0">
                          <a:latin typeface="Calibri" pitchFamily="34" charset="0"/>
                          <a:cs typeface="Calibri" pitchFamily="34" charset="0"/>
                        </a:rPr>
                        <a:t>.</a:t>
                      </a:r>
                    </a:p>
                    <a:p>
                      <a:pPr marL="514350" indent="-514350" algn="just">
                        <a:buFont typeface="Wingdings" pitchFamily="2" charset="2"/>
                        <a:buNone/>
                      </a:pPr>
                      <a:endParaRPr lang="en-US" sz="2000" b="1" cap="none" dirty="0" smtClean="0">
                        <a:latin typeface="Calibri" pitchFamily="34" charset="0"/>
                        <a:cs typeface="Calibri" pitchFamily="34" charset="0"/>
                      </a:endParaRPr>
                    </a:p>
                    <a:p>
                      <a:pPr marL="514350" indent="-514350" algn="just">
                        <a:buFont typeface="Wingdings" pitchFamily="2" charset="2"/>
                        <a:buChar char="Ø"/>
                      </a:pPr>
                      <a:r>
                        <a:rPr lang="en-US" sz="2000" b="1" cap="none" dirty="0" smtClean="0">
                          <a:latin typeface="Calibri" pitchFamily="34" charset="0"/>
                          <a:cs typeface="Calibri" pitchFamily="34" charset="0"/>
                        </a:rPr>
                        <a:t> Learn to deal with missing data.</a:t>
                      </a:r>
                      <a:endParaRPr lang="en-US" sz="2000" b="1" cap="none" dirty="0" smtClean="0">
                        <a:latin typeface="Calibri" pitchFamily="34" charset="0"/>
                        <a:cs typeface="Calibri" pitchFamily="34" charset="0"/>
                      </a:endParaRPr>
                    </a:p>
                    <a:p>
                      <a:pPr marL="514350" indent="-514350" algn="just">
                        <a:buFont typeface="Wingdings" pitchFamily="2" charset="2"/>
                        <a:buNone/>
                      </a:pPr>
                      <a:endParaRPr lang="en-US" sz="2000" b="1" cap="none" dirty="0" smtClean="0">
                        <a:latin typeface="Calibri" pitchFamily="34" charset="0"/>
                        <a:cs typeface="Calibri" pitchFamily="34" charset="0"/>
                      </a:endParaRPr>
                    </a:p>
                    <a:p>
                      <a:pPr marL="514350" indent="-514350" algn="just">
                        <a:buFont typeface="Wingdings" pitchFamily="2" charset="2"/>
                        <a:buChar char="Ø"/>
                      </a:pPr>
                      <a:r>
                        <a:rPr lang="en-US" sz="2000" b="1" cap="none" dirty="0" smtClean="0">
                          <a:latin typeface="Calibri" pitchFamily="34" charset="0"/>
                          <a:cs typeface="Calibri" pitchFamily="34" charset="0"/>
                        </a:rPr>
                        <a:t> Learn to analyze given data by performing exploratory data analysis.</a:t>
                      </a:r>
                    </a:p>
                    <a:p>
                      <a:pPr marL="514350" indent="-514350" algn="just">
                        <a:buFont typeface="Wingdings" pitchFamily="2" charset="2"/>
                        <a:buNone/>
                      </a:pPr>
                      <a:endParaRPr lang="en-US" sz="2000" b="1" cap="none" dirty="0" smtClean="0">
                        <a:latin typeface="Calibri" pitchFamily="34" charset="0"/>
                        <a:cs typeface="Calibri" pitchFamily="34" charset="0"/>
                      </a:endParaRPr>
                    </a:p>
                    <a:p>
                      <a:pPr marL="514350" indent="-514350" algn="just">
                        <a:buFont typeface="Wingdings" pitchFamily="2" charset="2"/>
                        <a:buChar char="Ø"/>
                      </a:pPr>
                      <a:r>
                        <a:rPr lang="en-US" sz="2000" b="1" cap="none" dirty="0" smtClean="0">
                          <a:latin typeface="Calibri" pitchFamily="34" charset="0"/>
                          <a:cs typeface="Calibri" pitchFamily="34" charset="0"/>
                        </a:rPr>
                        <a:t> Go through different machine learning algorithms and understand how they work.</a:t>
                      </a:r>
                    </a:p>
                    <a:p>
                      <a:pPr marL="514350" indent="-514350" algn="just">
                        <a:buFont typeface="Wingdings" pitchFamily="2" charset="2"/>
                        <a:buNone/>
                      </a:pPr>
                      <a:endParaRPr lang="en-US" sz="2000" b="1" cap="none" dirty="0" smtClean="0">
                        <a:latin typeface="Calibri" pitchFamily="34" charset="0"/>
                        <a:cs typeface="Calibri" pitchFamily="34" charset="0"/>
                      </a:endParaRPr>
                    </a:p>
                    <a:p>
                      <a:pPr marL="514350" indent="-514350" algn="just">
                        <a:buFont typeface="Wingdings" pitchFamily="2" charset="2"/>
                        <a:buChar char="Ø"/>
                      </a:pPr>
                      <a:r>
                        <a:rPr lang="en-US" sz="2000" b="1" cap="none" dirty="0" smtClean="0">
                          <a:latin typeface="Calibri" pitchFamily="34" charset="0"/>
                          <a:cs typeface="Calibri" pitchFamily="34" charset="0"/>
                        </a:rPr>
                        <a:t> Finally build a machine learning model to predict loan approval.</a:t>
                      </a:r>
                      <a:endParaRPr lang="en-US" sz="2000" b="1" dirty="0">
                        <a:latin typeface="Calibri" pitchFamily="34" charset="0"/>
                        <a:cs typeface="Calibri"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Process  and Software Requirement</a:t>
            </a:r>
            <a:endParaRPr lang="en-US" dirty="0"/>
          </a:p>
        </p:txBody>
      </p:sp>
      <p:graphicFrame>
        <p:nvGraphicFramePr>
          <p:cNvPr id="3" name="Table 2"/>
          <p:cNvGraphicFramePr>
            <a:graphicFrameLocks noGrp="1"/>
          </p:cNvGraphicFramePr>
          <p:nvPr/>
        </p:nvGraphicFramePr>
        <p:xfrm>
          <a:off x="3069771" y="1698171"/>
          <a:ext cx="6727372" cy="4358640"/>
        </p:xfrm>
        <a:graphic>
          <a:graphicData uri="http://schemas.openxmlformats.org/drawingml/2006/table">
            <a:tbl>
              <a:tblPr/>
              <a:tblGrid>
                <a:gridCol w="6727372"/>
              </a:tblGrid>
              <a:tr h="3853543">
                <a:tc>
                  <a:txBody>
                    <a:bodyPr/>
                    <a:lstStyle/>
                    <a:p>
                      <a:pPr>
                        <a:buFont typeface="Wingdings" pitchFamily="2" charset="2"/>
                        <a:buChar char="q"/>
                      </a:pPr>
                      <a:r>
                        <a:rPr lang="en-US" sz="2800" cap="none" dirty="0" smtClean="0">
                          <a:solidFill>
                            <a:schemeClr val="bg2">
                              <a:lumMod val="50000"/>
                            </a:schemeClr>
                          </a:solidFill>
                        </a:rPr>
                        <a:t>   Hypothesis </a:t>
                      </a:r>
                      <a:r>
                        <a:rPr lang="en-US" sz="2800" cap="none" dirty="0" smtClean="0">
                          <a:solidFill>
                            <a:schemeClr val="bg2">
                              <a:lumMod val="50000"/>
                            </a:schemeClr>
                          </a:solidFill>
                        </a:rPr>
                        <a:t>Generation</a:t>
                      </a:r>
                      <a:endParaRPr lang="en-US" sz="2800" cap="none" dirty="0" smtClean="0">
                        <a:solidFill>
                          <a:schemeClr val="bg2">
                            <a:lumMod val="50000"/>
                          </a:schemeClr>
                        </a:solidFill>
                      </a:endParaRPr>
                    </a:p>
                    <a:p>
                      <a:pPr>
                        <a:buFont typeface="Wingdings" pitchFamily="2" charset="2"/>
                        <a:buChar char="q"/>
                      </a:pPr>
                      <a:r>
                        <a:rPr lang="en-US" sz="2800" cap="none" dirty="0" smtClean="0">
                          <a:solidFill>
                            <a:schemeClr val="bg2">
                              <a:lumMod val="50000"/>
                            </a:schemeClr>
                          </a:solidFill>
                        </a:rPr>
                        <a:t>   </a:t>
                      </a:r>
                      <a:r>
                        <a:rPr lang="en-US" sz="2800" cap="none" baseline="0" dirty="0" smtClean="0">
                          <a:solidFill>
                            <a:schemeClr val="bg2">
                              <a:lumMod val="50000"/>
                            </a:schemeClr>
                          </a:solidFill>
                        </a:rPr>
                        <a:t> </a:t>
                      </a:r>
                      <a:r>
                        <a:rPr lang="en-US" sz="2800" cap="none" dirty="0" smtClean="0">
                          <a:solidFill>
                            <a:schemeClr val="bg2">
                              <a:lumMod val="50000"/>
                            </a:schemeClr>
                          </a:solidFill>
                        </a:rPr>
                        <a:t>Missing Value  And Outlier </a:t>
                      </a:r>
                      <a:r>
                        <a:rPr lang="en-US" sz="2800" cap="none" dirty="0" smtClean="0">
                          <a:solidFill>
                            <a:schemeClr val="bg2">
                              <a:lumMod val="50000"/>
                            </a:schemeClr>
                          </a:solidFill>
                        </a:rPr>
                        <a:t>Treatment</a:t>
                      </a:r>
                      <a:endParaRPr lang="en-US" sz="2800" cap="none" dirty="0" smtClean="0">
                        <a:solidFill>
                          <a:schemeClr val="bg2">
                            <a:lumMod val="50000"/>
                          </a:schemeClr>
                        </a:solidFill>
                      </a:endParaRPr>
                    </a:p>
                    <a:p>
                      <a:pPr>
                        <a:buFont typeface="Wingdings" pitchFamily="2" charset="2"/>
                        <a:buChar char="q"/>
                      </a:pPr>
                      <a:r>
                        <a:rPr lang="en-US" sz="2800" cap="none" dirty="0" smtClean="0">
                          <a:solidFill>
                            <a:schemeClr val="bg2">
                              <a:lumMod val="50000"/>
                            </a:schemeClr>
                          </a:solidFill>
                        </a:rPr>
                        <a:t>   Exploratory Data </a:t>
                      </a:r>
                      <a:r>
                        <a:rPr lang="en-US" sz="2800" cap="none" dirty="0" smtClean="0">
                          <a:solidFill>
                            <a:schemeClr val="bg2">
                              <a:lumMod val="50000"/>
                            </a:schemeClr>
                          </a:solidFill>
                        </a:rPr>
                        <a:t>Analysis</a:t>
                      </a:r>
                      <a:endParaRPr lang="en-US" sz="2800" cap="none" dirty="0" smtClean="0">
                        <a:solidFill>
                          <a:schemeClr val="bg2">
                            <a:lumMod val="50000"/>
                          </a:schemeClr>
                        </a:solidFill>
                      </a:endParaRPr>
                    </a:p>
                    <a:p>
                      <a:pPr>
                        <a:buFont typeface="Arial" pitchFamily="34" charset="0"/>
                        <a:buNone/>
                      </a:pPr>
                      <a:r>
                        <a:rPr lang="en-US" sz="2800" cap="none" baseline="0" dirty="0" smtClean="0">
                          <a:solidFill>
                            <a:schemeClr val="bg2">
                              <a:lumMod val="50000"/>
                            </a:schemeClr>
                          </a:solidFill>
                        </a:rPr>
                        <a:t>                 </a:t>
                      </a:r>
                      <a:r>
                        <a:rPr lang="en-US" sz="2800" cap="none" baseline="0" dirty="0" err="1" smtClean="0">
                          <a:solidFill>
                            <a:schemeClr val="bg2">
                              <a:lumMod val="50000"/>
                            </a:schemeClr>
                          </a:solidFill>
                        </a:rPr>
                        <a:t>Univariate</a:t>
                      </a:r>
                      <a:r>
                        <a:rPr lang="en-US" sz="2800" cap="none" baseline="0" dirty="0" smtClean="0">
                          <a:solidFill>
                            <a:schemeClr val="bg2">
                              <a:lumMod val="50000"/>
                            </a:schemeClr>
                          </a:solidFill>
                        </a:rPr>
                        <a:t>  </a:t>
                      </a:r>
                      <a:r>
                        <a:rPr lang="en-US" sz="2800" cap="none" baseline="0" dirty="0" smtClean="0">
                          <a:solidFill>
                            <a:schemeClr val="bg2">
                              <a:lumMod val="50000"/>
                            </a:schemeClr>
                          </a:solidFill>
                        </a:rPr>
                        <a:t>Analysis</a:t>
                      </a:r>
                      <a:endParaRPr lang="en-US" sz="2800" cap="none" baseline="0" dirty="0" smtClean="0">
                        <a:solidFill>
                          <a:schemeClr val="bg2">
                            <a:lumMod val="50000"/>
                          </a:schemeClr>
                        </a:solidFill>
                      </a:endParaRPr>
                    </a:p>
                    <a:p>
                      <a:pPr>
                        <a:buFont typeface="Arial" pitchFamily="34" charset="0"/>
                        <a:buNone/>
                      </a:pPr>
                      <a:r>
                        <a:rPr lang="en-US" sz="2800" cap="none" baseline="0" dirty="0" smtClean="0">
                          <a:solidFill>
                            <a:schemeClr val="bg2">
                              <a:lumMod val="50000"/>
                            </a:schemeClr>
                          </a:solidFill>
                        </a:rPr>
                        <a:t>                 </a:t>
                      </a:r>
                      <a:r>
                        <a:rPr lang="en-US" sz="2800" cap="none" baseline="0" dirty="0" err="1" smtClean="0">
                          <a:solidFill>
                            <a:schemeClr val="bg2">
                              <a:lumMod val="50000"/>
                            </a:schemeClr>
                          </a:solidFill>
                        </a:rPr>
                        <a:t>Bivariate</a:t>
                      </a:r>
                      <a:r>
                        <a:rPr lang="en-US" sz="2800" cap="none" baseline="0" dirty="0" smtClean="0">
                          <a:solidFill>
                            <a:schemeClr val="bg2">
                              <a:lumMod val="50000"/>
                            </a:schemeClr>
                          </a:solidFill>
                        </a:rPr>
                        <a:t>  Analysis</a:t>
                      </a:r>
                      <a:endParaRPr lang="en-US" sz="2800" cap="none" dirty="0" smtClean="0">
                        <a:solidFill>
                          <a:schemeClr val="bg2">
                            <a:lumMod val="50000"/>
                          </a:schemeClr>
                        </a:solidFill>
                      </a:endParaRPr>
                    </a:p>
                    <a:p>
                      <a:pPr>
                        <a:buFont typeface="Wingdings" pitchFamily="2" charset="2"/>
                        <a:buChar char="q"/>
                      </a:pPr>
                      <a:r>
                        <a:rPr lang="en-US" sz="2800" cap="none" baseline="0" dirty="0" smtClean="0">
                          <a:solidFill>
                            <a:schemeClr val="bg2">
                              <a:lumMod val="50000"/>
                            </a:schemeClr>
                          </a:solidFill>
                        </a:rPr>
                        <a:t>   </a:t>
                      </a:r>
                      <a:r>
                        <a:rPr lang="en-US" sz="2800" cap="none" dirty="0" smtClean="0">
                          <a:solidFill>
                            <a:schemeClr val="bg2">
                              <a:lumMod val="50000"/>
                            </a:schemeClr>
                          </a:solidFill>
                        </a:rPr>
                        <a:t>Model </a:t>
                      </a:r>
                      <a:r>
                        <a:rPr lang="en-US" sz="2800" cap="none" dirty="0" smtClean="0">
                          <a:solidFill>
                            <a:schemeClr val="bg2">
                              <a:lumMod val="50000"/>
                            </a:schemeClr>
                          </a:solidFill>
                        </a:rPr>
                        <a:t>Building</a:t>
                      </a:r>
                      <a:endParaRPr lang="en-US" sz="2800" cap="none" dirty="0" smtClean="0">
                        <a:solidFill>
                          <a:schemeClr val="bg2">
                            <a:lumMod val="50000"/>
                          </a:schemeClr>
                        </a:solidFill>
                      </a:endParaRPr>
                    </a:p>
                    <a:p>
                      <a:pPr>
                        <a:buFont typeface="Wingdings" pitchFamily="2" charset="2"/>
                        <a:buNone/>
                      </a:pPr>
                      <a:r>
                        <a:rPr lang="en-US" sz="2800" cap="none" dirty="0" smtClean="0">
                          <a:solidFill>
                            <a:schemeClr val="bg2">
                              <a:lumMod val="50000"/>
                            </a:schemeClr>
                          </a:solidFill>
                        </a:rPr>
                        <a:t>                  </a:t>
                      </a:r>
                      <a:r>
                        <a:rPr lang="en-US" sz="2800" cap="none" dirty="0" smtClean="0">
                          <a:solidFill>
                            <a:schemeClr val="bg2">
                              <a:lumMod val="50000"/>
                            </a:schemeClr>
                          </a:solidFill>
                        </a:rPr>
                        <a:t>SVM</a:t>
                      </a:r>
                      <a:endParaRPr lang="en-US" sz="2800" cap="none" dirty="0" smtClean="0">
                        <a:solidFill>
                          <a:schemeClr val="bg2">
                            <a:lumMod val="50000"/>
                          </a:schemeClr>
                        </a:solidFill>
                      </a:endParaRPr>
                    </a:p>
                    <a:p>
                      <a:pPr>
                        <a:buFont typeface="Wingdings" pitchFamily="2" charset="2"/>
                        <a:buNone/>
                      </a:pPr>
                      <a:r>
                        <a:rPr lang="en-US" sz="2800" cap="none" dirty="0" smtClean="0">
                          <a:solidFill>
                            <a:schemeClr val="bg2">
                              <a:lumMod val="50000"/>
                            </a:schemeClr>
                          </a:solidFill>
                        </a:rPr>
                        <a:t>                  Logistic</a:t>
                      </a:r>
                      <a:r>
                        <a:rPr lang="en-US" sz="2800" cap="none" baseline="0" dirty="0" smtClean="0">
                          <a:solidFill>
                            <a:schemeClr val="bg2">
                              <a:lumMod val="50000"/>
                            </a:schemeClr>
                          </a:solidFill>
                        </a:rPr>
                        <a:t> </a:t>
                      </a:r>
                      <a:r>
                        <a:rPr lang="en-US" sz="2800" cap="none" baseline="0" dirty="0" smtClean="0">
                          <a:solidFill>
                            <a:schemeClr val="bg2">
                              <a:lumMod val="50000"/>
                            </a:schemeClr>
                          </a:solidFill>
                        </a:rPr>
                        <a:t>Regression</a:t>
                      </a:r>
                      <a:endParaRPr lang="en-US" sz="2800" cap="none" baseline="0" dirty="0" smtClean="0">
                        <a:solidFill>
                          <a:schemeClr val="bg2">
                            <a:lumMod val="50000"/>
                          </a:schemeClr>
                        </a:solidFill>
                      </a:endParaRPr>
                    </a:p>
                    <a:p>
                      <a:pPr>
                        <a:buFont typeface="Wingdings" pitchFamily="2" charset="2"/>
                        <a:buChar char="q"/>
                      </a:pPr>
                      <a:r>
                        <a:rPr lang="en-US" sz="2800" cap="none" baseline="0" dirty="0" smtClean="0">
                          <a:solidFill>
                            <a:schemeClr val="bg2">
                              <a:lumMod val="50000"/>
                            </a:schemeClr>
                          </a:solidFill>
                        </a:rPr>
                        <a:t>     </a:t>
                      </a:r>
                      <a:r>
                        <a:rPr lang="en-US" sz="2800" cap="none" dirty="0" smtClean="0">
                          <a:solidFill>
                            <a:schemeClr val="bg2">
                              <a:lumMod val="50000"/>
                            </a:schemeClr>
                          </a:solidFill>
                        </a:rPr>
                        <a:t>   </a:t>
                      </a:r>
                      <a:r>
                        <a:rPr lang="en-US" sz="2800" cap="none" baseline="0" dirty="0" smtClean="0">
                          <a:solidFill>
                            <a:schemeClr val="bg2">
                              <a:lumMod val="50000"/>
                            </a:schemeClr>
                          </a:solidFill>
                        </a:rPr>
                        <a:t>Prediction</a:t>
                      </a:r>
                      <a:endParaRPr lang="en-US" sz="2800" cap="none" dirty="0" smtClean="0">
                        <a:solidFill>
                          <a:schemeClr val="bg2">
                            <a:lumMod val="50000"/>
                          </a:schemeClr>
                        </a:solidFill>
                      </a:endParaRPr>
                    </a:p>
                    <a:p>
                      <a:pPr>
                        <a:buFont typeface="Wingdings" pitchFamily="2" charset="2"/>
                        <a:buNone/>
                      </a:pPr>
                      <a:r>
                        <a:rPr lang="en-US" sz="2800" cap="none" baseline="0" dirty="0" smtClean="0">
                          <a:solidFill>
                            <a:schemeClr val="bg2">
                              <a:lumMod val="50000"/>
                            </a:schemeClr>
                          </a:solidFill>
                        </a:rPr>
                        <a:t>                     </a:t>
                      </a:r>
                      <a:endParaRPr lang="en-US" sz="28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84E69-69DB-415C-ACD1-D0CEB8068B24}"/>
              </a:ext>
            </a:extLst>
          </p:cNvPr>
          <p:cNvSpPr>
            <a:spLocks noGrp="1"/>
          </p:cNvSpPr>
          <p:nvPr>
            <p:ph type="title"/>
          </p:nvPr>
        </p:nvSpPr>
        <p:spPr>
          <a:solidFill>
            <a:schemeClr val="accent1">
              <a:lumMod val="75000"/>
            </a:schemeClr>
          </a:solidFill>
        </p:spPr>
        <p:txBody>
          <a:bodyPr/>
          <a:lstStyle/>
          <a:p>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Process </a:t>
            </a:r>
            <a:r>
              <a:rPr lang="en-IN" b="1" dirty="0">
                <a:effectLst>
                  <a:outerShdw blurRad="38100" dist="38100" dir="2700000" algn="tl">
                    <a:srgbClr val="000000">
                      <a:alpha val="43137"/>
                    </a:srgbClr>
                  </a:outerShdw>
                </a:effectLst>
              </a:rPr>
              <a:t>Model</a:t>
            </a:r>
            <a:r>
              <a:rPr lang="en-IN" b="1" dirty="0"/>
              <a:t/>
            </a:r>
            <a:br>
              <a:rPr lang="en-IN" b="1" dirty="0"/>
            </a:br>
            <a:r>
              <a:rPr lang="en-IN" b="1" dirty="0"/>
              <a:t/>
            </a:r>
            <a:br>
              <a:rPr lang="en-IN" b="1" dirty="0"/>
            </a:br>
            <a:endParaRPr lang="en-IN" b="1" dirty="0"/>
          </a:p>
        </p:txBody>
      </p:sp>
      <p:sp>
        <p:nvSpPr>
          <p:cNvPr id="3" name="Content Placeholder 2">
            <a:extLst>
              <a:ext uri="{FF2B5EF4-FFF2-40B4-BE49-F238E27FC236}">
                <a16:creationId xmlns="" xmlns:a16="http://schemas.microsoft.com/office/drawing/2014/main" id="{7BF34549-0A36-4BF0-815B-9287BB2B4C71}"/>
              </a:ext>
            </a:extLst>
          </p:cNvPr>
          <p:cNvSpPr>
            <a:spLocks noGrp="1"/>
          </p:cNvSpPr>
          <p:nvPr>
            <p:ph idx="1"/>
          </p:nvPr>
        </p:nvSpPr>
        <p:spPr/>
        <p:txBody>
          <a:bodyPr/>
          <a:lstStyle/>
          <a:p>
            <a:pPr marL="0" indent="0">
              <a:buNone/>
            </a:pPr>
            <a:r>
              <a:rPr lang="en-US" dirty="0"/>
              <a:t>.</a:t>
            </a:r>
            <a:endParaRPr lang="en-IN" dirty="0"/>
          </a:p>
        </p:txBody>
      </p:sp>
      <p:sp>
        <p:nvSpPr>
          <p:cNvPr id="5" name="Rectangle 4">
            <a:extLst>
              <a:ext uri="{FF2B5EF4-FFF2-40B4-BE49-F238E27FC236}">
                <a16:creationId xmlns="" xmlns:a16="http://schemas.microsoft.com/office/drawing/2014/main" id="{B9C34534-E6E2-4140-A309-BB5029030660}"/>
              </a:ext>
            </a:extLst>
          </p:cNvPr>
          <p:cNvSpPr/>
          <p:nvPr/>
        </p:nvSpPr>
        <p:spPr>
          <a:xfrm>
            <a:off x="5904411" y="977651"/>
            <a:ext cx="2751910" cy="56270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Gather known Data</a:t>
            </a:r>
          </a:p>
          <a:p>
            <a:pPr algn="ctr"/>
            <a:r>
              <a:rPr lang="en-US" b="1" dirty="0"/>
              <a:t>and known response</a:t>
            </a:r>
            <a:endParaRPr lang="en-IN" b="1" dirty="0"/>
          </a:p>
          <a:p>
            <a:pPr algn="ctr"/>
            <a:endParaRPr lang="en-IN" b="1" dirty="0"/>
          </a:p>
        </p:txBody>
      </p:sp>
      <p:sp>
        <p:nvSpPr>
          <p:cNvPr id="6" name="Rectangle 5">
            <a:extLst>
              <a:ext uri="{FF2B5EF4-FFF2-40B4-BE49-F238E27FC236}">
                <a16:creationId xmlns="" xmlns:a16="http://schemas.microsoft.com/office/drawing/2014/main" id="{75D7C6B0-25F0-48F8-A8B1-C2249B013AA9}"/>
              </a:ext>
            </a:extLst>
          </p:cNvPr>
          <p:cNvSpPr/>
          <p:nvPr/>
        </p:nvSpPr>
        <p:spPr>
          <a:xfrm>
            <a:off x="5891349" y="1639051"/>
            <a:ext cx="2764972" cy="56270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Understand the dataset</a:t>
            </a:r>
            <a:endParaRPr lang="en-IN" b="1" dirty="0"/>
          </a:p>
        </p:txBody>
      </p:sp>
      <p:sp>
        <p:nvSpPr>
          <p:cNvPr id="7" name="Rectangle 6">
            <a:extLst>
              <a:ext uri="{FF2B5EF4-FFF2-40B4-BE49-F238E27FC236}">
                <a16:creationId xmlns="" xmlns:a16="http://schemas.microsoft.com/office/drawing/2014/main" id="{B43DB471-BC35-4291-95A0-B73D26940FC9}"/>
              </a:ext>
            </a:extLst>
          </p:cNvPr>
          <p:cNvSpPr/>
          <p:nvPr/>
        </p:nvSpPr>
        <p:spPr>
          <a:xfrm>
            <a:off x="5917474" y="2286000"/>
            <a:ext cx="2738847" cy="60089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Clean </a:t>
            </a:r>
            <a:r>
              <a:rPr lang="en-US" b="1" dirty="0" smtClean="0"/>
              <a:t>the </a:t>
            </a:r>
            <a:r>
              <a:rPr lang="en-US" b="1" dirty="0"/>
              <a:t>dataset</a:t>
            </a:r>
            <a:endParaRPr lang="en-IN" b="1" dirty="0"/>
          </a:p>
        </p:txBody>
      </p:sp>
      <p:sp>
        <p:nvSpPr>
          <p:cNvPr id="8" name="Rectangle 7">
            <a:extLst>
              <a:ext uri="{FF2B5EF4-FFF2-40B4-BE49-F238E27FC236}">
                <a16:creationId xmlns="" xmlns:a16="http://schemas.microsoft.com/office/drawing/2014/main" id="{CAF5A95A-6741-411E-88D6-66DBCFAE6D35}"/>
              </a:ext>
            </a:extLst>
          </p:cNvPr>
          <p:cNvSpPr/>
          <p:nvPr/>
        </p:nvSpPr>
        <p:spPr>
          <a:xfrm>
            <a:off x="5969726" y="2956889"/>
            <a:ext cx="2686595" cy="56270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Visualization</a:t>
            </a:r>
            <a:endParaRPr lang="en-IN" b="1" dirty="0"/>
          </a:p>
        </p:txBody>
      </p:sp>
      <p:sp>
        <p:nvSpPr>
          <p:cNvPr id="9" name="Rectangle 8">
            <a:extLst>
              <a:ext uri="{FF2B5EF4-FFF2-40B4-BE49-F238E27FC236}">
                <a16:creationId xmlns="" xmlns:a16="http://schemas.microsoft.com/office/drawing/2014/main" id="{FD813091-16EB-43E3-A323-EA5932F84633}"/>
              </a:ext>
            </a:extLst>
          </p:cNvPr>
          <p:cNvSpPr/>
          <p:nvPr/>
        </p:nvSpPr>
        <p:spPr>
          <a:xfrm>
            <a:off x="5985471" y="3578665"/>
            <a:ext cx="2644726" cy="56270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 the Model</a:t>
            </a:r>
            <a:endParaRPr lang="en-IN" b="1" dirty="0"/>
          </a:p>
        </p:txBody>
      </p:sp>
      <p:sp>
        <p:nvSpPr>
          <p:cNvPr id="10" name="Rectangle 9">
            <a:extLst>
              <a:ext uri="{FF2B5EF4-FFF2-40B4-BE49-F238E27FC236}">
                <a16:creationId xmlns="" xmlns:a16="http://schemas.microsoft.com/office/drawing/2014/main" id="{EC1D16F3-65C8-46F6-BD8F-FA92086995DD}"/>
              </a:ext>
            </a:extLst>
          </p:cNvPr>
          <p:cNvSpPr/>
          <p:nvPr/>
        </p:nvSpPr>
        <p:spPr>
          <a:xfrm>
            <a:off x="5995851" y="4311126"/>
            <a:ext cx="2634345" cy="56270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Fine tune the model</a:t>
            </a:r>
            <a:endParaRPr lang="en-IN" b="1" dirty="0"/>
          </a:p>
        </p:txBody>
      </p:sp>
      <p:sp>
        <p:nvSpPr>
          <p:cNvPr id="11" name="Rectangle 10">
            <a:extLst>
              <a:ext uri="{FF2B5EF4-FFF2-40B4-BE49-F238E27FC236}">
                <a16:creationId xmlns="" xmlns:a16="http://schemas.microsoft.com/office/drawing/2014/main" id="{996C2870-E6B4-4905-B2A4-5D2018233A4E}"/>
              </a:ext>
            </a:extLst>
          </p:cNvPr>
          <p:cNvSpPr/>
          <p:nvPr/>
        </p:nvSpPr>
        <p:spPr>
          <a:xfrm>
            <a:off x="6011595" y="4991335"/>
            <a:ext cx="2644726" cy="9000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 model with new data</a:t>
            </a:r>
          </a:p>
          <a:p>
            <a:pPr algn="ctr"/>
            <a:r>
              <a:rPr lang="en-US" b="1" dirty="0"/>
              <a:t>For prediction</a:t>
            </a:r>
            <a:endParaRPr lang="en-IN" b="1" dirty="0"/>
          </a:p>
        </p:txBody>
      </p:sp>
    </p:spTree>
    <p:extLst>
      <p:ext uri="{BB962C8B-B14F-4D97-AF65-F5344CB8AC3E}">
        <p14:creationId xmlns="" xmlns:p14="http://schemas.microsoft.com/office/powerpoint/2010/main" val="2206751043"/>
      </p:ext>
    </p:extLst>
  </p:cSld>
  <p:clrMapOvr>
    <a:masterClrMapping/>
  </p:clrMapOvr>
  <p:transition spd="slow">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63500" sx="102000" sy="102000" algn="ctr" rotWithShape="0">
              <a:prstClr val="black">
                <a:alpha val="40000"/>
              </a:prstClr>
            </a:outerShdw>
          </a:effectLst>
        </p:spPr>
        <p:txBody>
          <a:bodyPr/>
          <a:lstStyle/>
          <a:p>
            <a:r>
              <a:rPr lang="en-US" b="1" dirty="0" smtClean="0">
                <a:solidFill>
                  <a:schemeClr val="accent2">
                    <a:lumMod val="75000"/>
                  </a:schemeClr>
                </a:solidFill>
              </a:rPr>
              <a:t>                   </a:t>
            </a:r>
            <a:r>
              <a:rPr lang="en-US" b="1" u="sng" dirty="0" smtClean="0">
                <a:solidFill>
                  <a:schemeClr val="accent2">
                    <a:lumMod val="75000"/>
                  </a:schemeClr>
                </a:solidFill>
                <a:latin typeface="Arial Rounded MT Bold" pitchFamily="34" charset="0"/>
              </a:rPr>
              <a:t>Software Requirement</a:t>
            </a:r>
            <a:endParaRPr lang="en-US" u="sng" dirty="0">
              <a:latin typeface="Arial Rounded MT Bold" pitchFamily="34" charset="0"/>
            </a:endParaRPr>
          </a:p>
        </p:txBody>
      </p:sp>
      <p:graphicFrame>
        <p:nvGraphicFramePr>
          <p:cNvPr id="3" name="Table 2"/>
          <p:cNvGraphicFramePr>
            <a:graphicFrameLocks noGrp="1"/>
          </p:cNvGraphicFramePr>
          <p:nvPr/>
        </p:nvGraphicFramePr>
        <p:xfrm>
          <a:off x="1528355" y="1815737"/>
          <a:ext cx="8869680" cy="4663440"/>
        </p:xfrm>
        <a:graphic>
          <a:graphicData uri="http://schemas.openxmlformats.org/drawingml/2006/table">
            <a:tbl>
              <a:tblPr/>
              <a:tblGrid>
                <a:gridCol w="8869680"/>
              </a:tblGrid>
              <a:tr h="3788229">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Font typeface="Wingdings" pitchFamily="2" charset="2"/>
                        <a:buNone/>
                      </a:pPr>
                      <a:r>
                        <a:rPr lang="en-US" sz="2800" dirty="0" smtClean="0"/>
                        <a:t> </a:t>
                      </a:r>
                      <a:r>
                        <a:rPr lang="en-US" sz="3200" dirty="0" smtClean="0"/>
                        <a:t>Python                                </a:t>
                      </a:r>
                      <a:r>
                        <a:rPr lang="en-US" sz="3200" baseline="0" dirty="0" smtClean="0"/>
                        <a:t>            </a:t>
                      </a:r>
                      <a:r>
                        <a:rPr lang="en-US" sz="3200" b="1" u="sng" dirty="0" smtClean="0">
                          <a:effectLst>
                            <a:outerShdw blurRad="38100" dist="38100" dir="2700000" algn="tl">
                              <a:srgbClr val="000000">
                                <a:alpha val="43137"/>
                              </a:srgbClr>
                            </a:outerShdw>
                          </a:effectLst>
                        </a:rPr>
                        <a:t>Libraries Used:</a:t>
                      </a:r>
                    </a:p>
                    <a:p>
                      <a:pPr>
                        <a:buFont typeface="Wingdings" pitchFamily="2" charset="2"/>
                        <a:buNone/>
                      </a:pPr>
                      <a:r>
                        <a:rPr lang="en-US" sz="3200" dirty="0" smtClean="0"/>
                        <a:t> </a:t>
                      </a:r>
                      <a:r>
                        <a:rPr lang="en-US" sz="3200" dirty="0" err="1" smtClean="0"/>
                        <a:t>Jupyter</a:t>
                      </a:r>
                      <a:r>
                        <a:rPr lang="en-US" sz="3200" dirty="0" smtClean="0"/>
                        <a:t> Notebook </a:t>
                      </a:r>
                      <a:r>
                        <a:rPr lang="en-US" sz="3200" baseline="0" dirty="0" smtClean="0"/>
                        <a:t>                               </a:t>
                      </a:r>
                      <a:r>
                        <a:rPr lang="en-US" sz="3200" dirty="0" err="1" smtClean="0"/>
                        <a:t>NumPy</a:t>
                      </a:r>
                      <a:endParaRPr lang="en-US" sz="3200" dirty="0" smtClean="0"/>
                    </a:p>
                    <a:p>
                      <a:pPr>
                        <a:buFont typeface="Wingdings" pitchFamily="2" charset="2"/>
                        <a:buNone/>
                      </a:pPr>
                      <a:r>
                        <a:rPr lang="en-US" sz="3200" dirty="0" smtClean="0"/>
                        <a:t>                                                                 Pandas</a:t>
                      </a:r>
                      <a:br>
                        <a:rPr lang="en-US" sz="3200" dirty="0" smtClean="0"/>
                      </a:br>
                      <a:r>
                        <a:rPr lang="en-US" sz="3200" dirty="0" smtClean="0"/>
                        <a:t>                                                                 </a:t>
                      </a:r>
                      <a:r>
                        <a:rPr lang="en-US" sz="3200" dirty="0" err="1" smtClean="0"/>
                        <a:t>Seaborn</a:t>
                      </a:r>
                      <a:r>
                        <a:rPr lang="en-US" sz="3200" dirty="0" smtClean="0"/>
                        <a:t/>
                      </a:r>
                      <a:br>
                        <a:rPr lang="en-US" sz="3200" dirty="0" smtClean="0"/>
                      </a:br>
                      <a:r>
                        <a:rPr lang="en-US" sz="3200" dirty="0" smtClean="0"/>
                        <a:t>                                                                 </a:t>
                      </a:r>
                      <a:r>
                        <a:rPr lang="en-US" sz="3200" dirty="0" err="1" smtClean="0"/>
                        <a:t>Matplotlib</a:t>
                      </a:r>
                      <a:r>
                        <a:rPr lang="en-US" sz="3200" dirty="0" smtClean="0"/>
                        <a:t/>
                      </a:r>
                      <a:br>
                        <a:rPr lang="en-US" sz="3200" dirty="0" smtClean="0"/>
                      </a:br>
                      <a:r>
                        <a:rPr lang="en-US" sz="3200" dirty="0" smtClean="0"/>
                        <a:t>                                                                 </a:t>
                      </a:r>
                      <a:r>
                        <a:rPr lang="en-US" sz="3200" dirty="0" err="1" smtClean="0"/>
                        <a:t>Scikit</a:t>
                      </a:r>
                      <a:r>
                        <a:rPr lang="en-US" sz="3200" dirty="0" smtClean="0"/>
                        <a:t> Learn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4" name="Picture 3">
            <a:extLst>
              <a:ext uri="{FF2B5EF4-FFF2-40B4-BE49-F238E27FC236}">
                <a16:creationId xmlns="" xmlns:a16="http://schemas.microsoft.com/office/drawing/2014/main" id="{8A8A2546-D84E-40D8-B0BF-1F31290C5526}"/>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2645" t="14834" r="31505" b="15197"/>
          <a:stretch/>
        </p:blipFill>
        <p:spPr>
          <a:xfrm>
            <a:off x="2004060" y="1985052"/>
            <a:ext cx="990576" cy="1200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 xmlns:a16="http://schemas.microsoft.com/office/drawing/2014/main" id="{1BB0069A-4EF8-499B-A9DF-C579B90FDEB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321208" y="2034246"/>
            <a:ext cx="1083733" cy="113844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 xmlns:a16="http://schemas.microsoft.com/office/drawing/2014/main" id="{CD6D5C5C-1FE4-49C2-AA53-643FF3CD2746}"/>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262949" y="2037806"/>
            <a:ext cx="2076996" cy="10148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18011"/>
            <a:ext cx="9875520" cy="783772"/>
          </a:xfrm>
        </p:spPr>
        <p:txBody>
          <a:bodyPr/>
          <a:lstStyle/>
          <a:p>
            <a:r>
              <a:rPr lang="en-US" b="1" u="sng" dirty="0" smtClean="0">
                <a:latin typeface="Arial Rounded MT Bold" pitchFamily="34" charset="0"/>
              </a:rPr>
              <a:t>Missing Value:</a:t>
            </a:r>
            <a:endParaRPr lang="en-US" dirty="0">
              <a:latin typeface="Arial Rounded MT Bold" pitchFamily="34" charset="0"/>
            </a:endParaRPr>
          </a:p>
        </p:txBody>
      </p:sp>
      <p:graphicFrame>
        <p:nvGraphicFramePr>
          <p:cNvPr id="3" name="Table 2"/>
          <p:cNvGraphicFramePr>
            <a:graphicFrameLocks noGrp="1"/>
          </p:cNvGraphicFramePr>
          <p:nvPr/>
        </p:nvGraphicFramePr>
        <p:xfrm>
          <a:off x="483326" y="1149531"/>
          <a:ext cx="11273245" cy="5264332"/>
        </p:xfrm>
        <a:graphic>
          <a:graphicData uri="http://schemas.openxmlformats.org/drawingml/2006/table">
            <a:tbl>
              <a:tblPr/>
              <a:tblGrid>
                <a:gridCol w="11273245"/>
              </a:tblGrid>
              <a:tr h="5264332">
                <a:tc>
                  <a:txBody>
                    <a:bodyPr/>
                    <a:lstStyle/>
                    <a:p>
                      <a:pPr>
                        <a:buFont typeface="Wingdings" pitchFamily="2" charset="2"/>
                        <a:buNone/>
                      </a:pPr>
                      <a:r>
                        <a:rPr lang="en-US" sz="2400" cap="none" dirty="0" smtClean="0">
                          <a:solidFill>
                            <a:schemeClr val="tx1"/>
                          </a:solidFill>
                        </a:rPr>
                        <a:t/>
                      </a:r>
                      <a:br>
                        <a:rPr lang="en-US" sz="2400" cap="none" dirty="0" smtClean="0">
                          <a:solidFill>
                            <a:schemeClr val="tx1"/>
                          </a:solidFill>
                        </a:rPr>
                      </a:b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cap="none" dirty="0" smtClean="0">
                        <a:solidFill>
                          <a:schemeClr val="tx1"/>
                        </a:solidFill>
                      </a:endParaRPr>
                    </a:p>
                    <a:p>
                      <a:pPr>
                        <a:buFont typeface="Wingdings" pitchFamily="2" charset="2"/>
                        <a:buNone/>
                      </a:pPr>
                      <a:endParaRPr lang="en-US" sz="24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4" name="Picture 2"/>
          <p:cNvPicPr>
            <a:picLocks noChangeAspect="1" noChangeArrowheads="1"/>
          </p:cNvPicPr>
          <p:nvPr/>
        </p:nvPicPr>
        <p:blipFill>
          <a:blip r:embed="rId2"/>
          <a:srcRect/>
          <a:stretch>
            <a:fillRect/>
          </a:stretch>
        </p:blipFill>
        <p:spPr bwMode="auto">
          <a:xfrm>
            <a:off x="367756" y="1332412"/>
            <a:ext cx="4552950" cy="347472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3749039" y="2690950"/>
            <a:ext cx="4136661" cy="692331"/>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7065056" y="1188720"/>
            <a:ext cx="4848225" cy="3630386"/>
          </a:xfrm>
          <a:prstGeom prst="rect">
            <a:avLst/>
          </a:prstGeom>
          <a:noFill/>
          <a:ln w="9525">
            <a:noFill/>
            <a:miter lim="800000"/>
            <a:headEnd/>
            <a:tailEnd/>
          </a:ln>
          <a:effectLst/>
        </p:spPr>
      </p:pic>
    </p:spTree>
  </p:cSld>
  <p:clrMapOvr>
    <a:masterClrMapping/>
  </p:clrMapOvr>
  <p:transition>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8473F-C5D7-4AFE-8B1C-FC578DE331FB}"/>
              </a:ext>
            </a:extLst>
          </p:cNvPr>
          <p:cNvSpPr>
            <a:spLocks noGrp="1"/>
          </p:cNvSpPr>
          <p:nvPr>
            <p:ph type="title"/>
          </p:nvPr>
        </p:nvSpPr>
        <p:spPr>
          <a:xfrm>
            <a:off x="1005840" y="1227909"/>
            <a:ext cx="10462442" cy="4963885"/>
          </a:xfrm>
          <a:effectLst>
            <a:outerShdw blurRad="63500" sx="102000" sy="102000" algn="ctr" rotWithShape="0">
              <a:prstClr val="black">
                <a:alpha val="40000"/>
              </a:prstClr>
            </a:outerShdw>
          </a:effectLst>
        </p:spPr>
        <p:txBody>
          <a:bodyPr>
            <a:normAutofit fontScale="90000"/>
          </a:bodyPr>
          <a:lstStyle/>
          <a:p>
            <a:r>
              <a:rPr lang="en-US" b="1" u="sng" dirty="0">
                <a:latin typeface="Arial Rounded MT Bold" pitchFamily="34" charset="0"/>
              </a:rPr>
              <a:t>Univariate analysis</a:t>
            </a:r>
            <a:r>
              <a:rPr lang="en-US" b="1" dirty="0">
                <a:latin typeface="Arial Rounded MT Bold" pitchFamily="34" charset="0"/>
              </a:rPr>
              <a:t>:</a:t>
            </a:r>
            <a:r>
              <a:rPr lang="en-US" dirty="0"/>
              <a:t/>
            </a:r>
            <a:br>
              <a:rPr lang="en-US" dirty="0"/>
            </a:br>
            <a:r>
              <a:rPr lang="en-US" sz="1800" cap="none" dirty="0" smtClean="0">
                <a:solidFill>
                  <a:schemeClr val="tx1"/>
                </a:solidFill>
              </a:rPr>
              <a:t>Analysis </a:t>
            </a:r>
            <a:r>
              <a:rPr lang="en-US" sz="1800" cap="none" dirty="0">
                <a:solidFill>
                  <a:schemeClr val="tx1"/>
                </a:solidFill>
              </a:rPr>
              <a:t>of gender </a:t>
            </a:r>
            <a:r>
              <a:rPr lang="en-US" sz="1800" cap="none" dirty="0" smtClean="0">
                <a:solidFill>
                  <a:schemeClr val="tx1"/>
                </a:solidFill>
              </a:rPr>
              <a:t>variable                                                                                                  Analysis of Married column</a:t>
            </a: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smtClean="0">
                <a:solidFill>
                  <a:schemeClr val="tx1"/>
                </a:solidFill>
              </a:rPr>
              <a:t>             </a:t>
            </a:r>
            <a:r>
              <a:rPr lang="en-US" sz="1800" cap="none" dirty="0" err="1" smtClean="0">
                <a:solidFill>
                  <a:srgbClr val="0070C0"/>
                </a:solidFill>
              </a:rPr>
              <a:t>sns.countplot</a:t>
            </a:r>
            <a:r>
              <a:rPr lang="en-US" sz="1800" cap="none" dirty="0" smtClean="0">
                <a:solidFill>
                  <a:srgbClr val="0070C0"/>
                </a:solidFill>
              </a:rPr>
              <a:t>(</a:t>
            </a:r>
            <a:r>
              <a:rPr lang="en-US" sz="1800" cap="none" dirty="0" err="1" smtClean="0">
                <a:solidFill>
                  <a:srgbClr val="0070C0"/>
                </a:solidFill>
              </a:rPr>
              <a:t>Loan_data</a:t>
            </a:r>
            <a:r>
              <a:rPr lang="en-US" sz="1800" cap="none" dirty="0">
                <a:solidFill>
                  <a:srgbClr val="0070C0"/>
                </a:solidFill>
              </a:rPr>
              <a:t>["Gender"])</a:t>
            </a:r>
            <a:r>
              <a:rPr lang="en-US" sz="1800" cap="none" dirty="0">
                <a:solidFill>
                  <a:srgbClr val="FF9966"/>
                </a:solidFill>
              </a:rPr>
              <a:t>                                                    </a:t>
            </a:r>
            <a:r>
              <a:rPr lang="en-US" sz="1800" cap="none" dirty="0" smtClean="0">
                <a:solidFill>
                  <a:srgbClr val="FF9966"/>
                </a:solidFill>
              </a:rPr>
              <a:t>                    </a:t>
            </a:r>
            <a:r>
              <a:rPr lang="en-US" sz="1800" cap="none" dirty="0" err="1" smtClean="0">
                <a:solidFill>
                  <a:srgbClr val="00B0F0"/>
                </a:solidFill>
              </a:rPr>
              <a:t>sns.countplot</a:t>
            </a:r>
            <a:r>
              <a:rPr lang="en-US" sz="1800" cap="none" dirty="0" smtClean="0">
                <a:solidFill>
                  <a:srgbClr val="00B0F0"/>
                </a:solidFill>
              </a:rPr>
              <a:t>(</a:t>
            </a:r>
            <a:r>
              <a:rPr lang="en-US" sz="1800" cap="none" dirty="0" err="1" smtClean="0">
                <a:solidFill>
                  <a:srgbClr val="00B0F0"/>
                </a:solidFill>
              </a:rPr>
              <a:t>Loan_data</a:t>
            </a:r>
            <a:r>
              <a:rPr lang="en-US" sz="1800" cap="none" dirty="0">
                <a:solidFill>
                  <a:srgbClr val="00B0F0"/>
                </a:solidFill>
              </a:rPr>
              <a:t>[“Married])</a:t>
            </a:r>
            <a:br>
              <a:rPr lang="en-US" sz="1800" cap="none" dirty="0">
                <a:solidFill>
                  <a:srgbClr val="00B0F0"/>
                </a:solidFill>
              </a:rPr>
            </a:br>
            <a:r>
              <a:rPr lang="en-US" sz="1800" cap="none" dirty="0">
                <a:solidFill>
                  <a:srgbClr val="00B0F0"/>
                </a:solidFill>
              </a:rPr>
              <a:t/>
            </a:r>
            <a:br>
              <a:rPr lang="en-US" sz="1800" cap="none" dirty="0">
                <a:solidFill>
                  <a:srgbClr val="00B0F0"/>
                </a:solidFill>
              </a:rPr>
            </a:br>
            <a:r>
              <a:rPr lang="en-US" sz="1800" cap="none" dirty="0">
                <a:solidFill>
                  <a:srgbClr val="00B0F0"/>
                </a:solidFill>
              </a:rPr>
              <a:t>                                                                                                               </a:t>
            </a:r>
            <a:r>
              <a:rPr lang="en-US" sz="1800" cap="none" dirty="0">
                <a:solidFill>
                  <a:srgbClr val="FF9966"/>
                </a:solidFill>
              </a:rPr>
              <a:t/>
            </a:r>
            <a:br>
              <a:rPr lang="en-US" sz="1800" cap="none" dirty="0">
                <a:solidFill>
                  <a:srgbClr val="FF9966"/>
                </a:solidFill>
              </a:rPr>
            </a:br>
            <a:r>
              <a:rPr lang="en-US" sz="1800" cap="none" dirty="0">
                <a:solidFill>
                  <a:srgbClr val="FF9966"/>
                </a:solidFill>
              </a:rPr>
              <a:t/>
            </a:r>
            <a:br>
              <a:rPr lang="en-US" sz="1800" cap="none" dirty="0">
                <a:solidFill>
                  <a:srgbClr val="FF9966"/>
                </a:solidFill>
              </a:rPr>
            </a:br>
            <a:r>
              <a:rPr lang="en-US" sz="1800" cap="none" dirty="0">
                <a:solidFill>
                  <a:srgbClr val="FF9966"/>
                </a:solidFill>
              </a:rPr>
              <a:t/>
            </a:r>
            <a:br>
              <a:rPr lang="en-US" sz="1800" cap="none" dirty="0">
                <a:solidFill>
                  <a:srgbClr val="FF9966"/>
                </a:solidFill>
              </a:rPr>
            </a:br>
            <a:r>
              <a:rPr lang="en-US" sz="1800" cap="none" dirty="0">
                <a:solidFill>
                  <a:srgbClr val="FF9966"/>
                </a:solidFill>
              </a:rPr>
              <a:t/>
            </a:r>
            <a:br>
              <a:rPr lang="en-US" sz="1800" cap="none" dirty="0">
                <a:solidFill>
                  <a:srgbClr val="FF9966"/>
                </a:solidFill>
              </a:rPr>
            </a:br>
            <a:r>
              <a:rPr lang="en-US" sz="1800" cap="none" dirty="0">
                <a:solidFill>
                  <a:srgbClr val="FF9966"/>
                </a:solidFill>
              </a:rPr>
              <a:t/>
            </a:r>
            <a:br>
              <a:rPr lang="en-US" sz="1800" cap="none" dirty="0">
                <a:solidFill>
                  <a:srgbClr val="FF9966"/>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smtClean="0">
                <a:solidFill>
                  <a:schemeClr val="tx1"/>
                </a:solidFill>
              </a:rPr>
              <a:t>*   </a:t>
            </a:r>
            <a:r>
              <a:rPr lang="en-US" sz="1800" cap="none" dirty="0" smtClean="0">
                <a:solidFill>
                  <a:srgbClr val="7030A0"/>
                </a:solidFill>
              </a:rPr>
              <a:t>Around </a:t>
            </a:r>
            <a:r>
              <a:rPr lang="en-US" sz="1800" cap="none" dirty="0">
                <a:solidFill>
                  <a:srgbClr val="7030A0"/>
                </a:solidFill>
              </a:rPr>
              <a:t>80% of the applicants are male                                        </a:t>
            </a:r>
            <a:r>
              <a:rPr lang="en-US" sz="1800" cap="none" dirty="0" smtClean="0">
                <a:solidFill>
                  <a:srgbClr val="7030A0"/>
                </a:solidFill>
              </a:rPr>
              <a:t>*   Around  </a:t>
            </a:r>
            <a:r>
              <a:rPr lang="en-US" sz="1800" cap="none" dirty="0">
                <a:solidFill>
                  <a:srgbClr val="7030A0"/>
                </a:solidFill>
              </a:rPr>
              <a:t>65% of the applicants are Married.</a:t>
            </a:r>
            <a:endParaRPr lang="en-IN" sz="1800" dirty="0">
              <a:solidFill>
                <a:srgbClr val="7030A0"/>
              </a:solidFill>
            </a:endParaRPr>
          </a:p>
        </p:txBody>
      </p:sp>
      <p:graphicFrame>
        <p:nvGraphicFramePr>
          <p:cNvPr id="5" name="Table 4"/>
          <p:cNvGraphicFramePr>
            <a:graphicFrameLocks noGrp="1"/>
          </p:cNvGraphicFramePr>
          <p:nvPr/>
        </p:nvGraphicFramePr>
        <p:xfrm>
          <a:off x="2625634" y="431073"/>
          <a:ext cx="5956663" cy="731520"/>
        </p:xfrm>
        <a:graphic>
          <a:graphicData uri="http://schemas.openxmlformats.org/drawingml/2006/table">
            <a:tbl>
              <a:tblPr/>
              <a:tblGrid>
                <a:gridCol w="5956663"/>
              </a:tblGrid>
              <a:tr h="679269">
                <a:tc>
                  <a:txBody>
                    <a:bodyPr/>
                    <a:lstStyle/>
                    <a:p>
                      <a:r>
                        <a:rPr lang="en-US" dirty="0" smtClean="0"/>
                        <a:t>                           </a:t>
                      </a:r>
                    </a:p>
                    <a:p>
                      <a:r>
                        <a:rPr lang="en-US" dirty="0" smtClean="0"/>
                        <a:t>                  </a:t>
                      </a:r>
                      <a:r>
                        <a:rPr lang="en-US" sz="2400" b="1" dirty="0" smtClean="0">
                          <a:solidFill>
                            <a:srgbClr val="002060"/>
                          </a:solidFill>
                          <a:latin typeface="Arial Rounded MT Bold" pitchFamily="34" charset="0"/>
                        </a:rPr>
                        <a:t>EXPLORATORY DATA </a:t>
                      </a:r>
                      <a:r>
                        <a:rPr lang="en-US" sz="2400" b="1" baseline="0" dirty="0" smtClean="0">
                          <a:solidFill>
                            <a:srgbClr val="002060"/>
                          </a:solidFill>
                          <a:latin typeface="Arial Rounded MT Bold" pitchFamily="34" charset="0"/>
                        </a:rPr>
                        <a:t> </a:t>
                      </a:r>
                      <a:r>
                        <a:rPr lang="en-US" sz="2400" b="1" dirty="0" smtClean="0">
                          <a:solidFill>
                            <a:srgbClr val="002060"/>
                          </a:solidFill>
                          <a:latin typeface="Arial Rounded MT Bold" pitchFamily="34" charset="0"/>
                        </a:rPr>
                        <a:t>ANALYSIS</a:t>
                      </a:r>
                      <a:endParaRPr lang="en-US" sz="2400" b="1" dirty="0">
                        <a:solidFill>
                          <a:srgbClr val="002060"/>
                        </a:solidFill>
                        <a:latin typeface="Arial Rounded MT Bold"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1026" name="Picture 2"/>
          <p:cNvPicPr>
            <a:picLocks noChangeAspect="1" noChangeArrowheads="1"/>
          </p:cNvPicPr>
          <p:nvPr/>
        </p:nvPicPr>
        <p:blipFill>
          <a:blip r:embed="rId2"/>
          <a:srcRect/>
          <a:stretch>
            <a:fillRect/>
          </a:stretch>
        </p:blipFill>
        <p:spPr bwMode="auto">
          <a:xfrm>
            <a:off x="1272358" y="2717074"/>
            <a:ext cx="3867150" cy="284715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015117" y="2855323"/>
            <a:ext cx="3981450" cy="2819400"/>
          </a:xfrm>
          <a:prstGeom prst="rect">
            <a:avLst/>
          </a:prstGeom>
          <a:noFill/>
          <a:ln w="9525">
            <a:noFill/>
            <a:miter lim="800000"/>
            <a:headEnd/>
            <a:tailEnd/>
          </a:ln>
          <a:effectLst/>
        </p:spPr>
      </p:pic>
    </p:spTree>
    <p:extLst>
      <p:ext uri="{BB962C8B-B14F-4D97-AF65-F5344CB8AC3E}">
        <p14:creationId xmlns="" xmlns:p14="http://schemas.microsoft.com/office/powerpoint/2010/main" val="561008361"/>
      </p:ext>
    </p:extLst>
  </p:cSld>
  <p:clrMapOvr>
    <a:masterClrMapping/>
  </p:clrMapOvr>
  <p:transition spd="slow">
    <p:pull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 xmlns:thm15="http://schemas.microsoft.com/office/thememl/2012/main" name="Main Event" id="{AC372BB4-D83D-411E-B849-B641926BA760}" vid="{F1EFBDE3-1A95-4E3D-81AD-1F53D65BEA01}"/>
    </a:ext>
  </a:extLst>
</a:theme>
</file>

<file path=ppt/theme/theme6.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7.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8.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90E45F77-AEFC-46EF-A7C1-5B338C297B02}"/>
    </a:ext>
  </a:extLst>
</a:theme>
</file>

<file path=ppt/theme/theme9.xml><?xml version="1.0" encoding="utf-8"?>
<a:theme xmlns:a="http://schemas.openxmlformats.org/drawingml/2006/main"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Circuit</Template>
  <TotalTime>1566</TotalTime>
  <Words>403</Words>
  <Application>Microsoft Office PowerPoint</Application>
  <PresentationFormat>Custom</PresentationFormat>
  <Paragraphs>109</Paragraphs>
  <Slides>16</Slides>
  <Notes>0</Notes>
  <HiddenSlides>0</HiddenSlides>
  <MMClips>0</MMClips>
  <ScaleCrop>false</ScaleCrop>
  <HeadingPairs>
    <vt:vector size="4" baseType="variant">
      <vt:variant>
        <vt:lpstr>Theme</vt:lpstr>
      </vt:variant>
      <vt:variant>
        <vt:i4>9</vt:i4>
      </vt:variant>
      <vt:variant>
        <vt:lpstr>Slide Titles</vt:lpstr>
      </vt:variant>
      <vt:variant>
        <vt:i4>16</vt:i4>
      </vt:variant>
    </vt:vector>
  </HeadingPairs>
  <TitlesOfParts>
    <vt:vector size="25" baseType="lpstr">
      <vt:lpstr>Parallax</vt:lpstr>
      <vt:lpstr>Ion</vt:lpstr>
      <vt:lpstr>Gallery</vt:lpstr>
      <vt:lpstr>Office Theme</vt:lpstr>
      <vt:lpstr>Main Event</vt:lpstr>
      <vt:lpstr>Frame</vt:lpstr>
      <vt:lpstr>Circuit</vt:lpstr>
      <vt:lpstr>Basis</vt:lpstr>
      <vt:lpstr>1_Basis</vt:lpstr>
      <vt:lpstr>                     Trainer:                                                       Team Members:      Mrs. Amrutha Kedar Chimote                       Ms. Sridurgadevi Ravikumar  (EduBridge India Learning pvt.ltd)                   Ms. Pooja BC             Batch : 2021- 2022</vt:lpstr>
      <vt:lpstr>      Presentation Outline:</vt:lpstr>
      <vt:lpstr>INTRODUCTION  Loan Analysis is an evaluation method that determines if loans are made on feasible terms and if potential borrowers can and willing to pay back the loan.  It checks the eligibility of the potential borrower against the criteria set forth for lending.  Loan analysis helps in assessing the skills and financial knowledge of the borrower to determine the level of risk involved.   </vt:lpstr>
      <vt:lpstr>    Objective:</vt:lpstr>
      <vt:lpstr>  Process  and Software Requirement</vt:lpstr>
      <vt:lpstr>  Process Model  </vt:lpstr>
      <vt:lpstr>                   Software Requirement</vt:lpstr>
      <vt:lpstr>Missing Value:</vt:lpstr>
      <vt:lpstr>Univariate analysis: Analysis of gender variable                                                                                                  Analysis of Married column               sns.countplot(Loan_data["Gender"])                                                                        sns.countplot(Loan_data[“Married])                                                                                                                               *   Around 80% of the applicants are male                                        *   Around  65% of the applicants are Married.</vt:lpstr>
      <vt:lpstr>  Bivariate Analysis:  sns.boxplot(x=‘Property_Area’,  y=‘ApplicantIncome’ ,                                           sns.FacetGrid (Loan_data,hue = "Gender",height = 5) \  hue=‘Property_Area’, data=Loan_data)                                                                       map(plt.scatter , "LoanAmount“ ,” Loan_Status”) \                                                                                                                                                        .add_legend()                                                                                                                                                         plt.show()                                                                                                                                                                                                                                      *  The graph represents the minimum, 1st quartile ,median,          *   Male applicants with good income have higher rate        3rd  quartile and maximum values.                                                               of loan approval compared to female applicants.   </vt:lpstr>
      <vt:lpstr>  Correlation Matrix:  </vt:lpstr>
      <vt:lpstr>                 Result and Discussion:</vt:lpstr>
      <vt:lpstr>Slide 13</vt:lpstr>
      <vt:lpstr>     PREDICTIVE  WITH  UNKNOWN  DATA</vt:lpstr>
      <vt:lpstr>                      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BC</dc:creator>
  <cp:lastModifiedBy>user</cp:lastModifiedBy>
  <cp:revision>130</cp:revision>
  <dcterms:created xsi:type="dcterms:W3CDTF">2022-05-31T14:37:57Z</dcterms:created>
  <dcterms:modified xsi:type="dcterms:W3CDTF">2022-06-14T04:29:38Z</dcterms:modified>
</cp:coreProperties>
</file>