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60" r:id="rId6"/>
    <p:sldId id="261" r:id="rId7"/>
    <p:sldId id="262" r:id="rId8"/>
    <p:sldId id="264" r:id="rId9"/>
    <p:sldId id="265" r:id="rId10"/>
    <p:sldId id="266" r:id="rId11"/>
    <p:sldId id="269" r:id="rId12"/>
    <p:sldId id="268" r:id="rId13"/>
    <p:sldId id="263"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80" y="-4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53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309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8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04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36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72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13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75650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81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80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9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802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55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07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8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9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5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18220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FRAUD APP DETECTION</a:t>
            </a:r>
            <a:endParaRPr lang="en-IN" dirty="0"/>
          </a:p>
        </p:txBody>
      </p:sp>
      <p:sp>
        <p:nvSpPr>
          <p:cNvPr id="3" name="Subtitle 2"/>
          <p:cNvSpPr>
            <a:spLocks noGrp="1"/>
          </p:cNvSpPr>
          <p:nvPr>
            <p:ph type="subTitle" idx="1"/>
          </p:nvPr>
        </p:nvSpPr>
        <p:spPr/>
        <p:txBody>
          <a:bodyPr/>
          <a:lstStyle/>
          <a:p>
            <a:r>
              <a:rPr lang="en-IN" dirty="0" smtClean="0"/>
              <a:t>M.N.SRIGANDH</a:t>
            </a:r>
          </a:p>
          <a:p>
            <a:r>
              <a:rPr lang="en-IN" dirty="0" smtClean="0"/>
              <a:t>au412721205047</a:t>
            </a:r>
            <a:endParaRPr lang="en-IN" dirty="0"/>
          </a:p>
        </p:txBody>
      </p:sp>
    </p:spTree>
    <p:extLst>
      <p:ext uri="{BB962C8B-B14F-4D97-AF65-F5344CB8AC3E}">
        <p14:creationId xmlns:p14="http://schemas.microsoft.com/office/powerpoint/2010/main" val="164880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6500" y="285751"/>
            <a:ext cx="6915150" cy="4005262"/>
          </a:xfrm>
          <a:prstGeom prst="rect">
            <a:avLst/>
          </a:prstGeom>
        </p:spPr>
      </p:pic>
      <p:sp>
        <p:nvSpPr>
          <p:cNvPr id="4" name="TextBox 3"/>
          <p:cNvSpPr txBox="1"/>
          <p:nvPr/>
        </p:nvSpPr>
        <p:spPr>
          <a:xfrm>
            <a:off x="533400" y="4876800"/>
            <a:ext cx="10380406" cy="2031325"/>
          </a:xfrm>
          <a:prstGeom prst="rect">
            <a:avLst/>
          </a:prstGeom>
          <a:noFill/>
        </p:spPr>
        <p:txBody>
          <a:bodyPr wrap="square" rtlCol="0">
            <a:spAutoFit/>
          </a:bodyPr>
          <a:lstStyle/>
          <a:p>
            <a:r>
              <a:rPr lang="en-US" b="1" dirty="0">
                <a:solidFill>
                  <a:schemeClr val="accent6">
                    <a:lumMod val="50000"/>
                  </a:schemeClr>
                </a:solidFill>
              </a:rPr>
              <a:t>Travel and Hospitality Industry: Companies in the travel and hospitality sector may use fraud detection systems to prevent fraudulent bookings, credit card chargebacks, and loyalty program abuse.</a:t>
            </a:r>
          </a:p>
          <a:p>
            <a:endParaRPr lang="en-US" b="1" dirty="0">
              <a:solidFill>
                <a:schemeClr val="accent6">
                  <a:lumMod val="50000"/>
                </a:schemeClr>
              </a:solidFill>
            </a:endParaRPr>
          </a:p>
          <a:p>
            <a:r>
              <a:rPr lang="en-US" b="1" dirty="0">
                <a:solidFill>
                  <a:schemeClr val="accent6">
                    <a:lumMod val="50000"/>
                  </a:schemeClr>
                </a:solidFill>
              </a:rPr>
              <a:t>Gaming and Gambling Industry: Online gaming and gambling platforms utilize fraud detection systems to prevent activities such as cheating, account hacking, and fraudulent transactions.</a:t>
            </a:r>
          </a:p>
        </p:txBody>
      </p:sp>
    </p:spTree>
    <p:extLst>
      <p:ext uri="{BB962C8B-B14F-4D97-AF65-F5344CB8AC3E}">
        <p14:creationId xmlns:p14="http://schemas.microsoft.com/office/powerpoint/2010/main" val="6513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54" y="1037168"/>
            <a:ext cx="8761413" cy="706964"/>
          </a:xfrm>
        </p:spPr>
        <p:txBody>
          <a:bodyPr/>
          <a:lstStyle/>
          <a:p>
            <a:r>
              <a:rPr lang="en-IN" sz="7200" b="1" dirty="0"/>
              <a:t>Modelling</a:t>
            </a:r>
            <a:r>
              <a:rPr lang="en-IN" b="1" dirty="0"/>
              <a:t/>
            </a:r>
            <a:br>
              <a:rPr lang="en-IN" b="1" dirty="0"/>
            </a:br>
            <a:endParaRPr lang="en-IN" dirty="0"/>
          </a:p>
        </p:txBody>
      </p:sp>
      <p:sp>
        <p:nvSpPr>
          <p:cNvPr id="3" name="Content Placeholder 2"/>
          <p:cNvSpPr>
            <a:spLocks noGrp="1"/>
          </p:cNvSpPr>
          <p:nvPr>
            <p:ph idx="1"/>
          </p:nvPr>
        </p:nvSpPr>
        <p:spPr>
          <a:xfrm>
            <a:off x="1154954" y="2603500"/>
            <a:ext cx="9995646" cy="3949700"/>
          </a:xfrm>
        </p:spPr>
        <p:txBody>
          <a:bodyPr>
            <a:normAutofit/>
          </a:bodyPr>
          <a:lstStyle/>
          <a:p>
            <a:r>
              <a:rPr lang="en-US" sz="2400" b="1" dirty="0"/>
              <a:t>Machine Learning</a:t>
            </a:r>
          </a:p>
          <a:p>
            <a:r>
              <a:rPr lang="en-US" sz="2400" dirty="0"/>
              <a:t>Utilizing ML for predictive analysis and pattern recognition.</a:t>
            </a:r>
          </a:p>
          <a:p>
            <a:r>
              <a:rPr lang="en-US" sz="2400" b="1" dirty="0"/>
              <a:t>Data Visualization</a:t>
            </a:r>
          </a:p>
          <a:p>
            <a:r>
              <a:rPr lang="en-US" sz="2400" dirty="0"/>
              <a:t>Representing complex data to discover trends and anomalies.</a:t>
            </a:r>
          </a:p>
          <a:p>
            <a:r>
              <a:rPr lang="en-US" sz="2400" b="1" dirty="0"/>
              <a:t>Algorithm Optimization</a:t>
            </a:r>
          </a:p>
          <a:p>
            <a:r>
              <a:rPr lang="en-US" sz="2400" dirty="0"/>
              <a:t>Enhancing algorithm efficiency to streamline fraud detection.</a:t>
            </a:r>
          </a:p>
          <a:p>
            <a:r>
              <a:rPr lang="en-US" sz="2400" b="1" dirty="0"/>
              <a:t>Algorithm Optimization</a:t>
            </a:r>
          </a:p>
          <a:p>
            <a:r>
              <a:rPr lang="en-US" sz="2400" dirty="0"/>
              <a:t>Enhancing algorithm efficiency to streamline fraud detection.</a:t>
            </a:r>
          </a:p>
          <a:p>
            <a:endParaRPr lang="en-IN" sz="2400" dirty="0"/>
          </a:p>
        </p:txBody>
      </p:sp>
    </p:spTree>
    <p:extLst>
      <p:ext uri="{BB962C8B-B14F-4D97-AF65-F5344CB8AC3E}">
        <p14:creationId xmlns:p14="http://schemas.microsoft.com/office/powerpoint/2010/main" val="312087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754" y="1011768"/>
            <a:ext cx="8761413" cy="706964"/>
          </a:xfrm>
        </p:spPr>
        <p:txBody>
          <a:bodyPr/>
          <a:lstStyle/>
          <a:p>
            <a:r>
              <a:rPr lang="en-US" sz="4000" b="1" i="1" dirty="0"/>
              <a:t>Solution and its Value Proposition</a:t>
            </a:r>
            <a:r>
              <a:rPr lang="en-US" b="1" dirty="0"/>
              <a:t/>
            </a:r>
            <a:br>
              <a:rPr lang="en-US" b="1" dirty="0"/>
            </a:br>
            <a:endParaRPr lang="en-IN" dirty="0"/>
          </a:p>
        </p:txBody>
      </p:sp>
      <p:sp>
        <p:nvSpPr>
          <p:cNvPr id="3" name="Content Placeholder 2"/>
          <p:cNvSpPr>
            <a:spLocks noGrp="1"/>
          </p:cNvSpPr>
          <p:nvPr>
            <p:ph idx="1"/>
          </p:nvPr>
        </p:nvSpPr>
        <p:spPr>
          <a:xfrm>
            <a:off x="990600" y="2552700"/>
            <a:ext cx="10388600" cy="4483100"/>
          </a:xfrm>
        </p:spPr>
        <p:txBody>
          <a:bodyPr>
            <a:normAutofit/>
          </a:bodyPr>
          <a:lstStyle/>
          <a:p>
            <a:r>
              <a:rPr lang="en-US" sz="2400" b="1" dirty="0" smtClean="0"/>
              <a:t>Customized Detection</a:t>
            </a:r>
          </a:p>
          <a:p>
            <a:r>
              <a:rPr lang="en-US" sz="2400" dirty="0" smtClean="0"/>
              <a:t>Tailored </a:t>
            </a:r>
            <a:r>
              <a:rPr lang="en-US" sz="2400" dirty="0"/>
              <a:t>strategies to match the unique characteristics of your app platform.</a:t>
            </a:r>
          </a:p>
          <a:p>
            <a:r>
              <a:rPr lang="en-US" sz="2400" b="1" dirty="0"/>
              <a:t>Real-time Alerts</a:t>
            </a:r>
          </a:p>
          <a:p>
            <a:r>
              <a:rPr lang="en-US" sz="2400" dirty="0"/>
              <a:t>Immediate notifications for potential fraudulent activities to prevent harm.</a:t>
            </a:r>
          </a:p>
          <a:p>
            <a:r>
              <a:rPr lang="en-US" sz="2400" b="1" dirty="0"/>
              <a:t>Performance Analytics</a:t>
            </a:r>
          </a:p>
          <a:p>
            <a:r>
              <a:rPr lang="en-US" sz="2400" dirty="0" smtClean="0"/>
              <a:t>Insights into the efficacy of the detection methods applied and their impact.</a:t>
            </a:r>
          </a:p>
          <a:p>
            <a:pPr marL="0" indent="0">
              <a:buNone/>
            </a:pPr>
            <a:endParaRPr lang="en-IN" dirty="0"/>
          </a:p>
        </p:txBody>
      </p:sp>
    </p:spTree>
    <p:extLst>
      <p:ext uri="{BB962C8B-B14F-4D97-AF65-F5344CB8AC3E}">
        <p14:creationId xmlns:p14="http://schemas.microsoft.com/office/powerpoint/2010/main" val="87351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END USERS</a:t>
            </a:r>
            <a:endParaRPr lang="en-IN" dirty="0"/>
          </a:p>
        </p:txBody>
      </p:sp>
      <p:sp>
        <p:nvSpPr>
          <p:cNvPr id="5" name="Content Placeholder 4"/>
          <p:cNvSpPr>
            <a:spLocks noGrp="1"/>
          </p:cNvSpPr>
          <p:nvPr>
            <p:ph idx="1"/>
          </p:nvPr>
        </p:nvSpPr>
        <p:spPr>
          <a:xfrm>
            <a:off x="1154954" y="2603500"/>
            <a:ext cx="8977188" cy="3561326"/>
          </a:xfrm>
        </p:spPr>
        <p:txBody>
          <a:bodyPr>
            <a:normAutofit lnSpcReduction="10000"/>
          </a:bodyPr>
          <a:lstStyle/>
          <a:p>
            <a:r>
              <a:rPr lang="en-US" b="1" dirty="0">
                <a:solidFill>
                  <a:schemeClr val="accent6">
                    <a:lumMod val="50000"/>
                  </a:schemeClr>
                </a:solidFill>
              </a:rPr>
              <a:t>The end users for a fraud app detection project can vary depending on the context and purpose of the application. Here are some potential end users:</a:t>
            </a:r>
          </a:p>
          <a:p>
            <a:endParaRPr lang="en-US" b="1" dirty="0">
              <a:solidFill>
                <a:schemeClr val="accent6">
                  <a:lumMod val="50000"/>
                </a:schemeClr>
              </a:solidFill>
            </a:endParaRPr>
          </a:p>
          <a:p>
            <a:r>
              <a:rPr lang="en-US" b="1" dirty="0">
                <a:solidFill>
                  <a:schemeClr val="accent6">
                    <a:lumMod val="50000"/>
                  </a:schemeClr>
                </a:solidFill>
              </a:rPr>
              <a:t>Financial Institutions: Banks, credit card companies, and other financial institutions are primary users of fraud detection systems. They use these systems to protect their customers' accounts from fraudulent activities such as unauthorized transactions, identity theft, and account takeovers.</a:t>
            </a:r>
          </a:p>
          <a:p>
            <a:endParaRPr lang="en-US" b="1" dirty="0">
              <a:solidFill>
                <a:schemeClr val="accent6">
                  <a:lumMod val="50000"/>
                </a:schemeClr>
              </a:solidFill>
            </a:endParaRPr>
          </a:p>
          <a:p>
            <a:r>
              <a:rPr lang="en-US" b="1" dirty="0">
                <a:solidFill>
                  <a:schemeClr val="accent6">
                    <a:lumMod val="50000"/>
                  </a:schemeClr>
                </a:solidFill>
              </a:rPr>
              <a:t>E-commerce Platforms: Online retailers and marketplaces employ fraud detection systems to prevent fraudulent transactions, including payment fraud, fake accounts, and fraudulent refunds.</a:t>
            </a:r>
          </a:p>
          <a:p>
            <a:endParaRPr lang="en-IN" b="1" dirty="0">
              <a:solidFill>
                <a:schemeClr val="accent6">
                  <a:lumMod val="50000"/>
                </a:schemeClr>
              </a:solidFill>
            </a:endParaRPr>
          </a:p>
        </p:txBody>
      </p:sp>
    </p:spTree>
    <p:extLst>
      <p:ext uri="{BB962C8B-B14F-4D97-AF65-F5344CB8AC3E}">
        <p14:creationId xmlns:p14="http://schemas.microsoft.com/office/powerpoint/2010/main" val="2488476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454" y="1608668"/>
            <a:ext cx="8761413" cy="706964"/>
          </a:xfrm>
        </p:spPr>
        <p:txBody>
          <a:bodyPr/>
          <a:lstStyle/>
          <a:p>
            <a:r>
              <a:rPr lang="en-IN" sz="8800" b="1" dirty="0"/>
              <a:t>Result</a:t>
            </a:r>
            <a:br>
              <a:rPr lang="en-IN" sz="8800" b="1" dirty="0"/>
            </a:br>
            <a:endParaRPr lang="en-IN" sz="8800" dirty="0"/>
          </a:p>
        </p:txBody>
      </p:sp>
      <p:sp>
        <p:nvSpPr>
          <p:cNvPr id="3" name="Content Placeholder 2"/>
          <p:cNvSpPr>
            <a:spLocks noGrp="1"/>
          </p:cNvSpPr>
          <p:nvPr>
            <p:ph idx="1"/>
          </p:nvPr>
        </p:nvSpPr>
        <p:spPr/>
        <p:txBody>
          <a:bodyPr>
            <a:noAutofit/>
          </a:bodyPr>
          <a:lstStyle/>
          <a:p>
            <a:r>
              <a:rPr lang="en-US" sz="2400" b="1" dirty="0"/>
              <a:t>Data Collection</a:t>
            </a:r>
          </a:p>
          <a:p>
            <a:r>
              <a:rPr lang="en-US" sz="2400" dirty="0"/>
              <a:t>Gathering app-related data from various sources for analysis.</a:t>
            </a:r>
          </a:p>
          <a:p>
            <a:r>
              <a:rPr lang="en-US" sz="2400" b="1" dirty="0"/>
              <a:t>Analysis and Detection</a:t>
            </a:r>
          </a:p>
          <a:p>
            <a:r>
              <a:rPr lang="en-US" sz="2400" dirty="0"/>
              <a:t>Utilizing advanced algorithms to identify fraudulent app attributes.</a:t>
            </a:r>
          </a:p>
          <a:p>
            <a:r>
              <a:rPr lang="en-US" sz="2400" b="1" dirty="0"/>
              <a:t>Reporting and Action</a:t>
            </a:r>
          </a:p>
          <a:p>
            <a:r>
              <a:rPr lang="en-US" sz="2400" dirty="0"/>
              <a:t>Generating comprehensive reports and taking necessary preventive actions</a:t>
            </a:r>
          </a:p>
          <a:p>
            <a:endParaRPr lang="en-IN" sz="2400" dirty="0"/>
          </a:p>
        </p:txBody>
      </p:sp>
    </p:spTree>
    <p:extLst>
      <p:ext uri="{BB962C8B-B14F-4D97-AF65-F5344CB8AC3E}">
        <p14:creationId xmlns:p14="http://schemas.microsoft.com/office/powerpoint/2010/main" val="155301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5962" y="1714500"/>
            <a:ext cx="8220075" cy="3429000"/>
          </a:xfrm>
          <a:prstGeom prst="rect">
            <a:avLst/>
          </a:prstGeom>
        </p:spPr>
      </p:pic>
    </p:spTree>
    <p:extLst>
      <p:ext uri="{BB962C8B-B14F-4D97-AF65-F5344CB8AC3E}">
        <p14:creationId xmlns:p14="http://schemas.microsoft.com/office/powerpoint/2010/main" val="3790953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30488" y="1548580"/>
            <a:ext cx="6352742" cy="3646692"/>
          </a:xfrm>
          <a:prstGeom prst="rect">
            <a:avLst/>
          </a:prstGeom>
        </p:spPr>
      </p:pic>
      <p:sp>
        <p:nvSpPr>
          <p:cNvPr id="5" name="TextBox 4"/>
          <p:cNvSpPr txBox="1"/>
          <p:nvPr/>
        </p:nvSpPr>
        <p:spPr>
          <a:xfrm>
            <a:off x="545691" y="1179248"/>
            <a:ext cx="3878826" cy="369332"/>
          </a:xfrm>
          <a:prstGeom prst="rect">
            <a:avLst/>
          </a:prstGeom>
          <a:noFill/>
        </p:spPr>
        <p:txBody>
          <a:bodyPr wrap="square" rtlCol="0">
            <a:spAutoFit/>
          </a:bodyPr>
          <a:lstStyle/>
          <a:p>
            <a:pPr algn="ctr"/>
            <a:r>
              <a:rPr lang="en-IN" b="1" dirty="0">
                <a:solidFill>
                  <a:schemeClr val="accent6">
                    <a:lumMod val="50000"/>
                  </a:schemeClr>
                </a:solidFill>
              </a:rPr>
              <a:t>AGENDA</a:t>
            </a:r>
          </a:p>
        </p:txBody>
      </p:sp>
      <p:sp>
        <p:nvSpPr>
          <p:cNvPr id="8" name="TextBox 7"/>
          <p:cNvSpPr txBox="1"/>
          <p:nvPr/>
        </p:nvSpPr>
        <p:spPr>
          <a:xfrm>
            <a:off x="368710" y="1814052"/>
            <a:ext cx="4275529" cy="3970318"/>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  </a:t>
            </a:r>
            <a:r>
              <a:rPr lang="en-IN" b="1" dirty="0" smtClean="0">
                <a:solidFill>
                  <a:schemeClr val="accent6">
                    <a:lumMod val="75000"/>
                  </a:schemeClr>
                </a:solidFill>
              </a:rPr>
              <a:t>Project overview</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Teams roles and responsibilities</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Research and Analysis</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Requirements Gathering</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Technical Architecture Design</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Data Collection and Preparation</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Model  Development</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Integration and testing</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Deployment Plan</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Monitoring and  </a:t>
            </a:r>
            <a:r>
              <a:rPr lang="en-IN" b="1" dirty="0" err="1" smtClean="0">
                <a:solidFill>
                  <a:schemeClr val="accent6">
                    <a:lumMod val="75000"/>
                  </a:schemeClr>
                </a:solidFill>
              </a:rPr>
              <a:t>Maintainace</a:t>
            </a:r>
            <a:endParaRPr lang="en-IN" b="1" dirty="0">
              <a:solidFill>
                <a:schemeClr val="accent6">
                  <a:lumMod val="75000"/>
                </a:schemeClr>
              </a:solidFill>
            </a:endParaRPr>
          </a:p>
          <a:p>
            <a:pPr marL="285750" indent="-285750">
              <a:buFont typeface="Wingdings" panose="05000000000000000000" pitchFamily="2" charset="2"/>
              <a:buChar char="q"/>
            </a:pPr>
            <a:r>
              <a:rPr lang="en-IN" b="1" dirty="0" smtClean="0">
                <a:solidFill>
                  <a:schemeClr val="accent6">
                    <a:lumMod val="75000"/>
                  </a:schemeClr>
                </a:solidFill>
              </a:rPr>
              <a:t>  Risk </a:t>
            </a:r>
            <a:r>
              <a:rPr lang="en-IN" b="1" dirty="0" err="1" smtClean="0">
                <a:solidFill>
                  <a:schemeClr val="accent6">
                    <a:lumMod val="75000"/>
                  </a:schemeClr>
                </a:solidFill>
              </a:rPr>
              <a:t>Mangement</a:t>
            </a:r>
            <a:endParaRPr lang="en-IN" b="1" dirty="0" smtClean="0">
              <a:solidFill>
                <a:schemeClr val="accent6">
                  <a:lumMod val="75000"/>
                </a:schemeClr>
              </a:solidFill>
            </a:endParaRP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Project </a:t>
            </a:r>
            <a:r>
              <a:rPr lang="en-IN" b="1" dirty="0" err="1" smtClean="0">
                <a:solidFill>
                  <a:schemeClr val="accent6">
                    <a:lumMod val="75000"/>
                  </a:schemeClr>
                </a:solidFill>
              </a:rPr>
              <a:t>Goverance</a:t>
            </a:r>
            <a:endParaRPr lang="en-IN" b="1" dirty="0" smtClean="0">
              <a:solidFill>
                <a:schemeClr val="accent6">
                  <a:lumMod val="75000"/>
                </a:schemeClr>
              </a:solidFill>
            </a:endParaRPr>
          </a:p>
          <a:p>
            <a:pPr marL="285750" indent="-285750">
              <a:buFont typeface="Wingdings" panose="05000000000000000000" pitchFamily="2" charset="2"/>
              <a:buChar char="q"/>
            </a:pPr>
            <a:r>
              <a:rPr lang="en-IN" b="1" dirty="0"/>
              <a:t> </a:t>
            </a:r>
            <a:r>
              <a:rPr lang="en-IN" b="1" dirty="0" smtClean="0"/>
              <a:t> </a:t>
            </a:r>
            <a:r>
              <a:rPr lang="en-IN" b="1" dirty="0" smtClean="0">
                <a:solidFill>
                  <a:schemeClr val="accent6">
                    <a:lumMod val="75000"/>
                  </a:schemeClr>
                </a:solidFill>
              </a:rPr>
              <a:t>Communication Plan</a:t>
            </a:r>
          </a:p>
          <a:p>
            <a:pPr marL="285750" indent="-285750">
              <a:buFont typeface="Wingdings" panose="05000000000000000000" pitchFamily="2" charset="2"/>
              <a:buChar char="q"/>
            </a:pPr>
            <a:r>
              <a:rPr lang="en-IN" b="1" dirty="0">
                <a:solidFill>
                  <a:schemeClr val="accent6">
                    <a:lumMod val="75000"/>
                  </a:schemeClr>
                </a:solidFill>
              </a:rPr>
              <a:t> </a:t>
            </a:r>
            <a:r>
              <a:rPr lang="en-IN" b="1" dirty="0" smtClean="0">
                <a:solidFill>
                  <a:schemeClr val="accent6">
                    <a:lumMod val="75000"/>
                  </a:schemeClr>
                </a:solidFill>
              </a:rPr>
              <a:t>  Evaluation and review  </a:t>
            </a:r>
            <a:endParaRPr lang="en-IN" b="1" dirty="0">
              <a:solidFill>
                <a:schemeClr val="accent6">
                  <a:lumMod val="75000"/>
                </a:schemeClr>
              </a:solidFill>
            </a:endParaRPr>
          </a:p>
        </p:txBody>
      </p:sp>
    </p:spTree>
    <p:extLst>
      <p:ext uri="{BB962C8B-B14F-4D97-AF65-F5344CB8AC3E}">
        <p14:creationId xmlns:p14="http://schemas.microsoft.com/office/powerpoint/2010/main" val="870214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6" name="TextBox 5"/>
          <p:cNvSpPr txBox="1"/>
          <p:nvPr/>
        </p:nvSpPr>
        <p:spPr>
          <a:xfrm>
            <a:off x="628650" y="2495550"/>
            <a:ext cx="11353800" cy="3139321"/>
          </a:xfrm>
          <a:prstGeom prst="rect">
            <a:avLst/>
          </a:prstGeom>
          <a:noFill/>
        </p:spPr>
        <p:txBody>
          <a:bodyPr wrap="square" rtlCol="0">
            <a:spAutoFit/>
          </a:bodyPr>
          <a:lstStyle/>
          <a:p>
            <a:r>
              <a:rPr lang="en-US" b="1" dirty="0">
                <a:solidFill>
                  <a:schemeClr val="accent6">
                    <a:lumMod val="75000"/>
                  </a:schemeClr>
                </a:solidFill>
              </a:rPr>
              <a:t>In today's digital era, mobile applications have become an integral part of daily life, facilitating various transactions and interactions. </a:t>
            </a:r>
            <a:endParaRPr lang="en-US" b="1" dirty="0" smtClean="0">
              <a:solidFill>
                <a:schemeClr val="accent6">
                  <a:lumMod val="75000"/>
                </a:schemeClr>
              </a:solidFill>
            </a:endParaRPr>
          </a:p>
          <a:p>
            <a:endParaRPr lang="en-US" b="1" dirty="0">
              <a:solidFill>
                <a:schemeClr val="accent6">
                  <a:lumMod val="75000"/>
                </a:schemeClr>
              </a:solidFill>
            </a:endParaRPr>
          </a:p>
          <a:p>
            <a:r>
              <a:rPr lang="en-US" b="1" dirty="0">
                <a:solidFill>
                  <a:schemeClr val="accent6">
                    <a:lumMod val="75000"/>
                  </a:schemeClr>
                </a:solidFill>
              </a:rPr>
              <a:t>However, with the growing dependence on mobile apps for financial transactions, communication, and entertainment, the risk of fraudulent activities within these applications has also surged.</a:t>
            </a:r>
          </a:p>
          <a:p>
            <a:pPr algn="ctr"/>
            <a:endParaRPr lang="en-US" b="1" dirty="0">
              <a:solidFill>
                <a:schemeClr val="accent6">
                  <a:lumMod val="75000"/>
                </a:schemeClr>
              </a:solidFill>
            </a:endParaRPr>
          </a:p>
          <a:p>
            <a:r>
              <a:rPr lang="en-US" b="1" dirty="0">
                <a:solidFill>
                  <a:schemeClr val="accent6">
                    <a:lumMod val="75000"/>
                  </a:schemeClr>
                </a:solidFill>
              </a:rPr>
              <a:t>The problem statement revolves around developing an effective fraud detection system specifically tailored for mobile applications. </a:t>
            </a:r>
          </a:p>
          <a:p>
            <a:endParaRPr lang="en-US" b="1" dirty="0">
              <a:solidFill>
                <a:schemeClr val="accent6">
                  <a:lumMod val="75000"/>
                </a:schemeClr>
              </a:solidFill>
            </a:endParaRPr>
          </a:p>
          <a:p>
            <a:r>
              <a:rPr lang="en-US" b="1" dirty="0">
                <a:solidFill>
                  <a:schemeClr val="accent6">
                    <a:lumMod val="75000"/>
                  </a:schemeClr>
                </a:solidFill>
              </a:rPr>
              <a:t>The objective is to design and implement a solution that can accurately identify and prevent fraudulent activities, safeguarding both users and service providers from potential fin</a:t>
            </a:r>
            <a:endParaRPr lang="en-IN" b="1" dirty="0">
              <a:solidFill>
                <a:schemeClr val="accent6">
                  <a:lumMod val="75000"/>
                </a:schemeClr>
              </a:solidFill>
            </a:endParaRPr>
          </a:p>
        </p:txBody>
      </p:sp>
    </p:spTree>
    <p:extLst>
      <p:ext uri="{BB962C8B-B14F-4D97-AF65-F5344CB8AC3E}">
        <p14:creationId xmlns:p14="http://schemas.microsoft.com/office/powerpoint/2010/main" val="27241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Text Placeholder 2"/>
          <p:cNvSpPr>
            <a:spLocks noGrp="1"/>
          </p:cNvSpPr>
          <p:nvPr>
            <p:ph type="body" sz="half" idx="2"/>
          </p:nvPr>
        </p:nvSpPr>
        <p:spPr/>
        <p:txBody>
          <a:bodyPr>
            <a:normAutofit fontScale="70000" lnSpcReduction="20000"/>
          </a:bodyPr>
          <a:lstStyle/>
          <a:p>
            <a:r>
              <a:rPr lang="en-US" b="1" dirty="0">
                <a:solidFill>
                  <a:schemeClr val="accent6">
                    <a:lumMod val="50000"/>
                  </a:schemeClr>
                </a:solidFill>
              </a:rPr>
              <a:t>Introduction</a:t>
            </a:r>
            <a:r>
              <a:rPr lang="en-US" b="1" dirty="0">
                <a:solidFill>
                  <a:schemeClr val="accent6">
                    <a:lumMod val="75000"/>
                  </a:schemeClr>
                </a:solidFill>
              </a:rPr>
              <a:t>:</a:t>
            </a:r>
          </a:p>
          <a:p>
            <a:r>
              <a:rPr lang="en-US" b="1" dirty="0">
                <a:solidFill>
                  <a:schemeClr val="accent6">
                    <a:lumMod val="75000"/>
                  </a:schemeClr>
                </a:solidFill>
              </a:rPr>
              <a:t>Provide an overview of the project, emphasizing the increasing prevalence of fraud in mobile applications.</a:t>
            </a:r>
          </a:p>
          <a:p>
            <a:r>
              <a:rPr lang="en-US" b="1" dirty="0">
                <a:solidFill>
                  <a:schemeClr val="accent6">
                    <a:lumMod val="75000"/>
                  </a:schemeClr>
                </a:solidFill>
              </a:rPr>
              <a:t>Highlight the importance of developing a robust fraud detection system to safeguard users and service providers.</a:t>
            </a:r>
          </a:p>
          <a:p>
            <a:endParaRPr lang="en-US" b="1" dirty="0">
              <a:solidFill>
                <a:schemeClr val="accent6">
                  <a:lumMod val="75000"/>
                </a:schemeClr>
              </a:solidFill>
            </a:endParaRPr>
          </a:p>
          <a:p>
            <a:r>
              <a:rPr lang="en-US" b="1" dirty="0">
                <a:solidFill>
                  <a:schemeClr val="accent6">
                    <a:lumMod val="50000"/>
                  </a:schemeClr>
                </a:solidFill>
              </a:rPr>
              <a:t>Problem Statement:</a:t>
            </a:r>
          </a:p>
          <a:p>
            <a:r>
              <a:rPr lang="en-US" b="1" dirty="0">
                <a:solidFill>
                  <a:schemeClr val="accent6">
                    <a:lumMod val="75000"/>
                  </a:schemeClr>
                </a:solidFill>
              </a:rPr>
              <a:t>Define the specific challenges associated with detecting fraudulent activities within mobile applications.</a:t>
            </a:r>
          </a:p>
          <a:p>
            <a:r>
              <a:rPr lang="en-US" b="1" dirty="0">
                <a:solidFill>
                  <a:schemeClr val="accent6">
                    <a:lumMod val="75000"/>
                  </a:schemeClr>
                </a:solidFill>
              </a:rPr>
              <a:t>Emphasize the need for a solution that can address diverse fraud techniques, class imbalance, real-time detection, privacy concerns, and adaptability.</a:t>
            </a:r>
            <a:endParaRPr lang="en-IN" b="1" dirty="0">
              <a:solidFill>
                <a:schemeClr val="accent6">
                  <a:lumMod val="75000"/>
                </a:schemeClr>
              </a:solidFill>
            </a:endParaRPr>
          </a:p>
        </p:txBody>
      </p:sp>
    </p:spTree>
    <p:extLst>
      <p:ext uri="{BB962C8B-B14F-4D97-AF65-F5344CB8AC3E}">
        <p14:creationId xmlns:p14="http://schemas.microsoft.com/office/powerpoint/2010/main" val="30830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571499"/>
            <a:ext cx="9925050" cy="5632311"/>
          </a:xfrm>
          <a:prstGeom prst="rect">
            <a:avLst/>
          </a:prstGeom>
        </p:spPr>
        <p:txBody>
          <a:bodyPr wrap="square">
            <a:spAutoFit/>
          </a:bodyPr>
          <a:lstStyle/>
          <a:p>
            <a:r>
              <a:rPr lang="en-US" b="1" dirty="0">
                <a:solidFill>
                  <a:schemeClr val="accent6">
                    <a:lumMod val="50000"/>
                  </a:schemeClr>
                </a:solidFill>
              </a:rPr>
              <a:t>Proposed Solution:</a:t>
            </a:r>
          </a:p>
          <a:p>
            <a:r>
              <a:rPr lang="en-US" b="1" dirty="0">
                <a:solidFill>
                  <a:schemeClr val="accent6">
                    <a:lumMod val="75000"/>
                  </a:schemeClr>
                </a:solidFill>
              </a:rPr>
              <a:t>Detail the proposed approach for building a fraud detection system.</a:t>
            </a:r>
          </a:p>
          <a:p>
            <a:r>
              <a:rPr lang="en-US" b="1" dirty="0">
                <a:solidFill>
                  <a:schemeClr val="accent6">
                    <a:lumMod val="75000"/>
                  </a:schemeClr>
                </a:solidFill>
              </a:rPr>
              <a:t>Discuss the utilization of machine learning algorithms, data preprocessing techniques, and privacy-preserving mechanisms.</a:t>
            </a:r>
          </a:p>
          <a:p>
            <a:r>
              <a:rPr lang="en-US" b="1" dirty="0">
                <a:solidFill>
                  <a:schemeClr val="accent6">
                    <a:lumMod val="75000"/>
                  </a:schemeClr>
                </a:solidFill>
              </a:rPr>
              <a:t>Outline strategies for addressing class imbalance and achieving real-time detection.</a:t>
            </a:r>
          </a:p>
          <a:p>
            <a:r>
              <a:rPr lang="en-US" b="1" dirty="0">
                <a:solidFill>
                  <a:schemeClr val="accent6">
                    <a:lumMod val="75000"/>
                  </a:schemeClr>
                </a:solidFill>
              </a:rPr>
              <a:t>Highlight the importance of continuous monitoring and adaptation to evolving fraud patterns.</a:t>
            </a:r>
          </a:p>
          <a:p>
            <a:endParaRPr lang="en-US" b="1" dirty="0">
              <a:solidFill>
                <a:schemeClr val="accent6">
                  <a:lumMod val="75000"/>
                </a:schemeClr>
              </a:solidFill>
            </a:endParaRPr>
          </a:p>
          <a:p>
            <a:r>
              <a:rPr lang="en-US" b="1" dirty="0">
                <a:solidFill>
                  <a:schemeClr val="accent6">
                    <a:lumMod val="50000"/>
                  </a:schemeClr>
                </a:solidFill>
              </a:rPr>
              <a:t>Data Collection and Preprocessing:</a:t>
            </a:r>
          </a:p>
          <a:p>
            <a:r>
              <a:rPr lang="en-US" b="1" dirty="0">
                <a:solidFill>
                  <a:schemeClr val="accent6">
                    <a:lumMod val="75000"/>
                  </a:schemeClr>
                </a:solidFill>
              </a:rPr>
              <a:t>Describe the process of collecting relevant data for training and testing the fraud detection model</a:t>
            </a:r>
            <a:r>
              <a:rPr lang="en-US" b="1" dirty="0" smtClean="0">
                <a:solidFill>
                  <a:schemeClr val="accent6">
                    <a:lumMod val="75000"/>
                  </a:schemeClr>
                </a:solidFill>
              </a:rPr>
              <a:t>.</a:t>
            </a:r>
          </a:p>
          <a:p>
            <a:r>
              <a:rPr lang="en-US" b="1" dirty="0">
                <a:solidFill>
                  <a:schemeClr val="accent6">
                    <a:lumMod val="75000"/>
                  </a:schemeClr>
                </a:solidFill>
              </a:rPr>
              <a:t>Discuss data preprocessing steps, including data cleaning, feature engineering, and handling imbalanced classes.</a:t>
            </a:r>
          </a:p>
          <a:p>
            <a:endParaRPr lang="en-US" b="1" dirty="0">
              <a:solidFill>
                <a:schemeClr val="accent6">
                  <a:lumMod val="50000"/>
                </a:schemeClr>
              </a:solidFill>
            </a:endParaRPr>
          </a:p>
          <a:p>
            <a:r>
              <a:rPr lang="en-US" b="1" dirty="0">
                <a:solidFill>
                  <a:schemeClr val="accent6">
                    <a:lumMod val="50000"/>
                  </a:schemeClr>
                </a:solidFill>
              </a:rPr>
              <a:t>Model Development:</a:t>
            </a:r>
          </a:p>
          <a:p>
            <a:r>
              <a:rPr lang="en-US" b="1" dirty="0">
                <a:solidFill>
                  <a:schemeClr val="accent6">
                    <a:lumMod val="75000"/>
                  </a:schemeClr>
                </a:solidFill>
              </a:rPr>
              <a:t>Explain the selection of machine learning algorithms and techniques for model training.</a:t>
            </a:r>
          </a:p>
          <a:p>
            <a:r>
              <a:rPr lang="en-US" b="1" dirty="0">
                <a:solidFill>
                  <a:schemeClr val="accent6">
                    <a:lumMod val="75000"/>
                  </a:schemeClr>
                </a:solidFill>
              </a:rPr>
              <a:t>Detail the model architecture, </a:t>
            </a:r>
            <a:r>
              <a:rPr lang="en-US" b="1" dirty="0" err="1">
                <a:solidFill>
                  <a:schemeClr val="accent6">
                    <a:lumMod val="75000"/>
                  </a:schemeClr>
                </a:solidFill>
              </a:rPr>
              <a:t>hyperparameter</a:t>
            </a:r>
            <a:r>
              <a:rPr lang="en-US" b="1" dirty="0">
                <a:solidFill>
                  <a:schemeClr val="accent6">
                    <a:lumMod val="75000"/>
                  </a:schemeClr>
                </a:solidFill>
              </a:rPr>
              <a:t> tuning, and validation strategies.</a:t>
            </a:r>
          </a:p>
          <a:p>
            <a:r>
              <a:rPr lang="en-US" b="1" dirty="0">
                <a:solidFill>
                  <a:schemeClr val="accent6">
                    <a:lumMod val="75000"/>
                  </a:schemeClr>
                </a:solidFill>
              </a:rPr>
              <a:t>Discuss methods for evaluating model performance, including precision, recall, F1-score, and ROC curve analysis.</a:t>
            </a:r>
          </a:p>
          <a:p>
            <a:endParaRPr lang="en-IN" b="1" dirty="0">
              <a:solidFill>
                <a:schemeClr val="accent6">
                  <a:lumMod val="75000"/>
                </a:schemeClr>
              </a:solidFill>
            </a:endParaRPr>
          </a:p>
        </p:txBody>
      </p:sp>
    </p:spTree>
    <p:extLst>
      <p:ext uri="{BB962C8B-B14F-4D97-AF65-F5344CB8AC3E}">
        <p14:creationId xmlns:p14="http://schemas.microsoft.com/office/powerpoint/2010/main" val="190536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151" y="609600"/>
            <a:ext cx="10020300" cy="5355312"/>
          </a:xfrm>
          <a:prstGeom prst="rect">
            <a:avLst/>
          </a:prstGeom>
          <a:noFill/>
        </p:spPr>
        <p:txBody>
          <a:bodyPr wrap="square" rtlCol="0">
            <a:spAutoFit/>
          </a:bodyPr>
          <a:lstStyle/>
          <a:p>
            <a:r>
              <a:rPr lang="en-US" b="1" dirty="0">
                <a:solidFill>
                  <a:schemeClr val="accent6">
                    <a:lumMod val="50000"/>
                  </a:schemeClr>
                </a:solidFill>
              </a:rPr>
              <a:t>Real-Time Implementation</a:t>
            </a:r>
            <a:r>
              <a:rPr lang="en-US" b="1" dirty="0">
                <a:solidFill>
                  <a:schemeClr val="accent6">
                    <a:lumMod val="75000"/>
                  </a:schemeClr>
                </a:solidFill>
              </a:rPr>
              <a:t>:</a:t>
            </a:r>
          </a:p>
          <a:p>
            <a:r>
              <a:rPr lang="en-US" b="1" dirty="0">
                <a:solidFill>
                  <a:schemeClr val="accent6">
                    <a:lumMod val="75000"/>
                  </a:schemeClr>
                </a:solidFill>
              </a:rPr>
              <a:t>Outline the process of integrating the fraud detection model into mobile applications or backend servers.</a:t>
            </a:r>
          </a:p>
          <a:p>
            <a:r>
              <a:rPr lang="en-US" b="1" dirty="0">
                <a:solidFill>
                  <a:schemeClr val="accent6">
                    <a:lumMod val="75000"/>
                  </a:schemeClr>
                </a:solidFill>
              </a:rPr>
              <a:t>Discuss strategies for achieving real-time detection and response to suspicious activities.</a:t>
            </a:r>
          </a:p>
          <a:p>
            <a:endParaRPr lang="en-US" b="1" dirty="0">
              <a:solidFill>
                <a:schemeClr val="accent6">
                  <a:lumMod val="75000"/>
                </a:schemeClr>
              </a:solidFill>
            </a:endParaRPr>
          </a:p>
          <a:p>
            <a:r>
              <a:rPr lang="en-US" b="1" dirty="0">
                <a:solidFill>
                  <a:schemeClr val="accent6">
                    <a:lumMod val="50000"/>
                  </a:schemeClr>
                </a:solidFill>
              </a:rPr>
              <a:t>Privacy Considerations:</a:t>
            </a:r>
          </a:p>
          <a:p>
            <a:r>
              <a:rPr lang="en-US" b="1" dirty="0">
                <a:solidFill>
                  <a:schemeClr val="accent6">
                    <a:lumMod val="75000"/>
                  </a:schemeClr>
                </a:solidFill>
              </a:rPr>
              <a:t>Address privacy concerns associated with fraud detection in mobile applications.</a:t>
            </a:r>
          </a:p>
          <a:p>
            <a:r>
              <a:rPr lang="en-US" b="1" dirty="0">
                <a:solidFill>
                  <a:schemeClr val="accent6">
                    <a:lumMod val="75000"/>
                  </a:schemeClr>
                </a:solidFill>
              </a:rPr>
              <a:t>Describe techniques for ensuring user data protection, such as encryption and anonymization</a:t>
            </a:r>
            <a:r>
              <a:rPr lang="en-US" b="1" dirty="0" smtClean="0">
                <a:solidFill>
                  <a:schemeClr val="accent6">
                    <a:lumMod val="75000"/>
                  </a:schemeClr>
                </a:solidFill>
              </a:rPr>
              <a:t>.</a:t>
            </a:r>
          </a:p>
          <a:p>
            <a:endParaRPr lang="en-US" b="1" dirty="0" smtClean="0">
              <a:solidFill>
                <a:schemeClr val="accent6">
                  <a:lumMod val="75000"/>
                </a:schemeClr>
              </a:solidFill>
            </a:endParaRPr>
          </a:p>
          <a:p>
            <a:r>
              <a:rPr lang="en-US" b="1" dirty="0">
                <a:solidFill>
                  <a:schemeClr val="accent6">
                    <a:lumMod val="50000"/>
                  </a:schemeClr>
                </a:solidFill>
              </a:rPr>
              <a:t>Adaptability and Maintenance:</a:t>
            </a:r>
          </a:p>
          <a:p>
            <a:r>
              <a:rPr lang="en-US" b="1" dirty="0">
                <a:solidFill>
                  <a:schemeClr val="accent6">
                    <a:lumMod val="75000"/>
                  </a:schemeClr>
                </a:solidFill>
              </a:rPr>
              <a:t>Discuss the importance of continuous monitoring and adaptation to new fraud patterns.</a:t>
            </a:r>
          </a:p>
          <a:p>
            <a:r>
              <a:rPr lang="en-US" b="1" dirty="0">
                <a:solidFill>
                  <a:schemeClr val="accent6">
                    <a:lumMod val="75000"/>
                  </a:schemeClr>
                </a:solidFill>
              </a:rPr>
              <a:t>Outline strategies for updating the fraud detection system with new data and retraining the model.</a:t>
            </a:r>
          </a:p>
          <a:p>
            <a:endParaRPr lang="en-US" b="1" dirty="0">
              <a:solidFill>
                <a:schemeClr val="accent6">
                  <a:lumMod val="75000"/>
                </a:schemeClr>
              </a:solidFill>
            </a:endParaRPr>
          </a:p>
          <a:p>
            <a:r>
              <a:rPr lang="en-US" b="1" dirty="0">
                <a:solidFill>
                  <a:schemeClr val="accent6">
                    <a:lumMod val="50000"/>
                  </a:schemeClr>
                </a:solidFill>
              </a:rPr>
              <a:t>Evaluation and Results:</a:t>
            </a:r>
          </a:p>
          <a:p>
            <a:r>
              <a:rPr lang="en-US" b="1" dirty="0">
                <a:solidFill>
                  <a:schemeClr val="accent6">
                    <a:lumMod val="75000"/>
                  </a:schemeClr>
                </a:solidFill>
              </a:rPr>
              <a:t>Present the results of model evaluation using relevant performance metrics.</a:t>
            </a:r>
          </a:p>
          <a:p>
            <a:r>
              <a:rPr lang="en-US" b="1" dirty="0">
                <a:solidFill>
                  <a:schemeClr val="accent6">
                    <a:lumMod val="75000"/>
                  </a:schemeClr>
                </a:solidFill>
              </a:rPr>
              <a:t>Discuss the effectiveness of the fraud detection system in detecting fraudulent activities.</a:t>
            </a:r>
          </a:p>
          <a:p>
            <a:r>
              <a:rPr lang="en-US" b="1" dirty="0">
                <a:solidFill>
                  <a:schemeClr val="accent6">
                    <a:lumMod val="75000"/>
                  </a:schemeClr>
                </a:solidFill>
              </a:rPr>
              <a:t>Provide insights into the system's performance in real-world scenarios.</a:t>
            </a:r>
            <a:endParaRPr lang="en-IN" b="1" dirty="0">
              <a:solidFill>
                <a:schemeClr val="accent6">
                  <a:lumMod val="75000"/>
                </a:schemeClr>
              </a:solidFill>
            </a:endParaRPr>
          </a:p>
        </p:txBody>
      </p:sp>
    </p:spTree>
    <p:extLst>
      <p:ext uri="{BB962C8B-B14F-4D97-AF65-F5344CB8AC3E}">
        <p14:creationId xmlns:p14="http://schemas.microsoft.com/office/powerpoint/2010/main" val="1143827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5910" y="383458"/>
            <a:ext cx="9350477" cy="923330"/>
          </a:xfrm>
          <a:prstGeom prst="rect">
            <a:avLst/>
          </a:prstGeom>
          <a:noFill/>
        </p:spPr>
        <p:txBody>
          <a:bodyPr wrap="square" rtlCol="0">
            <a:spAutoFit/>
          </a:bodyPr>
          <a:lstStyle/>
          <a:p>
            <a:r>
              <a:rPr lang="en-US" b="1" dirty="0">
                <a:solidFill>
                  <a:schemeClr val="accent6">
                    <a:lumMod val="50000"/>
                  </a:schemeClr>
                </a:solidFill>
              </a:rPr>
              <a:t>Conclusion</a:t>
            </a:r>
            <a:r>
              <a:rPr lang="en-US" b="1" dirty="0">
                <a:solidFill>
                  <a:schemeClr val="accent6">
                    <a:lumMod val="75000"/>
                  </a:schemeClr>
                </a:solidFill>
              </a:rPr>
              <a:t>:</a:t>
            </a:r>
          </a:p>
          <a:p>
            <a:r>
              <a:rPr lang="en-US" b="1" dirty="0">
                <a:solidFill>
                  <a:schemeClr val="accent6">
                    <a:lumMod val="75000"/>
                  </a:schemeClr>
                </a:solidFill>
              </a:rPr>
              <a:t>Summarize the key findings of the project and the significance of the developed fraud </a:t>
            </a:r>
            <a:r>
              <a:rPr lang="en-US" b="1" dirty="0" smtClean="0">
                <a:solidFill>
                  <a:schemeClr val="accent6">
                    <a:lumMod val="75000"/>
                  </a:schemeClr>
                </a:solidFill>
              </a:rPr>
              <a:t>detection</a:t>
            </a:r>
            <a:endParaRPr lang="en-IN"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1233948" y="1928352"/>
            <a:ext cx="8534400" cy="4800600"/>
          </a:xfrm>
          <a:prstGeom prst="rect">
            <a:avLst/>
          </a:prstGeom>
        </p:spPr>
      </p:pic>
    </p:spTree>
    <p:extLst>
      <p:ext uri="{BB962C8B-B14F-4D97-AF65-F5344CB8AC3E}">
        <p14:creationId xmlns:p14="http://schemas.microsoft.com/office/powerpoint/2010/main" val="3724253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23951" y="1691640"/>
            <a:ext cx="4667250" cy="2613660"/>
          </a:xfrm>
          <a:prstGeom prst="rect">
            <a:avLst/>
          </a:prstGeom>
        </p:spPr>
      </p:pic>
      <p:sp>
        <p:nvSpPr>
          <p:cNvPr id="7" name="Title 6"/>
          <p:cNvSpPr>
            <a:spLocks noGrp="1"/>
          </p:cNvSpPr>
          <p:nvPr>
            <p:ph type="title"/>
          </p:nvPr>
        </p:nvSpPr>
        <p:spPr>
          <a:xfrm>
            <a:off x="1282063" y="4857749"/>
            <a:ext cx="4351025" cy="522819"/>
          </a:xfrm>
        </p:spPr>
        <p:txBody>
          <a:bodyPr/>
          <a:lstStyle/>
          <a:p>
            <a:r>
              <a:rPr lang="en-IN" dirty="0" smtClean="0"/>
              <a:t>Fraud app detection</a:t>
            </a:r>
            <a:endParaRPr lang="en-IN" dirty="0"/>
          </a:p>
        </p:txBody>
      </p:sp>
      <p:sp>
        <p:nvSpPr>
          <p:cNvPr id="8" name="Text Placeholder 7"/>
          <p:cNvSpPr>
            <a:spLocks noGrp="1"/>
          </p:cNvSpPr>
          <p:nvPr>
            <p:ph type="body" idx="1"/>
          </p:nvPr>
        </p:nvSpPr>
        <p:spPr>
          <a:xfrm>
            <a:off x="6895559" y="1143000"/>
            <a:ext cx="5163091" cy="5715000"/>
          </a:xfrm>
        </p:spPr>
        <p:txBody>
          <a:bodyPr>
            <a:normAutofit/>
          </a:bodyPr>
          <a:lstStyle/>
          <a:p>
            <a:pPr marL="342900" indent="-342900" algn="just">
              <a:buFont typeface="Wingdings" panose="05000000000000000000" pitchFamily="2" charset="2"/>
              <a:buChar char="Ø"/>
            </a:pPr>
            <a:r>
              <a:rPr lang="en-US" b="1" dirty="0">
                <a:solidFill>
                  <a:schemeClr val="accent6">
                    <a:lumMod val="50000"/>
                  </a:schemeClr>
                </a:solidFill>
              </a:rPr>
              <a:t>Payment Processors: Companies that provide payment processing services also utilize fraud detection systems to identify and prevent fraudulent transactions processed through their platforms.</a:t>
            </a:r>
          </a:p>
          <a:p>
            <a:pPr marL="342900" indent="-342900" algn="just">
              <a:buFont typeface="Wingdings" panose="05000000000000000000" pitchFamily="2" charset="2"/>
              <a:buChar char="Ø"/>
            </a:pPr>
            <a:endParaRPr lang="en-US" b="1" dirty="0">
              <a:solidFill>
                <a:schemeClr val="accent6">
                  <a:lumMod val="50000"/>
                </a:schemeClr>
              </a:solidFill>
            </a:endParaRPr>
          </a:p>
          <a:p>
            <a:pPr marL="342900" indent="-342900" algn="just">
              <a:buFont typeface="Wingdings" panose="05000000000000000000" pitchFamily="2" charset="2"/>
              <a:buChar char="Ø"/>
            </a:pPr>
            <a:r>
              <a:rPr lang="en-US" b="1" dirty="0">
                <a:solidFill>
                  <a:schemeClr val="accent6">
                    <a:lumMod val="50000"/>
                  </a:schemeClr>
                </a:solidFill>
              </a:rPr>
              <a:t>Mobile App Developers: Developers of mobile applications may integrate fraud detection features into their apps to protect users from scams, phishing attempts, and other fraudulent activities.</a:t>
            </a:r>
          </a:p>
          <a:p>
            <a:pPr marL="342900" indent="-342900" algn="just">
              <a:buFont typeface="Wingdings" panose="05000000000000000000" pitchFamily="2" charset="2"/>
              <a:buChar char="Ø"/>
            </a:pPr>
            <a:endParaRPr lang="en-IN" b="1" dirty="0">
              <a:solidFill>
                <a:schemeClr val="accent6">
                  <a:lumMod val="50000"/>
                </a:schemeClr>
              </a:solidFill>
            </a:endParaRPr>
          </a:p>
        </p:txBody>
      </p:sp>
    </p:spTree>
    <p:extLst>
      <p:ext uri="{BB962C8B-B14F-4D97-AF65-F5344CB8AC3E}">
        <p14:creationId xmlns:p14="http://schemas.microsoft.com/office/powerpoint/2010/main" val="969488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2952750"/>
            <a:ext cx="5786651" cy="3028950"/>
          </a:xfrm>
          <a:prstGeom prst="rect">
            <a:avLst/>
          </a:prstGeom>
        </p:spPr>
      </p:pic>
      <p:sp>
        <p:nvSpPr>
          <p:cNvPr id="4" name="Rectangle 3"/>
          <p:cNvSpPr/>
          <p:nvPr/>
        </p:nvSpPr>
        <p:spPr>
          <a:xfrm>
            <a:off x="1219200" y="266700"/>
            <a:ext cx="8801100" cy="2031325"/>
          </a:xfrm>
          <a:prstGeom prst="rect">
            <a:avLst/>
          </a:prstGeom>
        </p:spPr>
        <p:txBody>
          <a:bodyPr wrap="square">
            <a:spAutoFit/>
          </a:bodyPr>
          <a:lstStyle/>
          <a:p>
            <a:r>
              <a:rPr lang="en-US" b="1" dirty="0">
                <a:solidFill>
                  <a:schemeClr val="accent6">
                    <a:lumMod val="50000"/>
                  </a:schemeClr>
                </a:solidFill>
              </a:rPr>
              <a:t>Government Agencies: Law enforcement agencies and regulatory bodies may use fraud detection systems to investigate and prosecute cases of financial fraud, identity theft, and other related crimes.</a:t>
            </a:r>
          </a:p>
          <a:p>
            <a:endParaRPr lang="en-US" b="1" dirty="0">
              <a:solidFill>
                <a:schemeClr val="accent6">
                  <a:lumMod val="50000"/>
                </a:schemeClr>
              </a:solidFill>
            </a:endParaRPr>
          </a:p>
          <a:p>
            <a:r>
              <a:rPr lang="en-US" b="1" dirty="0">
                <a:solidFill>
                  <a:schemeClr val="accent6">
                    <a:lumMod val="50000"/>
                  </a:schemeClr>
                </a:solidFill>
              </a:rPr>
              <a:t>Insurance Companies: Insurance providers can benefit from fraud detection systems to identify fraudulent claims, such as falsified medical bills or exaggerated property damage.</a:t>
            </a:r>
          </a:p>
        </p:txBody>
      </p:sp>
      <p:sp>
        <p:nvSpPr>
          <p:cNvPr id="6" name="Rectangle 5"/>
          <p:cNvSpPr/>
          <p:nvPr/>
        </p:nvSpPr>
        <p:spPr>
          <a:xfrm>
            <a:off x="7234451" y="2512189"/>
            <a:ext cx="4957549" cy="3139321"/>
          </a:xfrm>
          <a:prstGeom prst="rect">
            <a:avLst/>
          </a:prstGeom>
        </p:spPr>
        <p:txBody>
          <a:bodyPr wrap="square">
            <a:spAutoFit/>
          </a:bodyPr>
          <a:lstStyle/>
          <a:p>
            <a:r>
              <a:rPr lang="en-US" b="1" dirty="0">
                <a:solidFill>
                  <a:schemeClr val="accent6">
                    <a:lumMod val="50000"/>
                  </a:schemeClr>
                </a:solidFill>
              </a:rPr>
              <a:t>Healthcare Providers: Healthcare organizations may utilize fraud detection systems to identify instances of medical billing fraud, prescription fraud, and insurance fraud.</a:t>
            </a:r>
          </a:p>
          <a:p>
            <a:endParaRPr lang="en-US" b="1" dirty="0">
              <a:solidFill>
                <a:schemeClr val="accent6">
                  <a:lumMod val="50000"/>
                </a:schemeClr>
              </a:solidFill>
            </a:endParaRPr>
          </a:p>
          <a:p>
            <a:r>
              <a:rPr lang="en-US" b="1" dirty="0">
                <a:solidFill>
                  <a:schemeClr val="accent6">
                    <a:lumMod val="50000"/>
                  </a:schemeClr>
                </a:solidFill>
              </a:rPr>
              <a:t>Telecommunication Companies: Telecom companies may employ fraud detection systems to detect and prevent activities such as subscription fraud, identity theft, and unauthorized use of services.</a:t>
            </a:r>
          </a:p>
        </p:txBody>
      </p:sp>
    </p:spTree>
    <p:extLst>
      <p:ext uri="{BB962C8B-B14F-4D97-AF65-F5344CB8AC3E}">
        <p14:creationId xmlns:p14="http://schemas.microsoft.com/office/powerpoint/2010/main" val="2880082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TotalTime>
  <Words>975</Words>
  <Application>Microsoft Office PowerPoint</Application>
  <PresentationFormat>Custom</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FRAUD APP DETECTION</vt:lpstr>
      <vt:lpstr>PowerPoint Presentation</vt:lpstr>
      <vt:lpstr>PROBLEM STATEMENT</vt:lpstr>
      <vt:lpstr>PROJECT  OVERVIEW</vt:lpstr>
      <vt:lpstr>PowerPoint Presentation</vt:lpstr>
      <vt:lpstr>PowerPoint Presentation</vt:lpstr>
      <vt:lpstr>PowerPoint Presentation</vt:lpstr>
      <vt:lpstr>Fraud app detection</vt:lpstr>
      <vt:lpstr>PowerPoint Presentation</vt:lpstr>
      <vt:lpstr>PowerPoint Presentation</vt:lpstr>
      <vt:lpstr>Modelling </vt:lpstr>
      <vt:lpstr>Solution and its Value Proposition </vt:lpstr>
      <vt:lpstr>END USERS</vt:lpstr>
      <vt:lpstr>Result </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APP DETECTION</dc:title>
  <dc:creator>ELCOT</dc:creator>
  <cp:lastModifiedBy>HP</cp:lastModifiedBy>
  <cp:revision>13</cp:revision>
  <dcterms:created xsi:type="dcterms:W3CDTF">2024-04-03T14:22:17Z</dcterms:created>
  <dcterms:modified xsi:type="dcterms:W3CDTF">2024-04-04T17:11:19Z</dcterms:modified>
</cp:coreProperties>
</file>