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49E1-E018-4850-A0D9-6E8CB674B9C6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31A-0E08-44D8-903C-8A802D11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3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49E1-E018-4850-A0D9-6E8CB674B9C6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31A-0E08-44D8-903C-8A802D11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6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49E1-E018-4850-A0D9-6E8CB674B9C6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31A-0E08-44D8-903C-8A802D11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7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49E1-E018-4850-A0D9-6E8CB674B9C6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31A-0E08-44D8-903C-8A802D11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5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49E1-E018-4850-A0D9-6E8CB674B9C6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31A-0E08-44D8-903C-8A802D11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3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49E1-E018-4850-A0D9-6E8CB674B9C6}" type="datetimeFigureOut">
              <a:rPr lang="en-US" smtClean="0"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31A-0E08-44D8-903C-8A802D11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7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49E1-E018-4850-A0D9-6E8CB674B9C6}" type="datetimeFigureOut">
              <a:rPr lang="en-US" smtClean="0"/>
              <a:t>11/4/13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31A-0E08-44D8-903C-8A802D11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7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49E1-E018-4850-A0D9-6E8CB674B9C6}" type="datetimeFigureOut">
              <a:rPr lang="en-US" smtClean="0"/>
              <a:t>11/4/13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31A-0E08-44D8-903C-8A802D11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3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49E1-E018-4850-A0D9-6E8CB674B9C6}" type="datetimeFigureOut">
              <a:rPr lang="en-US" smtClean="0"/>
              <a:t>11/4/13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31A-0E08-44D8-903C-8A802D11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2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49E1-E018-4850-A0D9-6E8CB674B9C6}" type="datetimeFigureOut">
              <a:rPr lang="en-US" smtClean="0"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31A-0E08-44D8-903C-8A802D11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8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49E1-E018-4850-A0D9-6E8CB674B9C6}" type="datetimeFigureOut">
              <a:rPr lang="en-US" smtClean="0"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31A-0E08-44D8-903C-8A802D11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9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849E1-E018-4850-A0D9-6E8CB674B9C6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331A-0E08-44D8-903C-8A802D11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0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nf@juniper.net" TargetMode="External"/><Relationship Id="rId4" Type="http://schemas.openxmlformats.org/officeDocument/2006/relationships/hyperlink" Target="mailto:sriganesh.kini@ericsson.com" TargetMode="External"/><Relationship Id="rId5" Type="http://schemas.openxmlformats.org/officeDocument/2006/relationships/hyperlink" Target="mailto:jmedved@cisco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nitin_bahadur@yahoo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6868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Routing Information Base Info </a:t>
            </a:r>
            <a:r>
              <a:rPr lang="en-US" b="1" dirty="0" smtClean="0"/>
              <a:t>Model</a:t>
            </a:r>
            <a:br>
              <a:rPr lang="en-US" b="1" dirty="0" smtClean="0"/>
            </a:br>
            <a:r>
              <a:rPr lang="en-US" sz="4000" dirty="0" smtClean="0"/>
              <a:t>draft</a:t>
            </a:r>
            <a:r>
              <a:rPr lang="en-US" sz="4000" dirty="0"/>
              <a:t>-ietf-i2rs-rib-info-model-01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7315200" cy="19812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err="1" smtClean="0"/>
              <a:t>Nitin</a:t>
            </a:r>
            <a:r>
              <a:rPr lang="en-US" dirty="0" smtClean="0"/>
              <a:t> </a:t>
            </a:r>
            <a:r>
              <a:rPr lang="en-US" dirty="0" err="1" smtClean="0"/>
              <a:t>Bahadur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nitin_bahadur@</a:t>
            </a:r>
            <a:r>
              <a:rPr lang="en-US" dirty="0" smtClean="0">
                <a:hlinkClick r:id="rId2"/>
              </a:rPr>
              <a:t>yahoo.com</a:t>
            </a:r>
            <a:endParaRPr lang="en-US" dirty="0" smtClean="0"/>
          </a:p>
          <a:p>
            <a:pPr algn="l"/>
            <a:r>
              <a:rPr lang="en-US" dirty="0" smtClean="0"/>
              <a:t>Ron </a:t>
            </a:r>
            <a:r>
              <a:rPr lang="en-US" dirty="0" err="1" smtClean="0"/>
              <a:t>Folkes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ronf@</a:t>
            </a:r>
            <a:r>
              <a:rPr lang="en-US" dirty="0" smtClean="0">
                <a:hlinkClick r:id="rId3"/>
              </a:rPr>
              <a:t>juniper.net</a:t>
            </a:r>
            <a:endParaRPr lang="en-US" dirty="0" smtClean="0"/>
          </a:p>
          <a:p>
            <a:pPr algn="l"/>
            <a:r>
              <a:rPr lang="en-US" dirty="0" err="1" smtClean="0"/>
              <a:t>Sriganesh</a:t>
            </a:r>
            <a:r>
              <a:rPr lang="en-US" dirty="0" smtClean="0"/>
              <a:t> </a:t>
            </a:r>
            <a:r>
              <a:rPr lang="en-US" dirty="0" err="1" smtClean="0"/>
              <a:t>Kini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sriganesh.kini@</a:t>
            </a:r>
            <a:r>
              <a:rPr lang="en-US" dirty="0" smtClean="0">
                <a:hlinkClick r:id="rId4"/>
              </a:rPr>
              <a:t>ericsson.com</a:t>
            </a:r>
            <a:endParaRPr lang="en-US" dirty="0" smtClean="0"/>
          </a:p>
          <a:p>
            <a:pPr algn="l"/>
            <a:r>
              <a:rPr lang="en-US" dirty="0" smtClean="0"/>
              <a:t>Jan </a:t>
            </a:r>
            <a:r>
              <a:rPr lang="en-US" dirty="0" smtClean="0"/>
              <a:t>Medved, </a:t>
            </a:r>
            <a:r>
              <a:rPr lang="en-US" dirty="0" smtClean="0">
                <a:hlinkClick r:id="rId5"/>
              </a:rPr>
              <a:t>jmedved@</a:t>
            </a:r>
            <a:r>
              <a:rPr lang="en-US" dirty="0" smtClean="0">
                <a:hlinkClick r:id="rId5"/>
              </a:rPr>
              <a:t>cisco.com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595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1087935"/>
            <a:ext cx="5410200" cy="5693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>
                <a:latin typeface="Consolas"/>
                <a:cs typeface="Consolas"/>
              </a:rPr>
              <a:t> </a:t>
            </a:r>
            <a:r>
              <a:rPr lang="fr-FR" sz="1400" b="1" dirty="0" smtClean="0">
                <a:latin typeface="Consolas"/>
                <a:cs typeface="Consolas"/>
              </a:rPr>
              <a:t>        +</a:t>
            </a:r>
            <a:r>
              <a:rPr lang="fr-FR" sz="1400" b="1" dirty="0">
                <a:latin typeface="Consolas"/>
                <a:cs typeface="Consolas"/>
              </a:rPr>
              <a:t>-------------+        +-------------+</a:t>
            </a:r>
          </a:p>
          <a:p>
            <a:r>
              <a:rPr lang="fr-FR" sz="1400" b="1" dirty="0">
                <a:latin typeface="Consolas"/>
                <a:cs typeface="Consolas"/>
              </a:rPr>
              <a:t>         |RIB-Client 1 | ...... |RIB-Client N |</a:t>
            </a:r>
          </a:p>
          <a:p>
            <a:r>
              <a:rPr lang="fr-FR" sz="1400" b="1" dirty="0">
                <a:latin typeface="Consolas"/>
                <a:cs typeface="Consolas"/>
              </a:rPr>
              <a:t>         +-------------+        +-------------+</a:t>
            </a:r>
          </a:p>
          <a:p>
            <a:r>
              <a:rPr lang="fr-FR" sz="1400" b="1" dirty="0">
                <a:latin typeface="Consolas"/>
                <a:cs typeface="Consolas"/>
              </a:rPr>
              <a:t>                ^                      ^</a:t>
            </a:r>
          </a:p>
          <a:p>
            <a:r>
              <a:rPr lang="fr-FR" sz="1400" b="1" dirty="0">
                <a:latin typeface="Consolas"/>
                <a:cs typeface="Consolas"/>
              </a:rPr>
              <a:t>                |                      |</a:t>
            </a:r>
          </a:p>
          <a:p>
            <a:r>
              <a:rPr lang="fr-FR" sz="1400" b="1" dirty="0">
                <a:latin typeface="Consolas"/>
                <a:cs typeface="Consolas"/>
              </a:rPr>
              <a:t>                +----------------------+</a:t>
            </a:r>
          </a:p>
          <a:p>
            <a:r>
              <a:rPr lang="fr-FR" sz="1400" b="1" dirty="0">
                <a:latin typeface="Consolas"/>
                <a:cs typeface="Consolas"/>
              </a:rPr>
              <a:t>                           |</a:t>
            </a:r>
          </a:p>
          <a:p>
            <a:r>
              <a:rPr lang="fr-FR" sz="1400" b="1" dirty="0">
                <a:latin typeface="Consolas"/>
                <a:cs typeface="Consolas"/>
              </a:rPr>
              <a:t>                           V</a:t>
            </a:r>
          </a:p>
          <a:p>
            <a:r>
              <a:rPr lang="fr-FR" sz="1400" b="1" dirty="0">
                <a:latin typeface="Consolas"/>
                <a:cs typeface="Consolas"/>
              </a:rPr>
              <a:t>                +---------------------+</a:t>
            </a:r>
          </a:p>
          <a:p>
            <a:r>
              <a:rPr lang="fr-FR" sz="1400" b="1" dirty="0">
                <a:latin typeface="Consolas"/>
                <a:cs typeface="Consolas"/>
              </a:rPr>
              <a:t>                |RIB-Manager          |</a:t>
            </a:r>
          </a:p>
          <a:p>
            <a:r>
              <a:rPr lang="fr-FR" sz="1400" b="1" dirty="0">
                <a:latin typeface="Consolas"/>
                <a:cs typeface="Consolas"/>
              </a:rPr>
              <a:t>                |                     |</a:t>
            </a:r>
          </a:p>
          <a:p>
            <a:r>
              <a:rPr lang="fr-FR" sz="1400" b="1" dirty="0">
                <a:latin typeface="Consolas"/>
                <a:cs typeface="Consolas"/>
              </a:rPr>
              <a:t>                |       +-----+       |</a:t>
            </a:r>
          </a:p>
          <a:p>
            <a:r>
              <a:rPr lang="fr-FR" sz="1400" b="1" dirty="0">
                <a:latin typeface="Consolas"/>
                <a:cs typeface="Consolas"/>
              </a:rPr>
              <a:t>                |       | RIB |       |</a:t>
            </a:r>
          </a:p>
          <a:p>
            <a:r>
              <a:rPr lang="fr-FR" sz="1400" b="1" dirty="0">
                <a:latin typeface="Consolas"/>
                <a:cs typeface="Consolas"/>
              </a:rPr>
              <a:t>                |       +-----+       |</a:t>
            </a:r>
          </a:p>
          <a:p>
            <a:r>
              <a:rPr lang="fr-FR" sz="1400" b="1" dirty="0">
                <a:latin typeface="Consolas"/>
                <a:cs typeface="Consolas"/>
              </a:rPr>
              <a:t>                +---------------------+</a:t>
            </a:r>
          </a:p>
          <a:p>
            <a:r>
              <a:rPr lang="fr-FR" sz="1400" b="1" dirty="0">
                <a:latin typeface="Consolas"/>
                <a:cs typeface="Consolas"/>
              </a:rPr>
              <a:t>                           ^</a:t>
            </a:r>
          </a:p>
          <a:p>
            <a:r>
              <a:rPr lang="fr-FR" sz="1400" b="1" dirty="0">
                <a:latin typeface="Consolas"/>
                <a:cs typeface="Consolas"/>
              </a:rPr>
              <a:t>                           |</a:t>
            </a:r>
          </a:p>
          <a:p>
            <a:r>
              <a:rPr lang="fr-FR" sz="1400" b="1" dirty="0">
                <a:latin typeface="Consolas"/>
                <a:cs typeface="Consolas"/>
              </a:rPr>
              <a:t>          +---------------------------------+</a:t>
            </a:r>
          </a:p>
          <a:p>
            <a:r>
              <a:rPr lang="fr-FR" sz="1400" b="1" dirty="0">
                <a:latin typeface="Consolas"/>
                <a:cs typeface="Consolas"/>
              </a:rPr>
              <a:t>          |                                 |</a:t>
            </a:r>
          </a:p>
          <a:p>
            <a:r>
              <a:rPr lang="fr-FR" sz="1400" b="1" dirty="0">
                <a:latin typeface="Consolas"/>
                <a:cs typeface="Consolas"/>
              </a:rPr>
              <a:t>          V                                 V</a:t>
            </a:r>
          </a:p>
          <a:p>
            <a:r>
              <a:rPr lang="fr-FR" sz="1400" b="1" dirty="0">
                <a:latin typeface="Consolas"/>
                <a:cs typeface="Consolas"/>
              </a:rPr>
              <a:t>   +-------------+                   +-------------+</a:t>
            </a:r>
          </a:p>
          <a:p>
            <a:r>
              <a:rPr lang="fr-FR" sz="1400" b="1" dirty="0">
                <a:latin typeface="Consolas"/>
                <a:cs typeface="Consolas"/>
              </a:rPr>
              <a:t>   |FIB-Manager 1|                   |FIB-Manager M|</a:t>
            </a:r>
          </a:p>
          <a:p>
            <a:r>
              <a:rPr lang="fr-FR" sz="1400" b="1" dirty="0">
                <a:latin typeface="Consolas"/>
                <a:cs typeface="Consolas"/>
              </a:rPr>
              <a:t>   |   +-----+   |    ..........     |   +-----+   |</a:t>
            </a:r>
          </a:p>
          <a:p>
            <a:r>
              <a:rPr lang="fr-FR" sz="1400" b="1" dirty="0">
                <a:latin typeface="Consolas"/>
                <a:cs typeface="Consolas"/>
              </a:rPr>
              <a:t>   |   | FIB |   |                   |   | FIB |   |</a:t>
            </a:r>
          </a:p>
          <a:p>
            <a:r>
              <a:rPr lang="fr-FR" sz="1400" b="1" dirty="0">
                <a:latin typeface="Consolas"/>
                <a:cs typeface="Consolas"/>
              </a:rPr>
              <a:t>   |   +-----+   |                   |   +-----+   |</a:t>
            </a:r>
          </a:p>
          <a:p>
            <a:r>
              <a:rPr lang="fr-FR" sz="1400" b="1" dirty="0">
                <a:latin typeface="Consolas"/>
                <a:cs typeface="Consolas"/>
              </a:rPr>
              <a:t>   +-------------+                   +-------------+</a:t>
            </a:r>
            <a:endParaRPr lang="en-US" sz="1400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9171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RIB High-Level View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00400" y="1600200"/>
            <a:ext cx="25146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Instance</a:t>
            </a:r>
            <a:endParaRPr lang="en-US" dirty="0"/>
          </a:p>
        </p:txBody>
      </p:sp>
      <p:sp>
        <p:nvSpPr>
          <p:cNvPr id="3" name="Diamond 2"/>
          <p:cNvSpPr/>
          <p:nvPr/>
        </p:nvSpPr>
        <p:spPr>
          <a:xfrm>
            <a:off x="3581400" y="2743200"/>
            <a:ext cx="152400" cy="304800"/>
          </a:xfrm>
          <a:prstGeom prst="diamon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81200" y="3886200"/>
            <a:ext cx="19050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cxnSp>
        <p:nvCxnSpPr>
          <p:cNvPr id="8" name="Elbow Connector 7"/>
          <p:cNvCxnSpPr>
            <a:stCxn id="3" idx="2"/>
            <a:endCxn id="6" idx="0"/>
          </p:cNvCxnSpPr>
          <p:nvPr/>
        </p:nvCxnSpPr>
        <p:spPr>
          <a:xfrm rot="5400000">
            <a:off x="2876550" y="3105150"/>
            <a:ext cx="838200" cy="723900"/>
          </a:xfrm>
          <a:prstGeom prst="bentConnector3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81100" y="2743200"/>
            <a:ext cx="57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0...N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029200" y="3886200"/>
            <a:ext cx="19050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RIB</a:t>
            </a:r>
            <a:endParaRPr lang="en-US" dirty="0"/>
          </a:p>
        </p:txBody>
      </p:sp>
      <p:sp>
        <p:nvSpPr>
          <p:cNvPr id="11" name="Diamond 10"/>
          <p:cNvSpPr/>
          <p:nvPr/>
        </p:nvSpPr>
        <p:spPr>
          <a:xfrm>
            <a:off x="5257800" y="2743200"/>
            <a:ext cx="152400" cy="304800"/>
          </a:xfrm>
          <a:prstGeom prst="diamon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11" idx="2"/>
            <a:endCxn id="10" idx="0"/>
          </p:cNvCxnSpPr>
          <p:nvPr/>
        </p:nvCxnSpPr>
        <p:spPr>
          <a:xfrm rot="16200000" flipH="1">
            <a:off x="5238750" y="3143250"/>
            <a:ext cx="838200" cy="64770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10200" y="2709446"/>
            <a:ext cx="57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r>
              <a:rPr lang="en-US" sz="1600" dirty="0" smtClean="0"/>
              <a:t>...N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5065084" y="5562600"/>
            <a:ext cx="19050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17" name="Diamond 16"/>
          <p:cNvSpPr/>
          <p:nvPr/>
        </p:nvSpPr>
        <p:spPr>
          <a:xfrm>
            <a:off x="5943600" y="4648200"/>
            <a:ext cx="152400" cy="304800"/>
          </a:xfrm>
          <a:prstGeom prst="diamon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>
            <a:stCxn id="17" idx="2"/>
            <a:endCxn id="16" idx="0"/>
          </p:cNvCxnSpPr>
          <p:nvPr/>
        </p:nvCxnSpPr>
        <p:spPr>
          <a:xfrm flipH="1">
            <a:off x="6017584" y="4953000"/>
            <a:ext cx="2216" cy="609600"/>
          </a:xfrm>
          <a:prstGeom prst="straightConnector1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614446"/>
            <a:ext cx="57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0...N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586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00400" y="1752600"/>
            <a:ext cx="2514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oute</a:t>
            </a:r>
            <a:endParaRPr lang="en-US" dirty="0"/>
          </a:p>
        </p:txBody>
      </p:sp>
      <p:sp>
        <p:nvSpPr>
          <p:cNvPr id="3" name="Diamond 2"/>
          <p:cNvSpPr/>
          <p:nvPr/>
        </p:nvSpPr>
        <p:spPr>
          <a:xfrm>
            <a:off x="3581400" y="2514600"/>
            <a:ext cx="152400" cy="304800"/>
          </a:xfrm>
          <a:prstGeom prst="diamon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57600"/>
            <a:ext cx="19050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oute-attributes</a:t>
            </a:r>
            <a:endParaRPr lang="en-US" dirty="0"/>
          </a:p>
        </p:txBody>
      </p:sp>
      <p:cxnSp>
        <p:nvCxnSpPr>
          <p:cNvPr id="8" name="Elbow Connector 7"/>
          <p:cNvCxnSpPr>
            <a:stCxn id="3" idx="2"/>
            <a:endCxn id="6" idx="0"/>
          </p:cNvCxnSpPr>
          <p:nvPr/>
        </p:nvCxnSpPr>
        <p:spPr>
          <a:xfrm rot="5400000">
            <a:off x="2305050" y="2305050"/>
            <a:ext cx="838200" cy="1866900"/>
          </a:xfrm>
          <a:prstGeom prst="bentConnector3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81100" y="2514600"/>
            <a:ext cx="57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0...N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248400" y="3657600"/>
            <a:ext cx="19050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nexthop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11" name="Diamond 10"/>
          <p:cNvSpPr/>
          <p:nvPr/>
        </p:nvSpPr>
        <p:spPr>
          <a:xfrm>
            <a:off x="5257800" y="2514600"/>
            <a:ext cx="152400" cy="304800"/>
          </a:xfrm>
          <a:prstGeom prst="diamon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11" idx="2"/>
            <a:endCxn id="10" idx="0"/>
          </p:cNvCxnSpPr>
          <p:nvPr/>
        </p:nvCxnSpPr>
        <p:spPr>
          <a:xfrm rot="16200000" flipH="1">
            <a:off x="5848350" y="2305050"/>
            <a:ext cx="838200" cy="186690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10200" y="2480846"/>
            <a:ext cx="57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r>
              <a:rPr lang="en-US" sz="1600" dirty="0" smtClean="0"/>
              <a:t>...N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457200" y="5486400"/>
            <a:ext cx="1447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IPv4</a:t>
            </a:r>
            <a:endParaRPr lang="en-US" dirty="0"/>
          </a:p>
        </p:txBody>
      </p:sp>
      <p:cxnSp>
        <p:nvCxnSpPr>
          <p:cNvPr id="18" name="Elbow Connector 17"/>
          <p:cNvCxnSpPr>
            <a:stCxn id="40" idx="3"/>
            <a:endCxn id="16" idx="0"/>
          </p:cNvCxnSpPr>
          <p:nvPr/>
        </p:nvCxnSpPr>
        <p:spPr>
          <a:xfrm rot="5400000">
            <a:off x="2400300" y="3429000"/>
            <a:ext cx="838200" cy="327660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520926" y="3657600"/>
            <a:ext cx="19050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20" name="Diamond 19"/>
          <p:cNvSpPr/>
          <p:nvPr/>
        </p:nvSpPr>
        <p:spPr>
          <a:xfrm>
            <a:off x="4399442" y="2514600"/>
            <a:ext cx="152400" cy="304800"/>
          </a:xfrm>
          <a:prstGeom prst="diamon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17"/>
          <p:cNvCxnSpPr>
            <a:stCxn id="20" idx="2"/>
            <a:endCxn id="19" idx="0"/>
          </p:cNvCxnSpPr>
          <p:nvPr/>
        </p:nvCxnSpPr>
        <p:spPr>
          <a:xfrm flipH="1">
            <a:off x="4473426" y="2819400"/>
            <a:ext cx="2216" cy="838200"/>
          </a:xfrm>
          <a:prstGeom prst="straightConnector1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133600" y="5486400"/>
            <a:ext cx="1447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IPv6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810000" y="5486400"/>
            <a:ext cx="1447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MPLS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486400" y="5486400"/>
            <a:ext cx="1447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162800" y="5486400"/>
            <a:ext cx="1447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cxnSp>
        <p:nvCxnSpPr>
          <p:cNvPr id="28" name="Elbow Connector 27"/>
          <p:cNvCxnSpPr>
            <a:stCxn id="40" idx="3"/>
            <a:endCxn id="22" idx="0"/>
          </p:cNvCxnSpPr>
          <p:nvPr/>
        </p:nvCxnSpPr>
        <p:spPr>
          <a:xfrm rot="5400000">
            <a:off x="3238500" y="4267200"/>
            <a:ext cx="838200" cy="160020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0" idx="3"/>
            <a:endCxn id="23" idx="0"/>
          </p:cNvCxnSpPr>
          <p:nvPr/>
        </p:nvCxnSpPr>
        <p:spPr>
          <a:xfrm rot="16200000" flipH="1">
            <a:off x="4076700" y="5029200"/>
            <a:ext cx="838200" cy="7620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40" idx="3"/>
            <a:endCxn id="24" idx="0"/>
          </p:cNvCxnSpPr>
          <p:nvPr/>
        </p:nvCxnSpPr>
        <p:spPr>
          <a:xfrm rot="16200000" flipH="1">
            <a:off x="4914900" y="4191000"/>
            <a:ext cx="838200" cy="175260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0" idx="3"/>
            <a:endCxn id="25" idx="0"/>
          </p:cNvCxnSpPr>
          <p:nvPr/>
        </p:nvCxnSpPr>
        <p:spPr>
          <a:xfrm rot="16200000" flipH="1">
            <a:off x="5753100" y="3352800"/>
            <a:ext cx="838200" cy="342900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/>
          <p:cNvSpPr/>
          <p:nvPr/>
        </p:nvSpPr>
        <p:spPr>
          <a:xfrm>
            <a:off x="4343400" y="4419600"/>
            <a:ext cx="228600" cy="228600"/>
          </a:xfrm>
          <a:prstGeom prst="triangl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6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Nexthop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00400" y="1143000"/>
            <a:ext cx="25146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oute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61900" y="3471446"/>
            <a:ext cx="57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r>
              <a:rPr lang="en-US" sz="1600" dirty="0" smtClean="0"/>
              <a:t>...N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716716" y="4724400"/>
            <a:ext cx="16002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</a:t>
            </a:r>
            <a:r>
              <a:rPr lang="en-US" dirty="0" err="1" smtClean="0"/>
              <a:t>exthop</a:t>
            </a:r>
            <a:r>
              <a:rPr lang="en-US" dirty="0" smtClean="0"/>
              <a:t>-chain</a:t>
            </a:r>
            <a:endParaRPr lang="en-US" dirty="0"/>
          </a:p>
        </p:txBody>
      </p:sp>
      <p:cxnSp>
        <p:nvCxnSpPr>
          <p:cNvPr id="18" name="Elbow Connector 17"/>
          <p:cNvCxnSpPr>
            <a:stCxn id="40" idx="3"/>
            <a:endCxn id="32" idx="0"/>
          </p:cNvCxnSpPr>
          <p:nvPr/>
        </p:nvCxnSpPr>
        <p:spPr>
          <a:xfrm rot="5400000">
            <a:off x="3276600" y="1866900"/>
            <a:ext cx="381000" cy="198120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520926" y="1981200"/>
            <a:ext cx="1905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</a:t>
            </a:r>
            <a:r>
              <a:rPr lang="en-US" dirty="0" err="1" smtClean="0"/>
              <a:t>exthop</a:t>
            </a:r>
            <a:r>
              <a:rPr lang="en-US" dirty="0" smtClean="0"/>
              <a:t>-list</a:t>
            </a:r>
            <a:endParaRPr lang="en-US" dirty="0"/>
          </a:p>
        </p:txBody>
      </p:sp>
      <p:sp>
        <p:nvSpPr>
          <p:cNvPr id="20" name="Diamond 19"/>
          <p:cNvSpPr/>
          <p:nvPr/>
        </p:nvSpPr>
        <p:spPr>
          <a:xfrm>
            <a:off x="4399442" y="1447800"/>
            <a:ext cx="152400" cy="304800"/>
          </a:xfrm>
          <a:prstGeom prst="diamon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17"/>
          <p:cNvCxnSpPr>
            <a:stCxn id="20" idx="2"/>
            <a:endCxn id="19" idx="0"/>
          </p:cNvCxnSpPr>
          <p:nvPr/>
        </p:nvCxnSpPr>
        <p:spPr>
          <a:xfrm flipH="1">
            <a:off x="4473426" y="1752600"/>
            <a:ext cx="2216" cy="228600"/>
          </a:xfrm>
          <a:prstGeom prst="straightConnector1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0" idx="3"/>
            <a:endCxn id="33" idx="0"/>
          </p:cNvCxnSpPr>
          <p:nvPr/>
        </p:nvCxnSpPr>
        <p:spPr>
          <a:xfrm rot="16200000" flipH="1">
            <a:off x="5219700" y="1905000"/>
            <a:ext cx="381000" cy="190500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/>
          <p:cNvSpPr/>
          <p:nvPr/>
        </p:nvSpPr>
        <p:spPr>
          <a:xfrm>
            <a:off x="4343400" y="2438400"/>
            <a:ext cx="228600" cy="228600"/>
          </a:xfrm>
          <a:prstGeom prst="triangl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0" y="3048000"/>
            <a:ext cx="1905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</a:t>
            </a:r>
            <a:r>
              <a:rPr lang="en-US" dirty="0" smtClean="0"/>
              <a:t>-member-list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410200" y="3048000"/>
            <a:ext cx="1905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pecial-</a:t>
            </a:r>
            <a:r>
              <a:rPr lang="en-US" dirty="0" err="1" smtClean="0"/>
              <a:t>nexthop</a:t>
            </a:r>
            <a:endParaRPr lang="en-US" dirty="0"/>
          </a:p>
        </p:txBody>
      </p:sp>
      <p:sp>
        <p:nvSpPr>
          <p:cNvPr id="38" name="Diamond 37"/>
          <p:cNvSpPr/>
          <p:nvPr/>
        </p:nvSpPr>
        <p:spPr>
          <a:xfrm>
            <a:off x="2438400" y="3505200"/>
            <a:ext cx="152400" cy="304800"/>
          </a:xfrm>
          <a:prstGeom prst="diamon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17"/>
          <p:cNvCxnSpPr>
            <a:stCxn id="38" idx="2"/>
            <a:endCxn id="41" idx="0"/>
          </p:cNvCxnSpPr>
          <p:nvPr/>
        </p:nvCxnSpPr>
        <p:spPr>
          <a:xfrm>
            <a:off x="2514600" y="3810000"/>
            <a:ext cx="2216" cy="152400"/>
          </a:xfrm>
          <a:prstGeom prst="straightConnector1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411916" y="3962400"/>
            <a:ext cx="22098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nexthop</a:t>
            </a:r>
            <a:r>
              <a:rPr lang="en-US" dirty="0" smtClean="0"/>
              <a:t>-list-member</a:t>
            </a:r>
            <a:endParaRPr lang="en-US" dirty="0"/>
          </a:p>
        </p:txBody>
      </p:sp>
      <p:cxnSp>
        <p:nvCxnSpPr>
          <p:cNvPr id="43" name="Elbow Connector 17"/>
          <p:cNvCxnSpPr>
            <a:stCxn id="41" idx="2"/>
            <a:endCxn id="16" idx="0"/>
          </p:cNvCxnSpPr>
          <p:nvPr/>
        </p:nvCxnSpPr>
        <p:spPr>
          <a:xfrm>
            <a:off x="2516816" y="4419600"/>
            <a:ext cx="0" cy="304800"/>
          </a:xfrm>
          <a:prstGeom prst="straightConnector1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Diamond 48"/>
          <p:cNvSpPr/>
          <p:nvPr/>
        </p:nvSpPr>
        <p:spPr>
          <a:xfrm>
            <a:off x="2438400" y="5181600"/>
            <a:ext cx="152400" cy="304800"/>
          </a:xfrm>
          <a:prstGeom prst="diamon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17"/>
          <p:cNvCxnSpPr>
            <a:stCxn id="49" idx="2"/>
          </p:cNvCxnSpPr>
          <p:nvPr/>
        </p:nvCxnSpPr>
        <p:spPr>
          <a:xfrm>
            <a:off x="2514600" y="5486400"/>
            <a:ext cx="2216" cy="152400"/>
          </a:xfrm>
          <a:prstGeom prst="straightConnector1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28800" y="5181600"/>
            <a:ext cx="57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r>
              <a:rPr lang="en-US" sz="1600" dirty="0" smtClean="0"/>
              <a:t>...N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1752600" y="5562600"/>
            <a:ext cx="16002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nexthop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1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since last presented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Resolution </a:t>
            </a:r>
            <a:r>
              <a:rPr lang="en-US" dirty="0"/>
              <a:t>of terminology and grammar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Added </a:t>
            </a:r>
            <a:r>
              <a:rPr lang="en-US" dirty="0"/>
              <a:t>diagrams representing the key objects (similar to IETF slides)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Text </a:t>
            </a:r>
            <a:r>
              <a:rPr lang="en-US" dirty="0"/>
              <a:t>clarifications in multiple places (based on list review)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Inter</a:t>
            </a:r>
            <a:r>
              <a:rPr lang="en-US" dirty="0"/>
              <a:t>-domain (AS) specific stuff </a:t>
            </a:r>
            <a:r>
              <a:rPr lang="en-US" dirty="0" smtClean="0"/>
              <a:t>in a </a:t>
            </a:r>
            <a:r>
              <a:rPr lang="en-US" dirty="0"/>
              <a:t>new section called "Inter-domain extensions to the </a:t>
            </a:r>
            <a:r>
              <a:rPr lang="en-US" dirty="0" smtClean="0"/>
              <a:t>RIB”  (as </a:t>
            </a:r>
            <a:r>
              <a:rPr lang="en-US" dirty="0"/>
              <a:t>optional </a:t>
            </a:r>
            <a:r>
              <a:rPr lang="en-US" dirty="0" smtClean="0"/>
              <a:t>augmentations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Consolidated </a:t>
            </a:r>
            <a:r>
              <a:rPr lang="en-US" dirty="0"/>
              <a:t>rib-family and </a:t>
            </a:r>
            <a:r>
              <a:rPr lang="en-US" dirty="0" err="1"/>
              <a:t>nexthop</a:t>
            </a:r>
            <a:r>
              <a:rPr lang="en-US" dirty="0"/>
              <a:t>-address-</a:t>
            </a:r>
            <a:r>
              <a:rPr lang="en-US" dirty="0" smtClean="0"/>
              <a:t>family.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Removed </a:t>
            </a:r>
            <a:r>
              <a:rPr lang="en-US" dirty="0"/>
              <a:t>INSTANCE_DISTINGUISHER.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Removed route</a:t>
            </a:r>
            <a:r>
              <a:rPr lang="en-US" dirty="0"/>
              <a:t>-</a:t>
            </a:r>
            <a:r>
              <a:rPr lang="en-US" dirty="0" smtClean="0"/>
              <a:t>metric</a:t>
            </a:r>
            <a:r>
              <a:rPr lang="en-US" dirty="0"/>
              <a:t> </a:t>
            </a:r>
            <a:r>
              <a:rPr lang="en-US" dirty="0" smtClean="0"/>
              <a:t>(no </a:t>
            </a:r>
            <a:r>
              <a:rPr lang="en-US" dirty="0"/>
              <a:t>strong use-case </a:t>
            </a:r>
            <a:r>
              <a:rPr lang="en-US" dirty="0" smtClean="0"/>
              <a:t>to program 2 </a:t>
            </a:r>
            <a:r>
              <a:rPr lang="en-US" dirty="0"/>
              <a:t>routes with different metrics in the same </a:t>
            </a:r>
            <a:r>
              <a:rPr lang="en-US" dirty="0" smtClean="0"/>
              <a:t>RIB)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Enhanced </a:t>
            </a:r>
            <a:r>
              <a:rPr lang="en-US" dirty="0"/>
              <a:t>ipv4/ipv6 route object so as to enable source based routing.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Aligned </a:t>
            </a:r>
            <a:r>
              <a:rPr lang="en-US" dirty="0"/>
              <a:t>with </a:t>
            </a:r>
            <a:r>
              <a:rPr lang="en-US" dirty="0" smtClean="0"/>
              <a:t>the structure draft</a:t>
            </a:r>
            <a:r>
              <a:rPr lang="en-US" dirty="0"/>
              <a:t>-ietf-netmod-routing-cfg-11</a:t>
            </a:r>
          </a:p>
        </p:txBody>
      </p:sp>
    </p:spTree>
    <p:extLst>
      <p:ext uri="{BB962C8B-B14F-4D97-AF65-F5344CB8AC3E}">
        <p14:creationId xmlns:p14="http://schemas.microsoft.com/office/powerpoint/2010/main" val="120645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1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616</Words>
  <Application>Microsoft Macintosh PowerPoint</Application>
  <PresentationFormat>On-screen Show (4:3)</PresentationFormat>
  <Paragraphs>74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Routing Information Base Info Model draft-ietf-i2rs-rib-info-model-01</vt:lpstr>
      <vt:lpstr>Context </vt:lpstr>
      <vt:lpstr>The RIB High-Level View </vt:lpstr>
      <vt:lpstr>Route</vt:lpstr>
      <vt:lpstr>Nexthop </vt:lpstr>
      <vt:lpstr>Changes since last presented</vt:lpstr>
      <vt:lpstr>Questions?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YANG Data Model for Network Topology draft-clemm-netmod-yang-network-topo-00.txt</dc:title>
  <dc:creator>Alexander Clemm</dc:creator>
  <cp:lastModifiedBy>Jan Medved</cp:lastModifiedBy>
  <cp:revision>43</cp:revision>
  <dcterms:created xsi:type="dcterms:W3CDTF">2013-07-30T01:30:47Z</dcterms:created>
  <dcterms:modified xsi:type="dcterms:W3CDTF">2013-11-05T23:43:18Z</dcterms:modified>
</cp:coreProperties>
</file>