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3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9596" autoAdjust="0"/>
  </p:normalViewPr>
  <p:slideViewPr>
    <p:cSldViewPr snapToGrid="0" snapToObjects="1">
      <p:cViewPr varScale="1">
        <p:scale>
          <a:sx n="97" d="100"/>
          <a:sy n="97" d="100"/>
        </p:scale>
        <p:origin x="-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5584-E883-7C4E-BB77-BED7D284FD40}" type="datetimeFigureOut">
              <a:rPr lang="en-US" smtClean="0"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1ECA7-1E0C-2240-9A4C-85502843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C745D-2099-9142-8B31-59C52CCC8A9E}" type="datetimeFigureOut">
              <a:rPr lang="en-US" smtClean="0"/>
              <a:t>8/14/13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F48C2-BBC0-524B-ABDF-212E758C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84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5F7-EE41-9149-AA5C-515B6C8D511E}" type="datetime1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9980-392B-5A49-9DBF-E8B66A9932CD}" type="datetime1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901-3037-C34A-9675-0553EC83F0E7}" type="datetime1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59-4F06-624A-BE0C-0BC8CB2E73F2}" type="datetime1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08E5-E1B9-7743-96F6-FA9EE17A3F17}" type="datetime1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F583-434B-EE42-A998-873176520211}" type="datetime1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6C16-ACC3-4E48-91AE-F5109622FB61}" type="datetime1">
              <a:rPr lang="en-US" smtClean="0"/>
              <a:t>8/14/13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91EF-FFA2-FD4D-8E32-BAAA35DC13D7}" type="datetime1">
              <a:rPr lang="en-US" smtClean="0"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09B7-8693-D949-BEA9-BBA4CF0A804E}" type="datetime1">
              <a:rPr lang="en-US" smtClean="0"/>
              <a:t>8/14/13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1C3D-6EEC-B64A-82F4-D9CB250A6513}" type="datetime1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E188-1147-6A42-9E16-3254CC8D4F86}" type="datetime1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E8EDFB-9683-774D-BB33-7F569DF16A17}" type="datetime1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715299E-1D38-3A42-934B-6711CF11D6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260139" y="1365789"/>
            <a:ext cx="6096486" cy="627419"/>
          </a:xfrm>
        </p:spPr>
        <p:txBody>
          <a:bodyPr/>
          <a:lstStyle/>
          <a:p>
            <a:r>
              <a:rPr lang="en-US" sz="2800" dirty="0" smtClean="0"/>
              <a:t>Information model for the rib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137655" y="1613694"/>
            <a:ext cx="6662008" cy="17372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Nitin Bahadur, Ron </a:t>
            </a:r>
            <a:r>
              <a:rPr lang="en-US" sz="1800" dirty="0" err="1" smtClean="0"/>
              <a:t>folkes</a:t>
            </a:r>
            <a:r>
              <a:rPr lang="en-US" sz="1800" dirty="0" smtClean="0"/>
              <a:t> @ juniper</a:t>
            </a:r>
          </a:p>
          <a:p>
            <a:r>
              <a:rPr lang="en-US" sz="1800" dirty="0" err="1" smtClean="0"/>
              <a:t>Sriganesh</a:t>
            </a:r>
            <a:r>
              <a:rPr lang="en-US" sz="1800" dirty="0" smtClean="0"/>
              <a:t> </a:t>
            </a:r>
            <a:r>
              <a:rPr lang="en-US" sz="1800" dirty="0" err="1" smtClean="0"/>
              <a:t>kini</a:t>
            </a:r>
            <a:r>
              <a:rPr lang="en-US" sz="1800" dirty="0" smtClean="0"/>
              <a:t> @ </a:t>
            </a:r>
            <a:r>
              <a:rPr lang="en-US" sz="1800" dirty="0" err="1" smtClean="0"/>
              <a:t>ericsson</a:t>
            </a:r>
            <a:endParaRPr lang="en-US" sz="1800" dirty="0" smtClean="0"/>
          </a:p>
          <a:p>
            <a:r>
              <a:rPr lang="en-US" sz="1800" dirty="0" smtClean="0"/>
              <a:t>Jan </a:t>
            </a:r>
            <a:r>
              <a:rPr lang="en-US" sz="1800" dirty="0" err="1" smtClean="0"/>
              <a:t>medved</a:t>
            </a:r>
            <a:r>
              <a:rPr lang="en-US" sz="1800" dirty="0" smtClean="0"/>
              <a:t> @ cisco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19140000">
            <a:off x="2175632" y="2852344"/>
            <a:ext cx="6662008" cy="1737247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IETF 87, I2RS WG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465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</a:t>
            </a:r>
            <a:r>
              <a:rPr lang="en-US" dirty="0" smtClean="0"/>
              <a:t>nexthop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10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22960" y="1088006"/>
            <a:ext cx="4743916" cy="1818900"/>
            <a:chOff x="822960" y="1088005"/>
            <a:chExt cx="4743916" cy="2247285"/>
          </a:xfrm>
        </p:grpSpPr>
        <p:sp>
          <p:nvSpPr>
            <p:cNvPr id="5" name="Rectangle 4"/>
            <p:cNvSpPr/>
            <p:nvPr/>
          </p:nvSpPr>
          <p:spPr>
            <a:xfrm>
              <a:off x="3881460" y="1088005"/>
              <a:ext cx="1685416" cy="446468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exthop-list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960" y="2709213"/>
              <a:ext cx="2087970" cy="626077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exthop-list-member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7731" y="2707137"/>
              <a:ext cx="1801944" cy="438502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pecial-nexthop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362600" y="1529752"/>
              <a:ext cx="1845781" cy="116170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36343" y="2181634"/>
              <a:ext cx="70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..N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597037" y="1534473"/>
              <a:ext cx="0" cy="116170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47746" y="2906906"/>
            <a:ext cx="1775896" cy="1285169"/>
            <a:chOff x="586704" y="3335290"/>
            <a:chExt cx="1775896" cy="1545250"/>
          </a:xfrm>
        </p:grpSpPr>
        <p:sp>
          <p:nvSpPr>
            <p:cNvPr id="19" name="Rectangle 18"/>
            <p:cNvSpPr/>
            <p:nvPr/>
          </p:nvSpPr>
          <p:spPr>
            <a:xfrm>
              <a:off x="586704" y="4205525"/>
              <a:ext cx="1775896" cy="67501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exthop-chain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402794" y="3335290"/>
              <a:ext cx="157864" cy="87023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6196" y="4206784"/>
            <a:ext cx="1775896" cy="1285169"/>
            <a:chOff x="586704" y="3335290"/>
            <a:chExt cx="1775896" cy="1545250"/>
          </a:xfrm>
        </p:grpSpPr>
        <p:sp>
          <p:nvSpPr>
            <p:cNvPr id="29" name="Rectangle 28"/>
            <p:cNvSpPr/>
            <p:nvPr/>
          </p:nvSpPr>
          <p:spPr>
            <a:xfrm>
              <a:off x="586704" y="4205525"/>
              <a:ext cx="1775896" cy="67501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nexthop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1402794" y="3335290"/>
              <a:ext cx="157864" cy="87023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547662" y="4561218"/>
            <a:ext cx="7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..N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05425" y="4930550"/>
            <a:ext cx="8105588" cy="1789758"/>
            <a:chOff x="305425" y="4930550"/>
            <a:chExt cx="8105588" cy="1789758"/>
          </a:xfrm>
        </p:grpSpPr>
        <p:grpSp>
          <p:nvGrpSpPr>
            <p:cNvPr id="32" name="Group 31"/>
            <p:cNvGrpSpPr/>
            <p:nvPr/>
          </p:nvGrpSpPr>
          <p:grpSpPr>
            <a:xfrm>
              <a:off x="305425" y="5491953"/>
              <a:ext cx="1775896" cy="1181789"/>
              <a:chOff x="586704" y="3459591"/>
              <a:chExt cx="1775896" cy="142094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86704" y="4205525"/>
                <a:ext cx="1775896" cy="675015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  <a:r>
                  <a:rPr lang="en-US" dirty="0" smtClean="0"/>
                  <a:t>exthop-id</a:t>
                </a:r>
                <a:endParaRPr lang="en-US" dirty="0"/>
              </a:p>
            </p:txBody>
          </p:sp>
          <p:cxnSp>
            <p:nvCxnSpPr>
              <p:cNvPr id="36" name="Straight Connector 35"/>
              <p:cNvCxnSpPr>
                <a:endCxn id="29" idx="2"/>
              </p:cNvCxnSpPr>
              <p:nvPr/>
            </p:nvCxnSpPr>
            <p:spPr>
              <a:xfrm flipV="1">
                <a:off x="1402794" y="3459591"/>
                <a:ext cx="143716" cy="74593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392286" y="5491954"/>
              <a:ext cx="2907159" cy="1228354"/>
              <a:chOff x="-146369" y="3427963"/>
              <a:chExt cx="2508969" cy="130616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86704" y="4059111"/>
                <a:ext cx="1775896" cy="675016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  <a:r>
                  <a:rPr lang="en-US" dirty="0" smtClean="0"/>
                  <a:t>gress-interface</a:t>
                </a:r>
                <a:endParaRPr lang="en-US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-146369" y="3427963"/>
                <a:ext cx="1360147" cy="6311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2172680" y="5491953"/>
              <a:ext cx="4156938" cy="1181788"/>
              <a:chOff x="-2329873" y="3459592"/>
              <a:chExt cx="4156938" cy="142094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1169" y="4205525"/>
                <a:ext cx="1775896" cy="675015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Logical tunnel</a:t>
                </a:r>
                <a:endParaRPr lang="en-US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-2329873" y="3459592"/>
                <a:ext cx="3732667" cy="74593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902052" y="5491954"/>
              <a:ext cx="6508961" cy="1197100"/>
              <a:chOff x="-4146361" y="3441182"/>
              <a:chExt cx="6508961" cy="143935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86704" y="4205525"/>
                <a:ext cx="1775896" cy="675015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  <a:r>
                  <a:rPr lang="en-US" dirty="0" smtClean="0"/>
                  <a:t>unnel </a:t>
                </a:r>
                <a:r>
                  <a:rPr lang="en-US" dirty="0" err="1" smtClean="0"/>
                  <a:t>encap</a:t>
                </a:r>
                <a:endParaRPr lang="en-US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-4146361" y="3441182"/>
                <a:ext cx="5549155" cy="7643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5378554" y="4930550"/>
              <a:ext cx="2271727" cy="561404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exthop-attributes</a:t>
              </a:r>
              <a:endParaRPr lang="en-US" dirty="0"/>
            </a:p>
          </p:txBody>
        </p:sp>
        <p:cxnSp>
          <p:nvCxnSpPr>
            <p:cNvPr id="50" name="Straight Connector 49"/>
            <p:cNvCxnSpPr>
              <a:stCxn id="49" idx="1"/>
              <a:endCxn id="29" idx="3"/>
            </p:cNvCxnSpPr>
            <p:nvPr/>
          </p:nvCxnSpPr>
          <p:spPr>
            <a:xfrm flipH="1">
              <a:off x="2352092" y="5211252"/>
              <a:ext cx="302646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46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Devil is in the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8871" y="1107931"/>
            <a:ext cx="5355394" cy="3786767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Draft tries to address complex ways of programming the RIB</a:t>
            </a: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Why?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Simplistic use-case is a lab experiment, not a deployment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Router vendors have enough experience with multiple deployments, so RIB usage is typically known</a:t>
            </a:r>
          </a:p>
          <a:p>
            <a:pPr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29" y="1390218"/>
            <a:ext cx="3050429" cy="20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9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use-cases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8870" y="970241"/>
            <a:ext cx="5602405" cy="4216293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Preventing DDOS attacks by installing better preferred routes</a:t>
            </a:r>
          </a:p>
          <a:p>
            <a:pPr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Dynamically creating replication lists (for multicast)…based of offline receiver information</a:t>
            </a:r>
          </a:p>
          <a:p>
            <a:pPr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Optimizing end-to-end load-balancing of traffic across multiple edge devices</a:t>
            </a:r>
          </a:p>
          <a:p>
            <a:pPr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75" y="914400"/>
            <a:ext cx="2959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84534" y="2982542"/>
            <a:ext cx="6281934" cy="1821500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Lots of good feedback on the list</a:t>
            </a: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Resolve terminology and address review comments</a:t>
            </a: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Resubmit draft and re-issue call for WG adoption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1" y="299293"/>
            <a:ext cx="3276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c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8"/>
            <a:ext cx="9144000" cy="89573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528184" y="1993208"/>
            <a:ext cx="6096486" cy="627419"/>
          </a:xfrm>
        </p:spPr>
        <p:txBody>
          <a:bodyPr/>
          <a:lstStyle/>
          <a:p>
            <a:r>
              <a:rPr lang="en-US" sz="2800" dirty="0" smtClean="0"/>
              <a:t>Information model for the rib</a:t>
            </a:r>
            <a:endParaRPr lang="en-US" sz="28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528184" y="2942835"/>
            <a:ext cx="6332310" cy="17372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Nitin Bahadur, Ron </a:t>
            </a:r>
            <a:r>
              <a:rPr lang="en-US" sz="1800" dirty="0" err="1" smtClean="0"/>
              <a:t>folkes</a:t>
            </a:r>
            <a:r>
              <a:rPr lang="en-US" sz="1800" dirty="0" smtClean="0"/>
              <a:t> @ juniper</a:t>
            </a:r>
          </a:p>
          <a:p>
            <a:r>
              <a:rPr lang="en-US" sz="1800" dirty="0" err="1" smtClean="0"/>
              <a:t>Sriganesh</a:t>
            </a:r>
            <a:r>
              <a:rPr lang="en-US" sz="1800" dirty="0" smtClean="0"/>
              <a:t> </a:t>
            </a:r>
            <a:r>
              <a:rPr lang="en-US" sz="1800" dirty="0" err="1" smtClean="0"/>
              <a:t>kini</a:t>
            </a:r>
            <a:r>
              <a:rPr lang="en-US" sz="1800" dirty="0" smtClean="0"/>
              <a:t> @ </a:t>
            </a:r>
            <a:r>
              <a:rPr lang="en-US" sz="1800" dirty="0" err="1" smtClean="0"/>
              <a:t>ericsson</a:t>
            </a:r>
            <a:endParaRPr lang="en-US" sz="1800" dirty="0" smtClean="0"/>
          </a:p>
          <a:p>
            <a:r>
              <a:rPr lang="en-US" sz="1800" dirty="0" smtClean="0"/>
              <a:t>Jan </a:t>
            </a:r>
            <a:r>
              <a:rPr lang="en-US" sz="1800" dirty="0" err="1" smtClean="0"/>
              <a:t>medved</a:t>
            </a:r>
            <a:r>
              <a:rPr lang="en-US" sz="1800" dirty="0" smtClean="0"/>
              <a:t> @ cisco</a:t>
            </a:r>
            <a:endParaRPr lang="en-US" sz="1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126315" y="5063841"/>
            <a:ext cx="5376836" cy="948498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IETF 87, I2RS WG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813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0721"/>
            <a:ext cx="9143999" cy="569890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8101" y="1295084"/>
            <a:ext cx="8095855" cy="507267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Number of i2rs use-cases require programmatic control to the routing sub-system. This draft addresses this requirement.</a:t>
            </a:r>
          </a:p>
          <a:p>
            <a:pPr>
              <a:buFont typeface="Arial"/>
              <a:buChar char="•"/>
            </a:pPr>
            <a:endParaRPr lang="en-US" sz="2000" b="0" dirty="0" smtClean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Not restricted to network devices. Servers and hosts can also implement the same model.</a:t>
            </a:r>
          </a:p>
          <a:p>
            <a:pPr>
              <a:buFont typeface="Arial"/>
              <a:buChar char="•"/>
            </a:pPr>
            <a:endParaRPr lang="en-US" sz="2000" b="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Types of operations needed: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Read</a:t>
            </a:r>
          </a:p>
          <a:p>
            <a:pPr lvl="2"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Write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Events &amp; Notifications</a:t>
            </a:r>
          </a:p>
          <a:p>
            <a:pPr lvl="2">
              <a:buFont typeface="Arial"/>
              <a:buChar char="•"/>
            </a:pPr>
            <a:endParaRPr lang="en-US" sz="2000" b="0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Draft is an INFO model and not a DATA model. For differences, please see RFC3444.</a:t>
            </a:r>
          </a:p>
          <a:p>
            <a:pPr lvl="2">
              <a:buFont typeface="Arial"/>
              <a:buChar char="•"/>
            </a:pPr>
            <a:r>
              <a:rPr lang="en-US" sz="2000" b="0" dirty="0" smtClean="0">
                <a:latin typeface="Arial"/>
                <a:cs typeface="Arial"/>
              </a:rPr>
              <a:t>We do have a rough data-model if you are interested</a:t>
            </a:r>
            <a:endParaRPr lang="en-US" sz="2000" b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83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8209915" cy="548640"/>
          </a:xfrm>
        </p:spPr>
        <p:txBody>
          <a:bodyPr/>
          <a:lstStyle/>
          <a:p>
            <a:r>
              <a:rPr lang="en-US" dirty="0" smtClean="0"/>
              <a:t>Read data – what gets read FROM the rib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870" y="1122700"/>
            <a:ext cx="8561505" cy="3787486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Routes and their associated next-hops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RIB and other higher level abstractions that allow one to make sense of the routes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338000"/>
            <a:ext cx="2971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1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8209915" cy="548640"/>
          </a:xfrm>
        </p:spPr>
        <p:txBody>
          <a:bodyPr/>
          <a:lstStyle/>
          <a:p>
            <a:r>
              <a:rPr lang="en-US" dirty="0" smtClean="0"/>
              <a:t>Write data – what gets written into the rib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870" y="1122700"/>
            <a:ext cx="8561505" cy="3787486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i="1" dirty="0">
                <a:solidFill>
                  <a:srgbClr val="292929"/>
                </a:solidFill>
                <a:latin typeface="Arial"/>
                <a:cs typeface="Arial"/>
              </a:rPr>
              <a:t>No direct programming of the FIB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tabLst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Routes are programmed into the RIB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Unicast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Multicast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MPLS</a:t>
            </a: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 points to next-hops</a:t>
            </a:r>
          </a:p>
          <a:p>
            <a:pPr lvl="1" defTabSz="914400">
              <a:spcAft>
                <a:spcPts val="300"/>
              </a:spcAft>
              <a:buClr>
                <a:schemeClr val="tx1"/>
              </a:buClr>
              <a:buSzPct val="100000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RIB manager MAY do next-hop resolution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E.g. Next-hop specified by i2RS may specify egress point, but not the transport to reach that 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4" y="1003008"/>
            <a:ext cx="2540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65760"/>
            <a:ext cx="8397874" cy="548640"/>
          </a:xfrm>
        </p:spPr>
        <p:txBody>
          <a:bodyPr/>
          <a:lstStyle/>
          <a:p>
            <a:r>
              <a:rPr lang="en-US" dirty="0" smtClean="0"/>
              <a:t>What happens when routes are programmed?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870" y="2761978"/>
            <a:ext cx="8561505" cy="239214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Each route programming results in a response containing: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Installed – Yes/No (route got installed in FIB?)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Active – Yes/No (</a:t>
            </a:r>
            <a:r>
              <a:rPr lang="en-US" dirty="0"/>
              <a:t>route is fully resolved and is a candidate for </a:t>
            </a:r>
            <a:r>
              <a:rPr lang="en-US" dirty="0" smtClean="0"/>
              <a:t>selection?)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Reason (E.g. Not authorized)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64" y="798545"/>
            <a:ext cx="2865606" cy="19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2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1" y="365760"/>
            <a:ext cx="8397874" cy="548640"/>
          </a:xfrm>
        </p:spPr>
        <p:txBody>
          <a:bodyPr/>
          <a:lstStyle/>
          <a:p>
            <a:r>
              <a:rPr lang="en-US" dirty="0" smtClean="0"/>
              <a:t>Async notifications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8871" y="1122699"/>
            <a:ext cx="5871904" cy="3795123"/>
          </a:xfrm>
          <a:prstGeom prst="rect">
            <a:avLst/>
          </a:prstGeom>
        </p:spPr>
        <p:txBody>
          <a:bodyPr/>
          <a:lstStyle/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Async notifications are sent by i2RS agent to Controller on a RIB change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Route change </a:t>
            </a:r>
            <a:r>
              <a:rPr lang="en-US" dirty="0" smtClean="0"/>
              <a:t>notification (route </a:t>
            </a: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installed?) 		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Route resolution status (resolved/unresolved?)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Reason for notification</a:t>
            </a: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rgbClr val="292929"/>
              </a:solidFill>
              <a:latin typeface="Arial"/>
              <a:cs typeface="Arial"/>
            </a:endParaRPr>
          </a:p>
          <a:p>
            <a:pPr marL="274320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RIB change event examples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Active route is no longer active because of a better admin-distance route by protocol FOO</a:t>
            </a:r>
          </a:p>
          <a:p>
            <a:pPr marL="731520" lvl="1" indent="-274320" defTabSz="914400">
              <a:spcAft>
                <a:spcPts val="30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92929"/>
                </a:solidFill>
                <a:latin typeface="Arial"/>
                <a:cs typeface="Arial"/>
              </a:rPr>
              <a:t>Inactive route became active as a side-effect of transport LSP coming 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9F3D-A0E2-EC48-9DC4-C61B947F7F7A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122700"/>
            <a:ext cx="2832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basic routing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59790" y="5473413"/>
            <a:ext cx="68358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Removed RIB as an encapsulating object for routing instance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IETF community needs to decide on name for encapsulating routing-instance object for I2RS overall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08771" y="1088006"/>
            <a:ext cx="7695187" cy="3758141"/>
            <a:chOff x="1208771" y="1088006"/>
            <a:chExt cx="7695187" cy="3758141"/>
          </a:xfrm>
        </p:grpSpPr>
        <p:grpSp>
          <p:nvGrpSpPr>
            <p:cNvPr id="15" name="Group 14"/>
            <p:cNvGrpSpPr/>
            <p:nvPr/>
          </p:nvGrpSpPr>
          <p:grpSpPr>
            <a:xfrm>
              <a:off x="1208771" y="1088006"/>
              <a:ext cx="6794536" cy="2205312"/>
              <a:chOff x="1208771" y="1073237"/>
              <a:chExt cx="6898362" cy="257983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733800" y="1073237"/>
                <a:ext cx="1981200" cy="707571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  <a:r>
                  <a:rPr lang="en-US" dirty="0" smtClean="0"/>
                  <a:t>outing-instance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08771" y="2945503"/>
                <a:ext cx="1981200" cy="707571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r>
                  <a:rPr lang="en-US" dirty="0" smtClean="0"/>
                  <a:t>nterface (list)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25933" y="2942517"/>
                <a:ext cx="1981200" cy="707571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RIB (list)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362600" y="1780808"/>
                <a:ext cx="1845781" cy="1161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5035291" y="1780808"/>
                <a:ext cx="1579989" cy="11617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2908951" y="2602721"/>
                <a:ext cx="708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0..N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615280" y="2570455"/>
                <a:ext cx="708780" cy="43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..N</a:t>
                </a:r>
                <a:endParaRPr lang="en-US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952577" y="4241297"/>
              <a:ext cx="1951381" cy="604850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oute (list)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03307" y="3878948"/>
              <a:ext cx="698112" cy="315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0..N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7151708" y="3293318"/>
              <a:ext cx="497209" cy="9479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79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5299E-1D38-3A42-934B-6711CF11D638}" type="slidenum">
              <a:rPr lang="en-US" smtClean="0"/>
              <a:t>9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22960" y="1088005"/>
            <a:ext cx="6978819" cy="2072401"/>
            <a:chOff x="822960" y="1088005"/>
            <a:chExt cx="6978819" cy="2072401"/>
          </a:xfrm>
        </p:grpSpPr>
        <p:sp>
          <p:nvSpPr>
            <p:cNvPr id="5" name="Rectangle 4"/>
            <p:cNvSpPr/>
            <p:nvPr/>
          </p:nvSpPr>
          <p:spPr>
            <a:xfrm>
              <a:off x="3881460" y="1088005"/>
              <a:ext cx="1301491" cy="433123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960" y="2709214"/>
              <a:ext cx="1997387" cy="451191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oute-attributes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7731" y="2707137"/>
              <a:ext cx="1801944" cy="438502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match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362600" y="1529752"/>
              <a:ext cx="1845781" cy="1161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035291" y="1529752"/>
              <a:ext cx="1579989" cy="1161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16248" y="2366301"/>
              <a:ext cx="70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0..N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15280" y="2322129"/>
              <a:ext cx="70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0..N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99835" y="2712761"/>
              <a:ext cx="1801944" cy="44764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exthop-list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597037" y="1534473"/>
              <a:ext cx="0" cy="11617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86704" y="3130870"/>
            <a:ext cx="8317254" cy="1496954"/>
            <a:chOff x="586704" y="3130870"/>
            <a:chExt cx="8317254" cy="1496954"/>
          </a:xfrm>
        </p:grpSpPr>
        <p:sp>
          <p:nvSpPr>
            <p:cNvPr id="19" name="Rectangle 18"/>
            <p:cNvSpPr/>
            <p:nvPr/>
          </p:nvSpPr>
          <p:spPr>
            <a:xfrm>
              <a:off x="586704" y="4205525"/>
              <a:ext cx="1332912" cy="42165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dirty="0" smtClean="0"/>
                <a:t>pv4-route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44474" y="4205525"/>
              <a:ext cx="1332912" cy="42165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dirty="0" smtClean="0"/>
                <a:t>pv6-route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25852" y="4206169"/>
              <a:ext cx="1332912" cy="42165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mpls-route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23972" y="4206169"/>
              <a:ext cx="1332912" cy="421655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mac-route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81736" y="4205525"/>
              <a:ext cx="1622222" cy="422299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interface-route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402794" y="3145639"/>
              <a:ext cx="2347833" cy="10598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0"/>
            </p:cNvCxnSpPr>
            <p:nvPr/>
          </p:nvCxnSpPr>
          <p:spPr>
            <a:xfrm flipV="1">
              <a:off x="2910930" y="3145639"/>
              <a:ext cx="1297451" cy="1059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579037" y="3145639"/>
              <a:ext cx="18000" cy="10451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858096" y="3130870"/>
              <a:ext cx="1451831" cy="105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258764" y="3145639"/>
              <a:ext cx="2721955" cy="10451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89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1059</TotalTime>
  <Words>545</Words>
  <Application>Microsoft Macintosh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Information model for the rib</vt:lpstr>
      <vt:lpstr>Information model for the rib</vt:lpstr>
      <vt:lpstr>background</vt:lpstr>
      <vt:lpstr>Read data – what gets read FROM the rib</vt:lpstr>
      <vt:lpstr>Write data – what gets written into the rib</vt:lpstr>
      <vt:lpstr>What happens when routes are programmed?</vt:lpstr>
      <vt:lpstr>Async notifications</vt:lpstr>
      <vt:lpstr>Modeling a basic routing instance</vt:lpstr>
      <vt:lpstr>Modeling a route</vt:lpstr>
      <vt:lpstr>Modeling a nexthop</vt:lpstr>
      <vt:lpstr>Devil is in the details</vt:lpstr>
      <vt:lpstr>Solving use-cases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model for the rib</dc:title>
  <dc:creator>Nitin Bahadur</dc:creator>
  <cp:lastModifiedBy>Nitin Bahadur</cp:lastModifiedBy>
  <cp:revision>54</cp:revision>
  <cp:lastPrinted>2013-07-29T08:29:29Z</cp:lastPrinted>
  <dcterms:created xsi:type="dcterms:W3CDTF">2013-07-29T08:25:05Z</dcterms:created>
  <dcterms:modified xsi:type="dcterms:W3CDTF">2013-08-15T01:02:28Z</dcterms:modified>
</cp:coreProperties>
</file>