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9" r:id="rId9"/>
    <p:sldId id="270" r:id="rId10"/>
    <p:sldId id="271" r:id="rId11"/>
    <p:sldId id="263" r:id="rId12"/>
    <p:sldId id="266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9596" autoAdjust="0"/>
  </p:normalViewPr>
  <p:slideViewPr>
    <p:cSldViewPr snapToGrid="0" snapToObjects="1">
      <p:cViewPr varScale="1">
        <p:scale>
          <a:sx n="86" d="100"/>
          <a:sy n="86" d="100"/>
        </p:scale>
        <p:origin x="-3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45584-E883-7C4E-BB77-BED7D284FD40}" type="datetimeFigureOut">
              <a:rPr lang="en-US" smtClean="0"/>
              <a:t>8/1/13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1ECA7-1E0C-2240-9A4C-855028436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56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C745D-2099-9142-8B31-59C52CCC8A9E}" type="datetimeFigureOut">
              <a:rPr lang="en-US" smtClean="0"/>
              <a:t>8/1/13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F48C2-BBC0-524B-ABDF-212E758C6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284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75F7-EE41-9149-AA5C-515B6C8D511E}" type="datetime1">
              <a:rPr lang="en-US" smtClean="0"/>
              <a:t>8/1/13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299E-1D38-3A42-934B-6711CF11D6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9980-392B-5A49-9DBF-E8B66A9932CD}" type="datetime1">
              <a:rPr lang="en-US" smtClean="0"/>
              <a:t>8/1/13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299E-1D38-3A42-934B-6711CF11D6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2901-3037-C34A-9675-0553EC83F0E7}" type="datetime1">
              <a:rPr lang="en-US" smtClean="0"/>
              <a:t>8/1/13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299E-1D38-3A42-934B-6711CF11D6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F659-4F06-624A-BE0C-0BC8CB2E73F2}" type="datetime1">
              <a:rPr lang="en-US" smtClean="0"/>
              <a:t>8/1/13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299E-1D38-3A42-934B-6711CF11D6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08E5-E1B9-7743-96F6-FA9EE17A3F17}" type="datetime1">
              <a:rPr lang="en-US" smtClean="0"/>
              <a:t>8/1/13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299E-1D38-3A42-934B-6711CF11D6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F583-434B-EE42-A998-873176520211}" type="datetime1">
              <a:rPr lang="en-US" smtClean="0"/>
              <a:t>8/1/13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299E-1D38-3A42-934B-6711CF11D6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6C16-ACC3-4E48-91AE-F5109622FB61}" type="datetime1">
              <a:rPr lang="en-US" smtClean="0"/>
              <a:t>8/1/13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299E-1D38-3A42-934B-6711CF11D6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91EF-FFA2-FD4D-8E32-BAAA35DC13D7}" type="datetime1">
              <a:rPr lang="en-US" smtClean="0"/>
              <a:t>8/1/13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299E-1D38-3A42-934B-6711CF11D6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09B7-8693-D949-BEA9-BBA4CF0A804E}" type="datetime1">
              <a:rPr lang="en-US" smtClean="0"/>
              <a:t>8/1/13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299E-1D38-3A42-934B-6711CF11D6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1C3D-6EEC-B64A-82F4-D9CB250A6513}" type="datetime1">
              <a:rPr lang="en-US" smtClean="0"/>
              <a:t>8/1/13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15299E-1D38-3A42-934B-6711CF11D6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E188-1147-6A42-9E16-3254CC8D4F86}" type="datetime1">
              <a:rPr lang="en-US" smtClean="0"/>
              <a:t>8/1/13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299E-1D38-3A42-934B-6711CF11D6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3E8EDFB-9683-774D-BB33-7F569DF16A17}" type="datetime1">
              <a:rPr lang="en-US" smtClean="0"/>
              <a:t>8/1/13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5715299E-1D38-3A42-934B-6711CF11D6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260139" y="1365789"/>
            <a:ext cx="6096486" cy="627419"/>
          </a:xfrm>
        </p:spPr>
        <p:txBody>
          <a:bodyPr/>
          <a:lstStyle/>
          <a:p>
            <a:r>
              <a:rPr lang="en-US" sz="2800" dirty="0" smtClean="0"/>
              <a:t>Information model for the rib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137655" y="1613694"/>
            <a:ext cx="6662008" cy="173724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Nitin Bahadur, Ron </a:t>
            </a:r>
            <a:r>
              <a:rPr lang="en-US" sz="1800" dirty="0" err="1" smtClean="0"/>
              <a:t>folkes</a:t>
            </a:r>
            <a:r>
              <a:rPr lang="en-US" sz="1800" dirty="0" smtClean="0"/>
              <a:t> @ juniper</a:t>
            </a:r>
          </a:p>
          <a:p>
            <a:r>
              <a:rPr lang="en-US" sz="1800" dirty="0" err="1" smtClean="0"/>
              <a:t>Sriganesh</a:t>
            </a:r>
            <a:r>
              <a:rPr lang="en-US" sz="1800" dirty="0" smtClean="0"/>
              <a:t> </a:t>
            </a:r>
            <a:r>
              <a:rPr lang="en-US" sz="1800" dirty="0" err="1" smtClean="0"/>
              <a:t>kini</a:t>
            </a:r>
            <a:r>
              <a:rPr lang="en-US" sz="1800" dirty="0" smtClean="0"/>
              <a:t> @ </a:t>
            </a:r>
            <a:r>
              <a:rPr lang="en-US" sz="1800" dirty="0" err="1" smtClean="0"/>
              <a:t>ericsson</a:t>
            </a:r>
            <a:endParaRPr lang="en-US" sz="1800" dirty="0" smtClean="0"/>
          </a:p>
          <a:p>
            <a:r>
              <a:rPr lang="en-US" sz="1800" dirty="0" smtClean="0"/>
              <a:t>Jan </a:t>
            </a:r>
            <a:r>
              <a:rPr lang="en-US" sz="1800" dirty="0" err="1" smtClean="0"/>
              <a:t>medved</a:t>
            </a:r>
            <a:r>
              <a:rPr lang="en-US" sz="1800" dirty="0" smtClean="0"/>
              <a:t> @ cisco</a:t>
            </a:r>
            <a:endParaRPr lang="en-US" sz="1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 rot="19140000">
            <a:off x="2175632" y="2852344"/>
            <a:ext cx="6662008" cy="1737247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IETF 87, I2RS WG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34654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 </a:t>
            </a:r>
            <a:r>
              <a:rPr lang="en-US" dirty="0" smtClean="0"/>
              <a:t>nexthop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299E-1D38-3A42-934B-6711CF11D638}" type="slidenum">
              <a:rPr lang="en-US" smtClean="0"/>
              <a:t>10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822960" y="1088006"/>
            <a:ext cx="4743916" cy="1818900"/>
            <a:chOff x="822960" y="1088005"/>
            <a:chExt cx="4743916" cy="2247285"/>
          </a:xfrm>
        </p:grpSpPr>
        <p:sp>
          <p:nvSpPr>
            <p:cNvPr id="5" name="Rectangle 4"/>
            <p:cNvSpPr/>
            <p:nvPr/>
          </p:nvSpPr>
          <p:spPr>
            <a:xfrm>
              <a:off x="3881460" y="1088005"/>
              <a:ext cx="1685416" cy="446468"/>
            </a:xfrm>
            <a:prstGeom prst="rect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  <a:r>
                <a:rPr lang="en-US" dirty="0" smtClean="0"/>
                <a:t>exthop-list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22960" y="2709213"/>
              <a:ext cx="2087970" cy="626077"/>
            </a:xfrm>
            <a:prstGeom prst="rect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  <a:r>
                <a:rPr lang="en-US" dirty="0" smtClean="0"/>
                <a:t>exthop-list-member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617731" y="2707137"/>
              <a:ext cx="1801944" cy="438502"/>
            </a:xfrm>
            <a:prstGeom prst="rect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dirty="0" smtClean="0"/>
                <a:t>pecial-nexthop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2362600" y="1529752"/>
              <a:ext cx="1845781" cy="116170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836343" y="2181634"/>
              <a:ext cx="708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dirty="0" smtClean="0"/>
                <a:t>..N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4597037" y="1534473"/>
              <a:ext cx="0" cy="116170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47746" y="2906906"/>
            <a:ext cx="1775896" cy="1285169"/>
            <a:chOff x="586704" y="3335290"/>
            <a:chExt cx="1775896" cy="1545250"/>
          </a:xfrm>
        </p:grpSpPr>
        <p:sp>
          <p:nvSpPr>
            <p:cNvPr id="19" name="Rectangle 18"/>
            <p:cNvSpPr/>
            <p:nvPr/>
          </p:nvSpPr>
          <p:spPr>
            <a:xfrm>
              <a:off x="586704" y="4205525"/>
              <a:ext cx="1775896" cy="675015"/>
            </a:xfrm>
            <a:prstGeom prst="rect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  <a:r>
                <a:rPr lang="en-US" dirty="0" smtClean="0"/>
                <a:t>exthop-chain</a:t>
              </a:r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1402794" y="3335290"/>
              <a:ext cx="157864" cy="870237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621700" y="3267476"/>
            <a:ext cx="70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..N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76196" y="4206784"/>
            <a:ext cx="1775896" cy="1285169"/>
            <a:chOff x="586704" y="3335290"/>
            <a:chExt cx="1775896" cy="1545250"/>
          </a:xfrm>
        </p:grpSpPr>
        <p:sp>
          <p:nvSpPr>
            <p:cNvPr id="29" name="Rectangle 28"/>
            <p:cNvSpPr/>
            <p:nvPr/>
          </p:nvSpPr>
          <p:spPr>
            <a:xfrm>
              <a:off x="586704" y="4205525"/>
              <a:ext cx="1775896" cy="675015"/>
            </a:xfrm>
            <a:prstGeom prst="rect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nexthop</a:t>
              </a:r>
              <a:endParaRPr lang="en-US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 flipV="1">
              <a:off x="1402794" y="3335290"/>
              <a:ext cx="157864" cy="870237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547662" y="4561218"/>
            <a:ext cx="70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..N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305425" y="4930550"/>
            <a:ext cx="8105588" cy="1789758"/>
            <a:chOff x="305425" y="4930550"/>
            <a:chExt cx="8105588" cy="1789758"/>
          </a:xfrm>
        </p:grpSpPr>
        <p:grpSp>
          <p:nvGrpSpPr>
            <p:cNvPr id="32" name="Group 31"/>
            <p:cNvGrpSpPr/>
            <p:nvPr/>
          </p:nvGrpSpPr>
          <p:grpSpPr>
            <a:xfrm>
              <a:off x="305425" y="5491953"/>
              <a:ext cx="1775896" cy="1181789"/>
              <a:chOff x="586704" y="3459591"/>
              <a:chExt cx="1775896" cy="1420949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86704" y="4205525"/>
                <a:ext cx="1775896" cy="675015"/>
              </a:xfrm>
              <a:prstGeom prst="rect">
                <a:avLst/>
              </a:prstGeom>
              <a:solidFill>
                <a:srgbClr val="336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</a:t>
                </a:r>
                <a:r>
                  <a:rPr lang="en-US" dirty="0" smtClean="0"/>
                  <a:t>exthop-id</a:t>
                </a:r>
                <a:endParaRPr lang="en-US" dirty="0"/>
              </a:p>
            </p:txBody>
          </p:sp>
          <p:cxnSp>
            <p:nvCxnSpPr>
              <p:cNvPr id="36" name="Straight Connector 35"/>
              <p:cNvCxnSpPr>
                <a:endCxn id="29" idx="2"/>
              </p:cNvCxnSpPr>
              <p:nvPr/>
            </p:nvCxnSpPr>
            <p:spPr>
              <a:xfrm flipV="1">
                <a:off x="1402794" y="3459591"/>
                <a:ext cx="143716" cy="74593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1392286" y="5491954"/>
              <a:ext cx="2907159" cy="1228354"/>
              <a:chOff x="-146369" y="3427963"/>
              <a:chExt cx="2508969" cy="1306164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586704" y="4059111"/>
                <a:ext cx="1775896" cy="675016"/>
              </a:xfrm>
              <a:prstGeom prst="rect">
                <a:avLst/>
              </a:prstGeom>
              <a:solidFill>
                <a:srgbClr val="336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  <a:r>
                  <a:rPr lang="en-US" dirty="0" smtClean="0"/>
                  <a:t>gress-interface</a:t>
                </a:r>
                <a:endParaRPr lang="en-US" dirty="0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H="1" flipV="1">
                <a:off x="-146369" y="3427963"/>
                <a:ext cx="1360147" cy="63114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2172680" y="5491953"/>
              <a:ext cx="4156938" cy="1181788"/>
              <a:chOff x="-2329873" y="3459592"/>
              <a:chExt cx="4156938" cy="142094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51169" y="4205525"/>
                <a:ext cx="1775896" cy="675015"/>
              </a:xfrm>
              <a:prstGeom prst="rect">
                <a:avLst/>
              </a:prstGeom>
              <a:solidFill>
                <a:srgbClr val="336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Logical tunnel</a:t>
                </a:r>
                <a:endParaRPr lang="en-US" dirty="0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-2329873" y="3459592"/>
                <a:ext cx="3732667" cy="74593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1902052" y="5491954"/>
              <a:ext cx="6508961" cy="1197100"/>
              <a:chOff x="-4146361" y="3441182"/>
              <a:chExt cx="6508961" cy="1439358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586704" y="4205525"/>
                <a:ext cx="1775896" cy="675015"/>
              </a:xfrm>
              <a:prstGeom prst="rect">
                <a:avLst/>
              </a:prstGeom>
              <a:solidFill>
                <a:srgbClr val="336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  <a:r>
                  <a:rPr lang="en-US" dirty="0" smtClean="0"/>
                  <a:t>unnel </a:t>
                </a:r>
                <a:r>
                  <a:rPr lang="en-US" dirty="0" err="1" smtClean="0"/>
                  <a:t>encap</a:t>
                </a:r>
                <a:endParaRPr lang="en-US" dirty="0"/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-4146361" y="3441182"/>
                <a:ext cx="5549155" cy="76434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 48"/>
            <p:cNvSpPr/>
            <p:nvPr/>
          </p:nvSpPr>
          <p:spPr>
            <a:xfrm>
              <a:off x="5378554" y="4930550"/>
              <a:ext cx="2271727" cy="561404"/>
            </a:xfrm>
            <a:prstGeom prst="rect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  <a:r>
                <a:rPr lang="en-US" dirty="0" smtClean="0"/>
                <a:t>exthop-attributes</a:t>
              </a:r>
              <a:endParaRPr lang="en-US" dirty="0"/>
            </a:p>
          </p:txBody>
        </p:sp>
        <p:cxnSp>
          <p:nvCxnSpPr>
            <p:cNvPr id="50" name="Straight Connector 49"/>
            <p:cNvCxnSpPr>
              <a:stCxn id="49" idx="1"/>
              <a:endCxn id="29" idx="3"/>
            </p:cNvCxnSpPr>
            <p:nvPr/>
          </p:nvCxnSpPr>
          <p:spPr>
            <a:xfrm flipH="1">
              <a:off x="2352092" y="5211252"/>
              <a:ext cx="3026462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0460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8" grpId="0"/>
      <p:bldP spid="4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Devil is in the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9F3D-A0E2-EC48-9DC4-C61B947F7F7A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8871" y="1107931"/>
            <a:ext cx="5355394" cy="3786767"/>
          </a:xfrm>
          <a:prstGeom prst="rect">
            <a:avLst/>
          </a:prstGeom>
        </p:spPr>
        <p:txBody>
          <a:bodyPr/>
          <a:lstStyle/>
          <a:p>
            <a:pPr marL="274320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Draft tries to address complex ways of programming the RIB</a:t>
            </a:r>
          </a:p>
          <a:p>
            <a:pPr marL="274320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endParaRPr lang="en-US" dirty="0">
              <a:solidFill>
                <a:srgbClr val="292929"/>
              </a:solidFill>
              <a:latin typeface="Arial"/>
              <a:cs typeface="Arial"/>
            </a:endParaRPr>
          </a:p>
          <a:p>
            <a:pPr marL="274320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Why?</a:t>
            </a:r>
          </a:p>
          <a:p>
            <a:pPr marL="731520" lvl="1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Simplistic use-case is a lab experiment, not a deployment</a:t>
            </a:r>
          </a:p>
          <a:p>
            <a:pPr marL="731520" lvl="1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Router vendors have enough experience with multiple deployments, so RIB usage is typically known</a:t>
            </a:r>
          </a:p>
          <a:p>
            <a:pPr defTabSz="914400">
              <a:spcAft>
                <a:spcPts val="300"/>
              </a:spcAft>
              <a:buClr>
                <a:schemeClr val="tx1"/>
              </a:buClr>
              <a:buSzPct val="100000"/>
              <a:defRPr/>
            </a:pPr>
            <a:endParaRPr lang="en-US" dirty="0">
              <a:solidFill>
                <a:srgbClr val="292929"/>
              </a:solidFill>
              <a:latin typeface="Arial"/>
              <a:cs typeface="Arial"/>
            </a:endParaRPr>
          </a:p>
          <a:p>
            <a:pPr marL="274320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endParaRPr lang="en-US" dirty="0" smtClean="0">
              <a:solidFill>
                <a:srgbClr val="292929"/>
              </a:solidFill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529" y="1390218"/>
            <a:ext cx="3050429" cy="204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99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use-cases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9F3D-A0E2-EC48-9DC4-C61B947F7F7A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8870" y="970241"/>
            <a:ext cx="5602405" cy="4216293"/>
          </a:xfrm>
          <a:prstGeom prst="rect">
            <a:avLst/>
          </a:prstGeom>
        </p:spPr>
        <p:txBody>
          <a:bodyPr/>
          <a:lstStyle/>
          <a:p>
            <a:pPr marL="274320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Preventing DDOS attacks by installing better preferred routes</a:t>
            </a:r>
          </a:p>
          <a:p>
            <a:pPr defTabSz="914400">
              <a:spcAft>
                <a:spcPts val="300"/>
              </a:spcAft>
              <a:buClr>
                <a:schemeClr val="tx1"/>
              </a:buClr>
              <a:buSzPct val="100000"/>
              <a:defRPr/>
            </a:pPr>
            <a:endParaRPr lang="en-US" dirty="0">
              <a:solidFill>
                <a:srgbClr val="292929"/>
              </a:solidFill>
              <a:latin typeface="Arial"/>
              <a:cs typeface="Arial"/>
            </a:endParaRPr>
          </a:p>
          <a:p>
            <a:pPr marL="274320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Dynamically creating replication lists (for multicast)…based of offline receiver information</a:t>
            </a:r>
          </a:p>
          <a:p>
            <a:pPr defTabSz="914400">
              <a:spcAft>
                <a:spcPts val="300"/>
              </a:spcAft>
              <a:buClr>
                <a:schemeClr val="tx1"/>
              </a:buClr>
              <a:buSzPct val="100000"/>
              <a:defRPr/>
            </a:pPr>
            <a:endParaRPr lang="en-US" dirty="0">
              <a:solidFill>
                <a:srgbClr val="292929"/>
              </a:solidFill>
              <a:latin typeface="Arial"/>
              <a:cs typeface="Arial"/>
            </a:endParaRPr>
          </a:p>
          <a:p>
            <a:pPr marL="274320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Optimizing end-to-end load-balancing of traffic across multiple edge devices</a:t>
            </a:r>
          </a:p>
          <a:p>
            <a:pPr defTabSz="914400">
              <a:spcAft>
                <a:spcPts val="300"/>
              </a:spcAft>
              <a:buClr>
                <a:schemeClr val="tx1"/>
              </a:buClr>
              <a:buSzPct val="100000"/>
              <a:defRPr/>
            </a:pPr>
            <a:endParaRPr lang="en-US" dirty="0" smtClean="0">
              <a:solidFill>
                <a:srgbClr val="292929"/>
              </a:solidFill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275" y="914400"/>
            <a:ext cx="29591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09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9F3D-A0E2-EC48-9DC4-C61B947F7F7A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484534" y="2982542"/>
            <a:ext cx="6281934" cy="1821500"/>
          </a:xfrm>
          <a:prstGeom prst="rect">
            <a:avLst/>
          </a:prstGeom>
        </p:spPr>
        <p:txBody>
          <a:bodyPr/>
          <a:lstStyle/>
          <a:p>
            <a:pPr marL="274320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Lots of good feedback on the list</a:t>
            </a:r>
          </a:p>
          <a:p>
            <a:pPr marL="274320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endParaRPr lang="en-US" dirty="0" smtClean="0">
              <a:solidFill>
                <a:srgbClr val="292929"/>
              </a:solidFill>
              <a:latin typeface="Arial"/>
              <a:cs typeface="Arial"/>
            </a:endParaRPr>
          </a:p>
          <a:p>
            <a:pPr marL="274320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Resolve terminology and address review comments</a:t>
            </a:r>
          </a:p>
          <a:p>
            <a:pPr marL="274320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endParaRPr lang="en-US" dirty="0">
              <a:solidFill>
                <a:srgbClr val="292929"/>
              </a:solidFill>
              <a:latin typeface="Arial"/>
              <a:cs typeface="Arial"/>
            </a:endParaRPr>
          </a:p>
          <a:p>
            <a:pPr marL="274320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Resubmit draft and re-issue call for WG adoption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61" y="299293"/>
            <a:ext cx="32766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02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ic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88"/>
            <a:ext cx="9144000" cy="895738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528184" y="1993208"/>
            <a:ext cx="6096486" cy="627419"/>
          </a:xfrm>
        </p:spPr>
        <p:txBody>
          <a:bodyPr/>
          <a:lstStyle/>
          <a:p>
            <a:r>
              <a:rPr lang="en-US" sz="2800" dirty="0" smtClean="0"/>
              <a:t>Information model for the rib</a:t>
            </a:r>
            <a:endParaRPr lang="en-US" sz="280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528184" y="2942835"/>
            <a:ext cx="6332310" cy="173724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Nitin Bahadur, Ron </a:t>
            </a:r>
            <a:r>
              <a:rPr lang="en-US" sz="1800" dirty="0" err="1" smtClean="0"/>
              <a:t>folkes</a:t>
            </a:r>
            <a:r>
              <a:rPr lang="en-US" sz="1800" dirty="0" smtClean="0"/>
              <a:t> @ juniper</a:t>
            </a:r>
          </a:p>
          <a:p>
            <a:r>
              <a:rPr lang="en-US" sz="1800" dirty="0" err="1" smtClean="0"/>
              <a:t>Sriganesh</a:t>
            </a:r>
            <a:r>
              <a:rPr lang="en-US" sz="1800" dirty="0" smtClean="0"/>
              <a:t> </a:t>
            </a:r>
            <a:r>
              <a:rPr lang="en-US" sz="1800" dirty="0" err="1" smtClean="0"/>
              <a:t>kini</a:t>
            </a:r>
            <a:r>
              <a:rPr lang="en-US" sz="1800" dirty="0" smtClean="0"/>
              <a:t> @ </a:t>
            </a:r>
            <a:r>
              <a:rPr lang="en-US" sz="1800" dirty="0" err="1" smtClean="0"/>
              <a:t>ericsson</a:t>
            </a:r>
            <a:endParaRPr lang="en-US" sz="1800" dirty="0" smtClean="0"/>
          </a:p>
          <a:p>
            <a:r>
              <a:rPr lang="en-US" sz="1800" dirty="0" smtClean="0"/>
              <a:t>Jan </a:t>
            </a:r>
            <a:r>
              <a:rPr lang="en-US" sz="1800" dirty="0" err="1" smtClean="0"/>
              <a:t>medved</a:t>
            </a:r>
            <a:r>
              <a:rPr lang="en-US" sz="1800" dirty="0" smtClean="0"/>
              <a:t> @ cisco</a:t>
            </a:r>
            <a:endParaRPr lang="en-US" sz="1800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126315" y="5063841"/>
            <a:ext cx="5376836" cy="948498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IETF 87, I2RS WG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6813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299E-1D38-3A42-934B-6711CF11D638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60721"/>
            <a:ext cx="9143999" cy="5698901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98101" y="1295084"/>
            <a:ext cx="8095855" cy="5072677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000" b="0" dirty="0" smtClean="0">
                <a:latin typeface="Arial"/>
                <a:cs typeface="Arial"/>
              </a:rPr>
              <a:t>Number of i2rs use-cases require programmatic control to the routing sub-system. This draft addresses this requirement.</a:t>
            </a:r>
          </a:p>
          <a:p>
            <a:pPr>
              <a:buFont typeface="Arial"/>
              <a:buChar char="•"/>
            </a:pPr>
            <a:endParaRPr lang="en-US" sz="2000" b="0" dirty="0" smtClean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2000" b="0" dirty="0" smtClean="0">
                <a:latin typeface="Arial"/>
                <a:cs typeface="Arial"/>
              </a:rPr>
              <a:t>Not restricted to network devices. Servers and hosts can also implement the same model.</a:t>
            </a:r>
          </a:p>
          <a:p>
            <a:pPr>
              <a:buFont typeface="Arial"/>
              <a:buChar char="•"/>
            </a:pPr>
            <a:endParaRPr lang="en-US" sz="2000" b="0" dirty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2000" b="0" dirty="0" smtClean="0">
                <a:latin typeface="Arial"/>
                <a:cs typeface="Arial"/>
              </a:rPr>
              <a:t>Types of operations needed:</a:t>
            </a:r>
          </a:p>
          <a:p>
            <a:pPr lvl="2"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Read</a:t>
            </a:r>
          </a:p>
          <a:p>
            <a:pPr lvl="2">
              <a:buFont typeface="Arial"/>
              <a:buChar char="•"/>
            </a:pPr>
            <a:r>
              <a:rPr lang="en-US" sz="2000" b="0" dirty="0" smtClean="0">
                <a:latin typeface="Arial"/>
                <a:cs typeface="Arial"/>
              </a:rPr>
              <a:t>Write</a:t>
            </a:r>
          </a:p>
          <a:p>
            <a:pPr lvl="2"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Events &amp; Notifications</a:t>
            </a:r>
          </a:p>
          <a:p>
            <a:pPr lvl="2">
              <a:buFont typeface="Arial"/>
              <a:buChar char="•"/>
            </a:pPr>
            <a:endParaRPr lang="en-US" sz="2000" b="0" dirty="0">
              <a:latin typeface="Arial"/>
              <a:cs typeface="Arial"/>
            </a:endParaRPr>
          </a:p>
          <a:p>
            <a:pPr lvl="1"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Draft is an INFO model and not a DATA model. For differences, please see RFC3444.</a:t>
            </a:r>
          </a:p>
          <a:p>
            <a:pPr lvl="2">
              <a:buFont typeface="Arial"/>
              <a:buChar char="•"/>
            </a:pPr>
            <a:r>
              <a:rPr lang="en-US" sz="2000" b="0" dirty="0" smtClean="0">
                <a:latin typeface="Arial"/>
                <a:cs typeface="Arial"/>
              </a:rPr>
              <a:t>We do have a rough data-model if you are interested</a:t>
            </a:r>
            <a:endParaRPr lang="en-US" sz="2000" b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3830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365760"/>
            <a:ext cx="8209915" cy="548640"/>
          </a:xfrm>
        </p:spPr>
        <p:txBody>
          <a:bodyPr/>
          <a:lstStyle/>
          <a:p>
            <a:r>
              <a:rPr lang="en-US" dirty="0" smtClean="0"/>
              <a:t>Read data – what gets read FROM the rib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8870" y="1122700"/>
            <a:ext cx="8561505" cy="3787486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Routes and their associated next-hops</a:t>
            </a:r>
          </a:p>
          <a:p>
            <a:pPr marL="731520" lvl="1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endParaRPr lang="en-US" dirty="0" smtClean="0">
              <a:solidFill>
                <a:srgbClr val="292929"/>
              </a:solidFill>
              <a:latin typeface="Arial"/>
              <a:cs typeface="Arial"/>
            </a:endParaRPr>
          </a:p>
          <a:p>
            <a:pPr marL="274320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RIB and </a:t>
            </a: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other higher level abstractions that allow one to make sense of the routes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9F3D-A0E2-EC48-9DC4-C61B947F7F7A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2338000"/>
            <a:ext cx="2971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17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365760"/>
            <a:ext cx="8209915" cy="548640"/>
          </a:xfrm>
        </p:spPr>
        <p:txBody>
          <a:bodyPr/>
          <a:lstStyle/>
          <a:p>
            <a:r>
              <a:rPr lang="en-US" dirty="0" smtClean="0"/>
              <a:t>Write data – what gets written into the rib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8870" y="1122700"/>
            <a:ext cx="8561505" cy="3787486"/>
          </a:xfrm>
          <a:prstGeom prst="rect">
            <a:avLst/>
          </a:prstGeom>
        </p:spPr>
        <p:txBody>
          <a:bodyPr/>
          <a:lstStyle/>
          <a:p>
            <a:pPr marL="274320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i="1" dirty="0">
                <a:solidFill>
                  <a:srgbClr val="292929"/>
                </a:solidFill>
                <a:latin typeface="Arial"/>
                <a:cs typeface="Arial"/>
              </a:rPr>
              <a:t>No direct programming of the FIB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tabLst/>
              <a:defRPr/>
            </a:pPr>
            <a:endParaRPr lang="en-US" dirty="0" smtClean="0">
              <a:solidFill>
                <a:srgbClr val="292929"/>
              </a:solidFill>
              <a:latin typeface="Arial"/>
              <a:cs typeface="Arial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Routes are programmed into the RIB</a:t>
            </a:r>
          </a:p>
          <a:p>
            <a:pPr marL="731520" lvl="1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Unicast</a:t>
            </a:r>
          </a:p>
          <a:p>
            <a:pPr marL="731520" lvl="1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Multicast</a:t>
            </a:r>
          </a:p>
          <a:p>
            <a:pPr marL="731520" lvl="1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MPLS</a:t>
            </a:r>
            <a:endParaRPr lang="en-US" dirty="0">
              <a:solidFill>
                <a:srgbClr val="292929"/>
              </a:solidFill>
              <a:latin typeface="Arial"/>
              <a:cs typeface="Arial"/>
            </a:endParaRPr>
          </a:p>
          <a:p>
            <a:pPr marL="731520" lvl="1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endParaRPr lang="en-US" dirty="0" smtClean="0">
              <a:solidFill>
                <a:srgbClr val="292929"/>
              </a:solidFill>
              <a:latin typeface="Arial"/>
              <a:cs typeface="Arial"/>
            </a:endParaRPr>
          </a:p>
          <a:p>
            <a:pPr marL="274320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Route points to next-hops</a:t>
            </a:r>
          </a:p>
          <a:p>
            <a:pPr lvl="1" defTabSz="914400">
              <a:spcAft>
                <a:spcPts val="300"/>
              </a:spcAft>
              <a:buClr>
                <a:schemeClr val="tx1"/>
              </a:buClr>
              <a:buSzPct val="100000"/>
              <a:defRPr/>
            </a:pPr>
            <a:endParaRPr lang="en-US" dirty="0">
              <a:solidFill>
                <a:srgbClr val="292929"/>
              </a:solidFill>
              <a:latin typeface="Arial"/>
              <a:cs typeface="Arial"/>
            </a:endParaRPr>
          </a:p>
          <a:p>
            <a:pPr marL="274320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RIB manager MAY do next-hop resolution</a:t>
            </a:r>
          </a:p>
          <a:p>
            <a:pPr marL="731520" lvl="1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E.g. Next-hop specified by i2RS may specify egress point, but not the transport to reach that point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9F3D-A0E2-EC48-9DC4-C61B947F7F7A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874" y="1003008"/>
            <a:ext cx="25400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81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1" y="365760"/>
            <a:ext cx="8397874" cy="548640"/>
          </a:xfrm>
        </p:spPr>
        <p:txBody>
          <a:bodyPr/>
          <a:lstStyle/>
          <a:p>
            <a:r>
              <a:rPr lang="en-US" dirty="0" smtClean="0"/>
              <a:t>What happens when routes are programmed?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8870" y="2761978"/>
            <a:ext cx="8561505" cy="239214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Each route programming results in a response containing: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tabLst/>
              <a:defRPr/>
            </a:pPr>
            <a:endParaRPr lang="en-US" dirty="0" smtClean="0">
              <a:solidFill>
                <a:srgbClr val="292929"/>
              </a:solidFill>
              <a:latin typeface="Arial"/>
              <a:cs typeface="Arial"/>
            </a:endParaRPr>
          </a:p>
          <a:p>
            <a:pPr marL="731520" lvl="1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Installed – Yes/No (route got installed in FIB?)</a:t>
            </a:r>
          </a:p>
          <a:p>
            <a:pPr marL="731520" lvl="1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endParaRPr lang="en-US" dirty="0" smtClean="0">
              <a:solidFill>
                <a:srgbClr val="292929"/>
              </a:solidFill>
              <a:latin typeface="Arial"/>
              <a:cs typeface="Arial"/>
            </a:endParaRPr>
          </a:p>
          <a:p>
            <a:pPr marL="731520" lvl="1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Active – Yes/No (</a:t>
            </a:r>
            <a:r>
              <a:rPr lang="en-US" dirty="0"/>
              <a:t>route is fully resolved and is a candidate for </a:t>
            </a:r>
            <a:r>
              <a:rPr lang="en-US" dirty="0" smtClean="0"/>
              <a:t>selection?)</a:t>
            </a:r>
          </a:p>
          <a:p>
            <a:pPr marL="731520" lvl="1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endParaRPr lang="en-US" dirty="0" smtClean="0">
              <a:solidFill>
                <a:srgbClr val="292929"/>
              </a:solidFill>
              <a:latin typeface="Arial"/>
              <a:cs typeface="Arial"/>
            </a:endParaRPr>
          </a:p>
          <a:p>
            <a:pPr marL="731520" lvl="1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Reason (E.g. Not authorized)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9F3D-A0E2-EC48-9DC4-C61B947F7F7A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464" y="798545"/>
            <a:ext cx="2865606" cy="190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29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1" y="365760"/>
            <a:ext cx="8397874" cy="548640"/>
          </a:xfrm>
        </p:spPr>
        <p:txBody>
          <a:bodyPr/>
          <a:lstStyle/>
          <a:p>
            <a:r>
              <a:rPr lang="en-US" dirty="0" smtClean="0"/>
              <a:t>Async notifications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8871" y="1122699"/>
            <a:ext cx="5871904" cy="3795123"/>
          </a:xfrm>
          <a:prstGeom prst="rect">
            <a:avLst/>
          </a:prstGeom>
        </p:spPr>
        <p:txBody>
          <a:bodyPr/>
          <a:lstStyle/>
          <a:p>
            <a:pPr marL="274320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Async notifications are sent by i2RS agent to Controller on a RIB change</a:t>
            </a:r>
          </a:p>
          <a:p>
            <a:pPr marL="731520" lvl="1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Route change </a:t>
            </a:r>
            <a:r>
              <a:rPr lang="en-US" dirty="0" smtClean="0"/>
              <a:t>notification (route </a:t>
            </a: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installed?) 		</a:t>
            </a:r>
          </a:p>
          <a:p>
            <a:pPr marL="731520" lvl="1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Route resolution status (resolved/unresolved?)</a:t>
            </a:r>
          </a:p>
          <a:p>
            <a:pPr marL="731520" lvl="1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Reason for notification</a:t>
            </a:r>
            <a:endParaRPr lang="en-US" dirty="0">
              <a:solidFill>
                <a:srgbClr val="292929"/>
              </a:solidFill>
              <a:latin typeface="Arial"/>
              <a:cs typeface="Arial"/>
            </a:endParaRPr>
          </a:p>
          <a:p>
            <a:pPr marL="731520" lvl="1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endParaRPr lang="en-US" dirty="0">
              <a:solidFill>
                <a:srgbClr val="292929"/>
              </a:solidFill>
              <a:latin typeface="Arial"/>
              <a:cs typeface="Arial"/>
            </a:endParaRPr>
          </a:p>
          <a:p>
            <a:pPr marL="274320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RIB change event examples</a:t>
            </a:r>
          </a:p>
          <a:p>
            <a:pPr marL="731520" lvl="1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Active route is no longer active because of a better admin-distance route by protocol FOO</a:t>
            </a:r>
          </a:p>
          <a:p>
            <a:pPr marL="731520" lvl="1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Inactive route became active as a side-effect of transport LSP coming 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9F3D-A0E2-EC48-9DC4-C61B947F7F7A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75" y="1122700"/>
            <a:ext cx="28321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26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 basic routing 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299E-1D38-3A42-934B-6711CF11D638}" type="slidenum">
              <a:rPr lang="en-US" smtClean="0"/>
              <a:t>8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59790" y="5473413"/>
            <a:ext cx="6835817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Removed RIB as an encapsulating object for routing instance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IETF community needs to decide on name for encapsulating routing-instance object for I2RS overall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208771" y="1088006"/>
            <a:ext cx="7695187" cy="3758141"/>
            <a:chOff x="1208771" y="1088006"/>
            <a:chExt cx="7695187" cy="3758141"/>
          </a:xfrm>
        </p:grpSpPr>
        <p:grpSp>
          <p:nvGrpSpPr>
            <p:cNvPr id="15" name="Group 14"/>
            <p:cNvGrpSpPr/>
            <p:nvPr/>
          </p:nvGrpSpPr>
          <p:grpSpPr>
            <a:xfrm>
              <a:off x="1208771" y="1088006"/>
              <a:ext cx="6794536" cy="2205312"/>
              <a:chOff x="1208771" y="1073237"/>
              <a:chExt cx="6898362" cy="2579837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733800" y="1073237"/>
                <a:ext cx="1981200" cy="707571"/>
              </a:xfrm>
              <a:prstGeom prst="rect">
                <a:avLst/>
              </a:prstGeom>
              <a:solidFill>
                <a:srgbClr val="336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</a:t>
                </a:r>
                <a:r>
                  <a:rPr lang="en-US" dirty="0" smtClean="0"/>
                  <a:t>outing-instance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208771" y="2945503"/>
                <a:ext cx="1981200" cy="707571"/>
              </a:xfrm>
              <a:prstGeom prst="rect">
                <a:avLst/>
              </a:prstGeom>
              <a:solidFill>
                <a:srgbClr val="336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</a:t>
                </a:r>
                <a:r>
                  <a:rPr lang="en-US" dirty="0" smtClean="0"/>
                  <a:t>nterface (list)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125933" y="2942517"/>
                <a:ext cx="1981200" cy="707571"/>
              </a:xfrm>
              <a:prstGeom prst="rect">
                <a:avLst/>
              </a:prstGeom>
              <a:solidFill>
                <a:srgbClr val="336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RIB (list)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2362600" y="1780808"/>
                <a:ext cx="1845781" cy="11617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 flipV="1">
                <a:off x="5035291" y="1780808"/>
                <a:ext cx="1579989" cy="11617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2908951" y="2602721"/>
                <a:ext cx="708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0..N</a:t>
                </a:r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615280" y="2570455"/>
                <a:ext cx="708780" cy="43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  <a:r>
                  <a:rPr lang="en-US" dirty="0" smtClean="0"/>
                  <a:t>..N</a:t>
                </a:r>
                <a:endParaRPr lang="en-US" dirty="0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6952577" y="4241297"/>
              <a:ext cx="1951381" cy="604850"/>
            </a:xfrm>
            <a:prstGeom prst="rect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dirty="0" smtClean="0"/>
                <a:t>oute (list)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03307" y="3878948"/>
              <a:ext cx="698112" cy="315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0..N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7151708" y="3293318"/>
              <a:ext cx="497209" cy="94797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6797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 </a:t>
            </a:r>
            <a:r>
              <a:rPr lang="en-US" dirty="0" smtClean="0"/>
              <a:t>route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299E-1D38-3A42-934B-6711CF11D638}" type="slidenum">
              <a:rPr lang="en-US" smtClean="0"/>
              <a:t>9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822960" y="1088005"/>
            <a:ext cx="6978819" cy="2072401"/>
            <a:chOff x="822960" y="1088005"/>
            <a:chExt cx="6978819" cy="2072401"/>
          </a:xfrm>
        </p:grpSpPr>
        <p:sp>
          <p:nvSpPr>
            <p:cNvPr id="5" name="Rectangle 4"/>
            <p:cNvSpPr/>
            <p:nvPr/>
          </p:nvSpPr>
          <p:spPr>
            <a:xfrm>
              <a:off x="3881460" y="1088005"/>
              <a:ext cx="1301491" cy="433123"/>
            </a:xfrm>
            <a:prstGeom prst="rect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route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22960" y="2709214"/>
              <a:ext cx="1997387" cy="451191"/>
            </a:xfrm>
            <a:prstGeom prst="rect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dirty="0" smtClean="0"/>
                <a:t>oute-attributes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617731" y="2707137"/>
              <a:ext cx="1801944" cy="438502"/>
            </a:xfrm>
            <a:prstGeom prst="rect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match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2362600" y="1529752"/>
              <a:ext cx="1845781" cy="11617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5035291" y="1529752"/>
              <a:ext cx="1579989" cy="11617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816248" y="2366301"/>
              <a:ext cx="708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0..N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58096" y="2372965"/>
              <a:ext cx="708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0..N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99835" y="2712761"/>
              <a:ext cx="1801944" cy="447645"/>
            </a:xfrm>
            <a:prstGeom prst="rect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  <a:r>
                <a:rPr lang="en-US" dirty="0" smtClean="0"/>
                <a:t>exthop-list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4597037" y="1534473"/>
              <a:ext cx="0" cy="11617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86704" y="3130870"/>
            <a:ext cx="8317254" cy="1496954"/>
            <a:chOff x="586704" y="3130870"/>
            <a:chExt cx="8317254" cy="1496954"/>
          </a:xfrm>
        </p:grpSpPr>
        <p:sp>
          <p:nvSpPr>
            <p:cNvPr id="19" name="Rectangle 18"/>
            <p:cNvSpPr/>
            <p:nvPr/>
          </p:nvSpPr>
          <p:spPr>
            <a:xfrm>
              <a:off x="586704" y="4205525"/>
              <a:ext cx="1332912" cy="421655"/>
            </a:xfrm>
            <a:prstGeom prst="rect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dirty="0" smtClean="0"/>
                <a:t>pv4-route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44474" y="4205525"/>
              <a:ext cx="1332912" cy="421655"/>
            </a:xfrm>
            <a:prstGeom prst="rect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dirty="0" smtClean="0"/>
                <a:t>pv6-route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925852" y="4206169"/>
              <a:ext cx="1332912" cy="421655"/>
            </a:xfrm>
            <a:prstGeom prst="rect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mpls-route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623972" y="4206169"/>
              <a:ext cx="1332912" cy="421655"/>
            </a:xfrm>
            <a:prstGeom prst="rect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mac-route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281736" y="4205525"/>
              <a:ext cx="1622222" cy="422299"/>
            </a:xfrm>
            <a:prstGeom prst="rect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interface-route</a:t>
              </a:r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1402794" y="3145639"/>
              <a:ext cx="2347833" cy="10598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0" idx="0"/>
            </p:cNvCxnSpPr>
            <p:nvPr/>
          </p:nvCxnSpPr>
          <p:spPr>
            <a:xfrm flipV="1">
              <a:off x="2910930" y="3145639"/>
              <a:ext cx="1297451" cy="105988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4579037" y="3145639"/>
              <a:ext cx="18000" cy="104511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4858096" y="3130870"/>
              <a:ext cx="1451831" cy="105988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5258764" y="3145639"/>
              <a:ext cx="2721955" cy="104512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897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1047</TotalTime>
  <Words>549</Words>
  <Application>Microsoft Macintosh PowerPoint</Application>
  <PresentationFormat>On-screen Show (4:3)</PresentationFormat>
  <Paragraphs>120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Angles</vt:lpstr>
      <vt:lpstr>Information model for the rib</vt:lpstr>
      <vt:lpstr>Information model for the rib</vt:lpstr>
      <vt:lpstr>background</vt:lpstr>
      <vt:lpstr>Read data – what gets read FROM the rib</vt:lpstr>
      <vt:lpstr>Write data – what gets written into the rib</vt:lpstr>
      <vt:lpstr>What happens when routes are programmed?</vt:lpstr>
      <vt:lpstr>Async notifications</vt:lpstr>
      <vt:lpstr>Modeling a basic routing instance</vt:lpstr>
      <vt:lpstr>Modeling a route</vt:lpstr>
      <vt:lpstr>Modeling a nexthop</vt:lpstr>
      <vt:lpstr>Devil is in the details</vt:lpstr>
      <vt:lpstr>Solving use-cases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model for the rib</dc:title>
  <dc:creator>Nitin Bahadur</dc:creator>
  <cp:lastModifiedBy>Nitin Bahadur</cp:lastModifiedBy>
  <cp:revision>51</cp:revision>
  <cp:lastPrinted>2013-07-29T08:29:29Z</cp:lastPrinted>
  <dcterms:created xsi:type="dcterms:W3CDTF">2013-07-29T08:25:05Z</dcterms:created>
  <dcterms:modified xsi:type="dcterms:W3CDTF">2013-08-01T19:53:31Z</dcterms:modified>
</cp:coreProperties>
</file>