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E2B5DA62-EAD2-47C5-BFB6-1F674CF9777E}">
  <a:tblStyle styleId="{E2B5DA62-EAD2-47C5-BFB6-1F674CF9777E}" styleName="Table_0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1FE06D4-56FB-4C00-9322-AE38C201E571}" styleName="Table_1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CFFF85C-65BE-4141-B6D6-3DDDC4958DBA}" styleName="Table_2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21D7679-074B-4F07-8EFE-DA65FBB5A456}" styleName="Table_3">
    <a:wholeTbl>
      <a:tcStyle>
        <a:tcBdr>
          <a:lef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21" Type="http://schemas.openxmlformats.org/officeDocument/2006/relationships/slide" Target="slides/slide16.xml"/><Relationship Id="rId2" Type="http://schemas.openxmlformats.org/officeDocument/2006/relationships/presProps" Target="presProps.xml"/><Relationship Id="rId12" Type="http://schemas.openxmlformats.org/officeDocument/2006/relationships/slide" Target="slides/slide7.xml"/><Relationship Id="rId22" Type="http://schemas.openxmlformats.org/officeDocument/2006/relationships/slide" Target="slides/slide17.xml"/><Relationship Id="rId13" Type="http://schemas.openxmlformats.org/officeDocument/2006/relationships/slide" Target="slides/slide8.xml"/><Relationship Id="rId1" Type="http://schemas.openxmlformats.org/officeDocument/2006/relationships/theme" Target="theme/theme3.xml"/><Relationship Id="rId23" Type="http://schemas.openxmlformats.org/officeDocument/2006/relationships/slide" Target="slides/slide18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3" Type="http://schemas.openxmlformats.org/officeDocument/2006/relationships/tableStyles" Target="tableStyles.xml"/><Relationship Id="rId11" Type="http://schemas.openxmlformats.org/officeDocument/2006/relationships/slide" Target="slides/slide6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Average Accuracy Score for TAN: </a:t>
            </a:r>
            <a:r>
              <a:rPr lang="en">
                <a:solidFill>
                  <a:schemeClr val="dk1"/>
                </a:solidFill>
              </a:rPr>
              <a:t>0.738715277778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Average Accuracy Score for KDTAN: 0.645833333333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SVM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0.601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0.679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0.757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0.83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0.828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0.812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Concentrate more on algorihtm implementation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Each trial lasts ~27 seconds and fMRI images are sampled twice per second, i.e. 54 images</a:t>
            </a:r>
          </a:p>
          <a:p>
            <a:pPr indent="-292100" lvl="0" marL="457200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- each for a period of 4 seconds - with a four second gap between.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6.png"/><Relationship Id="rId3" Type="http://schemas.openxmlformats.org/officeDocument/2006/relationships/image" Target="../media/image03.jpg"/><Relationship Id="rId9" Type="http://schemas.openxmlformats.org/officeDocument/2006/relationships/image" Target="../media/image04.png"/><Relationship Id="rId6" Type="http://schemas.openxmlformats.org/officeDocument/2006/relationships/image" Target="../media/image10.png"/><Relationship Id="rId5" Type="http://schemas.openxmlformats.org/officeDocument/2006/relationships/image" Target="../media/image08.png"/><Relationship Id="rId8" Type="http://schemas.openxmlformats.org/officeDocument/2006/relationships/image" Target="../media/image05.png"/><Relationship Id="rId7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800" y="462032"/>
            <a:ext cx="7772400" cy="168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457200" marL="1828800" rtl="0" algn="l">
              <a:spcBef>
                <a:spcPts val="0"/>
              </a:spcBef>
              <a:buNone/>
            </a:pPr>
            <a:r>
              <a:rPr lang="en" sz="6000"/>
              <a:t>CSE512 </a:t>
            </a:r>
          </a:p>
          <a:p>
            <a:pPr rtl="0" algn="ctr">
              <a:spcBef>
                <a:spcPts val="0"/>
              </a:spcBef>
              <a:buNone/>
            </a:pPr>
            <a:r>
              <a:rPr lang="en" sz="6000"/>
              <a:t>Machine Learning</a:t>
            </a:r>
          </a:p>
          <a:p>
            <a:pPr algn="ctr">
              <a:spcBef>
                <a:spcPts val="0"/>
              </a:spcBef>
              <a:buNone/>
            </a:pPr>
            <a:r>
              <a:rPr lang="en" sz="6000"/>
              <a:t>Project Presentation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529825" y="3186354"/>
            <a:ext cx="8229600" cy="188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900">
              <a:solidFill>
                <a:srgbClr val="666666"/>
              </a:solidFill>
            </a:endParaRP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solidFill>
                  <a:srgbClr val="666666"/>
                </a:solidFill>
              </a:rPr>
              <a:t>Learning Cognitive states using Brain fMRI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b="1" sz="1700">
              <a:solidFill>
                <a:srgbClr val="666666"/>
              </a:solidFill>
            </a:endParaRP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666666"/>
                </a:solidFill>
              </a:rPr>
              <a:t>Sriganesh N(109928706) 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666666"/>
                </a:solidFill>
              </a:rPr>
              <a:t>Vasudev B(110166551)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BN Structures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975" y="1495975"/>
            <a:ext cx="6651524" cy="21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611350" y="3738900"/>
            <a:ext cx="15158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Naive Bayes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723325" y="3738900"/>
            <a:ext cx="1647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Tree Augmented Naive Bayes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733425" y="3738900"/>
            <a:ext cx="1990199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k-Dependency</a:t>
            </a:r>
            <a:br>
              <a:rPr lang="en"/>
            </a:br>
            <a:r>
              <a:rPr lang="en"/>
              <a:t>Bayesian Network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5" y="1271199"/>
            <a:ext cx="4799750" cy="361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 Cross Validation Results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256900" y="1629200"/>
            <a:ext cx="3887099" cy="11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Feature Selection: Active 100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rPr lang="en"/>
              <a:t>TAN Average Accuracy: </a:t>
            </a:r>
            <a:r>
              <a:rPr lang="en">
                <a:solidFill>
                  <a:schemeClr val="dk1"/>
                </a:solidFill>
              </a:rPr>
              <a:t>0.738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k-DB Average Accuracy: 0.645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	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As expected, it performs better than SVM and GNB.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Test accuracies: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18" name="Shape 118"/>
          <p:cNvGraphicFramePr/>
          <p:nvPr/>
        </p:nvGraphicFramePr>
        <p:xfrm>
          <a:off x="565975" y="23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{E2B5DA62-EAD2-47C5-BFB6-1F674CF9777E}</a:tableStyleId>
              </a:tblPr>
              <a:tblGrid>
                <a:gridCol w="869625"/>
                <a:gridCol w="1113575"/>
                <a:gridCol w="1113575"/>
                <a:gridCol w="1195975"/>
                <a:gridCol w="1233175"/>
                <a:gridCol w="1331000"/>
                <a:gridCol w="1177900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Selected ROIs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Active 100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200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300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400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500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TAN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0.539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0.757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0.804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0.820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0.859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kDB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0.578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0.632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0.787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0.852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GNB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kNN?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Captures Similarity in terms of distance measure. </a:t>
            </a:r>
          </a:p>
          <a:p>
            <a:pPr indent="-3810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</a:rPr>
              <a:t>Highly varied performance.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/>
              <a:t>Test Accuracy: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/>
              <a:t>Based on ROIs: 0.5</a:t>
            </a:r>
          </a:p>
          <a:p>
            <a:pPr indent="-381000" lvl="0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2400"/>
              <a:t>Based on Active Voxels: 0.75 - 0.9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Performance significantly improves after reducing dimensionality.</a:t>
            </a:r>
          </a:p>
          <a:p>
            <a:pPr indent="-381000" lvl="1" marL="914400" rtl="0">
              <a:spcBef>
                <a:spcPts val="60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k-nn is susceptible to irrelevant features. [Noise]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5" y="1271199"/>
            <a:ext cx="4799750" cy="361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k-NN Cross Validation Results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5256900" y="1629200"/>
            <a:ext cx="3887099" cy="283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Feature Selection: Active 100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Cross Validation Average Accuracy Score for: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1nn: 0.7482</a:t>
            </a: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3nn: 0.7803</a:t>
            </a: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7nn: 0.8029</a:t>
            </a: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9nn: 0.8098</a:t>
            </a: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15nn: 0.8211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k-NN Test Results</a:t>
            </a:r>
          </a:p>
        </p:txBody>
      </p:sp>
      <p:graphicFrame>
        <p:nvGraphicFramePr>
          <p:cNvPr id="137" name="Shape 137"/>
          <p:cNvGraphicFramePr/>
          <p:nvPr/>
        </p:nvGraphicFramePr>
        <p:xfrm>
          <a:off x="473737" y="129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{31FE06D4-56FB-4C00-9322-AE38C201E571}</a:tableStyleId>
              </a:tblPr>
              <a:tblGrid>
                <a:gridCol w="887125"/>
                <a:gridCol w="1135975"/>
                <a:gridCol w="1135975"/>
                <a:gridCol w="1220050"/>
                <a:gridCol w="1257975"/>
                <a:gridCol w="1357775"/>
                <a:gridCol w="12016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Selected ROIs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Active 100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200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300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400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Active 500 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1NN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0.969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0.968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3NN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0.547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0.784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0.955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0.961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7NN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0.815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0.947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9NN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0.936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15NN</a:t>
                      </a: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0.814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0.917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0.922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Why SVM?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High-dimensional data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Captures similarity between voxels (Linear Kernel)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Similarity only near the support vectors.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Test accuracies: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44" name="Shape 144"/>
          <p:cNvGraphicFramePr/>
          <p:nvPr/>
        </p:nvGraphicFramePr>
        <p:xfrm>
          <a:off x="14562" y="367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{BCFFF85C-65BE-4141-B6D6-3DDDC4958DBA}</a:tableStyleId>
              </a:tblPr>
              <a:tblGrid>
                <a:gridCol w="746650"/>
                <a:gridCol w="1707075"/>
                <a:gridCol w="1325850"/>
                <a:gridCol w="1311875"/>
                <a:gridCol w="1379625"/>
                <a:gridCol w="1390700"/>
                <a:gridCol w="12531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Selected ROIs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Active 100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Active 200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Active 300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Active 400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Active 500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SVM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 0.601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0.679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0.757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0.83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 0.828   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  0.812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25" y="1271199"/>
            <a:ext cx="4799750" cy="361754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Linear SVM Cross Validation Results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x="5256900" y="1629200"/>
            <a:ext cx="3887099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Feature Selection: Active 100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Cross Validation Average Accuracy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52" name="Shape 152"/>
          <p:cNvGraphicFramePr/>
          <p:nvPr/>
        </p:nvGraphicFramePr>
        <p:xfrm>
          <a:off x="5719950" y="258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{421D7679-074B-4F07-8EFE-DA65FBB5A456}</a:tableStyleId>
              </a:tblPr>
              <a:tblGrid>
                <a:gridCol w="1424750"/>
                <a:gridCol w="1424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0.0000001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0.658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0.0005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0.730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0.01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0.722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 = 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0.644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Conclusions/Learnings/Next Steps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Used different learning algorithms based on the nature of the data.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Capturing dependency between features contribute to increase performance in classification.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Study - how to reduce the effect of noise in the dependency structure.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Decrease the computational complexity of the algorithm [maximum spanning tree and DAG formation].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 and Objective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OBJECTIVE: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Identify subject’s cognitive state - i.e. whether they are viewing an image or sentence - based on fMRI images</a:t>
            </a:r>
          </a:p>
          <a:p>
            <a:pPr rtl="0">
              <a:spcBef>
                <a:spcPts val="0"/>
              </a:spcBef>
              <a:buNone/>
            </a:pPr>
            <a:br>
              <a:rPr lang="en" sz="2400"/>
            </a:br>
            <a:r>
              <a:rPr lang="en" sz="2400"/>
              <a:t>MOTIVATION: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Less Amount of Preprocessing. </a:t>
            </a:r>
            <a:br>
              <a:rPr lang="en" sz="2400"/>
            </a:br>
            <a:r>
              <a:rPr lang="en" sz="2400"/>
              <a:t>High Dimensional data. [Feature Selection].</a:t>
            </a:r>
            <a:br>
              <a:rPr lang="en" sz="2400"/>
            </a:br>
            <a:r>
              <a:rPr lang="en" sz="2400"/>
              <a:t>Learn different algorithms based on different assumptions.</a:t>
            </a:r>
            <a:br>
              <a:rPr lang="en" sz="2400"/>
            </a:br>
            <a:r>
              <a:rPr lang="en" sz="2400"/>
              <a:t>Comparative study between these algorithms.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Dataset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Dataset consists of 54 trials.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During each trial the subject is shown two stimuli - an image and a sentence 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fMRI images captures the blood-oxygen level of specific regions of the brain.</a:t>
            </a:r>
          </a:p>
          <a:p>
            <a:pPr indent="-3810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Each image contains ~5000 voxels.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Feature Selection (Voxels)</a:t>
            </a:r>
          </a:p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7826"/>
              <a:buNone/>
            </a:pPr>
            <a:r>
              <a:rPr b="1" lang="en" sz="2300"/>
              <a:t>Two selection criteria were used to restrict the features: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" sz="2400"/>
              <a:t>Voxels based on ROI (Regions of Interest)</a:t>
            </a:r>
            <a:br>
              <a:rPr b="1" lang="en" sz="2400"/>
            </a:b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Filter the voxels belonging to specific anatomic regions of interest. [Domain Knowledge]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Select 7 ROIs best suited to distinguish the cognitive state of the subject.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This reduced the set of features to ~1700.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 Selection(Voxels)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 startAt="2"/>
            </a:pPr>
            <a:r>
              <a:rPr b="1" lang="en" sz="2400"/>
              <a:t>n-most active voxels	</a:t>
            </a:r>
            <a:br>
              <a:rPr b="1" lang="en" sz="2400"/>
            </a:b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Perform </a:t>
            </a:r>
            <a:r>
              <a:rPr i="1" lang="en"/>
              <a:t>t</a:t>
            </a:r>
            <a:r>
              <a:rPr lang="en"/>
              <a:t>-test to compare activity between class stimulus and the rest period. 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Top 100, 200, 300, 400 and 500 voxels are selected.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</a:t>
            </a:r>
            <a:r>
              <a:rPr lang="en" sz="2400"/>
              <a:t>erform pairwise-time averaging between adjacent fMRI-sa</a:t>
            </a:r>
            <a:r>
              <a:rPr lang="en"/>
              <a:t>mples</a:t>
            </a:r>
            <a:r>
              <a:rPr lang="en" sz="2400"/>
              <a:t> to reduce noise in the data.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6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Classifiers Used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Gaussian Naive Bayes [Conditional Independence]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Bayesian Networks [Conditional Dependence]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/>
              <a:t>Tree Augmented Naive Bayes [TAN]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lphaLcPeriod"/>
            </a:pPr>
            <a:r>
              <a:rPr lang="en" sz="2400"/>
              <a:t>k-dependence TAN.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Based on different similarity measures between features 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Linear SVM (LibLinear) [High Dim - Linear Kernel SVM]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2400"/>
              <a:t>k-NN [Distance based similarity measure]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GNB?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Classify- assuming each feature contributes independently of each other. [Conditional Independence assumption.]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Continuous Data.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Simple Assumption: Features </a:t>
            </a:r>
            <a:br>
              <a:rPr lang="en" sz="2400"/>
            </a:br>
            <a:r>
              <a:rPr lang="en" sz="2400"/>
              <a:t>follow a Gaussian distribution.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625" y="2451850"/>
            <a:ext cx="2799249" cy="209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TAN	 and KD-BN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Relaxed conditional independence.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Relation between features are characterised by  conditional mutual info gain [Correlation coefficient]</a:t>
            </a:r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3 phase: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Pre-Processing [Estimate relation between features]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Structural Learning [Produce dependency structure]</a:t>
            </a:r>
          </a:p>
          <a:p>
            <a:pPr indent="-381000" lvl="1" marL="9144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/>
              <a:t>Inference [Predict based on dependency structure]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007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Structure Learning, Parameter Estimation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5475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Information Gain -&gt;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Correlation Coefficient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Likelihood of tree|data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Inference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Recomputed Mean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Recomputed Variance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Weighted difference (Beta) 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974" y="1271800"/>
            <a:ext cx="4531949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275" y="1862350"/>
            <a:ext cx="3833049" cy="60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275" y="2462425"/>
            <a:ext cx="3931349" cy="5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80925" y="2992162"/>
            <a:ext cx="48387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80012" y="3477162"/>
            <a:ext cx="28289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09587" y="3973325"/>
            <a:ext cx="14859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66100" y="4254450"/>
            <a:ext cx="1190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