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9" r:id="rId10"/>
    <p:sldId id="265" r:id="rId11"/>
    <p:sldId id="270" r:id="rId12"/>
    <p:sldId id="266" r:id="rId13"/>
    <p:sldId id="267" r:id="rId14"/>
    <p:sldId id="268" r:id="rId15"/>
    <p:sldId id="271" r:id="rId16"/>
    <p:sldId id="272" r:id="rId17"/>
    <p:sldId id="273" r:id="rId18"/>
    <p:sldId id="274" r:id="rId19"/>
    <p:sldId id="275" r:id="rId20"/>
    <p:sldId id="276" r:id="rId21"/>
    <p:sldId id="277" r:id="rId22"/>
    <p:sldId id="278" r:id="rId23"/>
    <p:sldId id="280" r:id="rId24"/>
    <p:sldId id="281" r:id="rId25"/>
    <p:sldId id="290" r:id="rId26"/>
    <p:sldId id="282" r:id="rId27"/>
    <p:sldId id="285" r:id="rId28"/>
    <p:sldId id="288" r:id="rId29"/>
    <p:sldId id="284" r:id="rId30"/>
    <p:sldId id="286" r:id="rId31"/>
    <p:sldId id="287" r:id="rId32"/>
    <p:sldId id="289"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088"/>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B8781-40E1-4ACE-8571-E97A84638E0E}" v="246" dt="2025-07-08T06:22:21.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37D6CE7-FED2-6658-93BE-A881071DE299}"/>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5" name="Group 4">
            <a:extLst>
              <a:ext uri="{FF2B5EF4-FFF2-40B4-BE49-F238E27FC236}">
                <a16:creationId xmlns:a16="http://schemas.microsoft.com/office/drawing/2014/main" id="{DE2FD8EF-20C3-F6D1-CD7D-D35BB3582C22}"/>
              </a:ext>
            </a:extLst>
          </p:cNvPr>
          <p:cNvGrpSpPr/>
          <p:nvPr/>
        </p:nvGrpSpPr>
        <p:grpSpPr>
          <a:xfrm>
            <a:off x="156676" y="6293447"/>
            <a:ext cx="11731299" cy="442739"/>
            <a:chOff x="156676" y="6293447"/>
            <a:chExt cx="11691611" cy="569738"/>
          </a:xfrm>
        </p:grpSpPr>
        <p:grpSp>
          <p:nvGrpSpPr>
            <p:cNvPr id="6" name="Group 5">
              <a:extLst>
                <a:ext uri="{FF2B5EF4-FFF2-40B4-BE49-F238E27FC236}">
                  <a16:creationId xmlns:a16="http://schemas.microsoft.com/office/drawing/2014/main" id="{0F9282D0-5DF6-4599-8F0D-59E7E29C7F5D}"/>
                </a:ext>
              </a:extLst>
            </p:cNvPr>
            <p:cNvGrpSpPr/>
            <p:nvPr/>
          </p:nvGrpSpPr>
          <p:grpSpPr>
            <a:xfrm>
              <a:off x="156676" y="6293456"/>
              <a:ext cx="11691611" cy="554421"/>
              <a:chOff x="156676" y="6293456"/>
              <a:chExt cx="11553746" cy="411521"/>
            </a:xfrm>
          </p:grpSpPr>
          <p:pic>
            <p:nvPicPr>
              <p:cNvPr id="9" name="Picture 8">
                <a:extLst>
                  <a:ext uri="{FF2B5EF4-FFF2-40B4-BE49-F238E27FC236}">
                    <a16:creationId xmlns:a16="http://schemas.microsoft.com/office/drawing/2014/main" id="{208D02CA-0676-B6F8-351B-A628E5FB0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a:extLst>
                  <a:ext uri="{FF2B5EF4-FFF2-40B4-BE49-F238E27FC236}">
                    <a16:creationId xmlns:a16="http://schemas.microsoft.com/office/drawing/2014/main" id="{08A55E95-DDB9-D5A6-BAB6-7CCE7A657822}"/>
                  </a:ext>
                </a:extLst>
              </p:cNvPr>
              <p:cNvGrpSpPr/>
              <p:nvPr/>
            </p:nvGrpSpPr>
            <p:grpSpPr>
              <a:xfrm>
                <a:off x="156676" y="6293456"/>
                <a:ext cx="11553746" cy="411521"/>
                <a:chOff x="156676" y="6293456"/>
                <a:chExt cx="8686800" cy="381006"/>
              </a:xfrm>
            </p:grpSpPr>
            <p:sp>
              <p:nvSpPr>
                <p:cNvPr id="11" name="Rectangle 10">
                  <a:extLst>
                    <a:ext uri="{FF2B5EF4-FFF2-40B4-BE49-F238E27FC236}">
                      <a16:creationId xmlns:a16="http://schemas.microsoft.com/office/drawing/2014/main" id="{BD97B124-C726-EE88-FB5D-94ABCB78910F}"/>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2" name="Rectangle 11">
                  <a:extLst>
                    <a:ext uri="{FF2B5EF4-FFF2-40B4-BE49-F238E27FC236}">
                      <a16:creationId xmlns:a16="http://schemas.microsoft.com/office/drawing/2014/main" id="{2E15BA93-5410-483C-2F14-906366228829}"/>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7" name="Picture 6">
              <a:extLst>
                <a:ext uri="{FF2B5EF4-FFF2-40B4-BE49-F238E27FC236}">
                  <a16:creationId xmlns:a16="http://schemas.microsoft.com/office/drawing/2014/main" id="{AEED786E-E24D-0A38-1392-3E94171D2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18">
              <a:extLst>
                <a:ext uri="{FF2B5EF4-FFF2-40B4-BE49-F238E27FC236}">
                  <a16:creationId xmlns:a16="http://schemas.microsoft.com/office/drawing/2014/main" id="{203925CA-D090-0AFB-A575-2C8BBBC3FCA6}"/>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13" name="TextBox 12">
            <a:extLst>
              <a:ext uri="{FF2B5EF4-FFF2-40B4-BE49-F238E27FC236}">
                <a16:creationId xmlns:a16="http://schemas.microsoft.com/office/drawing/2014/main" id="{6AB680A0-07C7-C428-C439-08D38F354197}"/>
              </a:ext>
            </a:extLst>
          </p:cNvPr>
          <p:cNvSpPr txBox="1"/>
          <p:nvPr/>
        </p:nvSpPr>
        <p:spPr>
          <a:xfrm>
            <a:off x="1794785" y="1071082"/>
            <a:ext cx="83660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latin typeface="Calibri"/>
                <a:ea typeface="Calibri"/>
                <a:cs typeface="Calibri"/>
              </a:rPr>
              <a:t>Claims Processing System</a:t>
            </a:r>
            <a:endParaRPr lang="en-US" sz="4400"/>
          </a:p>
        </p:txBody>
      </p:sp>
      <p:sp>
        <p:nvSpPr>
          <p:cNvPr id="14" name="TextBox 13">
            <a:extLst>
              <a:ext uri="{FF2B5EF4-FFF2-40B4-BE49-F238E27FC236}">
                <a16:creationId xmlns:a16="http://schemas.microsoft.com/office/drawing/2014/main" id="{9AD70885-1B43-68AC-E29F-494BC46D20A8}"/>
              </a:ext>
            </a:extLst>
          </p:cNvPr>
          <p:cNvSpPr txBox="1"/>
          <p:nvPr/>
        </p:nvSpPr>
        <p:spPr>
          <a:xfrm>
            <a:off x="2816941" y="2056449"/>
            <a:ext cx="65632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Sun Health and Allied Insurance Case Study</a:t>
            </a:r>
            <a:endParaRPr lang="en-US" sz="2400" b="1"/>
          </a:p>
        </p:txBody>
      </p:sp>
      <p:sp>
        <p:nvSpPr>
          <p:cNvPr id="15" name="TextBox 14">
            <a:extLst>
              <a:ext uri="{FF2B5EF4-FFF2-40B4-BE49-F238E27FC236}">
                <a16:creationId xmlns:a16="http://schemas.microsoft.com/office/drawing/2014/main" id="{3EDC414C-94D7-6B9F-30DB-728706A248EB}"/>
              </a:ext>
            </a:extLst>
          </p:cNvPr>
          <p:cNvSpPr txBox="1"/>
          <p:nvPr/>
        </p:nvSpPr>
        <p:spPr>
          <a:xfrm>
            <a:off x="8882032" y="4592353"/>
            <a:ext cx="37922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B3088"/>
                </a:solidFill>
                <a:latin typeface="Aptos Display"/>
                <a:ea typeface="Calibri"/>
                <a:cs typeface="Calibri"/>
              </a:rPr>
              <a:t>Presented by:</a:t>
            </a:r>
          </a:p>
          <a:p>
            <a:r>
              <a:rPr lang="en-US" dirty="0">
                <a:latin typeface="Aptos Display"/>
                <a:ea typeface="+mn-lt"/>
                <a:cs typeface="+mn-lt"/>
              </a:rPr>
              <a:t>Naveenkumar Kandala</a:t>
            </a:r>
            <a:endParaRPr lang="en-US" dirty="0">
              <a:latin typeface="Aptos Display"/>
              <a:ea typeface="Calibri"/>
              <a:cs typeface="Calibri"/>
            </a:endParaRPr>
          </a:p>
          <a:p>
            <a:r>
              <a:rPr lang="en-US" dirty="0">
                <a:latin typeface="Aptos Display"/>
                <a:ea typeface="+mn-lt"/>
                <a:cs typeface="+mn-lt"/>
              </a:rPr>
              <a:t>Roopesh Burra</a:t>
            </a:r>
          </a:p>
          <a:p>
            <a:r>
              <a:rPr lang="en-US" dirty="0">
                <a:latin typeface="Aptos Display"/>
                <a:ea typeface="Calibri"/>
                <a:cs typeface="Calibri"/>
              </a:rPr>
              <a:t>Srigowri N</a:t>
            </a:r>
          </a:p>
        </p:txBody>
      </p:sp>
      <p:sp>
        <p:nvSpPr>
          <p:cNvPr id="16" name="TextBox 15">
            <a:extLst>
              <a:ext uri="{FF2B5EF4-FFF2-40B4-BE49-F238E27FC236}">
                <a16:creationId xmlns:a16="http://schemas.microsoft.com/office/drawing/2014/main" id="{5A411E9B-0AA3-F59F-54FD-3A02B1FF2DF0}"/>
              </a:ext>
            </a:extLst>
          </p:cNvPr>
          <p:cNvSpPr txBox="1"/>
          <p:nvPr/>
        </p:nvSpPr>
        <p:spPr>
          <a:xfrm>
            <a:off x="3567031" y="2897076"/>
            <a:ext cx="44724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Dated : 07th July 2025</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63C82-9164-A2AC-0D1A-20B51F413C92}"/>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0EE42D1B-58ED-740B-BD1F-5CB65C75C862}"/>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0D5B613B-8246-4257-796B-2B06D825BB7A}"/>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271F3837-3F62-79E5-98A6-1E1B3C4F2F5C}"/>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916E39EA-15D9-7CC2-1D3B-54B9540B2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F341E9D2-785D-9AB1-149D-A961CE1DC817}"/>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DC7DD619-03A4-8DC2-A0A6-C5F602692BBA}"/>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DC49B4DF-39BE-482B-1EEE-EC9359D26F95}"/>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40C93710-6D5C-32BA-AA1A-56923DD76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FD0C7B67-D72D-738B-7A4A-3B02EEAB792B}"/>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984601A5-2EE5-1A8E-C6D4-407508227477}"/>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Reimbursement Claims Process</a:t>
            </a:r>
            <a:endParaRPr lang="en-US" b="1" dirty="0">
              <a:ea typeface="+mn-lt"/>
              <a:cs typeface="+mn-lt"/>
            </a:endParaRPr>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6" name="TextBox 5">
            <a:extLst>
              <a:ext uri="{FF2B5EF4-FFF2-40B4-BE49-F238E27FC236}">
                <a16:creationId xmlns:a16="http://schemas.microsoft.com/office/drawing/2014/main" id="{7B37C902-77AB-920A-BE72-5B871AA670B5}"/>
              </a:ext>
            </a:extLst>
          </p:cNvPr>
          <p:cNvSpPr txBox="1"/>
          <p:nvPr/>
        </p:nvSpPr>
        <p:spPr>
          <a:xfrm>
            <a:off x="733280" y="1568052"/>
            <a:ext cx="113218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a:ea typeface="+mn-lt"/>
                <a:cs typeface="+mn-lt"/>
              </a:rPr>
              <a:t>Customer approaches non-network hospital and pays bills.</a:t>
            </a:r>
            <a:endParaRPr lang="en-US"/>
          </a:p>
          <a:p>
            <a:pPr marL="457200" indent="-457200">
              <a:buAutoNum type="arabicPeriod"/>
            </a:pPr>
            <a:endParaRPr lang="en-US" sz="2400" dirty="0"/>
          </a:p>
          <a:p>
            <a:pPr marL="457200" indent="-457200">
              <a:buAutoNum type="arabicPeriod"/>
            </a:pPr>
            <a:r>
              <a:rPr lang="en-US" sz="2400" dirty="0">
                <a:ea typeface="+mn-lt"/>
                <a:cs typeface="+mn-lt"/>
              </a:rPr>
              <a:t>Receives all the hospital bills and documents on treatment undergone.</a:t>
            </a:r>
          </a:p>
          <a:p>
            <a:pPr marL="342900" indent="-342900">
              <a:buAutoNum type="arabicPeriod"/>
            </a:pPr>
            <a:endParaRPr lang="en-US" sz="2400" dirty="0">
              <a:ea typeface="+mn-lt"/>
              <a:cs typeface="+mn-lt"/>
            </a:endParaRPr>
          </a:p>
          <a:p>
            <a:pPr marL="457200" indent="-457200">
              <a:buAutoNum type="arabicPeriod"/>
            </a:pPr>
            <a:r>
              <a:rPr lang="en-US" sz="2400" dirty="0">
                <a:ea typeface="+mn-lt"/>
                <a:cs typeface="+mn-lt"/>
              </a:rPr>
              <a:t>Submits claim documents to insurer.</a:t>
            </a:r>
          </a:p>
          <a:p>
            <a:pPr marL="342900" indent="-342900">
              <a:buAutoNum type="arabicPeriod"/>
            </a:pPr>
            <a:endParaRPr lang="en-US" sz="2400" dirty="0"/>
          </a:p>
          <a:p>
            <a:pPr marL="457200" indent="-457200">
              <a:buAutoNum type="arabicPeriod"/>
            </a:pPr>
            <a:r>
              <a:rPr lang="en-US" sz="2400" dirty="0">
                <a:ea typeface="+mn-lt"/>
                <a:cs typeface="+mn-lt"/>
              </a:rPr>
              <a:t>Insurer reviews and responds with approval, repudiation, or query.</a:t>
            </a:r>
          </a:p>
          <a:p>
            <a:pPr marL="457200" indent="-457200">
              <a:buAutoNum type="arabicPeriod"/>
            </a:pPr>
            <a:endParaRPr lang="en-US" sz="2400" dirty="0">
              <a:ea typeface="+mn-lt"/>
              <a:cs typeface="+mn-lt"/>
            </a:endParaRPr>
          </a:p>
          <a:p>
            <a:pPr marL="457200" indent="-457200">
              <a:buAutoNum type="arabicPeriod"/>
            </a:pPr>
            <a:r>
              <a:rPr lang="en-US" sz="2400" dirty="0">
                <a:ea typeface="+mn-lt"/>
                <a:cs typeface="+mn-lt"/>
              </a:rPr>
              <a:t>Upon approval, payment and discharge voucher are sent to customer.</a:t>
            </a:r>
          </a:p>
        </p:txBody>
      </p:sp>
    </p:spTree>
    <p:extLst>
      <p:ext uri="{BB962C8B-B14F-4D97-AF65-F5344CB8AC3E}">
        <p14:creationId xmlns:p14="http://schemas.microsoft.com/office/powerpoint/2010/main" val="179495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4CF81-DB36-AE9B-7F9D-49ABC7DCAC3B}"/>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D35199DC-B2DA-DBFF-49E7-6DB518D48EAC}"/>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43CB3C52-7FC3-9E5F-B276-84357F44F83F}"/>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9D8AD7EF-1E9F-CAF1-4633-37B9E76656A3}"/>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293358C2-17C6-D3EB-54A2-9F1F4569C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94EB8875-1B73-E84B-E9AD-54A857D5263B}"/>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C454849F-5EFC-175E-92D5-FB975C5E7DC7}"/>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33DEFA5E-2CAD-CC15-4644-8137B8386D88}"/>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EAF68FC-7E49-3C45-BD78-03F4BCE45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D829A5C4-8397-FB39-89DB-5FB7DB8A8954}"/>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1F072668-DADD-487E-0092-F08E1AC32181}"/>
              </a:ext>
            </a:extLst>
          </p:cNvPr>
          <p:cNvSpPr txBox="1"/>
          <p:nvPr/>
        </p:nvSpPr>
        <p:spPr>
          <a:xfrm>
            <a:off x="421788" y="264599"/>
            <a:ext cx="105230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Reimbursement Claims Process</a:t>
            </a:r>
            <a:endParaRPr lang="en-US" b="1" dirty="0">
              <a:ea typeface="+mn-lt"/>
              <a:cs typeface="+mn-lt"/>
            </a:endParaRPr>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pic>
        <p:nvPicPr>
          <p:cNvPr id="2" name="Picture 1" descr="A diagram of a customer process&#10;&#10;AI-generated content may be incorrect.">
            <a:extLst>
              <a:ext uri="{FF2B5EF4-FFF2-40B4-BE49-F238E27FC236}">
                <a16:creationId xmlns:a16="http://schemas.microsoft.com/office/drawing/2014/main" id="{F2A3372C-EFB2-3AE8-19C6-05779F312718}"/>
              </a:ext>
            </a:extLst>
          </p:cNvPr>
          <p:cNvPicPr>
            <a:picLocks noChangeAspect="1"/>
          </p:cNvPicPr>
          <p:nvPr/>
        </p:nvPicPr>
        <p:blipFill>
          <a:blip r:embed="rId4"/>
          <a:stretch>
            <a:fillRect/>
          </a:stretch>
        </p:blipFill>
        <p:spPr>
          <a:xfrm>
            <a:off x="1551071" y="819401"/>
            <a:ext cx="8267700" cy="5219199"/>
          </a:xfrm>
          <a:prstGeom prst="rect">
            <a:avLst/>
          </a:prstGeom>
        </p:spPr>
      </p:pic>
    </p:spTree>
    <p:extLst>
      <p:ext uri="{BB962C8B-B14F-4D97-AF65-F5344CB8AC3E}">
        <p14:creationId xmlns:p14="http://schemas.microsoft.com/office/powerpoint/2010/main" val="53635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44F6F-E9F8-8950-D6E2-D08CE78FBEF5}"/>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038249EE-9D35-6A39-925E-D09CA6BCABEC}"/>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CD164153-DEF5-64A9-7FD7-1AF28A47950E}"/>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74C31EDB-C0FD-CBD9-638D-F218849012FC}"/>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9CC5E948-F9EA-3289-83A0-87660E681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C58F333E-A4E1-3EEB-BFCF-9B17CE1D0DC0}"/>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9CA9BA08-A617-EE27-57AA-1F7045F3E839}"/>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639241F4-1E57-8252-18A5-46021DFB89B5}"/>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47E1C83-DD46-27ED-84C9-E4D4DBA3A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E2B9E59E-6BB3-04B0-654C-EB399D10F074}"/>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AFB384AF-C0A7-6AAE-467C-73CDCCC212DE}"/>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Claim Registration</a:t>
            </a:r>
            <a:endParaRPr lang="en-US" b="1" dirty="0">
              <a:ea typeface="+mn-lt"/>
              <a:cs typeface="+mn-lt"/>
            </a:endParaRPr>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6" name="TextBox 5">
            <a:extLst>
              <a:ext uri="{FF2B5EF4-FFF2-40B4-BE49-F238E27FC236}">
                <a16:creationId xmlns:a16="http://schemas.microsoft.com/office/drawing/2014/main" id="{2CC3B020-59F0-7434-872A-213617FA2093}"/>
              </a:ext>
            </a:extLst>
          </p:cNvPr>
          <p:cNvSpPr txBox="1"/>
          <p:nvPr/>
        </p:nvSpPr>
        <p:spPr>
          <a:xfrm>
            <a:off x="733280" y="1568052"/>
            <a:ext cx="1132184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ea typeface="+mn-lt"/>
                <a:cs typeface="+mn-lt"/>
              </a:rPr>
              <a:t>When the filled-in claim form is received by the insurance company, it is immediately assigned a unique claim number—even if some basic information is missing.</a:t>
            </a:r>
            <a:endParaRPr lang="en-US" dirty="0"/>
          </a:p>
          <a:p>
            <a:pPr marL="457200" indent="-457200">
              <a:buAutoNum type="arabicPeriod"/>
            </a:pPr>
            <a:r>
              <a:rPr lang="en-US" sz="2400" dirty="0">
                <a:ea typeface="+mn-lt"/>
                <a:cs typeface="+mn-lt"/>
              </a:rPr>
              <a:t>No claim form is discarded without being registered and given a claim number, as required by regulatory authorities like the Insurance Regulatory and Development Authority (IRDA) in India.</a:t>
            </a:r>
          </a:p>
          <a:p>
            <a:pPr marL="457200" indent="-457200">
              <a:buAutoNum type="arabicPeriod"/>
            </a:pPr>
            <a:r>
              <a:rPr lang="en-US" sz="2400" dirty="0">
                <a:ea typeface="+mn-lt"/>
                <a:cs typeface="+mn-lt"/>
              </a:rPr>
              <a:t>The claim number is communicated to the claimant, who must use it for all future correspondence and tracking with the insurer.</a:t>
            </a:r>
          </a:p>
          <a:p>
            <a:pPr marL="457200" indent="-457200">
              <a:buAutoNum type="arabicPeriod"/>
            </a:pPr>
            <a:r>
              <a:rPr lang="en-US" sz="2400" dirty="0">
                <a:ea typeface="+mn-lt"/>
                <a:cs typeface="+mn-lt"/>
              </a:rPr>
              <a:t>All claims—whether received, settled, repudiated, closed, or outstanding—must be transparently reported to regulatory authorities.</a:t>
            </a:r>
          </a:p>
          <a:p>
            <a:pPr marL="457200" indent="-457200">
              <a:buAutoNum type="arabicPeriod"/>
            </a:pPr>
            <a:r>
              <a:rPr lang="en-US" sz="2400" dirty="0">
                <a:ea typeface="+mn-lt"/>
                <a:cs typeface="+mn-lt"/>
              </a:rPr>
              <a:t>It is important to submit accurate information and all required documents during registration to avoid delays or complications in the claim process</a:t>
            </a:r>
            <a:endParaRPr lang="en-US" sz="2400" dirty="0"/>
          </a:p>
        </p:txBody>
      </p:sp>
    </p:spTree>
    <p:extLst>
      <p:ext uri="{BB962C8B-B14F-4D97-AF65-F5344CB8AC3E}">
        <p14:creationId xmlns:p14="http://schemas.microsoft.com/office/powerpoint/2010/main" val="162142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6DC4A-9DD2-15C0-F2EE-4B6807CCFEF5}"/>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DD34435F-7434-C896-8A14-1F0F734678C3}"/>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A432297D-2E51-5C1C-EF11-F746E92FFF68}"/>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AB344BF1-EA7E-9054-4E34-2BF1B2E06292}"/>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9BDD8187-2328-038C-3BEC-2EE67945F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4FB3F28F-D137-FE53-F834-25158B052FBF}"/>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8F6A3FAD-7C46-2FB6-2F84-93686B9A22D2}"/>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6B816216-1A4C-0B4A-D41D-EA344CEC4458}"/>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625FEB36-247B-3A98-259C-6348D729D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68AB1A72-1A36-5FFF-0480-0F1F054D9A16}"/>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A7BFEF3D-C79D-D9D5-2A58-71F3B36A3054}"/>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Claim Validation</a:t>
            </a:r>
            <a:endParaRPr lang="en-US" b="1" dirty="0">
              <a:ea typeface="+mn-lt"/>
              <a:cs typeface="+mn-lt"/>
            </a:endParaRPr>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6" name="TextBox 5">
            <a:extLst>
              <a:ext uri="{FF2B5EF4-FFF2-40B4-BE49-F238E27FC236}">
                <a16:creationId xmlns:a16="http://schemas.microsoft.com/office/drawing/2014/main" id="{73FD04D4-BC4C-3E39-4A8F-334D17F6F70D}"/>
              </a:ext>
            </a:extLst>
          </p:cNvPr>
          <p:cNvSpPr txBox="1"/>
          <p:nvPr/>
        </p:nvSpPr>
        <p:spPr>
          <a:xfrm>
            <a:off x="733280" y="1618183"/>
            <a:ext cx="1094084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ea typeface="+mn-lt"/>
                <a:cs typeface="+mn-lt"/>
              </a:rPr>
              <a:t>After registration, the insurer reviews the claim to ensure it meets all policy terms and conditions.</a:t>
            </a:r>
            <a:endParaRPr lang="en-US" dirty="0"/>
          </a:p>
          <a:p>
            <a:pPr marL="457200" indent="-457200">
              <a:buAutoNum type="arabicPeriod"/>
            </a:pPr>
            <a:r>
              <a:rPr lang="en-US" sz="2400" dirty="0">
                <a:ea typeface="+mn-lt"/>
                <a:cs typeface="+mn-lt"/>
              </a:rPr>
              <a:t>Validation includes checking the claimant’s eligibility, policy coverage, sum assured, and whether the claim falls within the policy period.</a:t>
            </a:r>
            <a:endParaRPr lang="en-US" dirty="0">
              <a:ea typeface="+mn-lt"/>
              <a:cs typeface="+mn-lt"/>
            </a:endParaRPr>
          </a:p>
          <a:p>
            <a:pPr marL="457200" indent="-457200">
              <a:buAutoNum type="arabicPeriod"/>
            </a:pPr>
            <a:r>
              <a:rPr lang="en-US" sz="2400" dirty="0">
                <a:ea typeface="+mn-lt"/>
                <a:cs typeface="+mn-lt"/>
              </a:rPr>
              <a:t>The insurer verifies that all submitted documents are accurate and complete, and may contact the claimant for clarification or additional information if needed.</a:t>
            </a:r>
            <a:endParaRPr lang="en-US">
              <a:ea typeface="+mn-lt"/>
              <a:cs typeface="+mn-lt"/>
            </a:endParaRPr>
          </a:p>
          <a:p>
            <a:pPr marL="457200" indent="-457200">
              <a:buAutoNum type="arabicPeriod"/>
            </a:pPr>
            <a:r>
              <a:rPr lang="en-US" sz="2400" dirty="0">
                <a:ea typeface="+mn-lt"/>
                <a:cs typeface="+mn-lt"/>
              </a:rPr>
              <a:t>Common checks include ensuring the claim is not for excluded treatments, is within the allowed time period, and that the correct cover was selected.</a:t>
            </a:r>
            <a:endParaRPr lang="en-US" dirty="0">
              <a:ea typeface="+mn-lt"/>
              <a:cs typeface="+mn-lt"/>
            </a:endParaRPr>
          </a:p>
          <a:p>
            <a:pPr marL="457200" indent="-457200">
              <a:buAutoNum type="arabicPeriod"/>
            </a:pPr>
            <a:r>
              <a:rPr lang="en-US" sz="2400" dirty="0">
                <a:ea typeface="+mn-lt"/>
                <a:cs typeface="+mn-lt"/>
              </a:rPr>
              <a:t>If any errors, missing information, or suspicious details are found, the insurer may request further documents, investigate further, or reject the claim</a:t>
            </a:r>
            <a:endParaRPr lang="en-US" dirty="0">
              <a:ea typeface="+mn-lt"/>
              <a:cs typeface="+mn-lt"/>
            </a:endParaRPr>
          </a:p>
        </p:txBody>
      </p:sp>
    </p:spTree>
    <p:extLst>
      <p:ext uri="{BB962C8B-B14F-4D97-AF65-F5344CB8AC3E}">
        <p14:creationId xmlns:p14="http://schemas.microsoft.com/office/powerpoint/2010/main" val="115335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195DC-AB2B-23E7-0C2C-4E7B7119EBB2}"/>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6C0E636E-FF2B-936D-BBFF-82FB3D3981D0}"/>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754D2A92-AC17-2E70-C1AC-97B88BB514D2}"/>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2FFB3E34-D834-5474-AC24-A585D7054BF6}"/>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32EB8E4F-3864-8C65-5D06-376789016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21ACD945-EDBA-9FDD-0027-AD63EE6CF150}"/>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31870431-17C5-80DB-C7F9-38DF122B640D}"/>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1B10BE69-62E3-5071-9A13-C0AB3BF6D455}"/>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A45826C5-3425-436A-6B87-30917A276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427B816E-163B-8518-EB13-909C376A9FBA}"/>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2C4EFA06-8BF4-430F-D93D-19FC39763226}"/>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B3088"/>
                </a:solidFill>
                <a:ea typeface="+mn-lt"/>
                <a:cs typeface="+mn-lt"/>
              </a:rPr>
              <a:t>Sum Assured</a:t>
            </a:r>
            <a:endParaRPr lang="en-US" b="1" dirty="0">
              <a:ea typeface="+mn-lt"/>
              <a:cs typeface="+mn-lt"/>
            </a:endParaRPr>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6" name="TextBox 5">
            <a:extLst>
              <a:ext uri="{FF2B5EF4-FFF2-40B4-BE49-F238E27FC236}">
                <a16:creationId xmlns:a16="http://schemas.microsoft.com/office/drawing/2014/main" id="{C82E5695-CCCF-E48B-6500-B4243CEFAA95}"/>
              </a:ext>
            </a:extLst>
          </p:cNvPr>
          <p:cNvSpPr txBox="1"/>
          <p:nvPr/>
        </p:nvSpPr>
        <p:spPr>
          <a:xfrm>
            <a:off x="703202" y="1467789"/>
            <a:ext cx="10970922" cy="4674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The sum assured is the maximum amount the insurer agrees to pay to the policyholder or their nominee if a covered event occurs during the policy period.</a:t>
            </a:r>
            <a:endParaRPr lang="en-US">
              <a:ea typeface="+mn-lt"/>
              <a:cs typeface="+mn-lt"/>
            </a:endParaRPr>
          </a:p>
          <a:p>
            <a:pPr marL="342900" indent="-342900">
              <a:buFont typeface="Arial"/>
              <a:buChar char="•"/>
            </a:pPr>
            <a:r>
              <a:rPr lang="en-US" sz="2400" dirty="0">
                <a:ea typeface="+mn-lt"/>
                <a:cs typeface="+mn-lt"/>
              </a:rPr>
              <a:t>In health insurance, this represents the upper limit of what can be claimed for medical expenses under the policy.</a:t>
            </a:r>
            <a:endParaRPr lang="en-US">
              <a:ea typeface="+mn-lt"/>
              <a:cs typeface="+mn-lt"/>
            </a:endParaRPr>
          </a:p>
          <a:p>
            <a:pPr marL="342900" indent="-342900">
              <a:buFont typeface="Arial"/>
              <a:buChar char="•"/>
            </a:pPr>
            <a:r>
              <a:rPr lang="en-US" sz="2400" dirty="0">
                <a:ea typeface="+mn-lt"/>
                <a:cs typeface="+mn-lt"/>
              </a:rPr>
              <a:t>The sum assured is chosen at the time of buying the policy and remains fixed unless the policyholder opts for changes or additional covers.</a:t>
            </a:r>
            <a:endParaRPr lang="en-US">
              <a:ea typeface="+mn-lt"/>
              <a:cs typeface="+mn-lt"/>
            </a:endParaRPr>
          </a:p>
          <a:p>
            <a:pPr marL="342900" indent="-342900">
              <a:buFont typeface="Arial"/>
              <a:buChar char="•"/>
            </a:pPr>
            <a:r>
              <a:rPr lang="en-US" sz="2400" dirty="0">
                <a:ea typeface="+mn-lt"/>
                <a:cs typeface="+mn-lt"/>
              </a:rPr>
              <a:t>If a claim amount exceeds the sum assured, the insurer will only pay up to the sum assured limit.</a:t>
            </a:r>
            <a:endParaRPr lang="en-US"/>
          </a:p>
          <a:p>
            <a:pPr marL="342900" indent="-342900">
              <a:buFont typeface="Arial"/>
              <a:buChar char="•"/>
            </a:pPr>
            <a:r>
              <a:rPr lang="en-US" sz="2400" dirty="0">
                <a:ea typeface="+mn-lt"/>
                <a:cs typeface="+mn-lt"/>
              </a:rPr>
              <a:t>After a claim is paid, the sum assured is reduced by the paid amount; to restore it, the policyholder may need to pay an extra premium.</a:t>
            </a:r>
            <a:endParaRPr lang="en-US">
              <a:ea typeface="+mn-lt"/>
              <a:cs typeface="+mn-lt"/>
            </a:endParaRPr>
          </a:p>
          <a:p>
            <a:pPr marL="342900" indent="-342900">
              <a:buFont typeface="Arial"/>
              <a:buChar char="•"/>
            </a:pPr>
            <a:r>
              <a:rPr lang="en-US" sz="2400" dirty="0"/>
              <a:t>Choosing</a:t>
            </a:r>
            <a:r>
              <a:rPr lang="en-US" sz="2400" dirty="0">
                <a:ea typeface="+mn-lt"/>
                <a:cs typeface="+mn-lt"/>
              </a:rPr>
              <a:t> the right sum assured is important, as it determines the level of financial protection and the premium amount</a:t>
            </a:r>
            <a:endParaRPr lang="en-US" dirty="0"/>
          </a:p>
        </p:txBody>
      </p:sp>
    </p:spTree>
    <p:extLst>
      <p:ext uri="{BB962C8B-B14F-4D97-AF65-F5344CB8AC3E}">
        <p14:creationId xmlns:p14="http://schemas.microsoft.com/office/powerpoint/2010/main" val="182929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6DA74-8467-B200-9950-1120B8BF999B}"/>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08251AB4-E370-0977-6677-C63E2ADBD836}"/>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AB6DA5DB-BBF3-2117-429A-FB0AAF95671F}"/>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BACFE770-9AAD-EAA8-B3D4-4DAD93ACE231}"/>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99E45C81-817D-B0F9-D8EB-8DCE83598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227A3204-F8B8-1BF3-5294-D12AB52A688D}"/>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7D5286E2-2D76-F612-CF1A-945EED39999A}"/>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3530B90C-DF63-BB68-DDCB-F7DC9B8EABE5}"/>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1CF23071-255A-6377-074F-4B1792852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6E93B85A-F489-CAE9-675A-610227CF1412}"/>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76362C00-746A-1FCC-08ED-24ED1FA76610}"/>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Common covers in health insurance include</a:t>
            </a:r>
            <a:endParaRPr lang="en-US" b="1" dirty="0"/>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6" name="TextBox 5">
            <a:extLst>
              <a:ext uri="{FF2B5EF4-FFF2-40B4-BE49-F238E27FC236}">
                <a16:creationId xmlns:a16="http://schemas.microsoft.com/office/drawing/2014/main" id="{69A0300C-F2E9-6687-02B8-C198BB6CD5B3}"/>
              </a:ext>
            </a:extLst>
          </p:cNvPr>
          <p:cNvSpPr txBox="1"/>
          <p:nvPr/>
        </p:nvSpPr>
        <p:spPr>
          <a:xfrm>
            <a:off x="703202" y="1467789"/>
            <a:ext cx="1097092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ea typeface="+mn-lt"/>
                <a:cs typeface="+mn-lt"/>
              </a:rPr>
              <a:t>Hospitalization expenses</a:t>
            </a:r>
            <a:endParaRPr lang="en-US">
              <a:ea typeface="+mn-lt"/>
              <a:cs typeface="+mn-lt"/>
            </a:endParaRPr>
          </a:p>
          <a:p>
            <a:pPr marL="342900" indent="-342900">
              <a:buFont typeface="Arial"/>
              <a:buChar char="•"/>
            </a:pPr>
            <a:r>
              <a:rPr lang="en-US" sz="2400">
                <a:ea typeface="+mn-lt"/>
                <a:cs typeface="+mn-lt"/>
              </a:rPr>
              <a:t>Day care procedures</a:t>
            </a:r>
            <a:endParaRPr lang="en-US"/>
          </a:p>
          <a:p>
            <a:pPr marL="342900" indent="-342900">
              <a:buFont typeface="Arial"/>
              <a:buChar char="•"/>
            </a:pPr>
            <a:r>
              <a:rPr lang="en-US" sz="2400">
                <a:ea typeface="+mn-lt"/>
                <a:cs typeface="+mn-lt"/>
              </a:rPr>
              <a:t>Critical illness cover</a:t>
            </a:r>
            <a:endParaRPr lang="en-US"/>
          </a:p>
          <a:p>
            <a:pPr marL="342900" indent="-342900">
              <a:buFont typeface="Arial"/>
              <a:buChar char="•"/>
            </a:pPr>
            <a:r>
              <a:rPr lang="en-US" sz="2400">
                <a:ea typeface="+mn-lt"/>
                <a:cs typeface="+mn-lt"/>
              </a:rPr>
              <a:t>Accident and emergency care</a:t>
            </a:r>
            <a:endParaRPr lang="en-US"/>
          </a:p>
          <a:p>
            <a:pPr marL="342900" indent="-342900">
              <a:buFont typeface="Arial"/>
              <a:buChar char="•"/>
            </a:pPr>
            <a:r>
              <a:rPr lang="en-US" sz="2400">
                <a:ea typeface="+mn-lt"/>
                <a:cs typeface="+mn-lt"/>
              </a:rPr>
              <a:t>Death benefit</a:t>
            </a:r>
            <a:endParaRPr lang="en-US"/>
          </a:p>
          <a:p>
            <a:pPr marL="342900" indent="-342900">
              <a:buFont typeface="Arial"/>
              <a:buChar char="•"/>
            </a:pPr>
            <a:r>
              <a:rPr lang="en-US" sz="2400">
                <a:ea typeface="+mn-lt"/>
                <a:cs typeface="+mn-lt"/>
              </a:rPr>
              <a:t>Domiciliary hospitalization</a:t>
            </a:r>
            <a:endParaRPr lang="en-US"/>
          </a:p>
          <a:p>
            <a:pPr marL="342900" indent="-342900">
              <a:buFont typeface="Arial"/>
              <a:buChar char="•"/>
            </a:pPr>
            <a:r>
              <a:rPr lang="en-US" sz="2400">
                <a:ea typeface="+mn-lt"/>
                <a:cs typeface="+mn-lt"/>
              </a:rPr>
              <a:t>ICU and surgical cover</a:t>
            </a:r>
            <a:endParaRPr lang="en-US"/>
          </a:p>
          <a:p>
            <a:pPr marL="342900" indent="-342900">
              <a:buFont typeface="Arial"/>
              <a:buChar char="•"/>
            </a:pPr>
            <a:r>
              <a:rPr lang="en-US" sz="2400">
                <a:ea typeface="+mn-lt"/>
                <a:cs typeface="+mn-lt"/>
              </a:rPr>
              <a:t>Pre- and post-hospitalization expenses</a:t>
            </a:r>
            <a:endParaRPr lang="en-US"/>
          </a:p>
          <a:p>
            <a:pPr marL="342900" indent="-342900">
              <a:buFont typeface="Arial"/>
              <a:buChar char="•"/>
            </a:pPr>
            <a:r>
              <a:rPr lang="en-US" sz="2400">
                <a:ea typeface="+mn-lt"/>
                <a:cs typeface="+mn-lt"/>
              </a:rPr>
              <a:t>Room rent</a:t>
            </a:r>
            <a:endParaRPr lang="en-US"/>
          </a:p>
          <a:p>
            <a:pPr marL="342900" indent="-342900">
              <a:buFont typeface="Arial"/>
              <a:buChar char="•"/>
            </a:pPr>
            <a:r>
              <a:rPr lang="en-US" sz="2400">
                <a:ea typeface="+mn-lt"/>
                <a:cs typeface="+mn-lt"/>
              </a:rPr>
              <a:t>Alternative treatments</a:t>
            </a:r>
            <a:endParaRPr lang="en-US"/>
          </a:p>
          <a:p>
            <a:pPr marL="342900" indent="-342900">
              <a:buFont typeface="Arial"/>
              <a:buChar char="•"/>
            </a:pPr>
            <a:r>
              <a:rPr lang="en-US" sz="2400">
                <a:ea typeface="+mn-lt"/>
                <a:cs typeface="+mn-lt"/>
              </a:rPr>
              <a:t>Pre-existing diseases (if disclosed and covered)</a:t>
            </a:r>
            <a:endParaRPr lang="en-US"/>
          </a:p>
        </p:txBody>
      </p:sp>
    </p:spTree>
    <p:extLst>
      <p:ext uri="{BB962C8B-B14F-4D97-AF65-F5344CB8AC3E}">
        <p14:creationId xmlns:p14="http://schemas.microsoft.com/office/powerpoint/2010/main" val="94317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7501F-32C1-2976-360C-7D4B7C4BF533}"/>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F89D27ED-4723-CC94-BA30-89EE27BA64E1}"/>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86777217-5DA8-C644-ACE9-DAE42CA494CF}"/>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244413F0-03D9-7E5C-714B-C8A113637CE4}"/>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EF86F7A6-91E1-32C2-0EC3-4A447B35A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F44D7BE3-A28D-8F0A-1D41-6EC22B41E7F6}"/>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BDB0328E-87FB-C4ED-D9F5-CB9659023CA6}"/>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BB32EA20-8D88-D827-A431-06D73D782FAF}"/>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5DEA68BC-2563-D8DA-51DE-FCA244D9D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616213FE-FFC0-EE56-F908-6CF07916C039}"/>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51955217-DF02-654A-42B7-6E311B678EC9}"/>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Documentation Check</a:t>
            </a:r>
            <a:endParaRPr lang="en-US" b="1" dirty="0"/>
          </a:p>
        </p:txBody>
      </p:sp>
      <p:sp>
        <p:nvSpPr>
          <p:cNvPr id="6" name="TextBox 5">
            <a:extLst>
              <a:ext uri="{FF2B5EF4-FFF2-40B4-BE49-F238E27FC236}">
                <a16:creationId xmlns:a16="http://schemas.microsoft.com/office/drawing/2014/main" id="{9A968E85-F486-7AB7-1C56-5778F8AEA126}"/>
              </a:ext>
            </a:extLst>
          </p:cNvPr>
          <p:cNvSpPr txBox="1"/>
          <p:nvPr/>
        </p:nvSpPr>
        <p:spPr>
          <a:xfrm>
            <a:off x="733280" y="1447736"/>
            <a:ext cx="1058992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All claims must be supported by original documents specific to the ailment or treatment. </a:t>
            </a:r>
            <a:endParaRPr lang="en-US" sz="2000">
              <a:ea typeface="+mn-lt"/>
              <a:cs typeface="+mn-lt"/>
            </a:endParaRPr>
          </a:p>
          <a:p>
            <a:pPr marL="342900" indent="-342900">
              <a:buFont typeface="Arial"/>
              <a:buChar char="•"/>
            </a:pPr>
            <a:r>
              <a:rPr lang="en-US" sz="2000" dirty="0">
                <a:ea typeface="+mn-lt"/>
                <a:cs typeface="+mn-lt"/>
              </a:rPr>
              <a:t>If the required documents are not submitted within the stipulated time after claim notification, the claim will not be settled. </a:t>
            </a:r>
            <a:endParaRPr lang="en-US" sz="2000">
              <a:ea typeface="+mn-lt"/>
              <a:cs typeface="+mn-lt"/>
            </a:endParaRPr>
          </a:p>
          <a:p>
            <a:pPr marL="342900" indent="-342900">
              <a:buFont typeface="Arial"/>
              <a:buChar char="•"/>
            </a:pPr>
            <a:r>
              <a:rPr lang="en-US" sz="2000" dirty="0">
                <a:ea typeface="+mn-lt"/>
                <a:cs typeface="+mn-lt"/>
              </a:rPr>
              <a:t>Proper documentation is essential for smooth claim processing and approval.</a:t>
            </a:r>
            <a:endParaRPr lang="en-US" sz="2000">
              <a:ea typeface="+mn-lt"/>
              <a:cs typeface="+mn-lt"/>
            </a:endParaRPr>
          </a:p>
        </p:txBody>
      </p:sp>
      <p:sp>
        <p:nvSpPr>
          <p:cNvPr id="2" name="TextBox 1">
            <a:extLst>
              <a:ext uri="{FF2B5EF4-FFF2-40B4-BE49-F238E27FC236}">
                <a16:creationId xmlns:a16="http://schemas.microsoft.com/office/drawing/2014/main" id="{3515B5EF-9EBB-B062-9BCD-E03CEBD043A8}"/>
              </a:ext>
            </a:extLst>
          </p:cNvPr>
          <p:cNvSpPr txBox="1"/>
          <p:nvPr/>
        </p:nvSpPr>
        <p:spPr>
          <a:xfrm>
            <a:off x="522051" y="3252439"/>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Fraud Check</a:t>
            </a:r>
            <a:endParaRPr lang="en-US" b="1" dirty="0"/>
          </a:p>
          <a:p>
            <a:endParaRPr lang="en-US" sz="3600" b="1" dirty="0">
              <a:solidFill>
                <a:srgbClr val="2B3088"/>
              </a:solidFill>
            </a:endParaRPr>
          </a:p>
          <a:p>
            <a:pPr algn="l"/>
            <a:endParaRPr lang="en-US" sz="3600" b="1" dirty="0">
              <a:solidFill>
                <a:srgbClr val="2B3088"/>
              </a:solidFill>
              <a:latin typeface="Aptos Display"/>
              <a:ea typeface="Calibri"/>
              <a:cs typeface="Calibri"/>
            </a:endParaRPr>
          </a:p>
        </p:txBody>
      </p:sp>
      <p:sp>
        <p:nvSpPr>
          <p:cNvPr id="4" name="TextBox 3">
            <a:extLst>
              <a:ext uri="{FF2B5EF4-FFF2-40B4-BE49-F238E27FC236}">
                <a16:creationId xmlns:a16="http://schemas.microsoft.com/office/drawing/2014/main" id="{466199BE-9185-2711-3F84-6DDBADC506D7}"/>
              </a:ext>
            </a:extLst>
          </p:cNvPr>
          <p:cNvSpPr txBox="1"/>
          <p:nvPr/>
        </p:nvSpPr>
        <p:spPr>
          <a:xfrm>
            <a:off x="733280" y="3954315"/>
            <a:ext cx="1132184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Insurance companies conduct manual fraud checks by sending their physicians or medical </a:t>
            </a:r>
            <a:r>
              <a:rPr lang="en-US" sz="2000">
                <a:ea typeface="+mn-lt"/>
                <a:cs typeface="+mn-lt"/>
              </a:rPr>
              <a:t>practitioners to verify the ailment and treatment.</a:t>
            </a:r>
            <a:endParaRPr lang="en-US" sz="2000" dirty="0">
              <a:ea typeface="+mn-lt"/>
              <a:cs typeface="+mn-lt"/>
            </a:endParaRPr>
          </a:p>
          <a:p>
            <a:pPr marL="342900" indent="-342900">
              <a:buFont typeface="Arial"/>
              <a:buChar char="•"/>
            </a:pPr>
            <a:r>
              <a:rPr lang="en-US" sz="2000" dirty="0">
                <a:ea typeface="+mn-lt"/>
                <a:cs typeface="+mn-lt"/>
              </a:rPr>
              <a:t>This process helps prevent fraudulent claims and ensures the hospital and policyholder are not colluding to make false claims.</a:t>
            </a:r>
            <a:endParaRPr lang="en-US" sz="2000" dirty="0"/>
          </a:p>
          <a:p>
            <a:pPr marL="342900" indent="-342900">
              <a:buFont typeface="Arial"/>
              <a:buChar char="•"/>
            </a:pPr>
            <a:r>
              <a:rPr lang="en-US" sz="2000" dirty="0">
                <a:ea typeface="+mn-lt"/>
                <a:cs typeface="+mn-lt"/>
              </a:rPr>
              <a:t>If a claim is found to be fraudulent, the policy may be cancelled and the hospital may be removed from </a:t>
            </a:r>
            <a:r>
              <a:rPr lang="en-US" sz="2000">
                <a:ea typeface="+mn-lt"/>
                <a:cs typeface="+mn-lt"/>
              </a:rPr>
              <a:t>the insurer’s network.</a:t>
            </a:r>
            <a:endParaRPr lang="en-US" sz="2000" dirty="0">
              <a:ea typeface="+mn-lt"/>
              <a:cs typeface="+mn-lt"/>
            </a:endParaRPr>
          </a:p>
          <a:p>
            <a:pPr marL="285750" indent="-28575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00971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8B1FE-B93E-B368-A40E-13D96F9578C8}"/>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BE7C30E1-A500-16E5-FB6B-18B011400C00}"/>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85211FE7-7767-BE8B-3849-459E04984ED9}"/>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D98AA8B2-34E6-B917-4F46-5D29FB72E308}"/>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1B5F8311-DFDB-0044-3B8B-2B25ED90B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6DB08A87-06F8-2376-5C00-1B72A83E53A8}"/>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70EB800A-367A-8F80-116B-C27DA2A4CF28}"/>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F9AA2BB0-6637-0CF8-9D2C-822C3006E332}"/>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2959CBA0-A531-23B0-01CC-0E254815A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66A84E8D-AFBF-0A48-7933-24D0F7CF04E8}"/>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75F36833-4A05-AA24-8917-422A55794A6F}"/>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Payment and Deductibles in Health Insurance</a:t>
            </a:r>
            <a:endParaRPr lang="en-US" b="1" dirty="0"/>
          </a:p>
        </p:txBody>
      </p:sp>
      <p:sp>
        <p:nvSpPr>
          <p:cNvPr id="6" name="TextBox 5">
            <a:extLst>
              <a:ext uri="{FF2B5EF4-FFF2-40B4-BE49-F238E27FC236}">
                <a16:creationId xmlns:a16="http://schemas.microsoft.com/office/drawing/2014/main" id="{752B2641-C975-042B-88AC-CDFDEE0ADB26}"/>
              </a:ext>
            </a:extLst>
          </p:cNvPr>
          <p:cNvSpPr txBox="1"/>
          <p:nvPr/>
        </p:nvSpPr>
        <p:spPr>
          <a:xfrm>
            <a:off x="733280" y="1437710"/>
            <a:ext cx="10940844" cy="48206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Once a claim is approved, the insurer processes the payment according to the policy terms.</a:t>
            </a:r>
            <a:endParaRPr lang="en-US" dirty="0"/>
          </a:p>
          <a:p>
            <a:pPr marL="342900" indent="-342900">
              <a:buFont typeface="Arial"/>
              <a:buChar char="•"/>
            </a:pPr>
            <a:r>
              <a:rPr lang="en-US" sz="2000" dirty="0">
                <a:ea typeface="+mn-lt"/>
                <a:cs typeface="+mn-lt"/>
              </a:rPr>
              <a:t>The final claim amount may be reduced by deductibles and co-payments, as agreed upon in the policy.</a:t>
            </a:r>
            <a:endParaRPr lang="en-US" dirty="0">
              <a:ea typeface="+mn-lt"/>
              <a:cs typeface="+mn-lt"/>
            </a:endParaRPr>
          </a:p>
          <a:p>
            <a:pPr marL="342900" indent="-342900">
              <a:buFont typeface="Arial"/>
              <a:buChar char="•"/>
            </a:pPr>
            <a:r>
              <a:rPr lang="en-US" sz="2000" dirty="0">
                <a:ea typeface="+mn-lt"/>
                <a:cs typeface="+mn-lt"/>
              </a:rPr>
              <a:t>Payment is made either directly to the hospital (for cashless claims) or reimbursed to the policyholder (for reimbursement claims).</a:t>
            </a:r>
            <a:endParaRPr lang="en-US" dirty="0"/>
          </a:p>
          <a:p>
            <a:pPr marL="342900" indent="-342900">
              <a:buFont typeface="Arial"/>
              <a:buChar char="•"/>
            </a:pPr>
            <a:r>
              <a:rPr lang="en-US" sz="2000" dirty="0">
                <a:ea typeface="+mn-lt"/>
                <a:cs typeface="+mn-lt"/>
              </a:rPr>
              <a:t>The insurer ensures all conditions, such as deductibles, co-pay, and coverage limits, are applied before settling the claim.</a:t>
            </a:r>
          </a:p>
          <a:p>
            <a:pPr marL="342900" indent="-342900">
              <a:buFont typeface="Arial"/>
              <a:buChar char="•"/>
            </a:pPr>
            <a:endParaRPr lang="en-US" sz="2000" dirty="0">
              <a:ea typeface="+mn-lt"/>
              <a:cs typeface="+mn-lt"/>
            </a:endParaRPr>
          </a:p>
          <a:p>
            <a:r>
              <a:rPr lang="en-US" sz="2400" b="1" dirty="0">
                <a:solidFill>
                  <a:srgbClr val="2B3088"/>
                </a:solidFill>
                <a:ea typeface="+mn-lt"/>
                <a:cs typeface="+mn-lt"/>
              </a:rPr>
              <a:t>What is a Deductible?</a:t>
            </a:r>
            <a:endParaRPr lang="en-US" sz="2400" b="1" dirty="0">
              <a:solidFill>
                <a:srgbClr val="2B3088"/>
              </a:solidFill>
            </a:endParaRPr>
          </a:p>
          <a:p>
            <a:r>
              <a:rPr lang="en-US" sz="2000" dirty="0">
                <a:ea typeface="+mn-lt"/>
                <a:cs typeface="+mn-lt"/>
              </a:rPr>
              <a:t>A deductible is a fixed amount that the policyholder must pay out of their own pocket for medical expenses before the insurance company starts covering the remaining costs.</a:t>
            </a:r>
            <a:endParaRPr lang="en-US" dirty="0"/>
          </a:p>
          <a:p>
            <a:r>
              <a:rPr lang="en-US" sz="2000" dirty="0">
                <a:ea typeface="+mn-lt"/>
                <a:cs typeface="+mn-lt"/>
              </a:rPr>
              <a:t>For example, if your deductible is ₹20,000 and your hospital bill is ₹1,20,000, you pay the first ₹20,000, and the insurer pays the remaining ₹1,00,000.</a:t>
            </a:r>
            <a:endParaRPr lang="en-US" dirty="0"/>
          </a:p>
          <a:p>
            <a:r>
              <a:rPr lang="en-US" sz="2000" dirty="0">
                <a:ea typeface="+mn-lt"/>
                <a:cs typeface="+mn-lt"/>
              </a:rPr>
              <a:t>If your expenses are less than the deductible (e.g., a ₹15,000 bill with a ₹20,000 deductible), you pay the entire amount and cannot claim from the insurer.</a:t>
            </a:r>
            <a:endParaRPr lang="en-US" dirty="0"/>
          </a:p>
        </p:txBody>
      </p:sp>
    </p:spTree>
    <p:extLst>
      <p:ext uri="{BB962C8B-B14F-4D97-AF65-F5344CB8AC3E}">
        <p14:creationId xmlns:p14="http://schemas.microsoft.com/office/powerpoint/2010/main" val="252380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83F6-ED27-65AE-5158-665F2360AF94}"/>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6A56EC9A-835A-9C03-C0FD-FBD0F670B4EA}"/>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ABDAD86B-2223-8E92-015F-1EFD6BA0ECF2}"/>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3F665028-A6D7-10E3-EADC-1FDA36586983}"/>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3B7CF4FE-EEDC-3D5E-29A5-58C10A3A8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3A2B8283-90C8-D859-5583-B9E90E3872E5}"/>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C2C1EE3E-BD6D-8E2C-F4E3-C12FBD4D29B0}"/>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6F36FF1F-994C-94BF-27CB-7455F70AC6E7}"/>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E4DA13D-575A-BBC7-50A5-60583AD38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137481DD-0AD5-9DB4-56F3-A6E5454F0124}"/>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2B09C255-FFB7-4052-9E59-6227CF291858}"/>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Types of Deductibles</a:t>
            </a:r>
            <a:endParaRPr lang="en-US" b="1" dirty="0">
              <a:ea typeface="+mn-lt"/>
              <a:cs typeface="+mn-lt"/>
            </a:endParaRPr>
          </a:p>
        </p:txBody>
      </p:sp>
      <p:sp>
        <p:nvSpPr>
          <p:cNvPr id="6" name="TextBox 5">
            <a:extLst>
              <a:ext uri="{FF2B5EF4-FFF2-40B4-BE49-F238E27FC236}">
                <a16:creationId xmlns:a16="http://schemas.microsoft.com/office/drawing/2014/main" id="{4350877C-0AA2-57BA-8621-B100ED16867F}"/>
              </a:ext>
            </a:extLst>
          </p:cNvPr>
          <p:cNvSpPr txBox="1"/>
          <p:nvPr/>
        </p:nvSpPr>
        <p:spPr>
          <a:xfrm>
            <a:off x="783412" y="1578078"/>
            <a:ext cx="1094084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b="1" dirty="0">
                <a:ea typeface="+mn-lt"/>
                <a:cs typeface="+mn-lt"/>
              </a:rPr>
              <a:t>Compulsory Deductible:</a:t>
            </a:r>
            <a:r>
              <a:rPr lang="en-US" sz="2000" dirty="0">
                <a:ea typeface="+mn-lt"/>
                <a:cs typeface="+mn-lt"/>
              </a:rPr>
              <a:t> Set by the insurer and must be paid for every claim. It does not affect your premium.</a:t>
            </a:r>
            <a:endParaRPr lang="en-US" dirty="0">
              <a:ea typeface="+mn-lt"/>
              <a:cs typeface="+mn-lt"/>
            </a:endParaRPr>
          </a:p>
          <a:p>
            <a:pPr marL="342900" indent="-342900">
              <a:buAutoNum type="arabicPeriod"/>
            </a:pPr>
            <a:endParaRPr lang="en-US"/>
          </a:p>
          <a:p>
            <a:pPr marL="457200" indent="-457200">
              <a:buAutoNum type="arabicPeriod"/>
            </a:pPr>
            <a:r>
              <a:rPr lang="en-US" sz="2000" b="1" dirty="0">
                <a:ea typeface="+mn-lt"/>
                <a:cs typeface="+mn-lt"/>
              </a:rPr>
              <a:t>Voluntary Deductible:</a:t>
            </a:r>
            <a:r>
              <a:rPr lang="en-US" sz="2000" dirty="0">
                <a:ea typeface="+mn-lt"/>
                <a:cs typeface="+mn-lt"/>
              </a:rPr>
              <a:t> Chosen by the policyholder to lower their premium. You agree to pay a higher out-of-pocket amount when making a claim.</a:t>
            </a:r>
            <a:endParaRPr lang="en-US">
              <a:ea typeface="+mn-lt"/>
              <a:cs typeface="+mn-lt"/>
            </a:endParaRPr>
          </a:p>
          <a:p>
            <a:pPr marL="342900" indent="-342900">
              <a:buAutoNum type="arabicPeriod"/>
            </a:pPr>
            <a:endParaRPr lang="en-US"/>
          </a:p>
          <a:p>
            <a:pPr marL="457200" indent="-457200">
              <a:buAutoNum type="arabicPeriod"/>
            </a:pPr>
            <a:r>
              <a:rPr lang="en-US" sz="2000" b="1" dirty="0">
                <a:ea typeface="+mn-lt"/>
                <a:cs typeface="+mn-lt"/>
              </a:rPr>
              <a:t>Out-of-Network Hospital Deductible:</a:t>
            </a:r>
            <a:r>
              <a:rPr lang="en-US" sz="2000" dirty="0">
                <a:ea typeface="+mn-lt"/>
                <a:cs typeface="+mn-lt"/>
              </a:rPr>
              <a:t> Applied when you get treatment at a non-network hospital. A certain amount is deducted from your claim to cover the insurer’s extra verification costs.</a:t>
            </a:r>
            <a:endParaRPr lang="en-US">
              <a:ea typeface="+mn-lt"/>
              <a:cs typeface="+mn-lt"/>
            </a:endParaRPr>
          </a:p>
          <a:p>
            <a:pPr marL="342900" indent="-342900">
              <a:buAutoNum type="arabicPeriod"/>
            </a:pPr>
            <a:endParaRPr lang="en-US" b="1" dirty="0"/>
          </a:p>
          <a:p>
            <a:pPr marL="457200" indent="-457200">
              <a:buAutoNum type="arabicPeriod"/>
            </a:pPr>
            <a:r>
              <a:rPr lang="en-US" sz="2000" b="1" dirty="0">
                <a:ea typeface="+mn-lt"/>
                <a:cs typeface="+mn-lt"/>
              </a:rPr>
              <a:t>Cumulative Deductible:</a:t>
            </a:r>
            <a:r>
              <a:rPr lang="en-US" sz="2000" dirty="0">
                <a:ea typeface="+mn-lt"/>
                <a:cs typeface="+mn-lt"/>
              </a:rPr>
              <a:t> Usually applies to family floater plans, where the total deductible is shared among all insured members</a:t>
            </a:r>
            <a:endParaRPr lang="en-US" dirty="0"/>
          </a:p>
        </p:txBody>
      </p:sp>
    </p:spTree>
    <p:extLst>
      <p:ext uri="{BB962C8B-B14F-4D97-AF65-F5344CB8AC3E}">
        <p14:creationId xmlns:p14="http://schemas.microsoft.com/office/powerpoint/2010/main" val="248863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C2A45-F9C6-4B8B-C4CD-01EF6DBE1A33}"/>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EB47F029-5D28-0564-4C05-D55FE8ABA6C9}"/>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20F71062-EAB7-1329-9BC6-7FA9B40AE241}"/>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E0D901E9-946E-2BA3-8CC5-C9E5A88983E0}"/>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61B26D8E-3797-A329-79DB-3C3D4A55C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D2BE5716-4973-2973-B2BF-80B3B8A59B51}"/>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22E38A2F-A334-209D-D8A9-29292A419008}"/>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965101BE-802C-58BB-A634-4AF90693256F}"/>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233751AF-7D38-99BB-35C4-D8AB0D96D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1863B167-C548-C557-1BC8-0A1080E32CF3}"/>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FFCB614F-0512-61A3-F128-45EF5B865797}"/>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Why Deductibles Matter?</a:t>
            </a:r>
            <a:endParaRPr lang="en-US" b="1" dirty="0"/>
          </a:p>
        </p:txBody>
      </p:sp>
      <p:sp>
        <p:nvSpPr>
          <p:cNvPr id="6" name="TextBox 5">
            <a:extLst>
              <a:ext uri="{FF2B5EF4-FFF2-40B4-BE49-F238E27FC236}">
                <a16:creationId xmlns:a16="http://schemas.microsoft.com/office/drawing/2014/main" id="{3DAFF1EB-3E81-6056-EAA8-AC86EDD2C1E7}"/>
              </a:ext>
            </a:extLst>
          </p:cNvPr>
          <p:cNvSpPr txBox="1"/>
          <p:nvPr/>
        </p:nvSpPr>
        <p:spPr>
          <a:xfrm>
            <a:off x="783412" y="1427684"/>
            <a:ext cx="1041947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Deductibles help reduce your insurance premium—choosing a higher deductible means you </a:t>
            </a:r>
            <a:r>
              <a:rPr lang="en-US" sz="2000">
                <a:ea typeface="+mn-lt"/>
                <a:cs typeface="+mn-lt"/>
              </a:rPr>
              <a:t>pay less premium.</a:t>
            </a:r>
            <a:endParaRPr lang="en-US" sz="2000" dirty="0">
              <a:ea typeface="+mn-lt"/>
              <a:cs typeface="+mn-lt"/>
            </a:endParaRPr>
          </a:p>
          <a:p>
            <a:pPr marL="342900" indent="-342900">
              <a:buFont typeface="Arial"/>
              <a:buChar char="•"/>
            </a:pPr>
            <a:r>
              <a:rPr lang="en-US" sz="2000" dirty="0">
                <a:ea typeface="+mn-lt"/>
                <a:cs typeface="+mn-lt"/>
              </a:rPr>
              <a:t>They</a:t>
            </a:r>
            <a:r>
              <a:rPr lang="en-US" sz="2000">
                <a:ea typeface="+mn-lt"/>
                <a:cs typeface="+mn-lt"/>
              </a:rPr>
              <a:t> discourage small or frequent claims, ensuring insurance is used for significant expenses.</a:t>
            </a:r>
            <a:endParaRPr lang="en-US" sz="2000" dirty="0">
              <a:ea typeface="+mn-lt"/>
              <a:cs typeface="+mn-lt"/>
            </a:endParaRPr>
          </a:p>
          <a:p>
            <a:pPr marL="342900" indent="-342900">
              <a:buFont typeface="Arial"/>
              <a:buChar char="•"/>
            </a:pPr>
            <a:r>
              <a:rPr lang="en-US" sz="2000" dirty="0">
                <a:ea typeface="+mn-lt"/>
                <a:cs typeface="+mn-lt"/>
              </a:rPr>
              <a:t>Deductibles are not subtracted from your policy’s sum assured; they are separate out-of-pocket </a:t>
            </a:r>
            <a:r>
              <a:rPr lang="en-US" sz="2000">
                <a:ea typeface="+mn-lt"/>
                <a:cs typeface="+mn-lt"/>
              </a:rPr>
              <a:t>costs</a:t>
            </a:r>
            <a:endParaRPr lang="en-US" sz="2000"/>
          </a:p>
        </p:txBody>
      </p:sp>
      <p:sp>
        <p:nvSpPr>
          <p:cNvPr id="2" name="TextBox 1">
            <a:extLst>
              <a:ext uri="{FF2B5EF4-FFF2-40B4-BE49-F238E27FC236}">
                <a16:creationId xmlns:a16="http://schemas.microsoft.com/office/drawing/2014/main" id="{635700C2-89B4-421B-05BB-21CEA47485EC}"/>
              </a:ext>
            </a:extLst>
          </p:cNvPr>
          <p:cNvSpPr txBox="1"/>
          <p:nvPr/>
        </p:nvSpPr>
        <p:spPr>
          <a:xfrm>
            <a:off x="512024" y="3593335"/>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err="1">
                <a:solidFill>
                  <a:srgbClr val="2B3088"/>
                </a:solidFill>
                <a:ea typeface="+mn-lt"/>
                <a:cs typeface="+mn-lt"/>
              </a:rPr>
              <a:t>CoPay</a:t>
            </a:r>
            <a:r>
              <a:rPr lang="en-US" sz="3600" b="1" dirty="0">
                <a:solidFill>
                  <a:srgbClr val="2B3088"/>
                </a:solidFill>
                <a:ea typeface="+mn-lt"/>
                <a:cs typeface="+mn-lt"/>
              </a:rPr>
              <a:t>:</a:t>
            </a:r>
            <a:endParaRPr lang="en-US" b="1" dirty="0" err="1"/>
          </a:p>
        </p:txBody>
      </p:sp>
      <p:sp>
        <p:nvSpPr>
          <p:cNvPr id="4" name="TextBox 3">
            <a:extLst>
              <a:ext uri="{FF2B5EF4-FFF2-40B4-BE49-F238E27FC236}">
                <a16:creationId xmlns:a16="http://schemas.microsoft.com/office/drawing/2014/main" id="{ABD1532A-473C-3C6D-0E04-FC22CC4F876E}"/>
              </a:ext>
            </a:extLst>
          </p:cNvPr>
          <p:cNvSpPr txBox="1"/>
          <p:nvPr/>
        </p:nvSpPr>
        <p:spPr>
          <a:xfrm>
            <a:off x="783411" y="4325289"/>
            <a:ext cx="10419477" cy="19790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err="1">
                <a:ea typeface="+mn-lt"/>
                <a:cs typeface="+mn-lt"/>
              </a:rPr>
              <a:t>CoPay</a:t>
            </a:r>
            <a:r>
              <a:rPr lang="en-US" sz="2000" dirty="0">
                <a:ea typeface="+mn-lt"/>
                <a:cs typeface="+mn-lt"/>
              </a:rPr>
              <a:t> is a fixed percentage of the claim amount that the policyholder must pay, and the </a:t>
            </a:r>
            <a:r>
              <a:rPr lang="en-US" sz="2000">
                <a:ea typeface="+mn-lt"/>
                <a:cs typeface="+mn-lt"/>
              </a:rPr>
              <a:t>insurer pays the rest.</a:t>
            </a:r>
            <a:endParaRPr lang="en-US"/>
          </a:p>
          <a:p>
            <a:pPr marL="342900" indent="-342900">
              <a:buFont typeface="Arial"/>
              <a:buChar char="•"/>
            </a:pPr>
            <a:r>
              <a:rPr lang="en-US" sz="2000" dirty="0">
                <a:ea typeface="+mn-lt"/>
                <a:cs typeface="+mn-lt"/>
              </a:rPr>
              <a:t>For example, with a 20% co-pay, after deductibles are applied, you pay 20% of the remaining bill, and the insurer pays 80%.</a:t>
            </a:r>
            <a:endParaRPr lang="en-US" dirty="0"/>
          </a:p>
          <a:p>
            <a:pPr marL="342900" indent="-342900">
              <a:buFont typeface="Arial"/>
              <a:buChar char="•"/>
            </a:pPr>
            <a:r>
              <a:rPr lang="en-US" sz="2000" dirty="0">
                <a:ea typeface="+mn-lt"/>
                <a:cs typeface="+mn-lt"/>
              </a:rPr>
              <a:t>Not all expenses (such as certain fees or room rent) may be subject to co-pay, as specified in the policy.</a:t>
            </a:r>
            <a:endParaRPr lang="en-US" dirty="0"/>
          </a:p>
        </p:txBody>
      </p:sp>
    </p:spTree>
    <p:extLst>
      <p:ext uri="{BB962C8B-B14F-4D97-AF65-F5344CB8AC3E}">
        <p14:creationId xmlns:p14="http://schemas.microsoft.com/office/powerpoint/2010/main" val="82383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4F933728-0AB2-B5EE-FD16-AC488F03D693}"/>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2AB3CEA2-1687-2E5B-E8FE-3B99A85D20E4}"/>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2E873B11-F965-98C6-1BA5-8E89A3436E0A}"/>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FD79B09F-A2AE-CEAC-509F-A4020181E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8381AED2-E90E-6702-A8F8-F1EDA8C93937}"/>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F4138C95-6AEA-9CA5-8EBC-EC79048622A8}"/>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EE672513-2638-4D68-D2F0-32DBFDA7671D}"/>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029E3405-8A06-5CE1-E8EF-88AF47521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1B228F56-CA6F-5C36-C872-DBC241D65B33}"/>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2" name="TextBox 1">
            <a:extLst>
              <a:ext uri="{FF2B5EF4-FFF2-40B4-BE49-F238E27FC236}">
                <a16:creationId xmlns:a16="http://schemas.microsoft.com/office/drawing/2014/main" id="{0CCD54B5-362F-EA52-673C-24DE318BBB36}"/>
              </a:ext>
            </a:extLst>
          </p:cNvPr>
          <p:cNvSpPr txBox="1"/>
          <p:nvPr/>
        </p:nvSpPr>
        <p:spPr>
          <a:xfrm>
            <a:off x="1591213" y="755196"/>
            <a:ext cx="9740801"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200" b="1" dirty="0">
                <a:solidFill>
                  <a:srgbClr val="2B3088"/>
                </a:solidFill>
                <a:latin typeface="Calibri"/>
                <a:ea typeface="Calibri"/>
                <a:cs typeface="Calibri"/>
              </a:rPr>
              <a:t>Agenda :</a:t>
            </a:r>
            <a:endParaRPr lang="en-US"/>
          </a:p>
          <a:p>
            <a:pPr marL="457200" indent="-457200">
              <a:buFont typeface="Arial"/>
              <a:buChar char="•"/>
            </a:pPr>
            <a:r>
              <a:rPr lang="en-US" sz="2800" b="1" dirty="0">
                <a:latin typeface="Browallia New"/>
                <a:ea typeface="Calibri"/>
                <a:cs typeface="Calibri"/>
              </a:rPr>
              <a:t>Company Overview</a:t>
            </a:r>
          </a:p>
          <a:p>
            <a:pPr marL="457200" indent="-457200">
              <a:buFont typeface="Arial"/>
              <a:buChar char="•"/>
            </a:pPr>
            <a:r>
              <a:rPr lang="en-US" sz="2800" b="1" dirty="0">
                <a:latin typeface="Browallia New"/>
                <a:ea typeface="Calibri"/>
                <a:cs typeface="Calibri"/>
              </a:rPr>
              <a:t>Product Portfolio</a:t>
            </a:r>
          </a:p>
          <a:p>
            <a:pPr marL="457200" indent="-457200">
              <a:buFont typeface="Arial"/>
              <a:buChar char="•"/>
            </a:pPr>
            <a:r>
              <a:rPr lang="en-US" sz="2800" b="1" dirty="0">
                <a:latin typeface="Browallia New"/>
                <a:ea typeface="Calibri"/>
                <a:cs typeface="Calibri"/>
              </a:rPr>
              <a:t>Distribution Network and Financial Information</a:t>
            </a:r>
          </a:p>
          <a:p>
            <a:pPr marL="457200" indent="-457200">
              <a:buFont typeface="Arial"/>
              <a:buChar char="•"/>
            </a:pPr>
            <a:r>
              <a:rPr lang="en-US" sz="2800" b="1" dirty="0">
                <a:latin typeface="Browallia New"/>
                <a:ea typeface="Calibri"/>
                <a:cs typeface="Calibri"/>
              </a:rPr>
              <a:t>Insurance Basics – How Is it Calculated</a:t>
            </a:r>
          </a:p>
          <a:p>
            <a:pPr marL="457200" indent="-457200">
              <a:buFont typeface="Arial"/>
              <a:buChar char="•"/>
            </a:pPr>
            <a:r>
              <a:rPr lang="en-US" sz="2800" b="1" dirty="0">
                <a:latin typeface="Browallia New"/>
                <a:ea typeface="Calibri"/>
                <a:cs typeface="Calibri"/>
              </a:rPr>
              <a:t>Claims and its Types</a:t>
            </a:r>
          </a:p>
          <a:p>
            <a:pPr marL="457200" indent="-457200">
              <a:buFont typeface="Arial"/>
              <a:buChar char="•"/>
            </a:pPr>
            <a:r>
              <a:rPr lang="en-US" sz="2800" b="1" dirty="0">
                <a:latin typeface="Browallia New"/>
                <a:ea typeface="Calibri"/>
                <a:cs typeface="Calibri"/>
              </a:rPr>
              <a:t>Claims Registration and validation</a:t>
            </a:r>
          </a:p>
          <a:p>
            <a:pPr marL="457200" indent="-457200">
              <a:buFont typeface="Arial"/>
              <a:buChar char="•"/>
            </a:pPr>
            <a:r>
              <a:rPr lang="en-US" sz="2800" b="1" dirty="0">
                <a:latin typeface="Browallia New"/>
                <a:ea typeface="Calibri"/>
                <a:cs typeface="Calibri"/>
              </a:rPr>
              <a:t>Sum Assured – Covers </a:t>
            </a:r>
          </a:p>
          <a:p>
            <a:pPr marL="457200" indent="-457200">
              <a:buFont typeface="Arial"/>
              <a:buChar char="•"/>
            </a:pPr>
            <a:r>
              <a:rPr lang="en-US" sz="2800" b="1" dirty="0">
                <a:latin typeface="Browallia New"/>
                <a:ea typeface="Calibri"/>
                <a:cs typeface="Calibri"/>
              </a:rPr>
              <a:t>Document Check – Fraud check</a:t>
            </a:r>
          </a:p>
          <a:p>
            <a:pPr marL="457200" indent="-457200">
              <a:buFont typeface="Arial"/>
              <a:buChar char="•"/>
            </a:pPr>
            <a:r>
              <a:rPr lang="en-US" sz="2800" b="1" dirty="0">
                <a:latin typeface="Browallia New"/>
                <a:ea typeface="Calibri"/>
                <a:cs typeface="Calibri"/>
              </a:rPr>
              <a:t>Deductibles and its types – </a:t>
            </a:r>
            <a:r>
              <a:rPr lang="en-US" sz="2800" b="1" err="1">
                <a:latin typeface="Browallia New"/>
                <a:ea typeface="Calibri"/>
                <a:cs typeface="Calibri"/>
              </a:rPr>
              <a:t>CoPay</a:t>
            </a:r>
            <a:endParaRPr lang="en-US" sz="2800" b="1">
              <a:latin typeface="Browallia New"/>
              <a:ea typeface="Calibri"/>
              <a:cs typeface="Calibri"/>
            </a:endParaRPr>
          </a:p>
          <a:p>
            <a:pPr marL="457200" indent="-457200">
              <a:buFont typeface="Arial"/>
              <a:buChar char="•"/>
            </a:pPr>
            <a:r>
              <a:rPr lang="en-US" sz="2800" b="1" dirty="0">
                <a:latin typeface="Browallia New"/>
                <a:ea typeface="Calibri"/>
                <a:cs typeface="Calibri"/>
              </a:rPr>
              <a:t>Key benefits – Assumptions</a:t>
            </a:r>
          </a:p>
          <a:p>
            <a:pPr marL="457200" indent="-457200">
              <a:buFont typeface="Arial"/>
              <a:buChar char="•"/>
            </a:pPr>
            <a:r>
              <a:rPr lang="en-US" sz="2800" b="1" dirty="0">
                <a:latin typeface="Browallia New"/>
                <a:ea typeface="Calibri"/>
                <a:cs typeface="Calibri"/>
              </a:rPr>
              <a:t>Status code</a:t>
            </a:r>
          </a:p>
          <a:p>
            <a:pPr marL="457200" indent="-457200">
              <a:buFont typeface="Arial"/>
              <a:buChar char="•"/>
            </a:pPr>
            <a:endParaRPr lang="en-US" sz="2800" b="1" dirty="0">
              <a:latin typeface="Calibri"/>
              <a:ea typeface="Calibri"/>
              <a:cs typeface="Calibri"/>
            </a:endParaRPr>
          </a:p>
          <a:p>
            <a:pPr marL="457200" indent="-457200">
              <a:buFont typeface="Arial"/>
              <a:buChar char="•"/>
            </a:pPr>
            <a:endParaRPr lang="en-US" sz="2800" b="1" dirty="0">
              <a:latin typeface="Calibri"/>
              <a:ea typeface="Calibri"/>
              <a:cs typeface="Calibri"/>
            </a:endParaRPr>
          </a:p>
          <a:p>
            <a:pPr marL="457200" indent="-457200">
              <a:buFont typeface="Arial"/>
              <a:buChar char="•"/>
            </a:pPr>
            <a:endParaRPr lang="en-US" sz="2800" b="1" dirty="0">
              <a:latin typeface="Calibri"/>
              <a:ea typeface="Calibri"/>
              <a:cs typeface="Calibri"/>
            </a:endParaRPr>
          </a:p>
        </p:txBody>
      </p:sp>
    </p:spTree>
    <p:extLst>
      <p:ext uri="{BB962C8B-B14F-4D97-AF65-F5344CB8AC3E}">
        <p14:creationId xmlns:p14="http://schemas.microsoft.com/office/powerpoint/2010/main" val="296266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E4C1-6AFE-B014-129E-EEF748F27579}"/>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727893B4-8AD0-D998-6460-DD3413D7A513}"/>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CAB3FF29-FCF4-7601-4CFE-35236845AFD1}"/>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C6C62ED3-3B4E-2CAB-798D-330AB969D188}"/>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8E543BD1-06BA-3EC5-E6F8-331F53422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BFCE5F5D-B6A2-A888-51B5-D56B8ACAC153}"/>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09064B21-DA6B-C0E3-418A-5585EAE0537F}"/>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7168DBD0-F6EF-03EA-928C-DBC9A28B8CE0}"/>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4D245655-62F5-62D1-CDA1-77485F19D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CEFA14D3-FE91-E024-9253-E6F6A40279F1}"/>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BAB890EC-0CFD-B59C-83FF-63048199EB20}"/>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Key Benefits of CPS:</a:t>
            </a:r>
            <a:endParaRPr lang="en-US" b="1"/>
          </a:p>
        </p:txBody>
      </p:sp>
      <p:sp>
        <p:nvSpPr>
          <p:cNvPr id="6" name="TextBox 5">
            <a:extLst>
              <a:ext uri="{FF2B5EF4-FFF2-40B4-BE49-F238E27FC236}">
                <a16:creationId xmlns:a16="http://schemas.microsoft.com/office/drawing/2014/main" id="{190CB5A0-A5C3-B59B-FDCB-90A9756021D0}"/>
              </a:ext>
            </a:extLst>
          </p:cNvPr>
          <p:cNvSpPr txBox="1"/>
          <p:nvPr/>
        </p:nvSpPr>
        <p:spPr>
          <a:xfrm>
            <a:off x="813491" y="1718447"/>
            <a:ext cx="1041947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b="1" dirty="0">
                <a:ea typeface="+mn-lt"/>
                <a:cs typeface="+mn-lt"/>
              </a:rPr>
              <a:t>Cost Reduction:</a:t>
            </a:r>
            <a:r>
              <a:rPr lang="en-US" sz="2400" dirty="0">
                <a:ea typeface="+mn-lt"/>
                <a:cs typeface="+mn-lt"/>
              </a:rPr>
              <a:t> Lower claims management costs through automation.</a:t>
            </a:r>
            <a:endParaRPr lang="en-US" sz="2400"/>
          </a:p>
          <a:p>
            <a:pPr marL="457200" indent="-457200">
              <a:buAutoNum type="arabicPeriod"/>
            </a:pPr>
            <a:r>
              <a:rPr lang="en-US" sz="2400" b="1" dirty="0">
                <a:ea typeface="+mn-lt"/>
                <a:cs typeface="+mn-lt"/>
              </a:rPr>
              <a:t>Faster Processing:</a:t>
            </a:r>
            <a:r>
              <a:rPr lang="en-US" sz="2400" dirty="0">
                <a:ea typeface="+mn-lt"/>
                <a:cs typeface="+mn-lt"/>
              </a:rPr>
              <a:t> Shorten turnaround time and reduce claim backlogs.</a:t>
            </a:r>
            <a:endParaRPr lang="en-US" sz="2400"/>
          </a:p>
          <a:p>
            <a:pPr marL="457200" indent="-457200">
              <a:buAutoNum type="arabicPeriod"/>
            </a:pPr>
            <a:r>
              <a:rPr lang="en-US" sz="2400" b="1" dirty="0">
                <a:ea typeface="+mn-lt"/>
                <a:cs typeface="+mn-lt"/>
              </a:rPr>
              <a:t>Productivity Boost:</a:t>
            </a:r>
            <a:r>
              <a:rPr lang="en-US" sz="2400" dirty="0">
                <a:ea typeface="+mn-lt"/>
                <a:cs typeface="+mn-lt"/>
              </a:rPr>
              <a:t> Improve efficiency by 15–50%.</a:t>
            </a:r>
            <a:endParaRPr lang="en-US" sz="2400"/>
          </a:p>
          <a:p>
            <a:pPr marL="457200" indent="-457200">
              <a:buAutoNum type="arabicPeriod"/>
            </a:pPr>
            <a:r>
              <a:rPr lang="en-US" sz="2400" b="1" dirty="0">
                <a:ea typeface="+mn-lt"/>
                <a:cs typeface="+mn-lt"/>
              </a:rPr>
              <a:t>Fraud Prevention:</a:t>
            </a:r>
            <a:r>
              <a:rPr lang="en-US" sz="2400" dirty="0">
                <a:ea typeface="+mn-lt"/>
                <a:cs typeface="+mn-lt"/>
              </a:rPr>
              <a:t> Detect and block fraudulent claims using advanced checks.</a:t>
            </a:r>
            <a:endParaRPr lang="en-US" sz="2400"/>
          </a:p>
          <a:p>
            <a:pPr marL="457200" indent="-457200">
              <a:buAutoNum type="arabicPeriod"/>
            </a:pPr>
            <a:r>
              <a:rPr lang="en-US" sz="2400" b="1" dirty="0">
                <a:ea typeface="+mn-lt"/>
                <a:cs typeface="+mn-lt"/>
              </a:rPr>
              <a:t>Regulatory Compliance:</a:t>
            </a:r>
            <a:r>
              <a:rPr lang="en-US" sz="2400" dirty="0">
                <a:ea typeface="+mn-lt"/>
                <a:cs typeface="+mn-lt"/>
              </a:rPr>
              <a:t> Ensure adherence to IRDA and other regulations.</a:t>
            </a:r>
          </a:p>
          <a:p>
            <a:pPr marL="457200" indent="-457200">
              <a:buAutoNum type="arabicPeriod"/>
            </a:pPr>
            <a:r>
              <a:rPr lang="en-US" sz="2400" b="1" dirty="0">
                <a:ea typeface="+mn-lt"/>
                <a:cs typeface="+mn-lt"/>
              </a:rPr>
              <a:t>Data-Driven Insights:</a:t>
            </a:r>
            <a:r>
              <a:rPr lang="en-US" sz="2400" dirty="0">
                <a:ea typeface="+mn-lt"/>
                <a:cs typeface="+mn-lt"/>
              </a:rPr>
              <a:t> Analyze claims data to calculate performance benchmarks and improve decision-making.</a:t>
            </a:r>
          </a:p>
          <a:p>
            <a:pPr marL="457200" indent="-457200">
              <a:buAutoNum type="arabicPeriod"/>
            </a:pPr>
            <a:r>
              <a:rPr lang="en-US" sz="2400" b="1" dirty="0">
                <a:ea typeface="+mn-lt"/>
                <a:cs typeface="+mn-lt"/>
              </a:rPr>
              <a:t>Business Growth:</a:t>
            </a:r>
            <a:r>
              <a:rPr lang="en-US" sz="2400" dirty="0">
                <a:ea typeface="+mn-lt"/>
                <a:cs typeface="+mn-lt"/>
              </a:rPr>
              <a:t> Attract new customers with streamlined, transparent processes.</a:t>
            </a:r>
            <a:endParaRPr lang="en-US" sz="2400"/>
          </a:p>
        </p:txBody>
      </p:sp>
    </p:spTree>
    <p:extLst>
      <p:ext uri="{BB962C8B-B14F-4D97-AF65-F5344CB8AC3E}">
        <p14:creationId xmlns:p14="http://schemas.microsoft.com/office/powerpoint/2010/main" val="460059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90E84-1782-3316-0A0A-9536026EE551}"/>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C24CACBF-8A3E-5289-246D-48FC220F3B67}"/>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8C48A747-4D5C-A7E5-01BF-91FFB772CB08}"/>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E44BBCE3-E293-C198-0F49-0047A73C3CDA}"/>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9164DBE7-DD81-5001-9DD4-EF01A681A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88EB71AC-5CE5-BFD3-FE3A-E525A739B67E}"/>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10B42B6E-72E9-4685-F56B-7DB5A12091F6}"/>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F9036D36-3824-5883-575E-56EF283483C9}"/>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8E19FE26-C367-A0BA-1A16-8730AE3F1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02FDCBA5-32A8-20A3-7DCD-4FA0964BD6A9}"/>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DB8BAB2E-6D36-8B7B-18EE-519FF4607F6A}"/>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Assumptions</a:t>
            </a:r>
            <a:endParaRPr lang="en-US" b="1" dirty="0"/>
          </a:p>
        </p:txBody>
      </p:sp>
      <p:sp>
        <p:nvSpPr>
          <p:cNvPr id="6" name="TextBox 5">
            <a:extLst>
              <a:ext uri="{FF2B5EF4-FFF2-40B4-BE49-F238E27FC236}">
                <a16:creationId xmlns:a16="http://schemas.microsoft.com/office/drawing/2014/main" id="{73753C13-6500-CB6C-5B3F-1C84EAD9536B}"/>
              </a:ext>
            </a:extLst>
          </p:cNvPr>
          <p:cNvSpPr txBox="1"/>
          <p:nvPr/>
        </p:nvSpPr>
        <p:spPr>
          <a:xfrm>
            <a:off x="813491" y="1718447"/>
            <a:ext cx="1041947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b="1" dirty="0">
                <a:ea typeface="+mn-lt"/>
                <a:cs typeface="+mn-lt"/>
              </a:rPr>
              <a:t>Scope:</a:t>
            </a:r>
            <a:r>
              <a:rPr lang="en-US" sz="2400" dirty="0">
                <a:ea typeface="+mn-lt"/>
                <a:cs typeface="+mn-lt"/>
              </a:rPr>
              <a:t> Focuses only on individual health insurance (excludes family, floater, and accident policies).</a:t>
            </a:r>
            <a:endParaRPr lang="en-US" dirty="0"/>
          </a:p>
          <a:p>
            <a:pPr>
              <a:buFont typeface="Wingdings"/>
              <a:buChar char="v"/>
            </a:pPr>
            <a:endParaRPr lang="en-US"/>
          </a:p>
          <a:p>
            <a:pPr>
              <a:buFont typeface="Wingdings"/>
              <a:buChar char="v"/>
            </a:pPr>
            <a:r>
              <a:rPr lang="en-US" sz="2400" b="1" dirty="0">
                <a:ea typeface="+mn-lt"/>
                <a:cs typeface="+mn-lt"/>
              </a:rPr>
              <a:t>Exclusions:</a:t>
            </a:r>
            <a:endParaRPr lang="en-US" b="1">
              <a:ea typeface="+mn-lt"/>
              <a:cs typeface="+mn-lt"/>
            </a:endParaRPr>
          </a:p>
          <a:p>
            <a:pPr>
              <a:buFont typeface="Wingdings"/>
              <a:buChar char="v"/>
            </a:pPr>
            <a:endParaRPr lang="en-US"/>
          </a:p>
          <a:p>
            <a:pPr marL="800100" lvl="1" indent="-342900">
              <a:buFont typeface="Wingdings"/>
              <a:buChar char="§"/>
            </a:pPr>
            <a:r>
              <a:rPr lang="en-US" sz="2400" dirty="0">
                <a:ea typeface="+mn-lt"/>
                <a:cs typeface="+mn-lt"/>
              </a:rPr>
              <a:t>Renewal policies and historical policy data are not considered.</a:t>
            </a:r>
            <a:endParaRPr lang="en-US" dirty="0">
              <a:ea typeface="+mn-lt"/>
              <a:cs typeface="+mn-lt"/>
            </a:endParaRPr>
          </a:p>
          <a:p>
            <a:pPr marL="742950" lvl="1" indent="-285750">
              <a:buFont typeface="Wingdings"/>
              <a:buChar char="§"/>
            </a:pPr>
            <a:endParaRPr lang="en-US"/>
          </a:p>
          <a:p>
            <a:pPr marL="800100" lvl="1" indent="-342900">
              <a:buFont typeface="Wingdings"/>
              <a:buChar char="§"/>
            </a:pPr>
            <a:r>
              <a:rPr lang="en-US" sz="2400" dirty="0">
                <a:ea typeface="+mn-lt"/>
                <a:cs typeface="+mn-lt"/>
              </a:rPr>
              <a:t>Reinsurance and coinsurance arrangements are excluded.</a:t>
            </a:r>
            <a:endParaRPr lang="en-US" dirty="0">
              <a:ea typeface="+mn-lt"/>
              <a:cs typeface="+mn-lt"/>
            </a:endParaRPr>
          </a:p>
          <a:p>
            <a:pPr>
              <a:buFont typeface="Wingdings"/>
              <a:buChar char="v"/>
            </a:pPr>
            <a:endParaRPr lang="en-US"/>
          </a:p>
          <a:p>
            <a:pPr>
              <a:buFont typeface="Wingdings"/>
              <a:buChar char="v"/>
            </a:pPr>
            <a:r>
              <a:rPr lang="en-US" sz="2400" b="1" dirty="0">
                <a:ea typeface="+mn-lt"/>
                <a:cs typeface="+mn-lt"/>
              </a:rPr>
              <a:t>Premiums:</a:t>
            </a:r>
            <a:r>
              <a:rPr lang="en-US" sz="2400" dirty="0">
                <a:ea typeface="+mn-lt"/>
                <a:cs typeface="+mn-lt"/>
              </a:rPr>
              <a:t> All premiums are assumed to be paid and up-to-date.</a:t>
            </a:r>
            <a:endParaRPr lang="en-US" dirty="0">
              <a:ea typeface="+mn-lt"/>
              <a:cs typeface="+mn-lt"/>
            </a:endParaRPr>
          </a:p>
          <a:p>
            <a:pPr>
              <a:buFont typeface="Wingdings"/>
              <a:buChar char="v"/>
            </a:pPr>
            <a:endParaRPr lang="en-US"/>
          </a:p>
          <a:p>
            <a:pPr marL="457200" indent="-457200">
              <a:buFont typeface="Wingdings"/>
              <a:buChar char="v"/>
            </a:pPr>
            <a:endParaRPr lang="en-US" sz="2400" dirty="0"/>
          </a:p>
        </p:txBody>
      </p:sp>
    </p:spTree>
    <p:extLst>
      <p:ext uri="{BB962C8B-B14F-4D97-AF65-F5344CB8AC3E}">
        <p14:creationId xmlns:p14="http://schemas.microsoft.com/office/powerpoint/2010/main" val="2430223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817EB-267C-DE29-C9F7-CB8A74933F4A}"/>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4EEB078C-8F65-0F55-FA62-D4BCE611A603}"/>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4A62015C-E961-E957-7D45-188BF40A53AD}"/>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39D6B9A4-89C5-EAB8-F90F-862467364449}"/>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D95C3E19-3784-C16E-0273-BA9D8D0CE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9FFAD1B9-62ED-DC49-C7C7-E5EFC2244023}"/>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51719B52-BC15-3C7F-396C-F235C5F6FBD3}"/>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49D6C001-3349-23D9-116B-B9D25636AC4E}"/>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6EA3280B-2BF1-C424-5E0D-5FFC75937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3B502D1C-0083-01D0-5D4C-32ADEB7BF9F6}"/>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2C4B1729-C831-7508-5C3B-AE92DD215291}"/>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Domain Values (Claim Statuses)</a:t>
            </a:r>
            <a:endParaRPr lang="en-US" b="1"/>
          </a:p>
        </p:txBody>
      </p:sp>
      <p:sp>
        <p:nvSpPr>
          <p:cNvPr id="6" name="TextBox 5">
            <a:extLst>
              <a:ext uri="{FF2B5EF4-FFF2-40B4-BE49-F238E27FC236}">
                <a16:creationId xmlns:a16="http://schemas.microsoft.com/office/drawing/2014/main" id="{D23D0EC9-3085-8947-874A-E2B582CFCC1A}"/>
              </a:ext>
            </a:extLst>
          </p:cNvPr>
          <p:cNvSpPr txBox="1"/>
          <p:nvPr/>
        </p:nvSpPr>
        <p:spPr>
          <a:xfrm>
            <a:off x="813491" y="1718447"/>
            <a:ext cx="10419476"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C00000"/>
                </a:solidFill>
                <a:ea typeface="+mn-lt"/>
                <a:cs typeface="+mn-lt"/>
              </a:rPr>
              <a:t>APPROVED:</a:t>
            </a:r>
            <a:r>
              <a:rPr lang="en-US" sz="1600" b="1" dirty="0">
                <a:ea typeface="+mn-lt"/>
                <a:cs typeface="+mn-lt"/>
              </a:rPr>
              <a:t> </a:t>
            </a:r>
            <a:r>
              <a:rPr lang="en-US" sz="1600" dirty="0">
                <a:ea typeface="+mn-lt"/>
                <a:cs typeface="+mn-lt"/>
              </a:rPr>
              <a:t>Claim validated and approved for payment.</a:t>
            </a:r>
            <a:endParaRPr lang="en-US" sz="1600" dirty="0"/>
          </a:p>
          <a:p>
            <a:endParaRPr lang="en-US" sz="1600" dirty="0"/>
          </a:p>
          <a:p>
            <a:r>
              <a:rPr lang="en-US" sz="1600" b="1" dirty="0">
                <a:solidFill>
                  <a:srgbClr val="C00000"/>
                </a:solidFill>
                <a:ea typeface="+mn-lt"/>
                <a:cs typeface="+mn-lt"/>
              </a:rPr>
              <a:t>CLS:</a:t>
            </a:r>
            <a:r>
              <a:rPr lang="en-US" sz="1600" dirty="0">
                <a:ea typeface="+mn-lt"/>
                <a:cs typeface="+mn-lt"/>
              </a:rPr>
              <a:t> Claim closed after settlement.</a:t>
            </a:r>
            <a:endParaRPr lang="en-US" sz="1600" dirty="0"/>
          </a:p>
          <a:p>
            <a:endParaRPr lang="en-US" sz="1600" dirty="0"/>
          </a:p>
          <a:p>
            <a:r>
              <a:rPr lang="en-US" sz="1600" b="1" dirty="0">
                <a:solidFill>
                  <a:srgbClr val="C00000"/>
                </a:solidFill>
                <a:ea typeface="+mn-lt"/>
                <a:cs typeface="+mn-lt"/>
              </a:rPr>
              <a:t>DOCCHK:</a:t>
            </a:r>
            <a:r>
              <a:rPr lang="en-US" sz="1600" dirty="0">
                <a:solidFill>
                  <a:srgbClr val="C00000"/>
                </a:solidFill>
                <a:ea typeface="+mn-lt"/>
                <a:cs typeface="+mn-lt"/>
              </a:rPr>
              <a:t> </a:t>
            </a:r>
            <a:r>
              <a:rPr lang="en-US" sz="1600" dirty="0">
                <a:ea typeface="+mn-lt"/>
                <a:cs typeface="+mn-lt"/>
              </a:rPr>
              <a:t>Documentation check in progress.</a:t>
            </a:r>
            <a:endParaRPr lang="en-US" sz="1600" dirty="0"/>
          </a:p>
          <a:p>
            <a:endParaRPr lang="en-US" sz="1600" dirty="0"/>
          </a:p>
          <a:p>
            <a:r>
              <a:rPr lang="en-US" sz="1600" b="1" dirty="0">
                <a:solidFill>
                  <a:srgbClr val="C00000"/>
                </a:solidFill>
                <a:ea typeface="+mn-lt"/>
                <a:cs typeface="+mn-lt"/>
              </a:rPr>
              <a:t>FRDCHK:</a:t>
            </a:r>
            <a:r>
              <a:rPr lang="en-US" sz="1600" dirty="0">
                <a:ea typeface="+mn-lt"/>
                <a:cs typeface="+mn-lt"/>
              </a:rPr>
              <a:t> Fraud investigation ongoing.</a:t>
            </a:r>
            <a:endParaRPr lang="en-US" sz="1600" dirty="0"/>
          </a:p>
          <a:p>
            <a:endParaRPr lang="en-US" sz="1600" dirty="0"/>
          </a:p>
          <a:p>
            <a:r>
              <a:rPr lang="en-US" sz="1600" b="1" dirty="0">
                <a:solidFill>
                  <a:srgbClr val="C00000"/>
                </a:solidFill>
                <a:ea typeface="+mn-lt"/>
                <a:cs typeface="+mn-lt"/>
              </a:rPr>
              <a:t>PAID:</a:t>
            </a:r>
            <a:r>
              <a:rPr lang="en-US" sz="1600" dirty="0">
                <a:solidFill>
                  <a:srgbClr val="C00000"/>
                </a:solidFill>
                <a:ea typeface="+mn-lt"/>
                <a:cs typeface="+mn-lt"/>
              </a:rPr>
              <a:t> </a:t>
            </a:r>
            <a:r>
              <a:rPr lang="en-US" sz="1600" dirty="0">
                <a:ea typeface="+mn-lt"/>
                <a:cs typeface="+mn-lt"/>
              </a:rPr>
              <a:t>Payment completed.</a:t>
            </a:r>
            <a:endParaRPr lang="en-US" sz="1600" dirty="0"/>
          </a:p>
          <a:p>
            <a:endParaRPr lang="en-US" sz="1600" dirty="0"/>
          </a:p>
          <a:p>
            <a:r>
              <a:rPr lang="en-US" sz="1600" b="1" dirty="0">
                <a:solidFill>
                  <a:srgbClr val="C00000"/>
                </a:solidFill>
                <a:ea typeface="+mn-lt"/>
                <a:cs typeface="+mn-lt"/>
              </a:rPr>
              <a:t>REGD: </a:t>
            </a:r>
            <a:r>
              <a:rPr lang="en-US" sz="1600" dirty="0">
                <a:ea typeface="+mn-lt"/>
                <a:cs typeface="+mn-lt"/>
              </a:rPr>
              <a:t>Claim registered but not yet processed.</a:t>
            </a:r>
          </a:p>
          <a:p>
            <a:endParaRPr lang="en-US" sz="1600" dirty="0"/>
          </a:p>
          <a:p>
            <a:r>
              <a:rPr lang="en-US" sz="1600" b="1" dirty="0">
                <a:solidFill>
                  <a:srgbClr val="C00000"/>
                </a:solidFill>
                <a:ea typeface="+mn-lt"/>
                <a:cs typeface="+mn-lt"/>
              </a:rPr>
              <a:t>REJ:</a:t>
            </a:r>
            <a:r>
              <a:rPr lang="en-US" sz="1600" dirty="0">
                <a:ea typeface="+mn-lt"/>
                <a:cs typeface="+mn-lt"/>
              </a:rPr>
              <a:t> Claim rejected due to policy violations.</a:t>
            </a:r>
          </a:p>
          <a:p>
            <a:endParaRPr lang="en-US" sz="1600" dirty="0"/>
          </a:p>
          <a:p>
            <a:r>
              <a:rPr lang="en-US" sz="1600" b="1" dirty="0">
                <a:solidFill>
                  <a:srgbClr val="C00000"/>
                </a:solidFill>
                <a:ea typeface="+mn-lt"/>
                <a:cs typeface="+mn-lt"/>
              </a:rPr>
              <a:t>STAPP:</a:t>
            </a:r>
            <a:r>
              <a:rPr lang="en-US" sz="1600" dirty="0">
                <a:ea typeface="+mn-lt"/>
                <a:cs typeface="+mn-lt"/>
              </a:rPr>
              <a:t> Sent for higher-level approval.</a:t>
            </a:r>
          </a:p>
          <a:p>
            <a:endParaRPr lang="en-US" sz="1600" dirty="0"/>
          </a:p>
          <a:p>
            <a:r>
              <a:rPr lang="en-US" sz="1600" b="1" dirty="0">
                <a:solidFill>
                  <a:srgbClr val="C00000"/>
                </a:solidFill>
                <a:ea typeface="+mn-lt"/>
                <a:cs typeface="+mn-lt"/>
              </a:rPr>
              <a:t>VALID:</a:t>
            </a:r>
            <a:r>
              <a:rPr lang="en-US" sz="1600" dirty="0">
                <a:ea typeface="+mn-lt"/>
                <a:cs typeface="+mn-lt"/>
              </a:rPr>
              <a:t> Claim verified and ready for processing.</a:t>
            </a:r>
            <a:endParaRPr lang="en-US" sz="1600" dirty="0"/>
          </a:p>
        </p:txBody>
      </p:sp>
    </p:spTree>
    <p:extLst>
      <p:ext uri="{BB962C8B-B14F-4D97-AF65-F5344CB8AC3E}">
        <p14:creationId xmlns:p14="http://schemas.microsoft.com/office/powerpoint/2010/main" val="1888617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8D8E2-7B87-75C5-257E-7877194B5C1B}"/>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F9E723B8-DDA4-D577-0C8A-B380C2E216A4}"/>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38ECFBDC-A6C2-4934-E676-03E588836E67}"/>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38276730-CAF9-A3EB-2EC6-267BE0E9EA7A}"/>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F957A241-DF5A-D8AB-0E41-D6AD7C63D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B82784C9-70ED-9B31-CD4D-C8272A48B98C}"/>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95731546-E7C6-F24C-900A-19BAEE81C42A}"/>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48A780CD-EC74-39CA-6AEE-21D9BC160F53}"/>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DADCC825-35F2-0E65-C075-1F0E6DBD9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F10050AD-CBD3-2B83-0F00-E49ED64EAB40}"/>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357C841E-B45E-0011-A5E8-ABFBAA5A730E}"/>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Actors:</a:t>
            </a:r>
            <a:endParaRPr lang="en-US" b="1" dirty="0"/>
          </a:p>
        </p:txBody>
      </p:sp>
      <p:sp>
        <p:nvSpPr>
          <p:cNvPr id="6" name="TextBox 5">
            <a:extLst>
              <a:ext uri="{FF2B5EF4-FFF2-40B4-BE49-F238E27FC236}">
                <a16:creationId xmlns:a16="http://schemas.microsoft.com/office/drawing/2014/main" id="{1326AF99-0E81-5553-1FE3-1A09838AB1E0}"/>
              </a:ext>
            </a:extLst>
          </p:cNvPr>
          <p:cNvSpPr txBox="1"/>
          <p:nvPr/>
        </p:nvSpPr>
        <p:spPr>
          <a:xfrm>
            <a:off x="813491" y="1718447"/>
            <a:ext cx="1041947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Tx/>
              <a:buAutoNum type="arabicPeriod"/>
            </a:pPr>
            <a:r>
              <a:rPr lang="en-US" sz="2800" b="1" dirty="0">
                <a:ea typeface="+mn-lt"/>
                <a:cs typeface="+mn-lt"/>
              </a:rPr>
              <a:t>Customer - Policy holder</a:t>
            </a:r>
            <a:endParaRPr lang="en-US" b="1" dirty="0">
              <a:ea typeface="+mn-lt"/>
              <a:cs typeface="+mn-lt"/>
            </a:endParaRPr>
          </a:p>
          <a:p>
            <a:pPr marL="514350" indent="-514350">
              <a:buFontTx/>
              <a:buAutoNum type="arabicPeriod"/>
            </a:pPr>
            <a:r>
              <a:rPr lang="en-US" sz="2800" b="1" dirty="0">
                <a:ea typeface="+mn-lt"/>
                <a:cs typeface="+mn-lt"/>
              </a:rPr>
              <a:t>Insurance coordinator - Policy provider</a:t>
            </a:r>
            <a:endParaRPr lang="en-US" b="1" dirty="0"/>
          </a:p>
          <a:p>
            <a:pPr marL="514350" indent="-514350">
              <a:buFontTx/>
              <a:buAutoNum type="arabicPeriod"/>
            </a:pPr>
            <a:r>
              <a:rPr lang="en-US" sz="2800" b="1" dirty="0">
                <a:ea typeface="+mn-lt"/>
                <a:cs typeface="+mn-lt"/>
              </a:rPr>
              <a:t>Medical Validater </a:t>
            </a:r>
            <a:endParaRPr lang="en-US" b="1" dirty="0"/>
          </a:p>
          <a:p>
            <a:pPr marL="514350" indent="-514350">
              <a:buFontTx/>
              <a:buAutoNum type="arabicPeriod"/>
            </a:pPr>
            <a:r>
              <a:rPr lang="en-US" sz="2800" b="1" dirty="0">
                <a:ea typeface="+mn-lt"/>
                <a:cs typeface="+mn-lt"/>
              </a:rPr>
              <a:t>Claim Processing Officer</a:t>
            </a:r>
            <a:endParaRPr lang="en-US" dirty="0"/>
          </a:p>
          <a:p>
            <a:pPr marL="514350" indent="-514350">
              <a:buFontTx/>
              <a:buAutoNum type="arabicPeriod"/>
            </a:pPr>
            <a:r>
              <a:rPr lang="en-US" sz="2800" b="1" dirty="0">
                <a:ea typeface="+mn-lt"/>
                <a:cs typeface="+mn-lt"/>
              </a:rPr>
              <a:t>Country head / Regional Manager</a:t>
            </a:r>
            <a:endParaRPr lang="en-US" b="1" dirty="0"/>
          </a:p>
          <a:p>
            <a:pPr marL="514350" indent="-514350">
              <a:buFontTx/>
              <a:buAutoNum type="arabicPeriod"/>
            </a:pPr>
            <a:r>
              <a:rPr lang="en-US" sz="2800" b="1" dirty="0">
                <a:ea typeface="+mn-lt"/>
                <a:cs typeface="+mn-lt"/>
              </a:rPr>
              <a:t>Admin</a:t>
            </a:r>
            <a:endParaRPr lang="en-US" dirty="0"/>
          </a:p>
          <a:p>
            <a:pPr marL="342900" indent="-342900">
              <a:buAutoNum type="arabicPeriod"/>
            </a:pPr>
            <a:endParaRPr lang="en-US" sz="2800" b="1" dirty="0"/>
          </a:p>
        </p:txBody>
      </p:sp>
    </p:spTree>
    <p:extLst>
      <p:ext uri="{BB962C8B-B14F-4D97-AF65-F5344CB8AC3E}">
        <p14:creationId xmlns:p14="http://schemas.microsoft.com/office/powerpoint/2010/main" val="222718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8AEDCA30-EEC1-7EFB-0C11-79B7402A521C}"/>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5" name="Group 14">
            <a:extLst>
              <a:ext uri="{FF2B5EF4-FFF2-40B4-BE49-F238E27FC236}">
                <a16:creationId xmlns:a16="http://schemas.microsoft.com/office/drawing/2014/main" id="{09507E6F-DAAB-3D52-2BA7-82BD208E8A25}"/>
              </a:ext>
            </a:extLst>
          </p:cNvPr>
          <p:cNvGrpSpPr/>
          <p:nvPr/>
        </p:nvGrpSpPr>
        <p:grpSpPr>
          <a:xfrm>
            <a:off x="156676" y="6293447"/>
            <a:ext cx="11731299" cy="442739"/>
            <a:chOff x="156676" y="6293447"/>
            <a:chExt cx="11691611" cy="569738"/>
          </a:xfrm>
        </p:grpSpPr>
        <p:grpSp>
          <p:nvGrpSpPr>
            <p:cNvPr id="8" name="Group 7">
              <a:extLst>
                <a:ext uri="{FF2B5EF4-FFF2-40B4-BE49-F238E27FC236}">
                  <a16:creationId xmlns:a16="http://schemas.microsoft.com/office/drawing/2014/main" id="{1FE8F8D6-7AED-6FA5-00E8-698B740C90EC}"/>
                </a:ext>
              </a:extLst>
            </p:cNvPr>
            <p:cNvGrpSpPr/>
            <p:nvPr/>
          </p:nvGrpSpPr>
          <p:grpSpPr>
            <a:xfrm>
              <a:off x="156676" y="6293456"/>
              <a:ext cx="11691611" cy="554421"/>
              <a:chOff x="156676" y="6293456"/>
              <a:chExt cx="11553746" cy="411521"/>
            </a:xfrm>
          </p:grpSpPr>
          <p:pic>
            <p:nvPicPr>
              <p:cNvPr id="11" name="Picture 10">
                <a:extLst>
                  <a:ext uri="{FF2B5EF4-FFF2-40B4-BE49-F238E27FC236}">
                    <a16:creationId xmlns:a16="http://schemas.microsoft.com/office/drawing/2014/main" id="{B1BBCCFC-2642-B87F-BB0F-231781CB3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a:extLst>
                  <a:ext uri="{FF2B5EF4-FFF2-40B4-BE49-F238E27FC236}">
                    <a16:creationId xmlns:a16="http://schemas.microsoft.com/office/drawing/2014/main" id="{F53A6928-6E97-EA5C-8999-402BF56E573A}"/>
                  </a:ext>
                </a:extLst>
              </p:cNvPr>
              <p:cNvGrpSpPr/>
              <p:nvPr/>
            </p:nvGrpSpPr>
            <p:grpSpPr>
              <a:xfrm>
                <a:off x="156676" y="6293456"/>
                <a:ext cx="11553746" cy="411521"/>
                <a:chOff x="156676" y="6293456"/>
                <a:chExt cx="8686800" cy="381006"/>
              </a:xfrm>
            </p:grpSpPr>
            <p:sp>
              <p:nvSpPr>
                <p:cNvPr id="13" name="Rectangle 12">
                  <a:extLst>
                    <a:ext uri="{FF2B5EF4-FFF2-40B4-BE49-F238E27FC236}">
                      <a16:creationId xmlns:a16="http://schemas.microsoft.com/office/drawing/2014/main" id="{801E52C5-69D7-567E-A738-5245D02CD908}"/>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4" name="Rectangle 13">
                  <a:extLst>
                    <a:ext uri="{FF2B5EF4-FFF2-40B4-BE49-F238E27FC236}">
                      <a16:creationId xmlns:a16="http://schemas.microsoft.com/office/drawing/2014/main" id="{96524391-22A3-725A-C629-09F48E0C8017}"/>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9" name="Picture 8">
              <a:extLst>
                <a:ext uri="{FF2B5EF4-FFF2-40B4-BE49-F238E27FC236}">
                  <a16:creationId xmlns:a16="http://schemas.microsoft.com/office/drawing/2014/main" id="{AF5B17BF-CB4A-70D9-94A9-2AE8BFDD6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18">
              <a:extLst>
                <a:ext uri="{FF2B5EF4-FFF2-40B4-BE49-F238E27FC236}">
                  <a16:creationId xmlns:a16="http://schemas.microsoft.com/office/drawing/2014/main" id="{81047567-E638-6B37-FE82-2285E9F395AA}"/>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20" name="TextBox 19">
            <a:extLst>
              <a:ext uri="{FF2B5EF4-FFF2-40B4-BE49-F238E27FC236}">
                <a16:creationId xmlns:a16="http://schemas.microsoft.com/office/drawing/2014/main" id="{45401072-976E-35B2-2C39-5E19BFAEF06A}"/>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Use Case Diagram:</a:t>
            </a:r>
            <a:endParaRPr lang="en-US" b="1" dirty="0"/>
          </a:p>
        </p:txBody>
      </p:sp>
      <p:pic>
        <p:nvPicPr>
          <p:cNvPr id="2" name="Picture 1" descr="A diagram of a claim processing system&#10;&#10;AI-generated content may be incorrect.">
            <a:extLst>
              <a:ext uri="{FF2B5EF4-FFF2-40B4-BE49-F238E27FC236}">
                <a16:creationId xmlns:a16="http://schemas.microsoft.com/office/drawing/2014/main" id="{F6E9A13E-0009-2440-E9ED-EC496BD5A496}"/>
              </a:ext>
            </a:extLst>
          </p:cNvPr>
          <p:cNvPicPr>
            <a:picLocks noChangeAspect="1"/>
          </p:cNvPicPr>
          <p:nvPr/>
        </p:nvPicPr>
        <p:blipFill>
          <a:blip r:embed="rId4"/>
          <a:stretch>
            <a:fillRect/>
          </a:stretch>
        </p:blipFill>
        <p:spPr>
          <a:xfrm>
            <a:off x="3742096" y="1712042"/>
            <a:ext cx="4535744" cy="4232788"/>
          </a:xfrm>
          <a:prstGeom prst="rect">
            <a:avLst/>
          </a:prstGeom>
        </p:spPr>
      </p:pic>
    </p:spTree>
    <p:extLst>
      <p:ext uri="{BB962C8B-B14F-4D97-AF65-F5344CB8AC3E}">
        <p14:creationId xmlns:p14="http://schemas.microsoft.com/office/powerpoint/2010/main" val="3863138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777FE-E2DC-66E7-1D0F-88D0AF3D90B4}"/>
            </a:ext>
          </a:extLst>
        </p:cNvPr>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A7BC4DB1-52EC-ABCF-4211-284732E445C6}"/>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5" name="Group 14">
            <a:extLst>
              <a:ext uri="{FF2B5EF4-FFF2-40B4-BE49-F238E27FC236}">
                <a16:creationId xmlns:a16="http://schemas.microsoft.com/office/drawing/2014/main" id="{59B5A20A-FFFC-2BE4-B47F-50FFB74CA93F}"/>
              </a:ext>
            </a:extLst>
          </p:cNvPr>
          <p:cNvGrpSpPr/>
          <p:nvPr/>
        </p:nvGrpSpPr>
        <p:grpSpPr>
          <a:xfrm>
            <a:off x="156676" y="6293447"/>
            <a:ext cx="11731299" cy="442739"/>
            <a:chOff x="156676" y="6293447"/>
            <a:chExt cx="11691611" cy="569738"/>
          </a:xfrm>
        </p:grpSpPr>
        <p:grpSp>
          <p:nvGrpSpPr>
            <p:cNvPr id="8" name="Group 7">
              <a:extLst>
                <a:ext uri="{FF2B5EF4-FFF2-40B4-BE49-F238E27FC236}">
                  <a16:creationId xmlns:a16="http://schemas.microsoft.com/office/drawing/2014/main" id="{D909F8D3-4349-0002-DC2E-F6C4C9D9F35E}"/>
                </a:ext>
              </a:extLst>
            </p:cNvPr>
            <p:cNvGrpSpPr/>
            <p:nvPr/>
          </p:nvGrpSpPr>
          <p:grpSpPr>
            <a:xfrm>
              <a:off x="156676" y="6293456"/>
              <a:ext cx="11691611" cy="554421"/>
              <a:chOff x="156676" y="6293456"/>
              <a:chExt cx="11553746" cy="411521"/>
            </a:xfrm>
          </p:grpSpPr>
          <p:pic>
            <p:nvPicPr>
              <p:cNvPr id="11" name="Picture 10">
                <a:extLst>
                  <a:ext uri="{FF2B5EF4-FFF2-40B4-BE49-F238E27FC236}">
                    <a16:creationId xmlns:a16="http://schemas.microsoft.com/office/drawing/2014/main" id="{6C7386F8-A746-0CBB-3BB6-B08CB439E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1">
                <a:extLst>
                  <a:ext uri="{FF2B5EF4-FFF2-40B4-BE49-F238E27FC236}">
                    <a16:creationId xmlns:a16="http://schemas.microsoft.com/office/drawing/2014/main" id="{24ED2DDA-9002-891D-CC6C-3723ED114753}"/>
                  </a:ext>
                </a:extLst>
              </p:cNvPr>
              <p:cNvGrpSpPr/>
              <p:nvPr/>
            </p:nvGrpSpPr>
            <p:grpSpPr>
              <a:xfrm>
                <a:off x="156676" y="6293456"/>
                <a:ext cx="11553746" cy="411521"/>
                <a:chOff x="156676" y="6293456"/>
                <a:chExt cx="8686800" cy="381006"/>
              </a:xfrm>
            </p:grpSpPr>
            <p:sp>
              <p:nvSpPr>
                <p:cNvPr id="13" name="Rectangle 12">
                  <a:extLst>
                    <a:ext uri="{FF2B5EF4-FFF2-40B4-BE49-F238E27FC236}">
                      <a16:creationId xmlns:a16="http://schemas.microsoft.com/office/drawing/2014/main" id="{FD103179-3C04-ED1A-14C9-6B56FB320A51}"/>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4" name="Rectangle 13">
                  <a:extLst>
                    <a:ext uri="{FF2B5EF4-FFF2-40B4-BE49-F238E27FC236}">
                      <a16:creationId xmlns:a16="http://schemas.microsoft.com/office/drawing/2014/main" id="{6510AA71-BEC0-C7D0-CD66-E46F20F56367}"/>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9" name="Picture 8">
              <a:extLst>
                <a:ext uri="{FF2B5EF4-FFF2-40B4-BE49-F238E27FC236}">
                  <a16:creationId xmlns:a16="http://schemas.microsoft.com/office/drawing/2014/main" id="{25AEC097-AEAC-1C7D-C41F-D74FE993D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18">
              <a:extLst>
                <a:ext uri="{FF2B5EF4-FFF2-40B4-BE49-F238E27FC236}">
                  <a16:creationId xmlns:a16="http://schemas.microsoft.com/office/drawing/2014/main" id="{6E7F9E75-2238-F3C1-B7DA-BAB4D8D24610}"/>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20" name="TextBox 19">
            <a:extLst>
              <a:ext uri="{FF2B5EF4-FFF2-40B4-BE49-F238E27FC236}">
                <a16:creationId xmlns:a16="http://schemas.microsoft.com/office/drawing/2014/main" id="{C3193CEA-78EC-6FE4-6566-56E5CCB695E9}"/>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Database Diagram:</a:t>
            </a:r>
            <a:endParaRPr lang="en-US" b="1" dirty="0"/>
          </a:p>
        </p:txBody>
      </p:sp>
      <p:pic>
        <p:nvPicPr>
          <p:cNvPr id="4" name="Picture 3" descr="A screenshot of a computer&#10;&#10;AI-generated content may be incorrect.">
            <a:extLst>
              <a:ext uri="{FF2B5EF4-FFF2-40B4-BE49-F238E27FC236}">
                <a16:creationId xmlns:a16="http://schemas.microsoft.com/office/drawing/2014/main" id="{C04CC7D5-BD57-1AA8-8606-CFD70D837D2B}"/>
              </a:ext>
            </a:extLst>
          </p:cNvPr>
          <p:cNvPicPr>
            <a:picLocks noChangeAspect="1"/>
          </p:cNvPicPr>
          <p:nvPr/>
        </p:nvPicPr>
        <p:blipFill>
          <a:blip r:embed="rId4"/>
          <a:stretch>
            <a:fillRect/>
          </a:stretch>
        </p:blipFill>
        <p:spPr>
          <a:xfrm>
            <a:off x="3080980" y="1437968"/>
            <a:ext cx="6030041" cy="4645744"/>
          </a:xfrm>
          <a:prstGeom prst="rect">
            <a:avLst/>
          </a:prstGeom>
        </p:spPr>
      </p:pic>
    </p:spTree>
    <p:extLst>
      <p:ext uri="{BB962C8B-B14F-4D97-AF65-F5344CB8AC3E}">
        <p14:creationId xmlns:p14="http://schemas.microsoft.com/office/powerpoint/2010/main" val="4186136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50EA3CF0-653F-C825-AFD9-8F7665FBDA39}"/>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42243F23-9378-1F54-E37B-CAC4C3FC5CA6}"/>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921D67CF-05E7-762E-2A29-9B86D5B8BD8B}"/>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4A5FA8AD-B8E8-906C-8B4E-A53496061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BD443BF4-D7A3-080C-F44E-7E50F2818B94}"/>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0615AD52-62FC-EF2E-29E0-F46D977A9A80}"/>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CCDE71C1-8DC3-6C9D-E317-6F08977C7902}"/>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380B38D-14B8-22F9-CCAC-CCA7E71A7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11CB3230-27F8-920C-3EDC-39B6083C1057}"/>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pic>
        <p:nvPicPr>
          <p:cNvPr id="27" name="Picture 26" descr="A screenshot of a computer program&#10;&#10;AI-generated content may be incorrect.">
            <a:extLst>
              <a:ext uri="{FF2B5EF4-FFF2-40B4-BE49-F238E27FC236}">
                <a16:creationId xmlns:a16="http://schemas.microsoft.com/office/drawing/2014/main" id="{54928A97-CC63-2A35-323E-14E2CEB21DE6}"/>
              </a:ext>
            </a:extLst>
          </p:cNvPr>
          <p:cNvPicPr>
            <a:picLocks noChangeAspect="1"/>
          </p:cNvPicPr>
          <p:nvPr/>
        </p:nvPicPr>
        <p:blipFill>
          <a:blip r:embed="rId4"/>
          <a:stretch>
            <a:fillRect/>
          </a:stretch>
        </p:blipFill>
        <p:spPr>
          <a:xfrm>
            <a:off x="2068430" y="1697205"/>
            <a:ext cx="7634036" cy="4145379"/>
          </a:xfrm>
          <a:prstGeom prst="rect">
            <a:avLst/>
          </a:prstGeom>
        </p:spPr>
      </p:pic>
      <p:sp>
        <p:nvSpPr>
          <p:cNvPr id="29" name="TextBox 28">
            <a:extLst>
              <a:ext uri="{FF2B5EF4-FFF2-40B4-BE49-F238E27FC236}">
                <a16:creationId xmlns:a16="http://schemas.microsoft.com/office/drawing/2014/main" id="{5C7E4A08-E39C-717B-6E4F-19286B1345F6}"/>
              </a:ext>
            </a:extLst>
          </p:cNvPr>
          <p:cNvSpPr txBox="1"/>
          <p:nvPr/>
        </p:nvSpPr>
        <p:spPr>
          <a:xfrm>
            <a:off x="522051" y="785967"/>
            <a:ext cx="104227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ea typeface="+mn-lt"/>
                <a:cs typeface="+mn-lt"/>
              </a:rPr>
              <a:t>Database Structure:</a:t>
            </a:r>
            <a:endParaRPr lang="en-US" b="1" dirty="0"/>
          </a:p>
        </p:txBody>
      </p:sp>
    </p:spTree>
    <p:extLst>
      <p:ext uri="{BB962C8B-B14F-4D97-AF65-F5344CB8AC3E}">
        <p14:creationId xmlns:p14="http://schemas.microsoft.com/office/powerpoint/2010/main" val="1015471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D36D1-1448-559E-FE5A-6CF53530468E}"/>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C729DAF1-21EB-AE41-08BE-488F1075BACD}"/>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98EAB8BA-29D4-B7F0-B571-606FA69BB94A}"/>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C4C1DD14-9690-55D3-A8F0-EA89862B5887}"/>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433CE616-A987-CB67-945E-7B232D4B2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0701B829-68BE-AA20-6236-276585FB4DD4}"/>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93AF0AAD-9DF9-86E9-DA1D-8C51BE01FAAE}"/>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8B585823-040E-FC52-1430-7BD53DE1AC15}"/>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EA0A557-B48B-8933-774D-8A4F0910A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2ECF000D-BCFA-D219-CDF5-5304C5F6D2AF}"/>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pic>
        <p:nvPicPr>
          <p:cNvPr id="2" name="Picture 1" descr="A screenshot of a computer program&#10;&#10;AI-generated content may be incorrect.">
            <a:extLst>
              <a:ext uri="{FF2B5EF4-FFF2-40B4-BE49-F238E27FC236}">
                <a16:creationId xmlns:a16="http://schemas.microsoft.com/office/drawing/2014/main" id="{7FFF077B-9061-A2D9-6538-8EE0EC8943D9}"/>
              </a:ext>
            </a:extLst>
          </p:cNvPr>
          <p:cNvPicPr>
            <a:picLocks noChangeAspect="1"/>
          </p:cNvPicPr>
          <p:nvPr/>
        </p:nvPicPr>
        <p:blipFill>
          <a:blip r:embed="rId4"/>
          <a:stretch>
            <a:fillRect/>
          </a:stretch>
        </p:blipFill>
        <p:spPr>
          <a:xfrm>
            <a:off x="2399799" y="1165308"/>
            <a:ext cx="7382376" cy="4517356"/>
          </a:xfrm>
          <a:prstGeom prst="rect">
            <a:avLst/>
          </a:prstGeom>
        </p:spPr>
      </p:pic>
    </p:spTree>
    <p:extLst>
      <p:ext uri="{BB962C8B-B14F-4D97-AF65-F5344CB8AC3E}">
        <p14:creationId xmlns:p14="http://schemas.microsoft.com/office/powerpoint/2010/main" val="2911197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3FF16-5AC6-10D8-7AE5-F387E559BC37}"/>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1892BE47-9031-5897-31D6-AB66F7191076}"/>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1E34A9DE-EE2E-3E89-F059-A3B591E12670}"/>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702FF15D-A61D-1DD5-8635-B591CD73F2EE}"/>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684E5902-7C39-9B3E-7ACE-B4FD4DC4B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5FA9C9B4-A2FE-A8D8-90D9-72E2274FF57E}"/>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9940AFEE-8EDE-B792-8836-1227D63CD151}"/>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EC465E65-C72B-842B-2384-D01F58124D00}"/>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1343F1BA-359A-3001-A881-A7037AE5C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7A476824-6A55-0304-907A-98240B702BBD}"/>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pic>
        <p:nvPicPr>
          <p:cNvPr id="2" name="Picture 1" descr="A screenshot of a computer program&#10;&#10;AI-generated content may be incorrect.">
            <a:extLst>
              <a:ext uri="{FF2B5EF4-FFF2-40B4-BE49-F238E27FC236}">
                <a16:creationId xmlns:a16="http://schemas.microsoft.com/office/drawing/2014/main" id="{106714A9-02A6-E8F7-0CB8-9E239750676D}"/>
              </a:ext>
            </a:extLst>
          </p:cNvPr>
          <p:cNvPicPr>
            <a:picLocks noChangeAspect="1"/>
          </p:cNvPicPr>
          <p:nvPr/>
        </p:nvPicPr>
        <p:blipFill>
          <a:blip r:embed="rId4"/>
          <a:stretch>
            <a:fillRect/>
          </a:stretch>
        </p:blipFill>
        <p:spPr>
          <a:xfrm>
            <a:off x="3157537" y="1876425"/>
            <a:ext cx="5876925" cy="3105150"/>
          </a:xfrm>
          <a:prstGeom prst="rect">
            <a:avLst/>
          </a:prstGeom>
        </p:spPr>
      </p:pic>
    </p:spTree>
    <p:extLst>
      <p:ext uri="{BB962C8B-B14F-4D97-AF65-F5344CB8AC3E}">
        <p14:creationId xmlns:p14="http://schemas.microsoft.com/office/powerpoint/2010/main" val="1116625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17438-946D-BE7D-C78D-3537DA1D1FA7}"/>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499CFD43-38F6-6ECA-C1C6-9FB771A800C7}"/>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3DE785CB-5068-27D3-234E-83A2069216E2}"/>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284623AC-3563-BA42-1B0D-BF816393F580}"/>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0217E229-78F7-4F99-DB88-450D36038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69AE5366-685F-12BC-3C60-A325AE363C33}"/>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D767853B-7EAE-D257-D65F-A6B59ABC7B2B}"/>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1D757244-4A37-1C7E-A761-073FD66F2AC8}"/>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6071E8D6-D2F3-E9F3-09E6-D75C07DA4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4A682285-1780-BF6E-5E16-F82809309E5F}"/>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pic>
        <p:nvPicPr>
          <p:cNvPr id="2" name="Picture 1" descr="A screenshot of a computer program&#10;&#10;AI-generated content may be incorrect.">
            <a:extLst>
              <a:ext uri="{FF2B5EF4-FFF2-40B4-BE49-F238E27FC236}">
                <a16:creationId xmlns:a16="http://schemas.microsoft.com/office/drawing/2014/main" id="{17365DFA-DFE9-F432-2839-D59F37AB51AA}"/>
              </a:ext>
            </a:extLst>
          </p:cNvPr>
          <p:cNvPicPr>
            <a:picLocks noChangeAspect="1"/>
          </p:cNvPicPr>
          <p:nvPr/>
        </p:nvPicPr>
        <p:blipFill>
          <a:blip r:embed="rId4"/>
          <a:stretch>
            <a:fillRect/>
          </a:stretch>
        </p:blipFill>
        <p:spPr>
          <a:xfrm>
            <a:off x="3186112" y="1724025"/>
            <a:ext cx="5819775" cy="3409950"/>
          </a:xfrm>
          <a:prstGeom prst="rect">
            <a:avLst/>
          </a:prstGeom>
        </p:spPr>
      </p:pic>
    </p:spTree>
    <p:extLst>
      <p:ext uri="{BB962C8B-B14F-4D97-AF65-F5344CB8AC3E}">
        <p14:creationId xmlns:p14="http://schemas.microsoft.com/office/powerpoint/2010/main" val="44343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B66E3-4F89-BA6C-F49D-C582127459E4}"/>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F83D9B3-E7C5-87F2-053B-5ED622443B96}"/>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0E686A72-BC66-D301-4DD4-71D9A5737E9F}"/>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7D396B91-5E70-D446-A241-680483514ECC}"/>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AFEF68EC-FDB8-0C86-8EDC-BC67A5A86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310DE8B5-9559-BADB-2F1F-3AF13232BA3D}"/>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8864343F-FB08-FBB4-D96D-C9891FB0084A}"/>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91BC6E0D-9A5B-9938-2CD6-C3683F1333CB}"/>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2F9584E8-CCA8-DB92-A2D0-5C31E32D1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96BE474E-9591-275F-9F4F-0ABAC549B24E}"/>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630A7433-FC90-B86E-F0FD-BC40E267ADED}"/>
              </a:ext>
            </a:extLst>
          </p:cNvPr>
          <p:cNvSpPr txBox="1"/>
          <p:nvPr/>
        </p:nvSpPr>
        <p:spPr>
          <a:xfrm>
            <a:off x="522051" y="785967"/>
            <a:ext cx="104227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B3088"/>
                </a:solidFill>
              </a:rPr>
              <a:t>Company Overview</a:t>
            </a:r>
          </a:p>
          <a:p>
            <a:pPr algn="l"/>
            <a:endParaRPr lang="en-US" sz="3600" b="1" dirty="0">
              <a:solidFill>
                <a:srgbClr val="2B3088"/>
              </a:solidFill>
              <a:latin typeface="Aptos Display"/>
              <a:ea typeface="Calibri"/>
              <a:cs typeface="Calibri"/>
            </a:endParaRPr>
          </a:p>
        </p:txBody>
      </p:sp>
      <p:sp>
        <p:nvSpPr>
          <p:cNvPr id="6" name="TextBox 5">
            <a:extLst>
              <a:ext uri="{FF2B5EF4-FFF2-40B4-BE49-F238E27FC236}">
                <a16:creationId xmlns:a16="http://schemas.microsoft.com/office/drawing/2014/main" id="{E3BAB0C5-F52D-89C5-8A5D-3B822660E8F5}"/>
              </a:ext>
            </a:extLst>
          </p:cNvPr>
          <p:cNvSpPr txBox="1"/>
          <p:nvPr/>
        </p:nvSpPr>
        <p:spPr>
          <a:xfrm>
            <a:off x="693175" y="1578078"/>
            <a:ext cx="1132184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Aptos Display"/>
                <a:ea typeface="Calibri"/>
                <a:cs typeface="Calibri"/>
              </a:rPr>
              <a:t>Sun Health and Allied Insurance, founded in 2006, is a standalone health insurer headquartered in Chennai, India.</a:t>
            </a:r>
            <a:endParaRPr lang="en-US"/>
          </a:p>
          <a:p>
            <a:pPr marL="342900" indent="-342900">
              <a:buFont typeface="Arial"/>
              <a:buChar char="•"/>
            </a:pPr>
            <a:r>
              <a:rPr lang="en-US" sz="2400" dirty="0">
                <a:latin typeface="Aptos Display"/>
                <a:ea typeface="Calibri"/>
                <a:cs typeface="Calibri"/>
              </a:rPr>
              <a:t>Joint venture: Sun Health Investments, ICICI Venture, Sequoia Capital, Oman Insurance Company, and ETA Ascon Group.</a:t>
            </a:r>
          </a:p>
          <a:p>
            <a:pPr marL="342900" indent="-342900">
              <a:buFont typeface="Arial"/>
              <a:buChar char="•"/>
            </a:pPr>
            <a:r>
              <a:rPr lang="en-US" sz="2400" dirty="0">
                <a:latin typeface="Aptos Display"/>
                <a:ea typeface="Calibri"/>
                <a:cs typeface="Calibri"/>
              </a:rPr>
              <a:t>India’s first standalone health insurance company, with a pan-India presence and 160+ branches.</a:t>
            </a:r>
          </a:p>
          <a:p>
            <a:pPr marL="342900" indent="-342900">
              <a:buFont typeface="Arial"/>
              <a:buChar char="•"/>
            </a:pPr>
            <a:r>
              <a:rPr lang="en-US" sz="2400" dirty="0">
                <a:latin typeface="Aptos Display"/>
                <a:ea typeface="Calibri"/>
                <a:cs typeface="Calibri"/>
              </a:rPr>
              <a:t>Offers cashless hospitalization and reimbursement at 6000+ network hospitals.</a:t>
            </a:r>
          </a:p>
          <a:p>
            <a:pPr marL="342900" indent="-342900">
              <a:buFont typeface="Arial"/>
              <a:buChar char="•"/>
            </a:pPr>
            <a:r>
              <a:rPr lang="en-US" sz="2400" dirty="0">
                <a:latin typeface="Aptos Display"/>
                <a:ea typeface="Calibri"/>
                <a:cs typeface="Calibri"/>
              </a:rPr>
              <a:t>Awarded "Claims Service Company of the Year 2014".</a:t>
            </a:r>
          </a:p>
          <a:p>
            <a:pPr marL="342900" indent="-342900">
              <a:buFont typeface="Arial"/>
              <a:buChar char="•"/>
            </a:pPr>
            <a:r>
              <a:rPr lang="en-US" sz="2400" dirty="0">
                <a:latin typeface="Aptos Display"/>
                <a:ea typeface="Calibri"/>
                <a:cs typeface="Calibri"/>
              </a:rPr>
              <a:t>Wide range of health insurance products.</a:t>
            </a:r>
          </a:p>
          <a:p>
            <a:pPr marL="342900" indent="-342900">
              <a:buFont typeface="Arial"/>
              <a:buChar char="•"/>
            </a:pPr>
            <a:r>
              <a:rPr lang="en-US" sz="2400" dirty="0">
                <a:latin typeface="Aptos Display"/>
                <a:ea typeface="Calibri"/>
                <a:cs typeface="Calibri"/>
              </a:rPr>
              <a:t>24x7 free medical advice and preventive health check-ups.</a:t>
            </a:r>
          </a:p>
          <a:p>
            <a:pPr marL="342900" indent="-342900">
              <a:buFont typeface="Arial"/>
              <a:buChar char="•"/>
            </a:pPr>
            <a:r>
              <a:rPr lang="en-US" sz="2400" dirty="0">
                <a:latin typeface="Aptos Display"/>
                <a:ea typeface="+mn-lt"/>
                <a:cs typeface="+mn-lt"/>
              </a:rPr>
              <a:t>They also run preventive health check-ups for their customers in promoting good health </a:t>
            </a:r>
            <a:endParaRPr lang="en-US" sz="2400" dirty="0">
              <a:latin typeface="Aptos Display"/>
              <a:ea typeface="Calibri"/>
              <a:cs typeface="Calibri"/>
            </a:endParaRPr>
          </a:p>
          <a:p>
            <a:pPr marL="228600" indent="-228600">
              <a:buFont typeface="Arial"/>
              <a:buChar char="•"/>
            </a:pPr>
            <a:endParaRPr lang="en-US" sz="2400" dirty="0">
              <a:latin typeface="Aptos Display"/>
              <a:ea typeface="Calibri"/>
              <a:cs typeface="Calibri"/>
            </a:endParaRPr>
          </a:p>
        </p:txBody>
      </p:sp>
    </p:spTree>
    <p:extLst>
      <p:ext uri="{BB962C8B-B14F-4D97-AF65-F5344CB8AC3E}">
        <p14:creationId xmlns:p14="http://schemas.microsoft.com/office/powerpoint/2010/main" val="3098676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A0A8C-BA08-423C-7B32-1AEAE5170AB9}"/>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D817A354-FEA4-7FFE-3C40-AFB104BE4EC4}"/>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640E9494-9D0C-65E6-FD3E-B9F9604C80E0}"/>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FBAAED87-3DA8-74F3-B1AB-E67D5C21444A}"/>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D3D0C697-1A0C-66DC-A2BA-0DE18A78C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7451633E-6900-1963-2D7A-6B711BF73783}"/>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EEE1A794-8658-43E6-D84D-4E97CD9664F2}"/>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2F505BAF-7E25-A3E0-88CB-E10B51A9A7B7}"/>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D74ABC3E-807F-ED87-FAD3-C5387D8E0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E414ECB6-BDAA-01F0-EBDD-617AC975D5C6}"/>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pic>
        <p:nvPicPr>
          <p:cNvPr id="2" name="Picture 1" descr="A screenshot of a computer&#10;&#10;AI-generated content may be incorrect.">
            <a:extLst>
              <a:ext uri="{FF2B5EF4-FFF2-40B4-BE49-F238E27FC236}">
                <a16:creationId xmlns:a16="http://schemas.microsoft.com/office/drawing/2014/main" id="{63C8D99E-1740-DA9D-FF12-5B3E0F0F2E40}"/>
              </a:ext>
            </a:extLst>
          </p:cNvPr>
          <p:cNvPicPr>
            <a:picLocks noChangeAspect="1"/>
          </p:cNvPicPr>
          <p:nvPr/>
        </p:nvPicPr>
        <p:blipFill>
          <a:blip r:embed="rId4"/>
          <a:stretch>
            <a:fillRect/>
          </a:stretch>
        </p:blipFill>
        <p:spPr>
          <a:xfrm>
            <a:off x="3333750" y="1295400"/>
            <a:ext cx="5524500" cy="1981200"/>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A4E37E89-167A-9483-BCA9-02F11CCE67A3}"/>
              </a:ext>
            </a:extLst>
          </p:cNvPr>
          <p:cNvPicPr>
            <a:picLocks noChangeAspect="1"/>
          </p:cNvPicPr>
          <p:nvPr/>
        </p:nvPicPr>
        <p:blipFill>
          <a:blip r:embed="rId5"/>
          <a:stretch>
            <a:fillRect/>
          </a:stretch>
        </p:blipFill>
        <p:spPr>
          <a:xfrm>
            <a:off x="3328987" y="3798785"/>
            <a:ext cx="5534025" cy="1743075"/>
          </a:xfrm>
          <a:prstGeom prst="rect">
            <a:avLst/>
          </a:prstGeom>
        </p:spPr>
      </p:pic>
    </p:spTree>
    <p:extLst>
      <p:ext uri="{BB962C8B-B14F-4D97-AF65-F5344CB8AC3E}">
        <p14:creationId xmlns:p14="http://schemas.microsoft.com/office/powerpoint/2010/main" val="1231048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37737-00A4-2C16-B65A-DE11615AD57F}"/>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A03109D2-5E99-4628-0D61-40AF8F06B736}"/>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26D6CF4E-3951-B42C-1B4B-647A15A2EE0E}"/>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5F2D55CD-3B21-086C-B702-4F39E89BF385}"/>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E28AF75C-B315-25B5-7F11-BF7EE3890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200D8BCE-A10A-905A-6A8E-B3707209429B}"/>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FB4F0855-0CD6-50F3-F9A3-B48F44B4CFB5}"/>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3556C44F-E817-CD98-D1C9-3A08FF1C1409}"/>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08F8DD51-D9A9-55EE-B1F8-1C56CB773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79F94CEA-A8FA-ED00-8208-41D30689B20F}"/>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pic>
        <p:nvPicPr>
          <p:cNvPr id="2" name="Picture 1" descr="A screenshot of a computer program&#10;&#10;AI-generated content may be incorrect.">
            <a:extLst>
              <a:ext uri="{FF2B5EF4-FFF2-40B4-BE49-F238E27FC236}">
                <a16:creationId xmlns:a16="http://schemas.microsoft.com/office/drawing/2014/main" id="{D5A92419-6CB8-FAE9-47DE-1FACDB36BC32}"/>
              </a:ext>
            </a:extLst>
          </p:cNvPr>
          <p:cNvPicPr>
            <a:picLocks noChangeAspect="1"/>
          </p:cNvPicPr>
          <p:nvPr/>
        </p:nvPicPr>
        <p:blipFill>
          <a:blip r:embed="rId4"/>
          <a:stretch>
            <a:fillRect/>
          </a:stretch>
        </p:blipFill>
        <p:spPr>
          <a:xfrm>
            <a:off x="3518105" y="976004"/>
            <a:ext cx="5524500" cy="244792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3549DA75-F016-E49E-3F5D-6BC01FB1D41C}"/>
              </a:ext>
            </a:extLst>
          </p:cNvPr>
          <p:cNvPicPr>
            <a:picLocks noChangeAspect="1"/>
          </p:cNvPicPr>
          <p:nvPr/>
        </p:nvPicPr>
        <p:blipFill>
          <a:blip r:embed="rId5"/>
          <a:stretch>
            <a:fillRect/>
          </a:stretch>
        </p:blipFill>
        <p:spPr>
          <a:xfrm>
            <a:off x="3333135" y="3800168"/>
            <a:ext cx="5943600" cy="2133600"/>
          </a:xfrm>
          <a:prstGeom prst="rect">
            <a:avLst/>
          </a:prstGeom>
        </p:spPr>
      </p:pic>
    </p:spTree>
    <p:extLst>
      <p:ext uri="{BB962C8B-B14F-4D97-AF65-F5344CB8AC3E}">
        <p14:creationId xmlns:p14="http://schemas.microsoft.com/office/powerpoint/2010/main" val="425490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7565E-22A7-0481-DD3B-CBB51EFC5188}"/>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80ED8D4B-1767-FEE3-D8F9-5BA6E97C0355}"/>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33A03133-2D84-0C84-DD16-DFE3698C17C3}"/>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BE609216-4A90-8CA9-968C-A8E142E274BD}"/>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13FF6DEC-6269-9DF2-97DC-A22BA994E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92F92AED-194E-8F34-A353-D7462DF8D3D5}"/>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3D12DDAB-0055-C2DC-2D8B-013E52EFE1F5}"/>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63502E08-8F1B-258C-2880-CA94DC9515BC}"/>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FB7E017-0054-A5EB-CECB-5C8E3A6C1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7DB14D75-FDB9-993E-5413-2F5FB8EA4B5C}"/>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pic>
        <p:nvPicPr>
          <p:cNvPr id="4" name="Picture 3" descr="A screenshot of a computer&#10;&#10;AI-generated content may be incorrect.">
            <a:extLst>
              <a:ext uri="{FF2B5EF4-FFF2-40B4-BE49-F238E27FC236}">
                <a16:creationId xmlns:a16="http://schemas.microsoft.com/office/drawing/2014/main" id="{02B3F13A-6C62-1D1B-CECE-D3A923D2C39A}"/>
              </a:ext>
            </a:extLst>
          </p:cNvPr>
          <p:cNvPicPr>
            <a:picLocks noChangeAspect="1"/>
          </p:cNvPicPr>
          <p:nvPr/>
        </p:nvPicPr>
        <p:blipFill>
          <a:blip r:embed="rId4"/>
          <a:stretch>
            <a:fillRect/>
          </a:stretch>
        </p:blipFill>
        <p:spPr>
          <a:xfrm>
            <a:off x="2890684" y="897653"/>
            <a:ext cx="6754761" cy="2530885"/>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B191753D-6D64-5BA2-42E4-91AD01EC9B3E}"/>
              </a:ext>
            </a:extLst>
          </p:cNvPr>
          <p:cNvPicPr>
            <a:picLocks noChangeAspect="1"/>
          </p:cNvPicPr>
          <p:nvPr/>
        </p:nvPicPr>
        <p:blipFill>
          <a:blip r:embed="rId5"/>
          <a:stretch>
            <a:fillRect/>
          </a:stretch>
        </p:blipFill>
        <p:spPr>
          <a:xfrm>
            <a:off x="2528888" y="3790797"/>
            <a:ext cx="7490645" cy="2312117"/>
          </a:xfrm>
          <a:prstGeom prst="rect">
            <a:avLst/>
          </a:prstGeom>
        </p:spPr>
      </p:pic>
    </p:spTree>
    <p:extLst>
      <p:ext uri="{BB962C8B-B14F-4D97-AF65-F5344CB8AC3E}">
        <p14:creationId xmlns:p14="http://schemas.microsoft.com/office/powerpoint/2010/main" val="3928945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1BDFA-E39B-C112-E0F7-1AB8DE2FE438}"/>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8F31CC38-2057-1CF8-CA5D-A35FE1804468}"/>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943ADB2C-737A-37EF-B24A-970105A5A896}"/>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F50515A9-A43B-3064-AC73-56E0858DD636}"/>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D546E811-5172-6AF1-3A40-17254F691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B4D9A842-EBA7-C0EC-828A-36383CAFB729}"/>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3C8CC19B-8A37-419B-F3C0-B870D6ACDC9C}"/>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A4489AB7-003F-2DFA-8EA9-E197124A32DD}"/>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88933E74-041E-DCF2-CDF1-531DB21C0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70C33ED8-EDCB-07DA-3D40-B86FF569A40D}"/>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46C4E9D7-459C-ACD4-62CC-84CD4801AA6C}"/>
              </a:ext>
            </a:extLst>
          </p:cNvPr>
          <p:cNvSpPr txBox="1"/>
          <p:nvPr/>
        </p:nvSpPr>
        <p:spPr>
          <a:xfrm>
            <a:off x="3860815" y="2410230"/>
            <a:ext cx="54597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rgbClr val="2B3088"/>
                </a:solidFill>
                <a:ea typeface="+mn-lt"/>
                <a:cs typeface="+mn-lt"/>
              </a:rPr>
              <a:t>Thank you..</a:t>
            </a:r>
            <a:endParaRPr lang="en-US" sz="6000"/>
          </a:p>
        </p:txBody>
      </p:sp>
    </p:spTree>
    <p:extLst>
      <p:ext uri="{BB962C8B-B14F-4D97-AF65-F5344CB8AC3E}">
        <p14:creationId xmlns:p14="http://schemas.microsoft.com/office/powerpoint/2010/main" val="215289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495B4-59AF-2DE0-F6A3-08FC040958A2}"/>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19A47320-A11B-289D-B432-BCFB0EF9A4D1}"/>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30408115-5931-CB3A-BB25-9C385FB19DC9}"/>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28B2A55F-2FA4-6A8C-AE20-5AAD5112D634}"/>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3CAD0FEA-7066-8207-E284-372FBC260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60A330E0-90C7-7FAA-32FC-B2441239C003}"/>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02DA0FCD-98E5-EE97-CC94-F3358D9D85C6}"/>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5B86BB38-0F9C-854E-B413-9F6EB8CC4810}"/>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021EE91-9F30-19F0-2A84-245E3B63C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8617BB4C-9764-4319-AC24-018D36A04738}"/>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7C9FF892-9F8E-EAEA-EF3B-13E84F11F580}"/>
              </a:ext>
            </a:extLst>
          </p:cNvPr>
          <p:cNvSpPr txBox="1"/>
          <p:nvPr/>
        </p:nvSpPr>
        <p:spPr>
          <a:xfrm>
            <a:off x="522051" y="785967"/>
            <a:ext cx="104227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Product</a:t>
            </a:r>
            <a:r>
              <a:rPr lang="en-US" sz="3600" b="1" dirty="0">
                <a:solidFill>
                  <a:srgbClr val="2B3088"/>
                </a:solidFill>
                <a:ea typeface="+mn-lt"/>
                <a:cs typeface="+mn-lt"/>
              </a:rPr>
              <a:t> Portfolio</a:t>
            </a:r>
            <a:endParaRPr lang="en-US" b="1"/>
          </a:p>
          <a:p>
            <a:pPr algn="l"/>
            <a:endParaRPr lang="en-US" sz="3600" b="1" dirty="0">
              <a:solidFill>
                <a:srgbClr val="2B3088"/>
              </a:solidFill>
              <a:latin typeface="Aptos Display"/>
              <a:ea typeface="Calibri"/>
              <a:cs typeface="Calibri"/>
            </a:endParaRPr>
          </a:p>
        </p:txBody>
      </p:sp>
      <p:sp>
        <p:nvSpPr>
          <p:cNvPr id="6" name="TextBox 5">
            <a:extLst>
              <a:ext uri="{FF2B5EF4-FFF2-40B4-BE49-F238E27FC236}">
                <a16:creationId xmlns:a16="http://schemas.microsoft.com/office/drawing/2014/main" id="{A877EEF4-9F55-E05E-0315-41B2E1B35F4F}"/>
              </a:ext>
            </a:extLst>
          </p:cNvPr>
          <p:cNvSpPr txBox="1"/>
          <p:nvPr/>
        </p:nvSpPr>
        <p:spPr>
          <a:xfrm>
            <a:off x="693175" y="1578078"/>
            <a:ext cx="1081794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200" b="1" dirty="0">
                <a:latin typeface="Aptos"/>
                <a:ea typeface="+mn-lt"/>
                <a:cs typeface="+mn-lt"/>
              </a:rPr>
              <a:t>Health Insurance: Sun Health offers a wide portfolio of health insurance plans, including:</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Sun Unique Health</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Sun Wedding Gift</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Medi Classic</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Diabetes Safe</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Family Health Optima</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Senior Citizen Red Carpet</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Super Surplus, Sun Netplus</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Sun Health Gain and Sun Criticare Plus</a:t>
            </a:r>
            <a:endParaRPr lang="en-US" sz="1200" b="1" dirty="0">
              <a:latin typeface="Aptos"/>
              <a:ea typeface="Calibri"/>
              <a:cs typeface="Calibri"/>
            </a:endParaRPr>
          </a:p>
          <a:p>
            <a:pPr marL="628650" lvl="1" indent="-171450">
              <a:buFont typeface="Wingdings"/>
              <a:buChar char="Ø"/>
            </a:pPr>
            <a:endParaRPr lang="en-US" sz="1200" b="1" dirty="0">
              <a:latin typeface="Aptos"/>
              <a:ea typeface="Calibri"/>
              <a:cs typeface="Calibri"/>
            </a:endParaRPr>
          </a:p>
          <a:p>
            <a:pPr marL="628650" lvl="1" indent="-171450">
              <a:buFont typeface="Wingdings"/>
              <a:buChar char="Ø"/>
            </a:pPr>
            <a:r>
              <a:rPr lang="en-US" sz="1200" b="1" dirty="0">
                <a:latin typeface="Aptos"/>
                <a:ea typeface="+mn-lt"/>
                <a:cs typeface="+mn-lt"/>
              </a:rPr>
              <a:t>Sun Health Red Carpet is specially designed for senior citizens aged between 60-69 years and provides Sum Assured with a maximum limit of Rs 5 lakhs.</a:t>
            </a:r>
            <a:endParaRPr lang="en-US" sz="1200" b="1" dirty="0">
              <a:latin typeface="Aptos"/>
              <a:ea typeface="Calibri"/>
              <a:cs typeface="Calibri"/>
            </a:endParaRPr>
          </a:p>
          <a:p>
            <a:pPr marL="285750" indent="-285750">
              <a:buAutoNum type="arabicPeriod"/>
            </a:pPr>
            <a:endParaRPr lang="en-US" sz="1200" b="1" dirty="0">
              <a:latin typeface="Aptos"/>
              <a:ea typeface="+mn-lt"/>
              <a:cs typeface="+mn-lt"/>
            </a:endParaRPr>
          </a:p>
          <a:p>
            <a:pPr marL="342900" indent="-342900">
              <a:buAutoNum type="arabicPeriod"/>
            </a:pPr>
            <a:r>
              <a:rPr lang="en-US" sz="1200" b="1" dirty="0">
                <a:latin typeface="Aptos"/>
                <a:ea typeface="+mn-lt"/>
                <a:cs typeface="+mn-lt"/>
              </a:rPr>
              <a:t>Travel Insurance</a:t>
            </a:r>
            <a:endParaRPr lang="en-US" sz="1200" b="1" dirty="0">
              <a:latin typeface="Aptos"/>
              <a:ea typeface="Calibri"/>
              <a:cs typeface="Calibri"/>
            </a:endParaRPr>
          </a:p>
          <a:p>
            <a:pPr marL="285750" indent="-285750">
              <a:buAutoNum type="arabicPeriod"/>
            </a:pPr>
            <a:endParaRPr lang="en-US" sz="1200" b="1" dirty="0">
              <a:latin typeface="Aptos"/>
              <a:ea typeface="Calibri"/>
              <a:cs typeface="Calibri"/>
            </a:endParaRPr>
          </a:p>
          <a:p>
            <a:pPr marL="342900" indent="-342900">
              <a:buAutoNum type="arabicPeriod"/>
            </a:pPr>
            <a:r>
              <a:rPr lang="en-US" sz="1200" b="1" dirty="0">
                <a:latin typeface="Aptos"/>
                <a:ea typeface="+mn-lt"/>
                <a:cs typeface="+mn-lt"/>
              </a:rPr>
              <a:t>Accident Cover</a:t>
            </a:r>
            <a:endParaRPr lang="en-US" sz="1200" b="1" dirty="0">
              <a:latin typeface="Aptos"/>
              <a:ea typeface="Calibri"/>
              <a:cs typeface="Calibri"/>
            </a:endParaRPr>
          </a:p>
          <a:p>
            <a:pPr marL="228600" indent="-228600">
              <a:buAutoNum type="arabicPeriod"/>
            </a:pPr>
            <a:endParaRPr lang="en-US" sz="1200" dirty="0">
              <a:latin typeface="Calibri"/>
              <a:ea typeface="Calibri"/>
              <a:cs typeface="Calibri"/>
            </a:endParaRPr>
          </a:p>
        </p:txBody>
      </p:sp>
    </p:spTree>
    <p:extLst>
      <p:ext uri="{BB962C8B-B14F-4D97-AF65-F5344CB8AC3E}">
        <p14:creationId xmlns:p14="http://schemas.microsoft.com/office/powerpoint/2010/main" val="326079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99EC8-D1FC-5046-7DD7-14D1346ED55A}"/>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EB9A71C8-C709-70DB-32F4-82DE682E2328}"/>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23A73A15-EC7A-F117-3176-4BEC82BC9A32}"/>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DECA797F-60C6-9D50-3DE0-6EE8A5C5CC67}"/>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7F3E5EC2-787C-D9C2-2204-69C1EF27A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BB46323A-378D-8F36-F9DC-A1A714855A1F}"/>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33855A54-90C0-653E-D67E-152FE1704ABC}"/>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0A71DA4B-2488-A74B-20FC-54687A053042}"/>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CD161BE4-002A-5887-445E-58E032914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DF6B3811-3064-00B5-49DE-DB659E746182}"/>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56E95DC6-7595-129D-E952-E7249EC76AA6}"/>
              </a:ext>
            </a:extLst>
          </p:cNvPr>
          <p:cNvSpPr txBox="1"/>
          <p:nvPr/>
        </p:nvSpPr>
        <p:spPr>
          <a:xfrm>
            <a:off x="522051" y="785967"/>
            <a:ext cx="104227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Distribution Network and Financial Information</a:t>
            </a:r>
          </a:p>
          <a:p>
            <a:pPr algn="l"/>
            <a:endParaRPr lang="en-US" sz="3600" b="1" dirty="0">
              <a:solidFill>
                <a:srgbClr val="2B3088"/>
              </a:solidFill>
              <a:latin typeface="Aptos Display"/>
              <a:ea typeface="Calibri"/>
              <a:cs typeface="Calibri"/>
            </a:endParaRPr>
          </a:p>
        </p:txBody>
      </p:sp>
      <p:sp>
        <p:nvSpPr>
          <p:cNvPr id="6" name="TextBox 5">
            <a:extLst>
              <a:ext uri="{FF2B5EF4-FFF2-40B4-BE49-F238E27FC236}">
                <a16:creationId xmlns:a16="http://schemas.microsoft.com/office/drawing/2014/main" id="{34093548-61D9-5E90-69AB-394CA20D0E88}"/>
              </a:ext>
            </a:extLst>
          </p:cNvPr>
          <p:cNvSpPr txBox="1"/>
          <p:nvPr/>
        </p:nvSpPr>
        <p:spPr>
          <a:xfrm>
            <a:off x="943832" y="1708420"/>
            <a:ext cx="1056728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en-US" sz="2400" dirty="0">
                <a:latin typeface="Calibri"/>
                <a:ea typeface="+mn-lt"/>
                <a:cs typeface="+mn-lt"/>
              </a:rPr>
              <a:t>60 branches across India, expanding to 200.</a:t>
            </a:r>
            <a:endParaRPr lang="en-US" sz="2400" b="1">
              <a:latin typeface="Calibri"/>
              <a:ea typeface="Calibri"/>
              <a:cs typeface="Calibri"/>
            </a:endParaRPr>
          </a:p>
          <a:p>
            <a:pPr marL="457200" indent="-457200">
              <a:buFont typeface="Wingdings"/>
              <a:buChar char="v"/>
            </a:pPr>
            <a:endParaRPr lang="en-US" sz="2400" dirty="0">
              <a:latin typeface="Calibri"/>
              <a:ea typeface="+mn-lt"/>
              <a:cs typeface="+mn-lt"/>
            </a:endParaRPr>
          </a:p>
          <a:p>
            <a:pPr marL="457200" indent="-457200">
              <a:buFont typeface="Wingdings"/>
              <a:buChar char="v"/>
            </a:pPr>
            <a:r>
              <a:rPr lang="en-US" sz="2400" dirty="0">
                <a:latin typeface="Calibri"/>
                <a:ea typeface="+mn-lt"/>
                <a:cs typeface="+mn-lt"/>
              </a:rPr>
              <a:t>Most plans available for online purchase.</a:t>
            </a:r>
            <a:endParaRPr lang="en-US" sz="2400" dirty="0">
              <a:latin typeface="Calibri"/>
              <a:ea typeface="Calibri"/>
              <a:cs typeface="Calibri"/>
            </a:endParaRPr>
          </a:p>
          <a:p>
            <a:pPr marL="457200" indent="-457200">
              <a:buFont typeface="Wingdings"/>
              <a:buChar char="v"/>
            </a:pPr>
            <a:endParaRPr lang="en-US" sz="2400" dirty="0">
              <a:latin typeface="Calibri"/>
              <a:ea typeface="+mn-lt"/>
              <a:cs typeface="+mn-lt"/>
            </a:endParaRPr>
          </a:p>
          <a:p>
            <a:pPr marL="457200" indent="-457200">
              <a:buFont typeface="Wingdings"/>
              <a:buChar char="v"/>
            </a:pPr>
            <a:r>
              <a:rPr lang="en-US" sz="2400" dirty="0">
                <a:latin typeface="Calibri"/>
                <a:ea typeface="+mn-lt"/>
                <a:cs typeface="+mn-lt"/>
              </a:rPr>
              <a:t>Premium earned (H1 FY2010): Rs 3,868 million.</a:t>
            </a:r>
            <a:endParaRPr lang="en-US" sz="2400" dirty="0">
              <a:latin typeface="Calibri"/>
              <a:ea typeface="Calibri"/>
              <a:cs typeface="Calibri"/>
            </a:endParaRPr>
          </a:p>
          <a:p>
            <a:pPr marL="457200" indent="-457200">
              <a:buFont typeface="Wingdings"/>
              <a:buChar char="v"/>
            </a:pPr>
            <a:endParaRPr lang="en-US" sz="2400" dirty="0">
              <a:latin typeface="Calibri"/>
              <a:ea typeface="+mn-lt"/>
              <a:cs typeface="+mn-lt"/>
            </a:endParaRPr>
          </a:p>
          <a:p>
            <a:pPr marL="457200" indent="-457200">
              <a:buFont typeface="Wingdings"/>
              <a:buChar char="v"/>
            </a:pPr>
            <a:r>
              <a:rPr lang="en-US" sz="2400" dirty="0">
                <a:latin typeface="Calibri"/>
                <a:ea typeface="+mn-lt"/>
                <a:cs typeface="+mn-lt"/>
              </a:rPr>
              <a:t>Profit before tax (H1 FY2010): Rs 320 million.</a:t>
            </a:r>
            <a:endParaRPr lang="en-US" sz="2400" dirty="0">
              <a:latin typeface="Calibri"/>
              <a:ea typeface="Calibri"/>
              <a:cs typeface="Calibri"/>
            </a:endParaRPr>
          </a:p>
          <a:p>
            <a:pPr marL="457200" indent="-457200">
              <a:buFont typeface="Wingdings"/>
              <a:buChar char="v"/>
            </a:pPr>
            <a:endParaRPr lang="en-US" sz="2400" dirty="0">
              <a:latin typeface="Calibri"/>
              <a:ea typeface="+mn-lt"/>
              <a:cs typeface="+mn-lt"/>
            </a:endParaRPr>
          </a:p>
          <a:p>
            <a:pPr marL="457200" indent="-457200">
              <a:buFont typeface="Wingdings"/>
              <a:buChar char="v"/>
            </a:pPr>
            <a:r>
              <a:rPr lang="en-US" sz="2400" dirty="0">
                <a:latin typeface="Calibri"/>
                <a:ea typeface="+mn-lt"/>
                <a:cs typeface="+mn-lt"/>
              </a:rPr>
              <a:t>Claims settlement ratio (2013-14): 69%.</a:t>
            </a:r>
            <a:endParaRPr lang="en-US" sz="2400" dirty="0">
              <a:latin typeface="Calibri"/>
              <a:ea typeface="Calibri"/>
              <a:cs typeface="Calibri"/>
            </a:endParaRPr>
          </a:p>
          <a:p>
            <a:pPr marL="228600" indent="-228600">
              <a:buFont typeface="Wingdings"/>
              <a:buChar char="v"/>
            </a:pPr>
            <a:endParaRPr lang="en-US" sz="2400" dirty="0">
              <a:latin typeface="Calibri"/>
              <a:ea typeface="Calibri"/>
              <a:cs typeface="Calibri"/>
            </a:endParaRPr>
          </a:p>
        </p:txBody>
      </p:sp>
    </p:spTree>
    <p:extLst>
      <p:ext uri="{BB962C8B-B14F-4D97-AF65-F5344CB8AC3E}">
        <p14:creationId xmlns:p14="http://schemas.microsoft.com/office/powerpoint/2010/main" val="46127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D8541-48AB-1AEC-1E7A-71CEDBB22C66}"/>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2987C2A6-B5A4-5D79-E261-7D3DBC33CD5D}"/>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DE6C27FE-23AC-C0BA-5CD5-B98D067D9B07}"/>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4C1D4B71-2696-3249-5759-05FA7E646F86}"/>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4E1C9F37-565D-2222-95AC-1BA307CB2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082ADCD3-8DDC-8981-353E-6B5B6CA1B946}"/>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34DE6655-E383-E296-B854-58356E05806B}"/>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DC49B2F5-6CB8-19EE-2644-5AC8E6134DFC}"/>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67B7829E-18D8-19C2-9973-D7F185DE97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D5254EB4-3F3C-C809-90D4-C462F8A3CBAD}"/>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36B32B1A-A703-CD1F-7B13-49739AA90D35}"/>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Insurance</a:t>
            </a:r>
            <a:r>
              <a:rPr lang="en-US" sz="3600" b="1" dirty="0">
                <a:solidFill>
                  <a:srgbClr val="2B3088"/>
                </a:solidFill>
                <a:ea typeface="+mn-lt"/>
                <a:cs typeface="+mn-lt"/>
              </a:rPr>
              <a:t> Basics</a:t>
            </a:r>
            <a:endParaRPr lang="en-US" b="1" dirty="0"/>
          </a:p>
          <a:p>
            <a:endParaRPr lang="en-US" sz="3600" b="1" dirty="0">
              <a:solidFill>
                <a:srgbClr val="2B3088"/>
              </a:solidFill>
            </a:endParaRPr>
          </a:p>
          <a:p>
            <a:pPr algn="l"/>
            <a:endParaRPr lang="en-US" sz="3600" b="1" dirty="0">
              <a:solidFill>
                <a:srgbClr val="2B3088"/>
              </a:solidFill>
              <a:latin typeface="Aptos Display"/>
              <a:ea typeface="Calibri"/>
              <a:cs typeface="Calibri"/>
            </a:endParaRPr>
          </a:p>
        </p:txBody>
      </p:sp>
      <p:sp>
        <p:nvSpPr>
          <p:cNvPr id="6" name="TextBox 5">
            <a:extLst>
              <a:ext uri="{FF2B5EF4-FFF2-40B4-BE49-F238E27FC236}">
                <a16:creationId xmlns:a16="http://schemas.microsoft.com/office/drawing/2014/main" id="{D6E4321C-A67C-2A1B-1D26-6845F1C78304}"/>
              </a:ext>
            </a:extLst>
          </p:cNvPr>
          <p:cNvSpPr txBox="1"/>
          <p:nvPr/>
        </p:nvSpPr>
        <p:spPr>
          <a:xfrm>
            <a:off x="733280" y="1457762"/>
            <a:ext cx="1132184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Insurance is a way to protect yourself or your property from unexpected losses, such as accidents, illness, or theft. When you buy insurance, you pay regular amounts called premiums to the insurance company. If something happens that your policy covers, the insurance company will pay for your loss. If nothing happens, your premiums are combined with those of other customers to help cover future claims. This system helps people manage risks and gives peace of mind in case of emergencies.</a:t>
            </a:r>
            <a:endParaRPr lang="en-US"/>
          </a:p>
        </p:txBody>
      </p:sp>
      <p:sp>
        <p:nvSpPr>
          <p:cNvPr id="2" name="TextBox 1">
            <a:extLst>
              <a:ext uri="{FF2B5EF4-FFF2-40B4-BE49-F238E27FC236}">
                <a16:creationId xmlns:a16="http://schemas.microsoft.com/office/drawing/2014/main" id="{E90C6615-1DF6-3859-4F74-F7E2A5395E37}"/>
              </a:ext>
            </a:extLst>
          </p:cNvPr>
          <p:cNvSpPr txBox="1"/>
          <p:nvPr/>
        </p:nvSpPr>
        <p:spPr>
          <a:xfrm>
            <a:off x="522051" y="3392808"/>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How is it calculated?</a:t>
            </a:r>
          </a:p>
          <a:p>
            <a:endParaRPr lang="en-US" sz="3600" b="1" dirty="0">
              <a:solidFill>
                <a:srgbClr val="2B3088"/>
              </a:solidFill>
            </a:endParaRPr>
          </a:p>
          <a:p>
            <a:pPr algn="l"/>
            <a:endParaRPr lang="en-US" sz="3600" b="1" dirty="0">
              <a:solidFill>
                <a:srgbClr val="2B3088"/>
              </a:solidFill>
              <a:latin typeface="Aptos Display"/>
              <a:ea typeface="Calibri"/>
              <a:cs typeface="Calibri"/>
            </a:endParaRPr>
          </a:p>
        </p:txBody>
      </p:sp>
      <p:sp>
        <p:nvSpPr>
          <p:cNvPr id="4" name="TextBox 3">
            <a:extLst>
              <a:ext uri="{FF2B5EF4-FFF2-40B4-BE49-F238E27FC236}">
                <a16:creationId xmlns:a16="http://schemas.microsoft.com/office/drawing/2014/main" id="{987F307C-99BB-55F7-CCDA-D06A322A424B}"/>
              </a:ext>
            </a:extLst>
          </p:cNvPr>
          <p:cNvSpPr txBox="1"/>
          <p:nvPr/>
        </p:nvSpPr>
        <p:spPr>
          <a:xfrm>
            <a:off x="733280" y="4174894"/>
            <a:ext cx="1132184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Premiums are calculated based on how likely it is that a claim will be made. Insurers look at general risk factors, such as how often people in a group might make a claim, and personal risk factors, like your age, health, lifestyle, and insurance history. If you are considered higher risk—such as having a medical condition or a risky job—your premium will be higher. The amount of coverage you choose and the length of your policy also affect the cost. Only a portion of policyholders make claims each year, so premiums from everyone are pooled to cover those costs</a:t>
            </a:r>
            <a:endParaRPr lang="en-US" sz="2000"/>
          </a:p>
        </p:txBody>
      </p:sp>
    </p:spTree>
    <p:extLst>
      <p:ext uri="{BB962C8B-B14F-4D97-AF65-F5344CB8AC3E}">
        <p14:creationId xmlns:p14="http://schemas.microsoft.com/office/powerpoint/2010/main" val="35734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F5D56-3456-9949-5DDD-0BC04E95180C}"/>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CD2C21A6-EB50-9A0F-2836-2F5C8DD38305}"/>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DAED8BAB-3A03-4DA5-BA81-F8CF06524229}"/>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C8177F53-AAC9-EE14-9232-12E79EAEA3F1}"/>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091BB312-2E78-16A7-8B11-1896665D8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AE94AF70-B9FE-3817-66C2-724E8A83AF39}"/>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5F944938-C89F-B12F-8F98-80EF85EB640A}"/>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CBADD961-C484-BA41-B17F-1C7E7E9FE36D}"/>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AFC54987-77DF-C66A-A9A5-EAE04187A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D8A4B463-38E1-6D43-0E1F-F1B4B8962A98}"/>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DACDB5E4-E1CD-686B-A97E-D8E6EB179524}"/>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Health</a:t>
            </a:r>
            <a:r>
              <a:rPr lang="en-US" sz="3600" b="1" dirty="0">
                <a:solidFill>
                  <a:srgbClr val="2B3088"/>
                </a:solidFill>
                <a:ea typeface="+mn-lt"/>
                <a:cs typeface="+mn-lt"/>
              </a:rPr>
              <a:t> Insurance Claims</a:t>
            </a:r>
            <a:endParaRPr lang="en-US" b="1"/>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6" name="TextBox 5">
            <a:extLst>
              <a:ext uri="{FF2B5EF4-FFF2-40B4-BE49-F238E27FC236}">
                <a16:creationId xmlns:a16="http://schemas.microsoft.com/office/drawing/2014/main" id="{D4A56601-5FDC-E517-AD78-A61AA3474A47}"/>
              </a:ext>
            </a:extLst>
          </p:cNvPr>
          <p:cNvSpPr txBox="1"/>
          <p:nvPr/>
        </p:nvSpPr>
        <p:spPr>
          <a:xfrm>
            <a:off x="733280" y="1568052"/>
            <a:ext cx="1132184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Covers medical and surgical expenses.</a:t>
            </a:r>
            <a:endParaRPr lang="en-US" sz="2000" dirty="0"/>
          </a:p>
          <a:p>
            <a:pPr marL="285750" indent="-285750">
              <a:buFont typeface="Arial"/>
              <a:buChar char="•"/>
            </a:pPr>
            <a:endParaRPr lang="en-US" sz="2000" dirty="0"/>
          </a:p>
          <a:p>
            <a:pPr marL="342900" indent="-342900">
              <a:buFont typeface="Arial"/>
              <a:buChar char="•"/>
            </a:pPr>
            <a:r>
              <a:rPr lang="en-US" sz="2000" dirty="0">
                <a:ea typeface="+mn-lt"/>
                <a:cs typeface="+mn-lt"/>
              </a:rPr>
              <a:t>Provider: hospital, clinic, doctor, pharmacy, etc.</a:t>
            </a:r>
            <a:endParaRPr lang="en-US" sz="2000" dirty="0"/>
          </a:p>
          <a:p>
            <a:pPr marL="285750" indent="-285750">
              <a:buFont typeface="Arial"/>
              <a:buChar char="•"/>
            </a:pPr>
            <a:endParaRPr lang="en-US" sz="2000" dirty="0"/>
          </a:p>
          <a:p>
            <a:pPr marL="342900" indent="-342900">
              <a:buFont typeface="Arial"/>
              <a:buChar char="•"/>
            </a:pPr>
            <a:r>
              <a:rPr lang="en-US" sz="2000" dirty="0">
                <a:ea typeface="+mn-lt"/>
                <a:cs typeface="+mn-lt"/>
              </a:rPr>
              <a:t>Insured: person covered by the policy.</a:t>
            </a:r>
          </a:p>
        </p:txBody>
      </p:sp>
      <p:sp>
        <p:nvSpPr>
          <p:cNvPr id="2" name="TextBox 1">
            <a:extLst>
              <a:ext uri="{FF2B5EF4-FFF2-40B4-BE49-F238E27FC236}">
                <a16:creationId xmlns:a16="http://schemas.microsoft.com/office/drawing/2014/main" id="{386EBA4A-14F4-EA5A-3ADC-16BE0BA0DDF8}"/>
              </a:ext>
            </a:extLst>
          </p:cNvPr>
          <p:cNvSpPr txBox="1"/>
          <p:nvPr/>
        </p:nvSpPr>
        <p:spPr>
          <a:xfrm>
            <a:off x="522051" y="3583308"/>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Types</a:t>
            </a:r>
            <a:r>
              <a:rPr lang="en-US" sz="3600" b="1" dirty="0">
                <a:solidFill>
                  <a:srgbClr val="2B3088"/>
                </a:solidFill>
                <a:ea typeface="+mn-lt"/>
                <a:cs typeface="+mn-lt"/>
              </a:rPr>
              <a:t> of Claims </a:t>
            </a:r>
            <a:endParaRPr lang="en-US" sz="3600" b="1" dirty="0">
              <a:solidFill>
                <a:srgbClr val="2B3088"/>
              </a:solidFill>
            </a:endParaRPr>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4" name="TextBox 3">
            <a:extLst>
              <a:ext uri="{FF2B5EF4-FFF2-40B4-BE49-F238E27FC236}">
                <a16:creationId xmlns:a16="http://schemas.microsoft.com/office/drawing/2014/main" id="{AD61F329-B750-CFD5-3DCC-9A343C200BE0}"/>
              </a:ext>
            </a:extLst>
          </p:cNvPr>
          <p:cNvSpPr txBox="1"/>
          <p:nvPr/>
        </p:nvSpPr>
        <p:spPr>
          <a:xfrm>
            <a:off x="733280" y="4335315"/>
            <a:ext cx="1132184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Cashless Claims: </a:t>
            </a:r>
            <a:endParaRPr lang="en-US" sz="2400" dirty="0">
              <a:ea typeface="+mn-lt"/>
              <a:cs typeface="+mn-lt"/>
            </a:endParaRPr>
          </a:p>
          <a:p>
            <a:r>
              <a:rPr lang="en-US" sz="2400" dirty="0">
                <a:ea typeface="+mn-lt"/>
                <a:cs typeface="+mn-lt"/>
              </a:rPr>
              <a:t>  Insured gets treatment at a network hospital; insurer pays directly. </a:t>
            </a:r>
            <a:r>
              <a:rPr lang="en-US" sz="2400" b="1" dirty="0">
                <a:solidFill>
                  <a:srgbClr val="000000"/>
                </a:solidFill>
                <a:ea typeface="+mn-lt"/>
                <a:cs typeface="+mn-lt"/>
              </a:rPr>
              <a:t>Reimbursement Claims: </a:t>
            </a:r>
            <a:endParaRPr lang="en-US" sz="2400" dirty="0">
              <a:ea typeface="+mn-lt"/>
              <a:cs typeface="+mn-lt"/>
            </a:endParaRPr>
          </a:p>
          <a:p>
            <a:r>
              <a:rPr lang="en-US" sz="2400" dirty="0">
                <a:ea typeface="+mn-lt"/>
                <a:cs typeface="+mn-lt"/>
              </a:rPr>
              <a:t>  Insured pays upfront at a non-network hospital and claims reimbursement. </a:t>
            </a:r>
            <a:endParaRPr lang="en-US" sz="2400" dirty="0"/>
          </a:p>
        </p:txBody>
      </p:sp>
    </p:spTree>
    <p:extLst>
      <p:ext uri="{BB962C8B-B14F-4D97-AF65-F5344CB8AC3E}">
        <p14:creationId xmlns:p14="http://schemas.microsoft.com/office/powerpoint/2010/main" val="315355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1F458-4A73-97D3-8308-7F0729682C94}"/>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83B4B524-A056-22E1-51B7-DC2A691DE687}"/>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9FC8A50C-F943-66F2-A1D6-C8A9C5F9EBD1}"/>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302596E9-1D58-E603-8616-7719B7D4A89B}"/>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173FEAF3-9CC9-67D2-C879-899AAA270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917DB6C5-AC0A-54A7-7EA6-E5461CC9BDD8}"/>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E48C435C-F7A9-54C5-8DCD-05F8FBBC52CF}"/>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1446816A-D605-9344-8D4C-7ECF408DFF2E}"/>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0A2E990D-8BEE-B2E1-A469-3702B63A2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F404270D-00BA-F9A9-59C7-34E567DF2F58}"/>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82573D10-39CF-B20C-A60D-11CD07FADACD}"/>
              </a:ext>
            </a:extLst>
          </p:cNvPr>
          <p:cNvSpPr txBox="1"/>
          <p:nvPr/>
        </p:nvSpPr>
        <p:spPr>
          <a:xfrm>
            <a:off x="522051" y="785967"/>
            <a:ext cx="104227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Cashless</a:t>
            </a:r>
            <a:r>
              <a:rPr lang="en-US" sz="3600" b="1" dirty="0">
                <a:solidFill>
                  <a:srgbClr val="2B3088"/>
                </a:solidFill>
                <a:ea typeface="+mn-lt"/>
                <a:cs typeface="+mn-lt"/>
              </a:rPr>
              <a:t> Claims Process</a:t>
            </a:r>
            <a:endParaRPr lang="en-US" b="1" dirty="0"/>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sp>
        <p:nvSpPr>
          <p:cNvPr id="6" name="TextBox 5">
            <a:extLst>
              <a:ext uri="{FF2B5EF4-FFF2-40B4-BE49-F238E27FC236}">
                <a16:creationId xmlns:a16="http://schemas.microsoft.com/office/drawing/2014/main" id="{361BB37F-2617-A70C-C586-9B24A3DE8912}"/>
              </a:ext>
            </a:extLst>
          </p:cNvPr>
          <p:cNvSpPr txBox="1"/>
          <p:nvPr/>
        </p:nvSpPr>
        <p:spPr>
          <a:xfrm>
            <a:off x="733280" y="1568052"/>
            <a:ext cx="1132184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ea typeface="+mn-lt"/>
                <a:cs typeface="+mn-lt"/>
              </a:rPr>
              <a:t>Customer approaches network hospital with the ID card.</a:t>
            </a:r>
          </a:p>
          <a:p>
            <a:pPr marL="457200" indent="-457200">
              <a:buAutoNum type="arabicPeriod"/>
            </a:pPr>
            <a:endParaRPr lang="en-US" sz="2400" dirty="0"/>
          </a:p>
          <a:p>
            <a:pPr marL="457200" indent="-457200">
              <a:buAutoNum type="arabicPeriod"/>
            </a:pPr>
            <a:r>
              <a:rPr lang="en-US" sz="2400" dirty="0">
                <a:ea typeface="+mn-lt"/>
                <a:cs typeface="+mn-lt"/>
              </a:rPr>
              <a:t>Hospital verifies details and sends pre-authorization to insurer.</a:t>
            </a:r>
            <a:endParaRPr lang="en-US" sz="2400" dirty="0"/>
          </a:p>
          <a:p>
            <a:pPr marL="457200" indent="-457200">
              <a:buAutoNum type="arabicPeriod"/>
            </a:pPr>
            <a:endParaRPr lang="en-US" sz="2400" dirty="0"/>
          </a:p>
          <a:p>
            <a:pPr marL="457200" indent="-457200">
              <a:buAutoNum type="arabicPeriod"/>
            </a:pPr>
            <a:r>
              <a:rPr lang="en-US" sz="2400" dirty="0">
                <a:ea typeface="+mn-lt"/>
                <a:cs typeface="+mn-lt"/>
              </a:rPr>
              <a:t>A field doctor is been assigned to make it easier.</a:t>
            </a:r>
          </a:p>
          <a:p>
            <a:pPr marL="457200" indent="-457200">
              <a:buAutoNum type="arabicPeriod"/>
            </a:pPr>
            <a:endParaRPr lang="en-US" sz="2400" dirty="0">
              <a:ea typeface="+mn-lt"/>
              <a:cs typeface="+mn-lt"/>
            </a:endParaRPr>
          </a:p>
          <a:p>
            <a:pPr marL="457200" indent="-457200">
              <a:buAutoNum type="arabicPeriod"/>
            </a:pPr>
            <a:r>
              <a:rPr lang="en-US" sz="2400" dirty="0">
                <a:ea typeface="+mn-lt"/>
                <a:cs typeface="+mn-lt"/>
              </a:rPr>
              <a:t>Insurer checks policy and responds with approval, denial, or query.</a:t>
            </a:r>
            <a:endParaRPr lang="en-US" sz="2400" dirty="0"/>
          </a:p>
          <a:p>
            <a:pPr marL="457200" indent="-457200">
              <a:buAutoNum type="arabicPeriod"/>
            </a:pPr>
            <a:endParaRPr lang="en-US" sz="2400" dirty="0"/>
          </a:p>
          <a:p>
            <a:pPr marL="457200" indent="-457200">
              <a:buAutoNum type="arabicPeriod"/>
            </a:pPr>
            <a:r>
              <a:rPr lang="en-US" sz="2400" dirty="0">
                <a:ea typeface="+mn-lt"/>
                <a:cs typeface="+mn-lt"/>
              </a:rPr>
              <a:t>Hospital admits patient and provides cashless treatment if approved.</a:t>
            </a:r>
            <a:endParaRPr lang="en-US" sz="2400" dirty="0"/>
          </a:p>
          <a:p>
            <a:pPr marL="457200" indent="-457200">
              <a:buAutoNum type="arabicPeriod"/>
            </a:pPr>
            <a:endParaRPr lang="en-US" sz="2400" dirty="0"/>
          </a:p>
          <a:p>
            <a:pPr marL="457200" indent="-457200">
              <a:buAutoNum type="arabicPeriod"/>
            </a:pPr>
            <a:r>
              <a:rPr lang="en-US" sz="2400" dirty="0">
                <a:ea typeface="+mn-lt"/>
                <a:cs typeface="+mn-lt"/>
              </a:rPr>
              <a:t>Non-medical expenses and co-payment are paid by patient before discharge.</a:t>
            </a:r>
            <a:endParaRPr lang="en-US" sz="2400" dirty="0"/>
          </a:p>
        </p:txBody>
      </p:sp>
    </p:spTree>
    <p:extLst>
      <p:ext uri="{BB962C8B-B14F-4D97-AF65-F5344CB8AC3E}">
        <p14:creationId xmlns:p14="http://schemas.microsoft.com/office/powerpoint/2010/main" val="203265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EB8B-898D-BF20-67CB-B230827D1F14}"/>
            </a:ext>
          </a:extLst>
        </p:cNvPr>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14829DB6-961E-74C8-B037-062E2B4B6A81}"/>
              </a:ext>
            </a:extLst>
          </p:cNvPr>
          <p:cNvPicPr>
            <a:picLocks noChangeAspect="1"/>
          </p:cNvPicPr>
          <p:nvPr/>
        </p:nvPicPr>
        <p:blipFill>
          <a:blip r:embed="rId2"/>
          <a:stretch>
            <a:fillRect/>
          </a:stretch>
        </p:blipFill>
        <p:spPr>
          <a:xfrm>
            <a:off x="9282355" y="306010"/>
            <a:ext cx="2228850" cy="485775"/>
          </a:xfrm>
          <a:prstGeom prst="rect">
            <a:avLst/>
          </a:prstGeom>
        </p:spPr>
      </p:pic>
      <p:grpSp>
        <p:nvGrpSpPr>
          <p:cNvPr id="14" name="Group 13">
            <a:extLst>
              <a:ext uri="{FF2B5EF4-FFF2-40B4-BE49-F238E27FC236}">
                <a16:creationId xmlns:a16="http://schemas.microsoft.com/office/drawing/2014/main" id="{68689BCF-FE0B-360B-DF02-B3964726F777}"/>
              </a:ext>
            </a:extLst>
          </p:cNvPr>
          <p:cNvGrpSpPr/>
          <p:nvPr/>
        </p:nvGrpSpPr>
        <p:grpSpPr>
          <a:xfrm>
            <a:off x="156676" y="6293447"/>
            <a:ext cx="11731299" cy="442739"/>
            <a:chOff x="156676" y="6293447"/>
            <a:chExt cx="11691611" cy="569738"/>
          </a:xfrm>
        </p:grpSpPr>
        <p:grpSp>
          <p:nvGrpSpPr>
            <p:cNvPr id="7" name="Group 6">
              <a:extLst>
                <a:ext uri="{FF2B5EF4-FFF2-40B4-BE49-F238E27FC236}">
                  <a16:creationId xmlns:a16="http://schemas.microsoft.com/office/drawing/2014/main" id="{6C12ADB6-1E1C-1858-279C-F09EC5699889}"/>
                </a:ext>
              </a:extLst>
            </p:cNvPr>
            <p:cNvGrpSpPr/>
            <p:nvPr/>
          </p:nvGrpSpPr>
          <p:grpSpPr>
            <a:xfrm>
              <a:off x="156676" y="6293456"/>
              <a:ext cx="11691611" cy="554421"/>
              <a:chOff x="156676" y="6293456"/>
              <a:chExt cx="11553746" cy="411521"/>
            </a:xfrm>
          </p:grpSpPr>
          <p:pic>
            <p:nvPicPr>
              <p:cNvPr id="10" name="Picture 9">
                <a:extLst>
                  <a:ext uri="{FF2B5EF4-FFF2-40B4-BE49-F238E27FC236}">
                    <a16:creationId xmlns:a16="http://schemas.microsoft.com/office/drawing/2014/main" id="{1612E5AC-22B8-2BC7-BA5D-58B0AF01F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5" y="6293465"/>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a:extLst>
                  <a:ext uri="{FF2B5EF4-FFF2-40B4-BE49-F238E27FC236}">
                    <a16:creationId xmlns:a16="http://schemas.microsoft.com/office/drawing/2014/main" id="{43C11022-37D0-AD66-A280-987488152CE0}"/>
                  </a:ext>
                </a:extLst>
              </p:cNvPr>
              <p:cNvGrpSpPr/>
              <p:nvPr/>
            </p:nvGrpSpPr>
            <p:grpSpPr>
              <a:xfrm>
                <a:off x="156676" y="6293456"/>
                <a:ext cx="11553746" cy="411521"/>
                <a:chOff x="156676" y="6293456"/>
                <a:chExt cx="8686800" cy="381006"/>
              </a:xfrm>
            </p:grpSpPr>
            <p:sp>
              <p:nvSpPr>
                <p:cNvPr id="12" name="Rectangle 11">
                  <a:extLst>
                    <a:ext uri="{FF2B5EF4-FFF2-40B4-BE49-F238E27FC236}">
                      <a16:creationId xmlns:a16="http://schemas.microsoft.com/office/drawing/2014/main" id="{0FDC505A-5C4B-F755-7D41-08A41D866C17}"/>
                    </a:ext>
                  </a:extLst>
                </p:cNvPr>
                <p:cNvSpPr/>
                <p:nvPr/>
              </p:nvSpPr>
              <p:spPr>
                <a:xfrm>
                  <a:off x="2976076" y="6293456"/>
                  <a:ext cx="5867400" cy="381000"/>
                </a:xfrm>
                <a:prstGeom prst="rect">
                  <a:avLst/>
                </a:prstGeom>
                <a:solidFill>
                  <a:srgbClr val="2B3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a:extLst>
                    <a:ext uri="{FF2B5EF4-FFF2-40B4-BE49-F238E27FC236}">
                      <a16:creationId xmlns:a16="http://schemas.microsoft.com/office/drawing/2014/main" id="{37E02978-7E66-B19B-6D2B-578BF62E4A13}"/>
                    </a:ext>
                  </a:extLst>
                </p:cNvPr>
                <p:cNvSpPr/>
                <p:nvPr/>
              </p:nvSpPr>
              <p:spPr>
                <a:xfrm>
                  <a:off x="156676" y="6293462"/>
                  <a:ext cx="28194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grpSp>
        </p:grpSp>
        <p:pic>
          <p:nvPicPr>
            <p:cNvPr id="8" name="Picture 7">
              <a:extLst>
                <a:ext uri="{FF2B5EF4-FFF2-40B4-BE49-F238E27FC236}">
                  <a16:creationId xmlns:a16="http://schemas.microsoft.com/office/drawing/2014/main" id="{324FE20B-9191-3D99-6814-DEA9C686C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2" y="6472660"/>
              <a:ext cx="374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8">
              <a:extLst>
                <a:ext uri="{FF2B5EF4-FFF2-40B4-BE49-F238E27FC236}">
                  <a16:creationId xmlns:a16="http://schemas.microsoft.com/office/drawing/2014/main" id="{CECCC233-2EF7-FEE1-F8AC-97E79D968A76}"/>
                </a:ext>
              </a:extLst>
            </p:cNvPr>
            <p:cNvSpPr txBox="1"/>
            <p:nvPr/>
          </p:nvSpPr>
          <p:spPr>
            <a:xfrm>
              <a:off x="8913621" y="6293447"/>
              <a:ext cx="2778325" cy="5232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bg1"/>
                  </a:solidFill>
                </a:rPr>
                <a:t>Simple Solutions!</a:t>
              </a:r>
            </a:p>
          </p:txBody>
        </p:sp>
      </p:grpSp>
      <p:sp>
        <p:nvSpPr>
          <p:cNvPr id="3" name="TextBox 2">
            <a:extLst>
              <a:ext uri="{FF2B5EF4-FFF2-40B4-BE49-F238E27FC236}">
                <a16:creationId xmlns:a16="http://schemas.microsoft.com/office/drawing/2014/main" id="{C4660836-739C-7805-9F10-A8091785079B}"/>
              </a:ext>
            </a:extLst>
          </p:cNvPr>
          <p:cNvSpPr txBox="1"/>
          <p:nvPr/>
        </p:nvSpPr>
        <p:spPr>
          <a:xfrm>
            <a:off x="391709" y="134257"/>
            <a:ext cx="105531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B3088"/>
                </a:solidFill>
              </a:rPr>
              <a:t>Cashless</a:t>
            </a:r>
            <a:r>
              <a:rPr lang="en-US" sz="3600" b="1" dirty="0">
                <a:solidFill>
                  <a:srgbClr val="2B3088"/>
                </a:solidFill>
                <a:ea typeface="+mn-lt"/>
                <a:cs typeface="+mn-lt"/>
              </a:rPr>
              <a:t> Claims Process</a:t>
            </a:r>
            <a:endParaRPr lang="en-US" b="1" dirty="0"/>
          </a:p>
          <a:p>
            <a:endParaRPr lang="en-US" sz="3600" b="1" dirty="0">
              <a:solidFill>
                <a:srgbClr val="2B3088"/>
              </a:solidFill>
            </a:endParaRPr>
          </a:p>
          <a:p>
            <a:pPr algn="l"/>
            <a:endParaRPr lang="en-US" sz="3600" b="1" dirty="0">
              <a:solidFill>
                <a:srgbClr val="2B3088"/>
              </a:solidFill>
              <a:latin typeface="Aptos"/>
              <a:ea typeface="Calibri"/>
              <a:cs typeface="Calibri"/>
            </a:endParaRPr>
          </a:p>
        </p:txBody>
      </p:sp>
      <p:pic>
        <p:nvPicPr>
          <p:cNvPr id="2" name="Picture 1" descr="A diagram of health insurance&#10;&#10;AI-generated content may be incorrect.">
            <a:extLst>
              <a:ext uri="{FF2B5EF4-FFF2-40B4-BE49-F238E27FC236}">
                <a16:creationId xmlns:a16="http://schemas.microsoft.com/office/drawing/2014/main" id="{96C5CCD9-7C4D-0132-570E-23D70E43EB28}"/>
              </a:ext>
            </a:extLst>
          </p:cNvPr>
          <p:cNvPicPr>
            <a:picLocks noChangeAspect="1"/>
          </p:cNvPicPr>
          <p:nvPr/>
        </p:nvPicPr>
        <p:blipFill>
          <a:blip r:embed="rId4"/>
          <a:stretch>
            <a:fillRect/>
          </a:stretch>
        </p:blipFill>
        <p:spPr>
          <a:xfrm>
            <a:off x="1480135" y="826670"/>
            <a:ext cx="8279231" cy="5495424"/>
          </a:xfrm>
          <a:prstGeom prst="rect">
            <a:avLst/>
          </a:prstGeom>
        </p:spPr>
      </p:pic>
    </p:spTree>
    <p:extLst>
      <p:ext uri="{BB962C8B-B14F-4D97-AF65-F5344CB8AC3E}">
        <p14:creationId xmlns:p14="http://schemas.microsoft.com/office/powerpoint/2010/main" val="1105478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585</cp:revision>
  <dcterms:created xsi:type="dcterms:W3CDTF">2013-07-15T20:26:40Z</dcterms:created>
  <dcterms:modified xsi:type="dcterms:W3CDTF">2025-07-08T06:22:41Z</dcterms:modified>
</cp:coreProperties>
</file>