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97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299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00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9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607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5110" y="607060"/>
            <a:ext cx="7562850" cy="5643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i="0" dirty="0">
                <a:solidFill>
                  <a:srgbClr val="212529"/>
                </a:solidFill>
                <a:effectLst/>
                <a:latin typeface="montserratregular"/>
              </a:rPr>
              <a:t>Development of AI/ML based solution for detection of face-swap based deep fake videos and audio.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dirty="0"/>
              <a:t>Code Maestro’s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  <a:r>
              <a:rPr lang="en-US" sz="2400" b="1" dirty="0"/>
              <a:t>:  1.</a:t>
            </a:r>
            <a:r>
              <a:rPr lang="en-US" sz="2400" dirty="0"/>
              <a:t>Srihari Sakshith  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	</a:t>
            </a:r>
            <a:r>
              <a:rPr lang="en-US" sz="2400" b="1" dirty="0"/>
              <a:t>2.</a:t>
            </a:r>
            <a:r>
              <a:rPr lang="en-IN" sz="2400" dirty="0"/>
              <a:t>Vighnesh Adithya   </a:t>
            </a:r>
          </a:p>
          <a:p>
            <a:pPr algn="just">
              <a:lnSpc>
                <a:spcPct val="200000"/>
              </a:lnSpc>
            </a:pPr>
            <a:r>
              <a:rPr lang="en-IN" sz="2400" dirty="0"/>
              <a:t>	</a:t>
            </a:r>
            <a:r>
              <a:rPr lang="en-IN" sz="2400" b="1" dirty="0"/>
              <a:t>3</a:t>
            </a:r>
            <a:r>
              <a:rPr lang="en-IN" sz="2400" dirty="0"/>
              <a:t>.Raviteja                           </a:t>
            </a:r>
            <a:endParaRPr lang="en-US" sz="2400" dirty="0"/>
          </a:p>
        </p:txBody>
      </p:sp>
      <p:sp>
        <p:nvSpPr>
          <p:cNvPr id="2" name="Google Shape;75;p13">
            <a:extLst>
              <a:ext uri="{FF2B5EF4-FFF2-40B4-BE49-F238E27FC236}">
                <a16:creationId xmlns:a16="http://schemas.microsoft.com/office/drawing/2014/main" id="{8D2A016C-5AEC-6792-C49B-B04F0136978B}"/>
              </a:ext>
            </a:extLst>
          </p:cNvPr>
          <p:cNvSpPr txBox="1"/>
          <p:nvPr/>
        </p:nvSpPr>
        <p:spPr>
          <a:xfrm>
            <a:off x="2392701" y="403941"/>
            <a:ext cx="70692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VNR DESIGN-A-THON 2025</a:t>
            </a:r>
            <a:endParaRPr sz="3200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3" name="Google Shape;79;p13">
            <a:extLst>
              <a:ext uri="{FF2B5EF4-FFF2-40B4-BE49-F238E27FC236}">
                <a16:creationId xmlns:a16="http://schemas.microsoft.com/office/drawing/2014/main" id="{D0A884D8-0686-F74A-DC82-23C2413A4B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20021" b="27082"/>
          <a:stretch/>
        </p:blipFill>
        <p:spPr>
          <a:xfrm>
            <a:off x="245110" y="125763"/>
            <a:ext cx="1090826" cy="10257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2E04A625-7262-6EAD-1C85-46D9529154C5}"/>
              </a:ext>
            </a:extLst>
          </p:cNvPr>
          <p:cNvSpPr/>
          <p:nvPr/>
        </p:nvSpPr>
        <p:spPr>
          <a:xfrm>
            <a:off x="10295385" y="247307"/>
            <a:ext cx="16404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</a:t>
            </a:r>
          </a:p>
          <a:p>
            <a:pPr algn="ctr"/>
            <a:r>
              <a:rPr lang="en-IN" dirty="0"/>
              <a:t>Maestro’s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16275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281076" y="1585051"/>
            <a:ext cx="3116891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Idea/Solution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72628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7262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2" name="Oval 1" descr="Your startup LOGO"/>
          <p:cNvSpPr/>
          <p:nvPr/>
        </p:nvSpPr>
        <p:spPr>
          <a:xfrm>
            <a:off x="365346" y="351941"/>
            <a:ext cx="16404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</a:t>
            </a:r>
          </a:p>
          <a:p>
            <a:pPr algn="ctr"/>
            <a:r>
              <a:rPr lang="en-IN" dirty="0"/>
              <a:t>Maestro’s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5CE95-B97F-2BA1-4B57-F7A41D9AF98C}"/>
              </a:ext>
            </a:extLst>
          </p:cNvPr>
          <p:cNvSpPr txBox="1"/>
          <p:nvPr/>
        </p:nvSpPr>
        <p:spPr>
          <a:xfrm>
            <a:off x="6974892" y="1585052"/>
            <a:ext cx="3525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Resolution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9D82B2-9D2D-CAF2-F7BB-A588A2269FC1}"/>
              </a:ext>
            </a:extLst>
          </p:cNvPr>
          <p:cNvSpPr txBox="1"/>
          <p:nvPr/>
        </p:nvSpPr>
        <p:spPr>
          <a:xfrm>
            <a:off x="182998" y="1300503"/>
            <a:ext cx="5429237" cy="50167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IN" sz="2000" dirty="0"/>
          </a:p>
          <a:p>
            <a:endParaRPr lang="en-IN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deepfake classification app allows users to independently verify and classify media as "real" or "fake" and provide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en-US" sz="2000" dirty="0"/>
              <a:t> of our model's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app can be used by social media platforms to quickly classify uploaded </a:t>
            </a:r>
            <a:r>
              <a:rPr lang="en-US" sz="2000" b="1" dirty="0"/>
              <a:t>audio and video</a:t>
            </a:r>
            <a:r>
              <a:rPr lang="en-US" sz="2000" dirty="0"/>
              <a:t>, tagging them to help maintain content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Our app can provide information on</a:t>
            </a:r>
            <a:r>
              <a:rPr lang="en-US" sz="2000" b="1" dirty="0"/>
              <a:t> live running video </a:t>
            </a:r>
            <a:r>
              <a:rPr lang="en-US" sz="2000" dirty="0"/>
              <a:t>conferences if they are using deepfakes.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EA600-2E31-6B9E-DB85-796B517450D6}"/>
              </a:ext>
            </a:extLst>
          </p:cNvPr>
          <p:cNvSpPr txBox="1"/>
          <p:nvPr/>
        </p:nvSpPr>
        <p:spPr>
          <a:xfrm>
            <a:off x="5906658" y="1309391"/>
            <a:ext cx="6143828" cy="276998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InceptionResNet</a:t>
            </a:r>
            <a:r>
              <a:rPr lang="en-US" sz="2000" dirty="0"/>
              <a:t>: Detects facial, lighting, and motion inconsistencies.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Anomaly Detection</a:t>
            </a:r>
            <a:r>
              <a:rPr lang="en-US" sz="2000" dirty="0"/>
              <a:t>: Identifies inconsistencies in frame transitions.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Artifact Detection</a:t>
            </a:r>
            <a:r>
              <a:rPr lang="en-US" sz="2000" dirty="0"/>
              <a:t>: Spots unnatural blending and facial movement issues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4D5A7-25E4-B28C-0C3A-1E8E9D8D834A}"/>
              </a:ext>
            </a:extLst>
          </p:cNvPr>
          <p:cNvSpPr txBox="1"/>
          <p:nvPr/>
        </p:nvSpPr>
        <p:spPr>
          <a:xfrm>
            <a:off x="6881658" y="4330169"/>
            <a:ext cx="3923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Uniqueness / Novelty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11975-37AF-1C6D-AD9D-F0E9AA093C4C}"/>
              </a:ext>
            </a:extLst>
          </p:cNvPr>
          <p:cNvSpPr txBox="1"/>
          <p:nvPr/>
        </p:nvSpPr>
        <p:spPr>
          <a:xfrm>
            <a:off x="5906658" y="4250136"/>
            <a:ext cx="6143828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video classification model has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95% accuracy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audio classification has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98%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Faster processing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complete videos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without skipping frames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8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18791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31790" y="1204498"/>
            <a:ext cx="10008065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 and 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model training,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OpenCV,Mediapipe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image/video processing,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ython for backend development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Nextjs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frontend.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 eaLnBrk="0" hangingPunct="0"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Python,Html,Css,Javascript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6635"/>
            <a:ext cx="12192000" cy="37612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275F74-315A-32D2-0FF6-033EEE9A2D8D}"/>
              </a:ext>
            </a:extLst>
          </p:cNvPr>
          <p:cNvSpPr txBox="1"/>
          <p:nvPr/>
        </p:nvSpPr>
        <p:spPr>
          <a:xfrm>
            <a:off x="134224" y="2219990"/>
            <a:ext cx="55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ptos" panose="020B0004020202020204" pitchFamily="34" charset="0"/>
              </a:rPr>
              <a:t>Multi Model Deepfake Detection Architecture: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1C7F16D0-1B15-E89F-F3B0-75D9E5E05FDF}"/>
              </a:ext>
            </a:extLst>
          </p:cNvPr>
          <p:cNvSpPr/>
          <p:nvPr/>
        </p:nvSpPr>
        <p:spPr>
          <a:xfrm>
            <a:off x="365346" y="351941"/>
            <a:ext cx="16404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</a:t>
            </a:r>
          </a:p>
          <a:p>
            <a:pPr algn="ctr"/>
            <a:r>
              <a:rPr lang="en-IN" dirty="0"/>
              <a:t>Maestro’s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65346" y="1473294"/>
            <a:ext cx="7442117" cy="47089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Technological Feasibility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idea is viable with current technologies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ML models and OpenCV for processing. Hardware needs, such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GPUs/TPUs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are accessible and suitable.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Feasibility: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initial costs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computing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servers are manageable, budgeting is crucial for ongoing operational expenses.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Feasibility: </a:t>
            </a:r>
            <a:r>
              <a:rPr lang="en-US" altLang="en-US" sz="2000" dirty="0">
                <a:latin typeface="Arial" panose="020B0604020202020204" pitchFamily="34" charset="0"/>
              </a:rPr>
              <a:t>Our web interface is </a:t>
            </a:r>
            <a:r>
              <a:rPr lang="en-US" altLang="en-US" sz="2000" b="1" dirty="0">
                <a:latin typeface="Arial" panose="020B0604020202020204" pitchFamily="34" charset="0"/>
              </a:rPr>
              <a:t>user friendly </a:t>
            </a:r>
            <a:r>
              <a:rPr lang="en-US" altLang="en-US" sz="2000" dirty="0">
                <a:latin typeface="Arial" panose="020B0604020202020204" pitchFamily="34" charset="0"/>
              </a:rPr>
              <a:t>, quick in processing the given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and Availability: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Challenge of obtaining high-quality, diverse datasets; mitigated by using multiple sources and data augmentation.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Accuracy and Robustness: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Risk of models becoming obsolete due to evolving deep fake technology</a:t>
            </a:r>
            <a:r>
              <a:rPr lang="en-US" altLang="en-US" sz="2000" dirty="0">
                <a:latin typeface="Arial" panose="020B0604020202020204" pitchFamily="34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addressed by regular updates and training.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C0E53-FB35-B86E-EBB5-E511153E2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559" y="1346604"/>
            <a:ext cx="4260927" cy="4547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5A8D54-F7B0-6715-810E-3CE51EEBE86D}"/>
              </a:ext>
            </a:extLst>
          </p:cNvPr>
          <p:cNvSpPr txBox="1"/>
          <p:nvPr/>
        </p:nvSpPr>
        <p:spPr>
          <a:xfrm>
            <a:off x="8809704" y="5843235"/>
            <a:ext cx="235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 Proto type Work flow</a:t>
            </a:r>
          </a:p>
        </p:txBody>
      </p:sp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AD4FD011-3FB0-4430-F77B-37BAE8143918}"/>
              </a:ext>
            </a:extLst>
          </p:cNvPr>
          <p:cNvSpPr/>
          <p:nvPr/>
        </p:nvSpPr>
        <p:spPr>
          <a:xfrm>
            <a:off x="365346" y="361773"/>
            <a:ext cx="16404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</a:t>
            </a:r>
          </a:p>
          <a:p>
            <a:pPr algn="ctr"/>
            <a:r>
              <a:rPr lang="en-IN" dirty="0"/>
              <a:t>Maestro’s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5564531"/>
            <a:ext cx="80357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fake video of Ukrainian President Volodymyr Zelenskyy circulated on social media by hackers.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2" name="Content Placeholder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095833" y="4209919"/>
            <a:ext cx="2599804" cy="173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051895"/>
            <a:ext cx="8061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Elderly man duped of Rs 50,000 by men who ‘kidnapped’ nephew; police looking into possible use of AI software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964367"/>
            <a:ext cx="8048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Elderly Delhi Man Duped y Al-Cloned Voice, Loses US$603 In Extortion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4200" y="4030179"/>
            <a:ext cx="1088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 INDIA: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200" y="5236845"/>
            <a:ext cx="1088390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IN" b="1" dirty="0"/>
              <a:t>O</a:t>
            </a:r>
            <a:r>
              <a:rPr lang="en-IN" b="1" dirty="0"/>
              <a:t>thers</a:t>
            </a:r>
            <a:r>
              <a:rPr lang="en-IN" sz="2000" b="1" dirty="0"/>
              <a:t>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5919"/>
              </p:ext>
            </p:extLst>
          </p:nvPr>
        </p:nvGraphicFramePr>
        <p:xfrm>
          <a:off x="609600" y="1795870"/>
          <a:ext cx="8128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Footlight MT Light" panose="0204060206030A020304" pitchFamily="18" charset="0"/>
                        </a:rPr>
                        <a:t>                      IMPACT</a:t>
                      </a:r>
                      <a:r>
                        <a:rPr lang="en-US" altLang="en-IN" b="0" dirty="0">
                          <a:latin typeface="Footlight MT Light" panose="0204060206030A020304" pitchFamily="18" charset="0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Footlight MT Light" panose="0204060206030A020304" pitchFamily="18" charset="0"/>
                        </a:rPr>
                        <a:t>                         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7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Footlight MT Light" panose="0204060206030A020304" pitchFamily="18" charset="0"/>
                        </a:rPr>
                        <a:t>Preventing Misinformation/Disinformation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b="1" dirty="0">
                          <a:latin typeface="Footlight MT Light" panose="0204060206030A020304" pitchFamily="18" charset="0"/>
                        </a:rPr>
                        <a:t>Early detection curbs misinformation, protecting the public from manipulation.</a:t>
                      </a:r>
                      <a:endParaRPr lang="en-IN" b="1" dirty="0">
                        <a:latin typeface="Footlight MT Light" panose="0204060206030A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b="1" dirty="0"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Footlight MT Light" panose="0204060206030A020304" pitchFamily="18" charset="0"/>
                        </a:rPr>
                        <a:t>Enhancing Trust in Digital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Footlight MT Light" panose="0204060206030A020304" pitchFamily="18" charset="0"/>
                        </a:rPr>
                        <a:t>Detection restores confidence in the authenticity of digital content.</a:t>
                      </a:r>
                      <a:endParaRPr lang="en-IN" b="1" dirty="0"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212" y="1399526"/>
            <a:ext cx="2638425" cy="2146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82C80C-2818-B883-6669-1A2D1B2010E4}"/>
              </a:ext>
            </a:extLst>
          </p:cNvPr>
          <p:cNvSpPr txBox="1"/>
          <p:nvPr/>
        </p:nvSpPr>
        <p:spPr>
          <a:xfrm>
            <a:off x="662728" y="1380016"/>
            <a:ext cx="499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Impacts and Benefits of our app are: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D57B7-D993-4252-AB53-6E244D2F7669}"/>
              </a:ext>
            </a:extLst>
          </p:cNvPr>
          <p:cNvSpPr txBox="1"/>
          <p:nvPr/>
        </p:nvSpPr>
        <p:spPr>
          <a:xfrm>
            <a:off x="9194247" y="5884302"/>
            <a:ext cx="25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Fake video of </a:t>
            </a:r>
            <a:r>
              <a:rPr lang="en-IN" dirty="0" err="1"/>
              <a:t>zelenskyy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F244A-0012-49D2-6BF0-DB7E88E873C4}"/>
              </a:ext>
            </a:extLst>
          </p:cNvPr>
          <p:cNvSpPr txBox="1"/>
          <p:nvPr/>
        </p:nvSpPr>
        <p:spPr>
          <a:xfrm>
            <a:off x="9655487" y="3514722"/>
            <a:ext cx="1266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Fraud calls</a:t>
            </a:r>
          </a:p>
        </p:txBody>
      </p:sp>
      <p:sp>
        <p:nvSpPr>
          <p:cNvPr id="14" name="Oval 13" descr="Your startup LOGO">
            <a:extLst>
              <a:ext uri="{FF2B5EF4-FFF2-40B4-BE49-F238E27FC236}">
                <a16:creationId xmlns:a16="http://schemas.microsoft.com/office/drawing/2014/main" id="{7654FCA5-24F8-A85B-AEE9-57BAA49D983F}"/>
              </a:ext>
            </a:extLst>
          </p:cNvPr>
          <p:cNvSpPr/>
          <p:nvPr/>
        </p:nvSpPr>
        <p:spPr>
          <a:xfrm>
            <a:off x="365346" y="351941"/>
            <a:ext cx="16404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</a:t>
            </a:r>
          </a:p>
          <a:p>
            <a:pPr algn="ctr"/>
            <a:r>
              <a:rPr lang="en-IN" dirty="0"/>
              <a:t>Maestro’s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105" y="1387670"/>
            <a:ext cx="10375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Pytorch</a:t>
            </a: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for models and datasets from </a:t>
            </a:r>
            <a:r>
              <a:rPr kumimoji="0" lang="en-US" sz="1800" b="0" i="0" u="none" strike="noStrike" kern="1200" cap="none" spc="0" normalizeH="0" baseline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Kaggle,and</a:t>
            </a: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 various other sources for diversity in data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Research Paper</a:t>
            </a: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: Enhancing 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Deepfake Detection leveraging MTCNN and Inception Resnet V1 (IJSREM)</a:t>
            </a:r>
            <a:endParaRPr kumimoji="0" lang="en-US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7798" y="2833564"/>
          <a:ext cx="8126113" cy="3352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2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384">
                <a:tc>
                  <a:txBody>
                    <a:bodyPr/>
                    <a:lstStyle/>
                    <a:p>
                      <a:r>
                        <a:rPr lang="en-IN" dirty="0"/>
                        <a:t>     Advantages  Of  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Disadvantages of Other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4">
                <a:tc>
                  <a:txBody>
                    <a:bodyPr/>
                    <a:lstStyle/>
                    <a:p>
                      <a:r>
                        <a:rPr lang="en-IN" dirty="0"/>
                        <a:t>Live video classification</a:t>
                      </a:r>
                      <a:r>
                        <a:rPr lang="en-US" alt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Live video processing is not supported</a:t>
                      </a:r>
                      <a:r>
                        <a:rPr lang="en-US" altLang="en-IN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384">
                <a:tc>
                  <a:txBody>
                    <a:bodyPr/>
                    <a:lstStyle/>
                    <a:p>
                      <a:r>
                        <a:rPr lang="en-IN" dirty="0"/>
                        <a:t>We used inceptionresnet_V1 model    which has 95% accuracy.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US" altLang="en-IN" dirty="0"/>
                        <a:t>E</a:t>
                      </a:r>
                      <a:r>
                        <a:rPr lang="en-IN"/>
                        <a:t>xisting models have </a:t>
                      </a:r>
                      <a:r>
                        <a:rPr lang="en-IN" dirty="0"/>
                        <a:t>85-90% of accuracy.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384">
                <a:tc>
                  <a:txBody>
                    <a:bodyPr/>
                    <a:lstStyle/>
                    <a:p>
                      <a:r>
                        <a:rPr lang="en-IN" dirty="0"/>
                        <a:t>Audio classification has 98% accuracy.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Frame skipping (less accuracy).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384">
                <a:tc>
                  <a:txBody>
                    <a:bodyPr/>
                    <a:lstStyle/>
                    <a:p>
                      <a:r>
                        <a:rPr lang="en-IN" dirty="0"/>
                        <a:t>We have higher processing speed.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Slower processing speed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9340">
                <a:tc>
                  <a:txBody>
                    <a:bodyPr/>
                    <a:lstStyle/>
                    <a:p>
                      <a:r>
                        <a:rPr lang="en-IN" dirty="0"/>
                        <a:t>Our App works on video and audio(together).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models won’t work together efficiently and accurately.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57105" y="2400732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Comparative study: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316EFA3F-1054-4746-13F2-668DCA349AB8}"/>
              </a:ext>
            </a:extLst>
          </p:cNvPr>
          <p:cNvSpPr/>
          <p:nvPr/>
        </p:nvSpPr>
        <p:spPr>
          <a:xfrm>
            <a:off x="365346" y="351941"/>
            <a:ext cx="16404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</a:t>
            </a:r>
          </a:p>
          <a:p>
            <a:pPr algn="ctr"/>
            <a:r>
              <a:rPr lang="en-IN" dirty="0"/>
              <a:t>Maestro’s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634</Words>
  <Application>Microsoft Office PowerPoint</Application>
  <PresentationFormat>Widescreen</PresentationFormat>
  <Paragraphs>108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MS PGothic</vt:lpstr>
      <vt:lpstr>Aptos</vt:lpstr>
      <vt:lpstr>Arial</vt:lpstr>
      <vt:lpstr>Calibri</vt:lpstr>
      <vt:lpstr>Footlight MT Light</vt:lpstr>
      <vt:lpstr>montserratregular</vt:lpstr>
      <vt:lpstr>Roboto Slab</vt:lpstr>
      <vt:lpstr>Times New Roman</vt:lpstr>
      <vt:lpstr>TradeGothic</vt:lpstr>
      <vt:lpstr>Wingdings</vt:lpstr>
      <vt:lpstr>Office Theme</vt:lpstr>
      <vt:lpstr>PowerPoint Presentation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sakshith kotichintala</cp:lastModifiedBy>
  <cp:revision>158</cp:revision>
  <dcterms:created xsi:type="dcterms:W3CDTF">2013-12-12T18:46:00Z</dcterms:created>
  <dcterms:modified xsi:type="dcterms:W3CDTF">2025-02-22T16:04:24Z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87B90EE0CC1F46D58FA66C89BC1112AE_12</vt:lpwstr>
  </property>
  <property fmtid="{D5CDD505-2E9C-101B-9397-08002B2CF9AE}" pid="3" name="KSOProductBuildVer">
    <vt:lpwstr>1033-12.2.0.17562</vt:lpwstr>
  </property>
</Properties>
</file>