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56" r:id="rId1"/>
  </p:sldMasterIdLst>
  <p:notesMasterIdLst>
    <p:notesMasterId r:id="rId18"/>
  </p:notesMasterIdLst>
  <p:handoutMasterIdLst>
    <p:handoutMasterId r:id="rId19"/>
  </p:handoutMasterIdLst>
  <p:sldIdLst>
    <p:sldId id="292" r:id="rId2"/>
    <p:sldId id="293" r:id="rId3"/>
    <p:sldId id="291" r:id="rId4"/>
    <p:sldId id="301" r:id="rId5"/>
    <p:sldId id="302" r:id="rId6"/>
    <p:sldId id="303" r:id="rId7"/>
    <p:sldId id="304" r:id="rId8"/>
    <p:sldId id="305" r:id="rId9"/>
    <p:sldId id="309" r:id="rId10"/>
    <p:sldId id="299" r:id="rId11"/>
    <p:sldId id="310" r:id="rId12"/>
    <p:sldId id="308" r:id="rId13"/>
    <p:sldId id="294" r:id="rId14"/>
    <p:sldId id="311" r:id="rId15"/>
    <p:sldId id="307" r:id="rId16"/>
    <p:sldId id="306" r:id="rId17"/>
  </p:sldIdLst>
  <p:sldSz cx="9144000" cy="6858000" type="letter"/>
  <p:notesSz cx="6946900" cy="9220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9900"/>
    <a:srgbClr val="000000"/>
    <a:srgbClr val="0F2F54"/>
    <a:srgbClr val="FFFFFF"/>
    <a:srgbClr val="000099"/>
    <a:srgbClr val="00FF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59" autoAdjust="0"/>
    <p:restoredTop sz="94656" autoAdjust="0"/>
  </p:normalViewPr>
  <p:slideViewPr>
    <p:cSldViewPr snapToGrid="0">
      <p:cViewPr varScale="1">
        <p:scale>
          <a:sx n="127" d="100"/>
          <a:sy n="127" d="100"/>
        </p:scale>
        <p:origin x="87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38" tIns="45169" rIns="90338" bIns="45169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1763" y="0"/>
            <a:ext cx="30305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38" tIns="45169" rIns="90338" bIns="4516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80463"/>
            <a:ext cx="3032125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38" tIns="45169" rIns="90338" bIns="45169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1763" y="8780463"/>
            <a:ext cx="3030537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38" tIns="45169" rIns="90338" bIns="4516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9872FB5-AA7A-4DB2-8972-7208ABB47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67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8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26" tIns="45263" rIns="90526" bIns="45263" numCol="1" anchor="t" anchorCtr="0" compatLnSpc="1">
            <a:prstTxWarp prst="textNoShape">
              <a:avLst/>
            </a:prstTxWarp>
          </a:bodyPr>
          <a:lstStyle>
            <a:lvl1pPr algn="l" defTabSz="906004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3188" y="0"/>
            <a:ext cx="3008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26" tIns="45263" rIns="90526" bIns="45263" numCol="1" anchor="t" anchorCtr="0" compatLnSpc="1">
            <a:prstTxWarp prst="textNoShape">
              <a:avLst/>
            </a:prstTxWarp>
          </a:bodyPr>
          <a:lstStyle>
            <a:lvl1pPr algn="r" defTabSz="906004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8975"/>
            <a:ext cx="4583113" cy="3436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351338"/>
            <a:ext cx="5114925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26" tIns="45263" rIns="90526" bIns="452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88400"/>
            <a:ext cx="3008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26" tIns="45263" rIns="90526" bIns="45263" numCol="1" anchor="b" anchorCtr="0" compatLnSpc="1">
            <a:prstTxWarp prst="textNoShape">
              <a:avLst/>
            </a:prstTxWarp>
          </a:bodyPr>
          <a:lstStyle>
            <a:lvl1pPr algn="l" defTabSz="906004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3188" y="8788400"/>
            <a:ext cx="3008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26" tIns="45263" rIns="90526" bIns="45263" numCol="1" anchor="b" anchorCtr="0" compatLnSpc="1">
            <a:prstTxWarp prst="textNoShape">
              <a:avLst/>
            </a:prstTxWarp>
          </a:bodyPr>
          <a:lstStyle>
            <a:lvl1pPr algn="r" defTabSz="906004">
              <a:defRPr sz="1200">
                <a:latin typeface="Arial" charset="0"/>
              </a:defRPr>
            </a:lvl1pPr>
          </a:lstStyle>
          <a:p>
            <a:pPr>
              <a:defRPr/>
            </a:pPr>
            <a:fld id="{7714A89C-52BA-494A-AE60-19EC7AF1F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3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4575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A222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C0145-BD8C-423A-A113-54059481D5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4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72B2E8-CBA5-4D0C-A017-9480F9E0BA9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278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FDD46A-28F1-4B24-AB69-FC42A6E40E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971550" y="1325563"/>
            <a:ext cx="7924800" cy="4845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7673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05786"/>
            <a:ext cx="8229600" cy="5020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A2222"/>
                </a:solidFill>
              </a:defRPr>
            </a:lvl1pPr>
          </a:lstStyle>
          <a:p>
            <a:pPr>
              <a:defRPr/>
            </a:pPr>
            <a:fld id="{CDFDD46A-28F1-4B24-AB69-FC42A6E40E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 userDrawn="1"/>
        </p:nvSpPr>
        <p:spPr>
          <a:xfrm>
            <a:off x="770546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000" dirty="0"/>
              <a:t>(c) JRCS 2018</a:t>
            </a:r>
          </a:p>
        </p:txBody>
      </p:sp>
    </p:spTree>
    <p:extLst>
      <p:ext uri="{BB962C8B-B14F-4D97-AF65-F5344CB8AC3E}">
        <p14:creationId xmlns:p14="http://schemas.microsoft.com/office/powerpoint/2010/main" val="415007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63" r:id="rId2"/>
    <p:sldLayoutId id="2147483864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ln w="19050">
            <a:solidFill>
              <a:schemeClr val="tx1">
                <a:lumMod val="65000"/>
                <a:lumOff val="3500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effectLst/>
          <a:latin typeface="Microsoft New Tai Lue" panose="020B0502040204020203" pitchFamily="34" charset="0"/>
          <a:ea typeface="+mj-ea"/>
          <a:cs typeface="Microsoft New Tai Lue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rgbClr val="3A222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3A222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rgbClr val="3A222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3A222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3A222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and Validation Checks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FDD46A-28F1-4B24-AB69-FC42A6E40E8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71797" y="922713"/>
            <a:ext cx="7924800" cy="5098271"/>
          </a:xfrm>
        </p:spPr>
        <p:txBody>
          <a:bodyPr/>
          <a:lstStyle/>
          <a:p>
            <a:r>
              <a:rPr lang="en-US" dirty="0"/>
              <a:t>This is an analysis activity - we go through the project description and assign software tasks to data and to specific objects</a:t>
            </a:r>
          </a:p>
          <a:p>
            <a:endParaRPr lang="en-US" dirty="0"/>
          </a:p>
          <a:p>
            <a:r>
              <a:rPr lang="en-US" dirty="0"/>
              <a:t>Both of these represent checks that the software must do. What is the difference?</a:t>
            </a:r>
          </a:p>
          <a:p>
            <a:endParaRPr lang="en-US" dirty="0"/>
          </a:p>
          <a:p>
            <a:r>
              <a:rPr lang="en-US" dirty="0"/>
              <a:t>Validation checks</a:t>
            </a:r>
          </a:p>
          <a:p>
            <a:pPr lvl="1"/>
            <a:r>
              <a:rPr lang="en-US" dirty="0"/>
              <a:t>specific to data </a:t>
            </a:r>
            <a:r>
              <a:rPr lang="en-US" b="1" dirty="0"/>
              <a:t>entered by the user - this will be on a form (</a:t>
            </a:r>
            <a:r>
              <a:rPr lang="en-US" b="1" dirty="0" err="1"/>
              <a:t>jsp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validity of data entered</a:t>
            </a:r>
          </a:p>
          <a:p>
            <a:pPr lvl="1"/>
            <a:r>
              <a:rPr lang="en-US" dirty="0"/>
              <a:t>we want to assign each of these checks to a specific data item</a:t>
            </a:r>
          </a:p>
          <a:p>
            <a:pPr lvl="1"/>
            <a:r>
              <a:rPr lang="en-US" dirty="0"/>
              <a:t>these may be common across several data items (e.g., Capitalization, length, etc)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Checks (cont.)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2B2E8-CBA5-4D0C-A017-9480F9E0BA9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Modify reservation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128906"/>
              </p:ext>
            </p:extLst>
          </p:nvPr>
        </p:nvGraphicFramePr>
        <p:xfrm>
          <a:off x="2213987" y="1698013"/>
          <a:ext cx="5958463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8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Spot number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a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 is [1,maxSpot], </a:t>
                      </a:r>
                      <a:r>
                        <a:rPr lang="en-US" dirty="0" err="1"/>
                        <a:t>maxSpot</a:t>
                      </a:r>
                      <a:r>
                        <a:rPr lang="en-US" dirty="0"/>
                        <a:t> being the maximum spot number for a particular parking name.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977768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Can’t be 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117"/>
                  </a:ext>
                </a:extLst>
              </a:tr>
              <a:tr h="128016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Start time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Format is 24hr clock : HH:MM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815016"/>
                  </a:ext>
                </a:extLst>
              </a:tr>
              <a:tr h="2377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Hour range is : [00,23] increment of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625378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Minute range is : [00,59] increment of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976594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digits and “:” character are allowed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928748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Can’t be 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43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953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Checks (cont.)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2B2E8-CBA5-4D0C-A017-9480F9E0BA9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Modify reservation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981025"/>
              </p:ext>
            </p:extLst>
          </p:nvPr>
        </p:nvGraphicFramePr>
        <p:xfrm>
          <a:off x="2213987" y="1698013"/>
          <a:ext cx="5958463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8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016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Duration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a number.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330701"/>
                  </a:ext>
                </a:extLst>
              </a:tr>
              <a:tr h="2377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Can’t be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262839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Increment of 15mins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836543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 is 15 inclusive, max is 180 inclusive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398797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minutes format ex, 2hours should be 120 as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051621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Optional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876568"/>
                  </a:ext>
                </a:extLst>
              </a:tr>
              <a:tr h="242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443955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13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559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Checks (cont.)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2B2E8-CBA5-4D0C-A017-9480F9E0BA9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Edit user profile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18777"/>
              </p:ext>
            </p:extLst>
          </p:nvPr>
        </p:nvGraphicFramePr>
        <p:xfrm>
          <a:off x="1778558" y="1911668"/>
          <a:ext cx="5958463" cy="366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8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User name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UTA ID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Role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Phone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Email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License number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registration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Status- active or revoked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Radiobox</a:t>
                      </a:r>
                      <a:r>
                        <a:rPr lang="en-US" dirty="0"/>
                        <a:t>, either active or revoked not both.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980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Checks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FDD46A-28F1-4B24-AB69-FC42A6E40E8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372589"/>
              </p:ext>
            </p:extLst>
          </p:nvPr>
        </p:nvGraphicFramePr>
        <p:xfrm>
          <a:off x="1390648" y="907711"/>
          <a:ext cx="6781802" cy="558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of 3hours for the current day and is in increment of 15minute intervals. Minimum is 15mins. Only one reservation can happen at a 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 hours are </a:t>
                      </a:r>
                      <a:r>
                        <a:rPr lang="en-US" baseline="0" dirty="0"/>
                        <a:t>between 06:00-20:00pm M-F</a:t>
                      </a:r>
                    </a:p>
                    <a:p>
                      <a:r>
                        <a:rPr lang="en-US" baseline="0" dirty="0"/>
                        <a:t>08:00-17:00 on Sa</a:t>
                      </a:r>
                    </a:p>
                    <a:p>
                      <a:r>
                        <a:rPr lang="en-US" baseline="0" dirty="0"/>
                        <a:t>12:00-17:00 on Su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 might be revoked, active or canceled. 3 no shows or one overstays leads to a revoked status. Cancellations can only happen before reservation </a:t>
                      </a:r>
                      <a:r>
                        <a:rPr lang="en-US" dirty="0" err="1"/>
                        <a:t>startime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Checks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FDD46A-28F1-4B24-AB69-FC42A6E40E8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177835"/>
              </p:ext>
            </p:extLst>
          </p:nvPr>
        </p:nvGraphicFramePr>
        <p:xfrm>
          <a:off x="1390648" y="907711"/>
          <a:ext cx="6781802" cy="366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total cost if options are selected while requesting a reservation. If a reservation is cancelled no refunds are made to the user. Tax rate is 8.25%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UTA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cannot be more than two reservations made by the same UTA ID at the </a:t>
                      </a:r>
                      <a:r>
                        <a:rPr lang="en-US"/>
                        <a:t>same time.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740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Checks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FDD46A-28F1-4B24-AB69-FC42A6E40E8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216282"/>
              </p:ext>
            </p:extLst>
          </p:nvPr>
        </p:nvGraphicFramePr>
        <p:xfrm>
          <a:off x="1387357" y="1460558"/>
          <a:ext cx="6781802" cy="366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UTA ID can be assigned to 3 roles max : Parking user, parking manager and admin. For each role, there’s a different username.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License plate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License plate should be registered with UTA permit to a specific type : </a:t>
                      </a:r>
                      <a:r>
                        <a:rPr lang="en-US" dirty="0" err="1"/>
                        <a:t>premium,midrange</a:t>
                      </a:r>
                      <a:r>
                        <a:rPr lang="en-US" dirty="0"/>
                        <a:t>, basic or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85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3533-0B1B-A64E-8044-65B36FC31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E4339E-413C-F643-960F-3DCEEBCF0F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FDD46A-28F1-4B24-AB69-FC42A6E40E8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B189A-0472-1642-AD14-237561B0C4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AA11B7F-2036-3143-94F4-4514872B5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91581"/>
              </p:ext>
            </p:extLst>
          </p:nvPr>
        </p:nvGraphicFramePr>
        <p:xfrm>
          <a:off x="1135464" y="1889210"/>
          <a:ext cx="7184570" cy="3717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2252">
                  <a:extLst>
                    <a:ext uri="{9D8B030D-6E8A-4147-A177-3AD203B41FA5}">
                      <a16:colId xmlns:a16="http://schemas.microsoft.com/office/drawing/2014/main" val="1534574473"/>
                    </a:ext>
                  </a:extLst>
                </a:gridCol>
                <a:gridCol w="1184839">
                  <a:extLst>
                    <a:ext uri="{9D8B030D-6E8A-4147-A177-3AD203B41FA5}">
                      <a16:colId xmlns:a16="http://schemas.microsoft.com/office/drawing/2014/main" val="3708937571"/>
                    </a:ext>
                  </a:extLst>
                </a:gridCol>
                <a:gridCol w="1139517">
                  <a:extLst>
                    <a:ext uri="{9D8B030D-6E8A-4147-A177-3AD203B41FA5}">
                      <a16:colId xmlns:a16="http://schemas.microsoft.com/office/drawing/2014/main" val="1775157417"/>
                    </a:ext>
                  </a:extLst>
                </a:gridCol>
                <a:gridCol w="1640214">
                  <a:extLst>
                    <a:ext uri="{9D8B030D-6E8A-4147-A177-3AD203B41FA5}">
                      <a16:colId xmlns:a16="http://schemas.microsoft.com/office/drawing/2014/main" val="3385002824"/>
                    </a:ext>
                  </a:extLst>
                </a:gridCol>
                <a:gridCol w="2097748">
                  <a:extLst>
                    <a:ext uri="{9D8B030D-6E8A-4147-A177-3AD203B41FA5}">
                      <a16:colId xmlns:a16="http://schemas.microsoft.com/office/drawing/2014/main" val="2701263870"/>
                    </a:ext>
                  </a:extLst>
                </a:gridCol>
              </a:tblGrid>
              <a:tr h="10221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View all reservations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Parking manager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 list of: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Parking area name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Floor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Spot number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Reservation start time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Reservation duration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Options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Parking manager can view a list of all the reservations made for the current day. The list is selectable and sorted in ascending alphabetical order of Parking name then by Reservation start time.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ctr"/>
                </a:tc>
                <a:extLst>
                  <a:ext uri="{0D108BD9-81ED-4DB2-BD59-A6C34878D82A}">
                    <a16:rowId xmlns:a16="http://schemas.microsoft.com/office/drawing/2014/main" val="4192908122"/>
                  </a:ext>
                </a:extLst>
              </a:tr>
              <a:tr h="292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Delete reservation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Parking manager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Parking manager can delete a reservation.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ctr"/>
                </a:tc>
                <a:extLst>
                  <a:ext uri="{0D108BD9-81ED-4DB2-BD59-A6C34878D82A}">
                    <a16:rowId xmlns:a16="http://schemas.microsoft.com/office/drawing/2014/main" val="16324130"/>
                  </a:ext>
                </a:extLst>
              </a:tr>
              <a:tr h="876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Modify reservation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Parking manager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Parking area name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Floor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Spot number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Start time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Duration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Options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Parking manager can modify a selected reservation.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ctr"/>
                </a:tc>
                <a:extLst>
                  <a:ext uri="{0D108BD9-81ED-4DB2-BD59-A6C34878D82A}">
                    <a16:rowId xmlns:a16="http://schemas.microsoft.com/office/drawing/2014/main" val="87329524"/>
                  </a:ext>
                </a:extLst>
              </a:tr>
              <a:tr h="10221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Edit user profile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Admin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Username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User name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UTA ID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Role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Phone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Email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License number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Status- active or revoked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The admin can view the profile information of a specific user and change it and as well as change status to active to revoked and vice versa.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ctr"/>
                </a:tc>
                <a:extLst>
                  <a:ext uri="{0D108BD9-81ED-4DB2-BD59-A6C34878D82A}">
                    <a16:rowId xmlns:a16="http://schemas.microsoft.com/office/drawing/2014/main" val="3562574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31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and Validation Checks (cont.)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FDD46A-28F1-4B24-AB69-FC42A6E40E8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71797" y="922713"/>
            <a:ext cx="7924800" cy="5098271"/>
          </a:xfrm>
        </p:spPr>
        <p:txBody>
          <a:bodyPr/>
          <a:lstStyle/>
          <a:p>
            <a:r>
              <a:rPr lang="en-US" dirty="0"/>
              <a:t>Rules</a:t>
            </a:r>
          </a:p>
          <a:p>
            <a:pPr lvl="1"/>
            <a:r>
              <a:rPr lang="en-US" dirty="0"/>
              <a:t>These are checks that would NOT appear on a form but are still performed by the software</a:t>
            </a:r>
          </a:p>
          <a:p>
            <a:pPr lvl="1"/>
            <a:r>
              <a:rPr lang="en-US" dirty="0"/>
              <a:t>These are obtained from the project description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dirty="0"/>
              <a:t>Category - companies that are marked as online do not collect State sales tax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dirty="0"/>
              <a:t>A company is only open between x and y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dirty="0"/>
              <a:t>Let’s say that company size was specified (small &lt; 50 employees, medium &lt; 200, large otherwise) and that only a large company may reserve a hall</a:t>
            </a:r>
          </a:p>
          <a:p>
            <a:pPr marL="914400" lvl="1" indent="-457200"/>
            <a:r>
              <a:rPr lang="en-US" dirty="0"/>
              <a:t>These are associated with  a specific object - we are assigning specific software checks against a software object or class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Checks (cont.)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2B2E8-CBA5-4D0C-A017-9480F9E0BA9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892556"/>
              </p:ext>
            </p:extLst>
          </p:nvPr>
        </p:nvGraphicFramePr>
        <p:xfrm>
          <a:off x="3356149" y="1892300"/>
          <a:ext cx="54259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3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176000"/>
              </p:ext>
            </p:extLst>
          </p:nvPr>
        </p:nvGraphicFramePr>
        <p:xfrm>
          <a:off x="3356150" y="3942397"/>
          <a:ext cx="5454476" cy="1186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4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499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Checks (cont.)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2B2E8-CBA5-4D0C-A017-9480F9E0BA9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356149" y="1892300"/>
          <a:ext cx="54259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3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56150" y="3942397"/>
          <a:ext cx="5454476" cy="1186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4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499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4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66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DFD7-609F-D04C-8826-6A25F472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566CD8-42F2-2740-8F96-5FF19A2070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FDD46A-28F1-4B24-AB69-FC42A6E40E8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9D57E-B10E-DF4C-B2B4-6B645E8B67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93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1ABB-E810-EC4F-8473-2AE27A39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319D70-8B84-AD4D-8BCF-1B784C7A26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FDD46A-28F1-4B24-AB69-FC42A6E40E8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DCC27-DE16-7B4D-83F0-E01E478340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7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A609-2B5D-9445-B862-EBB3A257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938B25-D85F-594D-B068-595892255D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FDD46A-28F1-4B24-AB69-FC42A6E40E8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41F20-E674-2947-A00F-D4EEA25541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DBFF-9CFC-4C4D-B6C6-773508A3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8E88AE-2EB8-7B47-94FB-6F68B38A59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FDD46A-28F1-4B24-AB69-FC42A6E40E8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F776B-DD98-9C44-8B1E-0B36D18FAB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3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Checks (cont.)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2B2E8-CBA5-4D0C-A017-9480F9E0BA9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Modify reservation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368318"/>
              </p:ext>
            </p:extLst>
          </p:nvPr>
        </p:nvGraphicFramePr>
        <p:xfrm>
          <a:off x="2213987" y="1959270"/>
          <a:ext cx="5958463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8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016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Parking area name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7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Starts with a capital 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610840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823023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772486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718159"/>
                  </a:ext>
                </a:extLst>
              </a:tr>
              <a:tr h="16002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Floor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a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 is [1,maxFloor], </a:t>
                      </a:r>
                      <a:r>
                        <a:rPr lang="en-US" dirty="0" err="1"/>
                        <a:t>maxFloor</a:t>
                      </a:r>
                      <a:r>
                        <a:rPr lang="en-US" dirty="0"/>
                        <a:t> being the maximum for a particular parking name.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395616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Can’t be 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121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603982"/>
      </p:ext>
    </p:extLst>
  </p:cSld>
  <p:clrMapOvr>
    <a:masterClrMapping/>
  </p:clrMapOvr>
</p:sld>
</file>

<file path=ppt/theme/theme1.xml><?xml version="1.0" encoding="utf-8"?>
<a:theme xmlns:a="http://schemas.openxmlformats.org/drawingml/2006/main" name="Noteboo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Notebook</Template>
  <TotalTime>11585</TotalTime>
  <Words>731</Words>
  <Application>Microsoft Macintosh PowerPoint</Application>
  <PresentationFormat>Letter Paper (8.5x11 in)</PresentationFormat>
  <Paragraphs>199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Microsoft New Tai Lue</vt:lpstr>
      <vt:lpstr>Notebook</vt:lpstr>
      <vt:lpstr>Rules and Validation Checks</vt:lpstr>
      <vt:lpstr>Rules and Validation Checks (cont.)</vt:lpstr>
      <vt:lpstr>Validation Checks (cont.)</vt:lpstr>
      <vt:lpstr>Validation Checks (cont.)</vt:lpstr>
      <vt:lpstr>PowerPoint Presentation</vt:lpstr>
      <vt:lpstr>PowerPoint Presentation</vt:lpstr>
      <vt:lpstr>PowerPoint Presentation</vt:lpstr>
      <vt:lpstr>PowerPoint Presentation</vt:lpstr>
      <vt:lpstr>Validation Checks (cont.)</vt:lpstr>
      <vt:lpstr>Validation Checks (cont.)</vt:lpstr>
      <vt:lpstr>Validation Checks (cont.)</vt:lpstr>
      <vt:lpstr>Validation Checks (cont.)</vt:lpstr>
      <vt:lpstr>Rule Checks</vt:lpstr>
      <vt:lpstr>Rule Checks</vt:lpstr>
      <vt:lpstr>Rule Checks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M02 - Overview of the Instructors  Web application</dc:title>
  <dc:creator>Robb</dc:creator>
  <cp:lastModifiedBy>Belefqih, Houda</cp:lastModifiedBy>
  <cp:revision>813</cp:revision>
  <cp:lastPrinted>2000-04-26T18:53:56Z</cp:lastPrinted>
  <dcterms:created xsi:type="dcterms:W3CDTF">2000-10-06T16:34:12Z</dcterms:created>
  <dcterms:modified xsi:type="dcterms:W3CDTF">2019-01-27T21:32:52Z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Author">
    <vt:lpwstr>LFWC\robbjh</vt:lpwstr>
  </property>
  <property fmtid="{D5CDD505-2E9C-101B-9397-08002B2CF9AE}" pid="3" name="Document Sensitivity">
    <vt:lpwstr>1</vt:lpwstr>
  </property>
  <property fmtid="{D5CDD505-2E9C-101B-9397-08002B2CF9AE}" pid="4" name="ThirdParty">
    <vt:lpwstr/>
  </property>
  <property fmtid="{D5CDD505-2E9C-101B-9397-08002B2CF9AE}" pid="5" name="OCI Restriction">
    <vt:bool>false</vt:bool>
  </property>
  <property fmtid="{D5CDD505-2E9C-101B-9397-08002B2CF9AE}" pid="6" name="OCI Additional Info">
    <vt:lpwstr/>
  </property>
  <property fmtid="{D5CDD505-2E9C-101B-9397-08002B2CF9AE}" pid="7" name="Allow Header Overwrite">
    <vt:bool>false</vt:bool>
  </property>
  <property fmtid="{D5CDD505-2E9C-101B-9397-08002B2CF9AE}" pid="8" name="Allow Footer Overwrite">
    <vt:bool>false</vt:bool>
  </property>
  <property fmtid="{D5CDD505-2E9C-101B-9397-08002B2CF9AE}" pid="9" name="Multiple Selected">
    <vt:lpwstr>-1</vt:lpwstr>
  </property>
  <property fmtid="{D5CDD505-2E9C-101B-9397-08002B2CF9AE}" pid="10" name="SIPLongWording">
    <vt:lpwstr/>
  </property>
</Properties>
</file>