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56" r:id="rId1"/>
  </p:sldMasterIdLst>
  <p:notesMasterIdLst>
    <p:notesMasterId r:id="rId26"/>
  </p:notesMasterIdLst>
  <p:handoutMasterIdLst>
    <p:handoutMasterId r:id="rId27"/>
  </p:handoutMasterIdLst>
  <p:sldIdLst>
    <p:sldId id="292" r:id="rId2"/>
    <p:sldId id="293" r:id="rId3"/>
    <p:sldId id="312" r:id="rId4"/>
    <p:sldId id="313" r:id="rId5"/>
    <p:sldId id="314" r:id="rId6"/>
    <p:sldId id="315" r:id="rId7"/>
    <p:sldId id="317" r:id="rId8"/>
    <p:sldId id="319" r:id="rId9"/>
    <p:sldId id="321" r:id="rId10"/>
    <p:sldId id="322" r:id="rId11"/>
    <p:sldId id="323" r:id="rId12"/>
    <p:sldId id="324" r:id="rId13"/>
    <p:sldId id="325" r:id="rId14"/>
    <p:sldId id="309" r:id="rId15"/>
    <p:sldId id="299" r:id="rId16"/>
    <p:sldId id="310" r:id="rId17"/>
    <p:sldId id="326" r:id="rId18"/>
    <p:sldId id="327" r:id="rId19"/>
    <p:sldId id="328" r:id="rId20"/>
    <p:sldId id="329" r:id="rId21"/>
    <p:sldId id="294" r:id="rId22"/>
    <p:sldId id="311" r:id="rId23"/>
    <p:sldId id="307" r:id="rId24"/>
    <p:sldId id="306" r:id="rId25"/>
  </p:sldIdLst>
  <p:sldSz cx="9144000" cy="6858000" type="letter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9900"/>
    <a:srgbClr val="000000"/>
    <a:srgbClr val="0F2F54"/>
    <a:srgbClr val="FFFFFF"/>
    <a:srgbClr val="000099"/>
    <a:srgbClr val="00FF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17" autoAdjust="0"/>
    <p:restoredTop sz="94656" autoAdjust="0"/>
  </p:normalViewPr>
  <p:slideViewPr>
    <p:cSldViewPr snapToGrid="0">
      <p:cViewPr>
        <p:scale>
          <a:sx n="99" d="100"/>
          <a:sy n="99" d="100"/>
        </p:scale>
        <p:origin x="144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80463"/>
            <a:ext cx="3032125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780463"/>
            <a:ext cx="3030537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38" tIns="45169" rIns="90338" bIns="4516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872FB5-AA7A-4DB2-8972-7208ABB47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7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8975"/>
            <a:ext cx="4583113" cy="3436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351338"/>
            <a:ext cx="5114925" cy="420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88400"/>
            <a:ext cx="3008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l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788400"/>
            <a:ext cx="3008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526" tIns="45263" rIns="90526" bIns="45263" numCol="1" anchor="b" anchorCtr="0" compatLnSpc="1">
            <a:prstTxWarp prst="textNoShape">
              <a:avLst/>
            </a:prstTxWarp>
          </a:bodyPr>
          <a:lstStyle>
            <a:lvl1pPr algn="r" defTabSz="906004">
              <a:defRPr sz="1200">
                <a:latin typeface="Arial" charset="0"/>
              </a:defRPr>
            </a:lvl1pPr>
          </a:lstStyle>
          <a:p>
            <a:pPr>
              <a:defRPr/>
            </a:pPr>
            <a:fld id="{7714A89C-52BA-494A-AE60-19EC7AF1F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C0145-BD8C-423A-A113-54059481D5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278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971550" y="1325563"/>
            <a:ext cx="7924800" cy="484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7673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5786"/>
            <a:ext cx="8229600" cy="5020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A2222"/>
                </a:solidFill>
              </a:defRPr>
            </a:lvl1pPr>
          </a:lstStyle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/>
        </p:nvSpPr>
        <p:spPr>
          <a:xfrm>
            <a:off x="770546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000" dirty="0"/>
              <a:t>(c) JRCS 2018</a:t>
            </a:r>
          </a:p>
        </p:txBody>
      </p:sp>
    </p:spTree>
    <p:extLst>
      <p:ext uri="{BB962C8B-B14F-4D97-AF65-F5344CB8AC3E}">
        <p14:creationId xmlns:p14="http://schemas.microsoft.com/office/powerpoint/2010/main" val="41500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3" r:id="rId2"/>
    <p:sldLayoutId id="21474838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chemeClr val="tx1">
              <a:lumMod val="65000"/>
              <a:lumOff val="35000"/>
            </a:schemeClr>
          </a:solidFill>
          <a:effectLst/>
          <a:latin typeface="Microsoft New Tai Lue" panose="020B0502040204020203" pitchFamily="34" charset="0"/>
          <a:ea typeface="+mj-ea"/>
          <a:cs typeface="Microsoft New Tai Lue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Validation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1797" y="922713"/>
            <a:ext cx="7924800" cy="5098271"/>
          </a:xfrm>
        </p:spPr>
        <p:txBody>
          <a:bodyPr/>
          <a:lstStyle/>
          <a:p>
            <a:r>
              <a:rPr lang="en-US" dirty="0"/>
              <a:t>This is an analysis activity - we go through the project description and assign software tasks to data and to specific objects</a:t>
            </a:r>
          </a:p>
          <a:p>
            <a:endParaRPr lang="en-US" dirty="0"/>
          </a:p>
          <a:p>
            <a:r>
              <a:rPr lang="en-US" dirty="0"/>
              <a:t>Both of these represent checks that the software must do. What is the difference?</a:t>
            </a:r>
          </a:p>
          <a:p>
            <a:endParaRPr lang="en-US" dirty="0"/>
          </a:p>
          <a:p>
            <a:r>
              <a:rPr lang="en-US" dirty="0"/>
              <a:t>Validation checks</a:t>
            </a:r>
          </a:p>
          <a:p>
            <a:pPr lvl="1"/>
            <a:r>
              <a:rPr lang="en-US" dirty="0"/>
              <a:t>specific to data </a:t>
            </a:r>
            <a:r>
              <a:rPr lang="en-US" b="1" dirty="0"/>
              <a:t>entered by the user - this will be on a form (</a:t>
            </a:r>
            <a:r>
              <a:rPr lang="en-US" b="1" dirty="0" err="1"/>
              <a:t>jsp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validity of data entered</a:t>
            </a:r>
          </a:p>
          <a:p>
            <a:pPr lvl="1"/>
            <a:r>
              <a:rPr lang="en-US" dirty="0"/>
              <a:t>we want to assign each of these checks to a specific data item</a:t>
            </a:r>
          </a:p>
          <a:p>
            <a:pPr lvl="1"/>
            <a:r>
              <a:rPr lang="en-US" dirty="0"/>
              <a:t>these may be common across several data items (e.g., Capitalization, length, etc)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 parking spot details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3DD625-F0BD-6547-95B5-65656D9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5121"/>
              </p:ext>
            </p:extLst>
          </p:nvPr>
        </p:nvGraphicFramePr>
        <p:xfrm>
          <a:off x="1702019" y="1928789"/>
          <a:ext cx="6038184" cy="2588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7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1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899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45706"/>
                  </a:ext>
                </a:extLst>
              </a:tr>
              <a:tr h="11771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83602"/>
                  </a:ext>
                </a:extLst>
              </a:tr>
              <a:tr h="51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482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BAEE52-B67A-7D4E-BCCF-54B549CECE57}"/>
              </a:ext>
            </a:extLst>
          </p:cNvPr>
          <p:cNvSpPr txBox="1"/>
          <p:nvPr/>
        </p:nvSpPr>
        <p:spPr>
          <a:xfrm>
            <a:off x="1289495" y="4943730"/>
            <a:ext cx="3834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parking spot availability</a:t>
            </a:r>
          </a:p>
        </p:txBody>
      </p:sp>
    </p:spTree>
    <p:extLst>
      <p:ext uri="{BB962C8B-B14F-4D97-AF65-F5344CB8AC3E}">
        <p14:creationId xmlns:p14="http://schemas.microsoft.com/office/powerpoint/2010/main" val="35289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parking spot availability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3DD625-F0BD-6547-95B5-65656D9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70127"/>
              </p:ext>
            </p:extLst>
          </p:nvPr>
        </p:nvGraphicFramePr>
        <p:xfrm>
          <a:off x="1702019" y="1887925"/>
          <a:ext cx="6025305" cy="396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02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45706"/>
                  </a:ext>
                </a:extLst>
              </a:tr>
              <a:tr h="1048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83602"/>
                  </a:ext>
                </a:extLst>
              </a:tr>
              <a:tr h="455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48259"/>
                  </a:ext>
                </a:extLst>
              </a:tr>
              <a:tr h="4557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23237"/>
                  </a:ext>
                </a:extLst>
              </a:tr>
              <a:tr h="10481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input is a time field not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4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parking areas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3DD625-F0BD-6547-95B5-65656D9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26271"/>
              </p:ext>
            </p:extLst>
          </p:nvPr>
        </p:nvGraphicFramePr>
        <p:xfrm>
          <a:off x="1689140" y="1796152"/>
          <a:ext cx="6025305" cy="3381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02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Capacity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45706"/>
                  </a:ext>
                </a:extLst>
              </a:tr>
              <a:tr h="4845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[1,750]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83602"/>
                  </a:ext>
                </a:extLst>
              </a:tr>
              <a:tr h="455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48259"/>
                  </a:ext>
                </a:extLst>
              </a:tr>
              <a:tr h="45576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alphabets.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23237"/>
                  </a:ext>
                </a:extLst>
              </a:tr>
              <a:tr h="524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416384"/>
                  </a:ext>
                </a:extLst>
              </a:tr>
              <a:tr h="524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character length is 5, maximum is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1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parking areas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3DD625-F0BD-6547-95B5-65656D9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6672"/>
              </p:ext>
            </p:extLst>
          </p:nvPr>
        </p:nvGraphicFramePr>
        <p:xfrm>
          <a:off x="1702019" y="1836409"/>
          <a:ext cx="6025305" cy="177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3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02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6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Floors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45706"/>
                  </a:ext>
                </a:extLst>
              </a:tr>
              <a:tr h="497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083602"/>
                  </a:ext>
                </a:extLst>
              </a:tr>
              <a:tr h="4557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54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50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017408"/>
              </p:ext>
            </p:extLst>
          </p:nvPr>
        </p:nvGraphicFramePr>
        <p:xfrm>
          <a:off x="2213987" y="1959270"/>
          <a:ext cx="595846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Parking area name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 capital letter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10840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 like reservation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823023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72486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18159"/>
                  </a:ext>
                </a:extLst>
              </a:tr>
              <a:tr h="16002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Floor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[1,maxFloor], </a:t>
                      </a:r>
                      <a:r>
                        <a:rPr lang="en-US" dirty="0" err="1"/>
                        <a:t>maxFloor</a:t>
                      </a:r>
                      <a:r>
                        <a:rPr lang="en-US" dirty="0"/>
                        <a:t> being the maximum for a particular parking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395616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12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0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34813"/>
              </p:ext>
            </p:extLst>
          </p:nvPr>
        </p:nvGraphicFramePr>
        <p:xfrm>
          <a:off x="2213987" y="1698013"/>
          <a:ext cx="5958463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Spot number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 is [1,maxSpot], </a:t>
                      </a:r>
                      <a:r>
                        <a:rPr lang="en-US" dirty="0" err="1"/>
                        <a:t>maxSpot</a:t>
                      </a:r>
                      <a:r>
                        <a:rPr lang="en-US" dirty="0"/>
                        <a:t> being the maximum spot number for a particular parking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77768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306117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5016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input is a time field not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2537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7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95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Modify reservation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76514"/>
              </p:ext>
            </p:extLst>
          </p:nvPr>
        </p:nvGraphicFramePr>
        <p:xfrm>
          <a:off x="2213987" y="1698013"/>
          <a:ext cx="5958463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Duration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30701"/>
                  </a:ext>
                </a:extLst>
              </a:tr>
              <a:tr h="2377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262839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of 15mins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36543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 is 15 inclusive, max is 180 inclusive.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398797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minutes format ex, 2hours should be 120 as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051621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76568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Checkbox.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4395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3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55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user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37297"/>
              </p:ext>
            </p:extLst>
          </p:nvPr>
        </p:nvGraphicFramePr>
        <p:xfrm>
          <a:off x="3356149" y="1674254"/>
          <a:ext cx="5440121" cy="390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088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156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_ and alphanumeric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length is 8 min 16 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start with a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445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82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Edit user profile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6149" y="1892299"/>
          <a:ext cx="5440121" cy="401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4629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0508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39940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57433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 .</a:t>
                      </a:r>
                      <a:r>
                        <a:rPr lang="en-US" dirty="0" err="1"/>
                        <a:t>edu</a:t>
                      </a:r>
                      <a:r>
                        <a:rPr lang="en-US" dirty="0"/>
                        <a:t>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1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&lt;= size &lt;=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Alphanumeric and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3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66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65555"/>
              </p:ext>
            </p:extLst>
          </p:nvPr>
        </p:nvGraphicFramePr>
        <p:xfrm>
          <a:off x="2588654" y="1892299"/>
          <a:ext cx="6207616" cy="2456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4629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: AAANNNN. A for letter and N for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0508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alphanumeric.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3994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Dropdown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6537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BD5135-46F5-BD4A-86EE-B9A2590DF89E}"/>
              </a:ext>
            </a:extLst>
          </p:cNvPr>
          <p:cNvSpPr txBox="1"/>
          <p:nvPr/>
        </p:nvSpPr>
        <p:spPr>
          <a:xfrm>
            <a:off x="814459" y="1492189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user profile </a:t>
            </a:r>
          </a:p>
        </p:txBody>
      </p:sp>
    </p:spTree>
    <p:extLst>
      <p:ext uri="{BB962C8B-B14F-4D97-AF65-F5344CB8AC3E}">
        <p14:creationId xmlns:p14="http://schemas.microsoft.com/office/powerpoint/2010/main" val="19649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and Validation Checks (cont.)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871797" y="922713"/>
            <a:ext cx="7924800" cy="5098271"/>
          </a:xfrm>
        </p:spPr>
        <p:txBody>
          <a:bodyPr/>
          <a:lstStyle/>
          <a:p>
            <a:r>
              <a:rPr lang="en-US" dirty="0"/>
              <a:t>Rules</a:t>
            </a:r>
          </a:p>
          <a:p>
            <a:pPr lvl="1"/>
            <a:r>
              <a:rPr lang="en-US" dirty="0"/>
              <a:t>These are checks that would NOT appear on a form but are still performed by the software</a:t>
            </a:r>
          </a:p>
          <a:p>
            <a:pPr lvl="1"/>
            <a:r>
              <a:rPr lang="en-US" dirty="0"/>
              <a:t>These are obtained from the project description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Category - companies that are marked as online do not collect State sales tax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A company is only open between x and y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dirty="0"/>
              <a:t>Let’s say that company size was specified (small &lt; 50 employees, medium &lt; 200, large otherwise) and that only a large company may reserve a hall</a:t>
            </a:r>
          </a:p>
          <a:p>
            <a:pPr marL="914400" lvl="1" indent="-457200"/>
            <a:r>
              <a:rPr lang="en-US" dirty="0"/>
              <a:t>These are associated with  a specific object - we are assigning specific software checks against a software object or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9018-6CE0-894D-B7DA-06561FFF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7BE42-83EF-A24C-BE85-C5195E2E4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E4080-284E-5649-87F3-5A3972E237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2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72589"/>
              </p:ext>
            </p:extLst>
          </p:nvPr>
        </p:nvGraphicFramePr>
        <p:xfrm>
          <a:off x="1390648" y="907711"/>
          <a:ext cx="6781802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3hours for the current day and is in increment of 15minute intervals. Minimum is 15mins. Only one reservation can happen at a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hours are </a:t>
                      </a:r>
                      <a:r>
                        <a:rPr lang="en-US" baseline="0" dirty="0"/>
                        <a:t>between 06:00-20:00pm M-F</a:t>
                      </a:r>
                    </a:p>
                    <a:p>
                      <a:r>
                        <a:rPr lang="en-US" baseline="0" dirty="0"/>
                        <a:t>08:00-17:00 on Sa</a:t>
                      </a:r>
                    </a:p>
                    <a:p>
                      <a:r>
                        <a:rPr lang="en-US" baseline="0" dirty="0"/>
                        <a:t>12:00-17:00 on Su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might be revoked, active or canceled. 3 no shows or one overstays leads to a revoked status. Cancellations can only happen before reservation </a:t>
                      </a:r>
                      <a:r>
                        <a:rPr lang="en-US" dirty="0" err="1"/>
                        <a:t>startime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232351"/>
              </p:ext>
            </p:extLst>
          </p:nvPr>
        </p:nvGraphicFramePr>
        <p:xfrm>
          <a:off x="1390648" y="907711"/>
          <a:ext cx="6781802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total cost if options are selected while requesting a reservation. If a reservation is cancelled no refunds are made to the user. Tax rate is 8.25%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cannot be more than two reservations made by the same UTA ID at the same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40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Checks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6282"/>
              </p:ext>
            </p:extLst>
          </p:nvPr>
        </p:nvGraphicFramePr>
        <p:xfrm>
          <a:off x="1387357" y="1460558"/>
          <a:ext cx="6781802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UTA ID can be assigned to 3 roles max : Parking user, parking manager and admin. For each role, there’s a different username.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License plate should be registered with UTA permit to a specific type : </a:t>
                      </a:r>
                      <a:r>
                        <a:rPr lang="en-US" dirty="0" err="1"/>
                        <a:t>premium,midrange</a:t>
                      </a:r>
                      <a:r>
                        <a:rPr lang="en-US" dirty="0"/>
                        <a:t>, basic or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85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3533-0B1B-A64E-8044-65B36FC3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4339E-413C-F643-960F-3DCEEBCF0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FDD46A-28F1-4B24-AB69-FC42A6E40E8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B189A-0472-1642-AD14-237561B0C4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A11B7F-2036-3143-94F4-4514872B5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1581"/>
              </p:ext>
            </p:extLst>
          </p:nvPr>
        </p:nvGraphicFramePr>
        <p:xfrm>
          <a:off x="1135464" y="1889210"/>
          <a:ext cx="7184570" cy="3717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2252">
                  <a:extLst>
                    <a:ext uri="{9D8B030D-6E8A-4147-A177-3AD203B41FA5}">
                      <a16:colId xmlns:a16="http://schemas.microsoft.com/office/drawing/2014/main" val="1534574473"/>
                    </a:ext>
                  </a:extLst>
                </a:gridCol>
                <a:gridCol w="1184839">
                  <a:extLst>
                    <a:ext uri="{9D8B030D-6E8A-4147-A177-3AD203B41FA5}">
                      <a16:colId xmlns:a16="http://schemas.microsoft.com/office/drawing/2014/main" val="3708937571"/>
                    </a:ext>
                  </a:extLst>
                </a:gridCol>
                <a:gridCol w="1139517">
                  <a:extLst>
                    <a:ext uri="{9D8B030D-6E8A-4147-A177-3AD203B41FA5}">
                      <a16:colId xmlns:a16="http://schemas.microsoft.com/office/drawing/2014/main" val="1775157417"/>
                    </a:ext>
                  </a:extLst>
                </a:gridCol>
                <a:gridCol w="1640214">
                  <a:extLst>
                    <a:ext uri="{9D8B030D-6E8A-4147-A177-3AD203B41FA5}">
                      <a16:colId xmlns:a16="http://schemas.microsoft.com/office/drawing/2014/main" val="3385002824"/>
                    </a:ext>
                  </a:extLst>
                </a:gridCol>
                <a:gridCol w="2097748">
                  <a:extLst>
                    <a:ext uri="{9D8B030D-6E8A-4147-A177-3AD203B41FA5}">
                      <a16:colId xmlns:a16="http://schemas.microsoft.com/office/drawing/2014/main" val="2701263870"/>
                    </a:ext>
                  </a:extLst>
                </a:gridCol>
              </a:tblGrid>
              <a:tr h="1022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View all reservations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 list of: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Parking area name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Floor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Spot number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Reservation start time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Reservation duration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Options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 can view a list of all the reservations made for the current day. The list is selectable and sorted in ascending alphabetical order of Parking name then by Reservation start time.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4192908122"/>
                  </a:ext>
                </a:extLst>
              </a:tr>
              <a:tr h="292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Delete reservation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 can delete a reservation.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16324130"/>
                  </a:ext>
                </a:extLst>
              </a:tr>
              <a:tr h="876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Modify reservation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Parking manager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Parking area name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Floor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Spot number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Start time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Duration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Options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Parking manager can modify a selected reservation.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87329524"/>
                  </a:ext>
                </a:extLst>
              </a:tr>
              <a:tr h="10221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Edit user profile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User name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UTA ID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Role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Phone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Email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License number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Status- active or revoked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admin can view the profile information of a specific user and change it and as well as change status to active to revoked and vice versa.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19" marR="7419" marT="7419" marB="0" anchor="ctr"/>
                </a:tc>
                <a:extLst>
                  <a:ext uri="{0D108BD9-81ED-4DB2-BD59-A6C34878D82A}">
                    <a16:rowId xmlns:a16="http://schemas.microsoft.com/office/drawing/2014/main" val="3562574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31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form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83423"/>
              </p:ext>
            </p:extLst>
          </p:nvPr>
        </p:nvGraphicFramePr>
        <p:xfrm>
          <a:off x="3356149" y="1892299"/>
          <a:ext cx="5440121" cy="4596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156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_ and alphanumeric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1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Character length is 8 min 16 max.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start with a letter.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91317"/>
                  </a:ext>
                </a:extLst>
              </a:tr>
              <a:tr h="4450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740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alphanumeric characters and special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3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Register form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478466"/>
              </p:ext>
            </p:extLst>
          </p:nvPr>
        </p:nvGraphicFramePr>
        <p:xfrm>
          <a:off x="3356149" y="1892299"/>
          <a:ext cx="5440121" cy="4011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UTA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4629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0508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39940"/>
                  </a:ext>
                </a:extLst>
              </a:tr>
              <a:tr h="2090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57433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09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 .</a:t>
                      </a:r>
                      <a:r>
                        <a:rPr lang="en-US" dirty="0" err="1"/>
                        <a:t>edu</a:t>
                      </a:r>
                      <a:r>
                        <a:rPr lang="en-US" dirty="0"/>
                        <a:t>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01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&lt;= size &lt;=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Alphanumeric and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3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09013"/>
              </p:ext>
            </p:extLst>
          </p:nvPr>
        </p:nvGraphicFramePr>
        <p:xfrm>
          <a:off x="2588654" y="1892299"/>
          <a:ext cx="6207616" cy="209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4629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: AAANNNN. A for letter and N for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0508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alphanumeric.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39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BD5135-46F5-BD4A-86EE-B9A2590DF89E}"/>
              </a:ext>
            </a:extLst>
          </p:cNvPr>
          <p:cNvSpPr txBox="1"/>
          <p:nvPr/>
        </p:nvSpPr>
        <p:spPr>
          <a:xfrm>
            <a:off x="971550" y="1492189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form</a:t>
            </a:r>
          </a:p>
        </p:txBody>
      </p:sp>
    </p:spTree>
    <p:extLst>
      <p:ext uri="{BB962C8B-B14F-4D97-AF65-F5344CB8AC3E}">
        <p14:creationId xmlns:p14="http://schemas.microsoft.com/office/powerpoint/2010/main" val="42551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Update profile form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70834"/>
              </p:ext>
            </p:extLst>
          </p:nvPr>
        </p:nvGraphicFramePr>
        <p:xfrm>
          <a:off x="3356149" y="1892299"/>
          <a:ext cx="5440121" cy="4285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alphanumeric characters and special characters.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74100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Exactly 10 digits.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83302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80276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 a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487945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 .</a:t>
                      </a:r>
                      <a:r>
                        <a:rPr lang="en-US" dirty="0" err="1"/>
                        <a:t>edu</a:t>
                      </a:r>
                      <a:r>
                        <a:rPr lang="en-US" dirty="0"/>
                        <a:t> extension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52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 &lt;= size &lt;=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36349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Alphanumeric and 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59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9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88654" y="1892299"/>
          <a:ext cx="6207616" cy="2090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License plate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Cannot be null or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64629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: AAANNNN. A for letter and N for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80508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Only alphanumeric.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9399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BD5135-46F5-BD4A-86EE-B9A2590DF89E}"/>
              </a:ext>
            </a:extLst>
          </p:cNvPr>
          <p:cNvSpPr txBox="1"/>
          <p:nvPr/>
        </p:nvSpPr>
        <p:spPr>
          <a:xfrm>
            <a:off x="1178987" y="1306452"/>
            <a:ext cx="2363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profile form</a:t>
            </a:r>
          </a:p>
        </p:txBody>
      </p:sp>
    </p:spTree>
    <p:extLst>
      <p:ext uri="{BB962C8B-B14F-4D97-AF65-F5344CB8AC3E}">
        <p14:creationId xmlns:p14="http://schemas.microsoft.com/office/powerpoint/2010/main" val="271179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Request reservation, modify my reserved spots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58363"/>
              </p:ext>
            </p:extLst>
          </p:nvPr>
        </p:nvGraphicFramePr>
        <p:xfrm>
          <a:off x="2213987" y="1698013"/>
          <a:ext cx="595846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8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15016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input is a time field not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28748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3487"/>
                  </a:ext>
                </a:extLst>
              </a:tr>
              <a:tr h="128016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Duration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a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60473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172980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of 15mins.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199350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is 15 inclusive, maximum is 180 inclusive.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27662"/>
                  </a:ext>
                </a:extLst>
              </a:tr>
              <a:tr h="1280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minutes format ex, 2hours should be 120 as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7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9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Checks (cont.)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B2E8-CBA5-4D0C-A017-9480F9E0BA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a payment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number of available spaces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59486"/>
              </p:ext>
            </p:extLst>
          </p:nvPr>
        </p:nvGraphicFramePr>
        <p:xfrm>
          <a:off x="3356149" y="1892299"/>
          <a:ext cx="5440121" cy="117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04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Credit card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Exaclty</a:t>
                      </a:r>
                      <a:r>
                        <a:rPr lang="en-US" dirty="0"/>
                        <a:t> 16 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291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Cannot be empty or null.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3DD625-F0BD-6547-95B5-65656D919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37761"/>
              </p:ext>
            </p:extLst>
          </p:nvPr>
        </p:nvGraphicFramePr>
        <p:xfrm>
          <a:off x="2732329" y="3899257"/>
          <a:ext cx="544012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1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1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6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Start time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Format is 24hr clock : HH:MM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00460"/>
                  </a:ext>
                </a:extLst>
              </a:tr>
              <a:tr h="521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input is a time field not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14447"/>
      </p:ext>
    </p:extLst>
  </p:cSld>
  <p:clrMapOvr>
    <a:masterClrMapping/>
  </p:clrMapOvr>
</p:sld>
</file>

<file path=ppt/theme/theme1.xml><?xml version="1.0" encoding="utf-8"?>
<a:theme xmlns:a="http://schemas.openxmlformats.org/drawingml/2006/main" name="Noteboo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Notebook</Template>
  <TotalTime>11864</TotalTime>
  <Words>1354</Words>
  <Application>Microsoft Macintosh PowerPoint</Application>
  <PresentationFormat>Letter Paper (8.5x11 in)</PresentationFormat>
  <Paragraphs>364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Microsoft New Tai Lue</vt:lpstr>
      <vt:lpstr>Notebook</vt:lpstr>
      <vt:lpstr>Rules and Validation Checks</vt:lpstr>
      <vt:lpstr>Rules and 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Validation Checks (cont.)</vt:lpstr>
      <vt:lpstr>PowerPoint Presentation</vt:lpstr>
      <vt:lpstr>Rule Checks</vt:lpstr>
      <vt:lpstr>Rule Checks</vt:lpstr>
      <vt:lpstr>Rule Checks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M02 - Overview of the Instructors  Web application</dc:title>
  <dc:subject/>
  <dc:creator>Robb</dc:creator>
  <cp:keywords/>
  <dc:description/>
  <cp:lastModifiedBy>Belefqih, Houda</cp:lastModifiedBy>
  <cp:revision>829</cp:revision>
  <cp:lastPrinted>2000-04-26T18:53:56Z</cp:lastPrinted>
  <dcterms:created xsi:type="dcterms:W3CDTF">2000-10-06T16:34:12Z</dcterms:created>
  <dcterms:modified xsi:type="dcterms:W3CDTF">2019-01-28T02:11:39Z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LFWC\robbjh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false</vt:bool>
  </property>
  <property fmtid="{D5CDD505-2E9C-101B-9397-08002B2CF9AE}" pid="8" name="Allow Footer Overwrite">
    <vt:bool>false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