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30" r:id="rId1"/>
  </p:sldMasterIdLst>
  <p:notesMasterIdLst>
    <p:notesMasterId r:id="rId24"/>
  </p:notesMasterIdLst>
  <p:handoutMasterIdLst>
    <p:handoutMasterId r:id="rId25"/>
  </p:handoutMasterIdLst>
  <p:sldIdLst>
    <p:sldId id="330" r:id="rId2"/>
    <p:sldId id="312" r:id="rId3"/>
    <p:sldId id="346" r:id="rId4"/>
    <p:sldId id="335" r:id="rId5"/>
    <p:sldId id="332" r:id="rId6"/>
    <p:sldId id="337" r:id="rId7"/>
    <p:sldId id="336" r:id="rId8"/>
    <p:sldId id="338" r:id="rId9"/>
    <p:sldId id="339" r:id="rId10"/>
    <p:sldId id="341" r:id="rId11"/>
    <p:sldId id="340" r:id="rId12"/>
    <p:sldId id="342" r:id="rId13"/>
    <p:sldId id="343" r:id="rId14"/>
    <p:sldId id="344" r:id="rId15"/>
    <p:sldId id="333" r:id="rId16"/>
    <p:sldId id="345" r:id="rId17"/>
    <p:sldId id="347" r:id="rId18"/>
    <p:sldId id="351" r:id="rId19"/>
    <p:sldId id="350" r:id="rId20"/>
    <p:sldId id="348" r:id="rId21"/>
    <p:sldId id="352" r:id="rId22"/>
    <p:sldId id="354" r:id="rId23"/>
  </p:sldIdLst>
  <p:sldSz cx="9144000" cy="6858000" type="letter"/>
  <p:notesSz cx="69469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9900"/>
    <a:srgbClr val="000000"/>
    <a:srgbClr val="0F2F54"/>
    <a:srgbClr val="FFFFFF"/>
    <a:srgbClr val="000099"/>
    <a:srgbClr val="00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7" autoAdjust="0"/>
    <p:restoredTop sz="94656" autoAdjust="0"/>
  </p:normalViewPr>
  <p:slideViewPr>
    <p:cSldViewPr snapToGrid="0">
      <p:cViewPr varScale="1">
        <p:scale>
          <a:sx n="109" d="100"/>
          <a:sy n="109" d="100"/>
        </p:scale>
        <p:origin x="22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305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80463"/>
            <a:ext cx="303212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80463"/>
            <a:ext cx="303053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9872FB5-AA7A-4DB2-8972-7208ABB47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7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>
            <a:lvl1pPr algn="l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3188" y="0"/>
            <a:ext cx="3008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>
            <a:lvl1pPr algn="r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8975"/>
            <a:ext cx="4583113" cy="3436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351338"/>
            <a:ext cx="5114925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8400"/>
            <a:ext cx="300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b" anchorCtr="0" compatLnSpc="1">
            <a:prstTxWarp prst="textNoShape">
              <a:avLst/>
            </a:prstTxWarp>
          </a:bodyPr>
          <a:lstStyle>
            <a:lvl1pPr algn="l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3188" y="8788400"/>
            <a:ext cx="3008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b" anchorCtr="0" compatLnSpc="1">
            <a:prstTxWarp prst="textNoShape">
              <a:avLst/>
            </a:prstTxWarp>
          </a:bodyPr>
          <a:lstStyle>
            <a:lvl1pPr algn="r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fld id="{7714A89C-52BA-494A-AE60-19EC7AF1F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C0145-BD8C-423A-A113-54059481D5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0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4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8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71550" y="1325563"/>
            <a:ext cx="7924800" cy="4845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058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278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3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7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7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1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2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9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0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A9A411-9031-2A44-A415-0604F84C3567}"/>
              </a:ext>
            </a:extLst>
          </p:cNvPr>
          <p:cNvSpPr>
            <a:spLocks noGrp="1"/>
          </p:cNvSpPr>
          <p:nvPr userDrawn="1"/>
        </p:nvSpPr>
        <p:spPr>
          <a:xfrm>
            <a:off x="770546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000" dirty="0"/>
              <a:t>(c) JRCS 2018</a:t>
            </a:r>
          </a:p>
        </p:txBody>
      </p:sp>
    </p:spTree>
    <p:extLst>
      <p:ext uri="{BB962C8B-B14F-4D97-AF65-F5344CB8AC3E}">
        <p14:creationId xmlns:p14="http://schemas.microsoft.com/office/powerpoint/2010/main" val="58671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86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48972-1B2A-424D-A647-6EB809D2F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D46A-28F1-4B24-AB69-FC42A6E40E8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5ABB4-4B6F-8A4A-8D06-824A046A498C}"/>
              </a:ext>
            </a:extLst>
          </p:cNvPr>
          <p:cNvSpPr txBox="1"/>
          <p:nvPr/>
        </p:nvSpPr>
        <p:spPr>
          <a:xfrm>
            <a:off x="3225520" y="136524"/>
            <a:ext cx="5759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Special Topics in Advanced Software Engineering</a:t>
            </a:r>
          </a:p>
          <a:p>
            <a:pPr algn="r"/>
            <a:r>
              <a:rPr lang="en-US" i="1" dirty="0"/>
              <a:t>SPRING 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6A45D-C53C-124D-9485-AAD3FF8230DD}"/>
              </a:ext>
            </a:extLst>
          </p:cNvPr>
          <p:cNvSpPr txBox="1"/>
          <p:nvPr/>
        </p:nvSpPr>
        <p:spPr>
          <a:xfrm>
            <a:off x="2801816" y="2559966"/>
            <a:ext cx="40444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 Analysis presentation</a:t>
            </a:r>
            <a:br>
              <a:rPr lang="en-US" sz="2000" dirty="0"/>
            </a:br>
            <a:r>
              <a:rPr lang="en-US" sz="2000" dirty="0"/>
              <a:t>	- Function table.</a:t>
            </a:r>
          </a:p>
          <a:p>
            <a:r>
              <a:rPr lang="en-US" sz="2000" dirty="0"/>
              <a:t>	- Inputs validation checks .</a:t>
            </a:r>
          </a:p>
          <a:p>
            <a:r>
              <a:rPr lang="en-US" sz="2000" dirty="0"/>
              <a:t>	- System rules.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A2910-6A63-1845-98C8-7A8D8BB1DC47}"/>
              </a:ext>
            </a:extLst>
          </p:cNvPr>
          <p:cNvSpPr txBox="1"/>
          <p:nvPr/>
        </p:nvSpPr>
        <p:spPr>
          <a:xfrm>
            <a:off x="1748413" y="1928132"/>
            <a:ext cx="586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UTA Parking reservation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B12ED-7F22-4B43-B08F-38D9F8A855EE}"/>
              </a:ext>
            </a:extLst>
          </p:cNvPr>
          <p:cNvSpPr txBox="1"/>
          <p:nvPr/>
        </p:nvSpPr>
        <p:spPr>
          <a:xfrm>
            <a:off x="187569" y="4396155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Team 3</a:t>
            </a:r>
            <a:r>
              <a:rPr lang="en-US" dirty="0">
                <a:solidFill>
                  <a:srgbClr val="0070C0"/>
                </a:solidFill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Houda</a:t>
            </a:r>
            <a:r>
              <a:rPr lang="en-US" dirty="0"/>
              <a:t> </a:t>
            </a:r>
            <a:r>
              <a:rPr lang="en-US" dirty="0" err="1"/>
              <a:t>Belefqih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Sai </a:t>
            </a:r>
            <a:r>
              <a:rPr lang="en-US" dirty="0" err="1"/>
              <a:t>Pratim</a:t>
            </a:r>
            <a:r>
              <a:rPr lang="en-US" dirty="0"/>
              <a:t> </a:t>
            </a:r>
            <a:r>
              <a:rPr lang="en-US" dirty="0" err="1"/>
              <a:t>Nagumotu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Srihari </a:t>
            </a:r>
            <a:r>
              <a:rPr lang="en-US" dirty="0" err="1"/>
              <a:t>Shastry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Karthik </a:t>
            </a:r>
            <a:r>
              <a:rPr lang="en-US" dirty="0" err="1"/>
              <a:t>Venkatasivareddy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Venkata Ramana </a:t>
            </a:r>
            <a:r>
              <a:rPr lang="en-US" dirty="0" err="1"/>
              <a:t>Voddam</a:t>
            </a:r>
            <a:r>
              <a:rPr lang="en-US" dirty="0"/>
              <a:t> </a:t>
            </a:r>
            <a:r>
              <a:rPr lang="en-US" dirty="0" err="1"/>
              <a:t>Pudi</a:t>
            </a:r>
            <a:r>
              <a:rPr lang="en-US" dirty="0"/>
              <a:t> </a:t>
            </a:r>
            <a:r>
              <a:rPr lang="en-US" dirty="0" err="1"/>
              <a:t>Sankar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A2859B-7F76-F14C-818E-EBF3ED9EA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40"/>
            <a:ext cx="2058516" cy="9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9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Validation Checks: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627174"/>
              </p:ext>
            </p:extLst>
          </p:nvPr>
        </p:nvGraphicFramePr>
        <p:xfrm>
          <a:off x="472273" y="1690459"/>
          <a:ext cx="8380325" cy="413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85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67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Spot number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is [1,maxSpot], </a:t>
                      </a:r>
                      <a:r>
                        <a:rPr lang="en-US" dirty="0" err="1"/>
                        <a:t>maxSpot</a:t>
                      </a:r>
                      <a:r>
                        <a:rPr lang="en-US" dirty="0"/>
                        <a:t> being the maximum spot number for a particular parking name in a particular floor.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91317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40156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Parking area name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Dropdown. Cannot be unselected.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Dropdown. Cannot be unselected.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15212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Start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 is 24hr clock : HH:MM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99784"/>
                  </a:ext>
                </a:extLst>
              </a:tr>
              <a:tr h="39546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Type of input is a time field not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949622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Cannot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38487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41FC773-782B-424E-A88C-F1D592FA5A96}"/>
              </a:ext>
            </a:extLst>
          </p:cNvPr>
          <p:cNvSpPr txBox="1">
            <a:spLocks/>
          </p:cNvSpPr>
          <p:nvPr/>
        </p:nvSpPr>
        <p:spPr>
          <a:xfrm>
            <a:off x="472273" y="1215851"/>
            <a:ext cx="7700177" cy="474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Manage parking spot availability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0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Validation Checks: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73" y="1215851"/>
            <a:ext cx="7697037" cy="428039"/>
          </a:xfrm>
        </p:spPr>
        <p:txBody>
          <a:bodyPr>
            <a:normAutofit/>
          </a:bodyPr>
          <a:lstStyle/>
          <a:p>
            <a:r>
              <a:rPr lang="en-US" sz="2000" dirty="0"/>
              <a:t>Manage parking areas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70260"/>
              </p:ext>
            </p:extLst>
          </p:nvPr>
        </p:nvGraphicFramePr>
        <p:xfrm>
          <a:off x="472273" y="1690459"/>
          <a:ext cx="8380325" cy="4688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09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1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Capacity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is [1,750]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91317"/>
                  </a:ext>
                </a:extLst>
              </a:tr>
              <a:tr h="343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40156"/>
                  </a:ext>
                </a:extLst>
              </a:tr>
              <a:tr h="34301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Parking area name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alphabets (Lower or uppercase).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343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1093"/>
                  </a:ext>
                </a:extLst>
              </a:tr>
              <a:tr h="343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character length is 5, maximum is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85449"/>
                  </a:ext>
                </a:extLst>
              </a:tr>
              <a:tr h="34301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Floors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57318"/>
                  </a:ext>
                </a:extLst>
              </a:tr>
              <a:tr h="343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is [1,5]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370860"/>
                  </a:ext>
                </a:extLst>
              </a:tr>
              <a:tr h="343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19507"/>
                  </a:ext>
                </a:extLst>
              </a:tr>
              <a:tr h="9928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Parking types supported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Dropdown list. Cannot be unselected.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5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36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Validation Checks: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73" y="1215851"/>
            <a:ext cx="7697037" cy="428039"/>
          </a:xfrm>
        </p:spPr>
        <p:txBody>
          <a:bodyPr>
            <a:normAutofit/>
          </a:bodyPr>
          <a:lstStyle/>
          <a:p>
            <a:r>
              <a:rPr lang="en-US" sz="2000" dirty="0"/>
              <a:t>Modify parking area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45946"/>
              </p:ext>
            </p:extLst>
          </p:nvPr>
        </p:nvGraphicFramePr>
        <p:xfrm>
          <a:off x="472273" y="1690459"/>
          <a:ext cx="8380325" cy="359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09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1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Parking area name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alphabets (Lower or uppercase).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343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1093"/>
                  </a:ext>
                </a:extLst>
              </a:tr>
              <a:tr h="343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character length is 5, maximum is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85449"/>
                  </a:ext>
                </a:extLst>
              </a:tr>
              <a:tr h="34301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Number of floors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57318"/>
                  </a:ext>
                </a:extLst>
              </a:tr>
              <a:tr h="343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is [1,4]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370860"/>
                  </a:ext>
                </a:extLst>
              </a:tr>
              <a:tr h="343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19507"/>
                  </a:ext>
                </a:extLst>
              </a:tr>
              <a:tr h="9928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Parking types supported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Dropdown list. Cannot be unselected.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5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3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Validation Checks: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73" y="1215851"/>
            <a:ext cx="7697037" cy="428039"/>
          </a:xfrm>
        </p:spPr>
        <p:txBody>
          <a:bodyPr>
            <a:normAutofit/>
          </a:bodyPr>
          <a:lstStyle/>
          <a:p>
            <a:r>
              <a:rPr lang="en-US" sz="2000" dirty="0"/>
              <a:t>Modify parking area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95677"/>
              </p:ext>
            </p:extLst>
          </p:nvPr>
        </p:nvGraphicFramePr>
        <p:xfrm>
          <a:off x="472273" y="1690459"/>
          <a:ext cx="8380325" cy="214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09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11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Capacity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343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is [1,750]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1093"/>
                  </a:ext>
                </a:extLst>
              </a:tr>
              <a:tr h="3430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85449"/>
                  </a:ext>
                </a:extLst>
              </a:tr>
              <a:tr h="343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Options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57318"/>
                  </a:ext>
                </a:extLst>
              </a:tr>
            </a:tbl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38F1F0-3F60-654C-99C1-EE506F6EBFA2}"/>
              </a:ext>
            </a:extLst>
          </p:cNvPr>
          <p:cNvSpPr txBox="1">
            <a:spLocks/>
          </p:cNvSpPr>
          <p:nvPr/>
        </p:nvSpPr>
        <p:spPr>
          <a:xfrm>
            <a:off x="472272" y="4168326"/>
            <a:ext cx="7697037" cy="428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View parking user details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BDB946-7C2C-5F48-8787-9DE20D9C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32406"/>
              </p:ext>
            </p:extLst>
          </p:nvPr>
        </p:nvGraphicFramePr>
        <p:xfrm>
          <a:off x="472273" y="4645453"/>
          <a:ext cx="8380325" cy="104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09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Username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5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3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Validation Checks: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73" y="1215851"/>
            <a:ext cx="7697037" cy="428039"/>
          </a:xfrm>
        </p:spPr>
        <p:txBody>
          <a:bodyPr>
            <a:normAutofit/>
          </a:bodyPr>
          <a:lstStyle/>
          <a:p>
            <a:r>
              <a:rPr lang="en-US" sz="2000" dirty="0"/>
              <a:t>Set violations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BDB946-7C2C-5F48-8787-9DE20D9C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733582"/>
              </p:ext>
            </p:extLst>
          </p:nvPr>
        </p:nvGraphicFramePr>
        <p:xfrm>
          <a:off x="628650" y="1771030"/>
          <a:ext cx="8380325" cy="104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09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Username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57318"/>
                  </a:ext>
                </a:extLst>
              </a:tr>
            </a:tbl>
          </a:graphicData>
        </a:graphic>
      </p:graphicFrame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4DEEE91-22BB-994C-9A8E-0895AA8236AD}"/>
              </a:ext>
            </a:extLst>
          </p:cNvPr>
          <p:cNvSpPr txBox="1">
            <a:spLocks/>
          </p:cNvSpPr>
          <p:nvPr/>
        </p:nvSpPr>
        <p:spPr>
          <a:xfrm>
            <a:off x="472273" y="3000961"/>
            <a:ext cx="7697037" cy="428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Modify reservation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75CBF1-CA56-A747-A6E4-4E866E984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38310"/>
              </p:ext>
            </p:extLst>
          </p:nvPr>
        </p:nvGraphicFramePr>
        <p:xfrm>
          <a:off x="628649" y="3429000"/>
          <a:ext cx="8380325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593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Parking area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Dropdown list. Cannot be unselected.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Floor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Dropdown list. Cannot be unselected.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157318"/>
                  </a:ext>
                </a:extLst>
              </a:tr>
              <a:tr h="34359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Spot number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50751"/>
                  </a:ext>
                </a:extLst>
              </a:tr>
              <a:tr h="601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is [1,maxSpot], </a:t>
                      </a:r>
                      <a:r>
                        <a:rPr lang="en-US" dirty="0" err="1"/>
                        <a:t>maxSpot</a:t>
                      </a:r>
                      <a:r>
                        <a:rPr lang="en-US" dirty="0"/>
                        <a:t> being the maximum spot number for a particular parking name in a particular floor.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05017"/>
                  </a:ext>
                </a:extLst>
              </a:tr>
              <a:tr h="343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9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7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Validation Checks: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73" y="1215851"/>
            <a:ext cx="7697037" cy="428039"/>
          </a:xfrm>
        </p:spPr>
        <p:txBody>
          <a:bodyPr>
            <a:normAutofit/>
          </a:bodyPr>
          <a:lstStyle/>
          <a:p>
            <a:r>
              <a:rPr lang="en-US" sz="2000" dirty="0"/>
              <a:t>Edit user profile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2273" y="1761364"/>
          <a:ext cx="8328827" cy="441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871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r>
                        <a:rPr lang="en-US" dirty="0"/>
                        <a:t>UTA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Exactly 10 digits.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Contains exactly one @ character.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91317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 .</a:t>
                      </a:r>
                      <a:r>
                        <a:rPr lang="en-US" dirty="0" err="1"/>
                        <a:t>edu</a:t>
                      </a:r>
                      <a:r>
                        <a:rPr lang="en-US" dirty="0"/>
                        <a:t> extension only.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40156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 &lt;= size &lt;=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r>
                        <a:rPr lang="en-US" dirty="0"/>
                        <a:t>License plate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2742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 is : AAANNNN | A for letter and N for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85036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alphanumeric.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35005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Dropdown list, cannot be unselected.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0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8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Validation Checks: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73" y="1215851"/>
            <a:ext cx="7697037" cy="428039"/>
          </a:xfrm>
        </p:spPr>
        <p:txBody>
          <a:bodyPr>
            <a:normAutofit/>
          </a:bodyPr>
          <a:lstStyle/>
          <a:p>
            <a:r>
              <a:rPr lang="en-US" sz="2000" dirty="0"/>
              <a:t>Edit user profile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813655"/>
              </p:ext>
            </p:extLst>
          </p:nvPr>
        </p:nvGraphicFramePr>
        <p:xfrm>
          <a:off x="472273" y="1771650"/>
          <a:ext cx="8330082" cy="462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473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719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_ and alphanumeric characters (lowercase for letters).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length is 8 min 16 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Must start with a letter.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91317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40156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Exactly 10 digits.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2742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Dropdown list. Cannot be unselected.(active or revoked)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85036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r>
                        <a:rPr lang="en-US" dirty="0"/>
                        <a:t>Reason for revocation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Dropdown list. Cannot be unselected.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 overstay or 3 no shows)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35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52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Rules: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03EB3F-9C5B-6140-90FF-DAE793E2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61944"/>
              </p:ext>
            </p:extLst>
          </p:nvPr>
        </p:nvGraphicFramePr>
        <p:xfrm>
          <a:off x="432079" y="1085222"/>
          <a:ext cx="8008536" cy="5089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297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97">
                <a:tc rowSpan="3"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 A user can have a maximum of 3 usernames depending on the roles their can take (see Role below.)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7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1)Status can be either Active or Revoked. If a user has a revoked status, they cannot make any reservation on the system until they contact the admin. Reasons for revoking reservations abilities to user are either 1 overstay OR 3 no-shows. No shows are cumulative and span across days.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42610"/>
                  </a:ext>
                </a:extLst>
              </a:tr>
              <a:tr h="8527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 Can only be Parking User, Parking Manager, Admin.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50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887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Rules: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03EB3F-9C5B-6140-90FF-DAE793E2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0121"/>
              </p:ext>
            </p:extLst>
          </p:nvPr>
        </p:nvGraphicFramePr>
        <p:xfrm>
          <a:off x="432079" y="1085222"/>
          <a:ext cx="8008536" cy="1401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297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97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1)The UTA ID must be valid and linked to an already purchased parking permit with UTA.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950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Rules: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537BC5-E796-2843-A3D7-AF9722FD5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95959"/>
              </p:ext>
            </p:extLst>
          </p:nvPr>
        </p:nvGraphicFramePr>
        <p:xfrm>
          <a:off x="285750" y="1061916"/>
          <a:ext cx="8529638" cy="521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546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444">
                <a:tc>
                  <a:txBody>
                    <a:bodyPr/>
                    <a:lstStyle/>
                    <a:p>
                      <a:r>
                        <a:rPr lang="en-US" dirty="0"/>
                        <a:t>Reservation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Maximum of 3hours for the current day and is in increments of 15minute intervals. Minimum is 15mins.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Reservations must end by 00:00 of the next day.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An overstay is defined as : 5 mins more than the scheduled reservation duration.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A no show is defined as the parking camera not  detecting the license plate number before reservation ends.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4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Reservations may only be done 15 minutes or more before the actual reservation start time.(Example : If one wishes to reserve a spot for 9:00, one should make the reservation before 8:45 of the current day).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The latest start time is 23:45 of the current day.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Users cannot have multiple reservations that overlap in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1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29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Validation Checks: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73" y="1215851"/>
            <a:ext cx="7697037" cy="428039"/>
          </a:xfrm>
        </p:spPr>
        <p:txBody>
          <a:bodyPr>
            <a:normAutofit/>
          </a:bodyPr>
          <a:lstStyle/>
          <a:p>
            <a:r>
              <a:rPr lang="en-US" sz="2000" dirty="0"/>
              <a:t>Register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09608"/>
              </p:ext>
            </p:extLst>
          </p:nvPr>
        </p:nvGraphicFramePr>
        <p:xfrm>
          <a:off x="472273" y="1771650"/>
          <a:ext cx="8330082" cy="439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473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719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_ and alphanumeric characters (lowercase for letters).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length is 8 min 16 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Must start with a letter.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91317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40156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alphanumeric characters and special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2742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Exactly 10 digits.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85036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35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430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Rules: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537BC5-E796-2843-A3D7-AF9722FD5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07473"/>
              </p:ext>
            </p:extLst>
          </p:nvPr>
        </p:nvGraphicFramePr>
        <p:xfrm>
          <a:off x="307181" y="1104779"/>
          <a:ext cx="8529638" cy="466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6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546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200">
                <a:tc>
                  <a:txBody>
                    <a:bodyPr/>
                    <a:lstStyle/>
                    <a:p>
                      <a:r>
                        <a:rPr lang="en-US" dirty="0"/>
                        <a:t>Reservation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The total cost if options are selected while requesting a reservation. If a reservation is cancelled no refunds are made to the user.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Tax rate is 8.25%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Payments are exclusively accepted from: VISA, AMEX, MasterCard and Discover.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39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 Active or cancelled. Cancellations are allowed 15minutes or more before the scheduled start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390">
                <a:tc>
                  <a:txBody>
                    <a:bodyPr/>
                    <a:lstStyle/>
                    <a:p>
                      <a:r>
                        <a:rPr lang="en-US" dirty="0"/>
                        <a:t>Reservation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Choosing options is optional.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Prices are : Cart $15.95, Camera $2.95, History $1.95.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Special cart option is $31.90 outside normal hours (see Hours below).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Options are a one time charge.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9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6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Rules: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537BC5-E796-2843-A3D7-AF9722FD5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31256"/>
              </p:ext>
            </p:extLst>
          </p:nvPr>
        </p:nvGraphicFramePr>
        <p:xfrm>
          <a:off x="307181" y="1104779"/>
          <a:ext cx="8529638" cy="1652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6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546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Cart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US" dirty="0"/>
                        <a:t>Normal hours are </a:t>
                      </a:r>
                      <a:r>
                        <a:rPr lang="en-US" baseline="0" dirty="0"/>
                        <a:t>between: 06:00-20:00pm M-F</a:t>
                      </a:r>
                    </a:p>
                    <a:p>
                      <a:r>
                        <a:rPr lang="en-US" baseline="0" dirty="0"/>
                        <a:t>08:00-17:00 on Sa</a:t>
                      </a:r>
                    </a:p>
                    <a:p>
                      <a:r>
                        <a:rPr lang="en-US" baseline="0" dirty="0"/>
                        <a:t>12:00-17:00 on Su</a:t>
                      </a:r>
                    </a:p>
                    <a:p>
                      <a:r>
                        <a:rPr lang="en-US" dirty="0"/>
                        <a:t>2)   Weekends are : Saturday and Sunday.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510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F1D16F-A88B-2241-A200-8FF3E2219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47692"/>
              </p:ext>
            </p:extLst>
          </p:nvPr>
        </p:nvGraphicFramePr>
        <p:xfrm>
          <a:off x="307181" y="3123346"/>
          <a:ext cx="8529638" cy="2867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3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546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225">
                <a:tc>
                  <a:txBody>
                    <a:bodyPr/>
                    <a:lstStyle/>
                    <a:p>
                      <a:r>
                        <a:rPr lang="en-US" dirty="0"/>
                        <a:t>Parking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Parking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 Users can only downscale in parking type </a:t>
                      </a:r>
                      <a:r>
                        <a:rPr lang="en-US" dirty="0" err="1"/>
                        <a:t>i.e</a:t>
                      </a:r>
                      <a:r>
                        <a:rPr lang="en-US" dirty="0"/>
                        <a:t> Premium members can reserve Premium, midrange and basic, Midrange can reserve Midrange and basic and finally Basic can only reserve basic spots. Only Access permit holders may reserve access permit.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 Any options must apply to all parking areas.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9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1) 24HR/7days.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3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39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48972-1B2A-424D-A647-6EB809D2F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DD46A-28F1-4B24-AB69-FC42A6E40E8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A2910-6A63-1845-98C8-7A8D8BB1DC47}"/>
              </a:ext>
            </a:extLst>
          </p:cNvPr>
          <p:cNvSpPr txBox="1"/>
          <p:nvPr/>
        </p:nvSpPr>
        <p:spPr>
          <a:xfrm>
            <a:off x="1462663" y="2923271"/>
            <a:ext cx="586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3397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Validation Checks: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73" y="1215851"/>
            <a:ext cx="7697037" cy="428039"/>
          </a:xfrm>
        </p:spPr>
        <p:txBody>
          <a:bodyPr>
            <a:normAutofit/>
          </a:bodyPr>
          <a:lstStyle/>
          <a:p>
            <a:r>
              <a:rPr lang="en-US" sz="2000" dirty="0"/>
              <a:t>Register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2273" y="1761364"/>
          <a:ext cx="8328827" cy="441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871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r>
                        <a:rPr lang="en-US" dirty="0"/>
                        <a:t>UTA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Exactly 10 digits.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Contains exactly one @ character.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91317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 .</a:t>
                      </a:r>
                      <a:r>
                        <a:rPr lang="en-US" dirty="0" err="1"/>
                        <a:t>edu</a:t>
                      </a:r>
                      <a:r>
                        <a:rPr lang="en-US" dirty="0"/>
                        <a:t> extension only.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40156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 &lt;= size &lt;=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r>
                        <a:rPr lang="en-US" dirty="0"/>
                        <a:t>License plate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2742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 is : AAANNNN | A for letter and N for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85036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alphanumeric.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35005"/>
                  </a:ext>
                </a:extLst>
              </a:tr>
              <a:tr h="393214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Dropdown list, cannot be unselected.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0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79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Validation Checks: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73" y="1215851"/>
            <a:ext cx="7697037" cy="428039"/>
          </a:xfrm>
        </p:spPr>
        <p:txBody>
          <a:bodyPr>
            <a:normAutofit/>
          </a:bodyPr>
          <a:lstStyle/>
          <a:p>
            <a:r>
              <a:rPr lang="en-US" sz="2000" dirty="0"/>
              <a:t>Login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171589"/>
              </p:ext>
            </p:extLst>
          </p:nvPr>
        </p:nvGraphicFramePr>
        <p:xfrm>
          <a:off x="472273" y="1771650"/>
          <a:ext cx="8330082" cy="1557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473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719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</a:tbl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981EE23-0DEB-F843-BD2B-432F12C38430}"/>
              </a:ext>
            </a:extLst>
          </p:cNvPr>
          <p:cNvSpPr txBox="1">
            <a:spLocks/>
          </p:cNvSpPr>
          <p:nvPr/>
        </p:nvSpPr>
        <p:spPr>
          <a:xfrm>
            <a:off x="472272" y="3768551"/>
            <a:ext cx="7697037" cy="428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Update profile form validation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4657F8-C96F-244A-8E7F-BDF405464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53677"/>
              </p:ext>
            </p:extLst>
          </p:nvPr>
        </p:nvGraphicFramePr>
        <p:xfrm>
          <a:off x="472273" y="4324350"/>
          <a:ext cx="8330082" cy="177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473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552">
                <a:tc>
                  <a:txBody>
                    <a:bodyPr/>
                    <a:lstStyle/>
                    <a:p>
                      <a:r>
                        <a:rPr lang="en-US" dirty="0"/>
                        <a:t>License plate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 is : AAANNNN | A for letter and N for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40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alphanumeric.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64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85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Validation Checks: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73" y="1215851"/>
            <a:ext cx="7697037" cy="428039"/>
          </a:xfrm>
        </p:spPr>
        <p:txBody>
          <a:bodyPr>
            <a:normAutofit/>
          </a:bodyPr>
          <a:lstStyle/>
          <a:p>
            <a:r>
              <a:rPr lang="en-US" sz="2000" dirty="0"/>
              <a:t>Update profile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32750"/>
              </p:ext>
            </p:extLst>
          </p:nvPr>
        </p:nvGraphicFramePr>
        <p:xfrm>
          <a:off x="472272" y="1876427"/>
          <a:ext cx="8380325" cy="4042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85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alphanumeric characters and special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Exactly 10 digits.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91317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40156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Contains a exactly one @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 .</a:t>
                      </a:r>
                      <a:r>
                        <a:rPr lang="en-US" dirty="0" err="1"/>
                        <a:t>edu</a:t>
                      </a:r>
                      <a:r>
                        <a:rPr lang="en-US" dirty="0"/>
                        <a:t> extension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2742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 &lt;= size &lt;=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85036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Alphanumeric and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35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2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Validation Checks: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73" y="1215851"/>
            <a:ext cx="7697037" cy="428039"/>
          </a:xfrm>
        </p:spPr>
        <p:txBody>
          <a:bodyPr>
            <a:normAutofit/>
          </a:bodyPr>
          <a:lstStyle/>
          <a:p>
            <a:r>
              <a:rPr lang="en-US" sz="2000" dirty="0"/>
              <a:t>Request reservation form validation 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50429"/>
              </p:ext>
            </p:extLst>
          </p:nvPr>
        </p:nvGraphicFramePr>
        <p:xfrm>
          <a:off x="472273" y="1690459"/>
          <a:ext cx="8380325" cy="443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85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67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Start time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 is 24hr clock : HH:MM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Type of input is a time field not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Cannot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67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Duration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 a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91317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Cannot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40156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Increment of 15mins.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Minimum is 15 inclusive, maximum is 180 inclusive.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2742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 minutes format </a:t>
                      </a:r>
                      <a:r>
                        <a:rPr lang="en-US" dirty="0" err="1"/>
                        <a:t>i.e</a:t>
                      </a:r>
                      <a:r>
                        <a:rPr lang="en-US" dirty="0"/>
                        <a:t> 2hours should be 120 as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85036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Parking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Dropdown list. Cannot be unselected.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35005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84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52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Validation Checks: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73" y="1215851"/>
            <a:ext cx="7697037" cy="428039"/>
          </a:xfrm>
        </p:spPr>
        <p:txBody>
          <a:bodyPr>
            <a:normAutofit/>
          </a:bodyPr>
          <a:lstStyle/>
          <a:p>
            <a:r>
              <a:rPr lang="en-US" sz="2000" dirty="0"/>
              <a:t>Modify my reserved spots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15415"/>
              </p:ext>
            </p:extLst>
          </p:nvPr>
        </p:nvGraphicFramePr>
        <p:xfrm>
          <a:off x="472273" y="1690459"/>
          <a:ext cx="8380325" cy="443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85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67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Start time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 is 24hr clock : HH:MM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Type of input is a time field not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Cannot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467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Duration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 a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91317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Cannot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40156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Increment of 15mins.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Minimum is 15 inclusive, maximum is 180 inclusive.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2742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 minutes format </a:t>
                      </a:r>
                      <a:r>
                        <a:rPr lang="en-US" dirty="0" err="1"/>
                        <a:t>i.e</a:t>
                      </a:r>
                      <a:r>
                        <a:rPr lang="en-US" dirty="0"/>
                        <a:t> 2hours should be 120 as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385036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Parking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Dropdown list. Cannot be unselected.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35005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843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38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Validation Checks: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73" y="1215851"/>
            <a:ext cx="7697037" cy="428039"/>
          </a:xfrm>
        </p:spPr>
        <p:txBody>
          <a:bodyPr>
            <a:normAutofit/>
          </a:bodyPr>
          <a:lstStyle/>
          <a:p>
            <a:r>
              <a:rPr lang="en-US" sz="2000" dirty="0"/>
              <a:t>Make a payment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33667"/>
              </p:ext>
            </p:extLst>
          </p:nvPr>
        </p:nvGraphicFramePr>
        <p:xfrm>
          <a:off x="472273" y="1690459"/>
          <a:ext cx="8380325" cy="206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85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Credit card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Dropdown. Cannot be unselected.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67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Credit card number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 a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91317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Exactly 16 digits.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40156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</a:tbl>
          </a:graphicData>
        </a:graphic>
      </p:graphicFrame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93FB142-6566-E34A-8E3D-3B05415E15B9}"/>
              </a:ext>
            </a:extLst>
          </p:cNvPr>
          <p:cNvSpPr txBox="1">
            <a:spLocks/>
          </p:cNvSpPr>
          <p:nvPr/>
        </p:nvSpPr>
        <p:spPr>
          <a:xfrm>
            <a:off x="472273" y="3914967"/>
            <a:ext cx="7697037" cy="428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View numbers of available spaces: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D27C62A-685F-6B47-A13B-486DCB4C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4570"/>
              </p:ext>
            </p:extLst>
          </p:nvPr>
        </p:nvGraphicFramePr>
        <p:xfrm>
          <a:off x="472272" y="4359527"/>
          <a:ext cx="8380325" cy="206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85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Start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 is 24hr clock : HH:MM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6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Type of input is a time field not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91317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Cannot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40156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Parking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 down. Cannot be unselected.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92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Validation Checks: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2B2E8-CBA5-4D0C-A017-9480F9E0BA9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73" y="1215851"/>
            <a:ext cx="7697037" cy="428039"/>
          </a:xfrm>
        </p:spPr>
        <p:txBody>
          <a:bodyPr>
            <a:normAutofit/>
          </a:bodyPr>
          <a:lstStyle/>
          <a:p>
            <a:r>
              <a:rPr lang="en-US" sz="2000" dirty="0"/>
              <a:t>View parking spot details form validation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403928"/>
              </p:ext>
            </p:extLst>
          </p:nvPr>
        </p:nvGraphicFramePr>
        <p:xfrm>
          <a:off x="472273" y="1690459"/>
          <a:ext cx="8380325" cy="29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85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67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Spot number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is [1,maxSpot], </a:t>
                      </a:r>
                      <a:r>
                        <a:rPr lang="en-US" dirty="0" err="1"/>
                        <a:t>maxSpot</a:t>
                      </a:r>
                      <a:r>
                        <a:rPr lang="en-US" dirty="0"/>
                        <a:t> being the maximum spot number for a particular parking name in a particular floor.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91317"/>
                  </a:ext>
                </a:extLst>
              </a:tr>
              <a:tr h="3954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40156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Parking area name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Dropdown. Cannot be unselected.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395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Dropdown. Cannot be unselected.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1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85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{8C8EC29C-A09E-B140-8BEB-AC29E59574B6}tf10001069</Template>
  <TotalTime>12288</TotalTime>
  <Words>1627</Words>
  <Application>Microsoft Macintosh PowerPoint</Application>
  <PresentationFormat>Letter Paper (8.5x11 in)</PresentationFormat>
  <Paragraphs>409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Validation Checks:</vt:lpstr>
      <vt:lpstr>Validation Checks:</vt:lpstr>
      <vt:lpstr>Validation Checks:</vt:lpstr>
      <vt:lpstr>Validation Checks:</vt:lpstr>
      <vt:lpstr>Validation Checks:</vt:lpstr>
      <vt:lpstr>Validation Checks:</vt:lpstr>
      <vt:lpstr>Validation Checks:</vt:lpstr>
      <vt:lpstr>Validation Checks:</vt:lpstr>
      <vt:lpstr>Validation Checks:</vt:lpstr>
      <vt:lpstr>Validation Checks:</vt:lpstr>
      <vt:lpstr>Validation Checks:</vt:lpstr>
      <vt:lpstr>Validation Checks:</vt:lpstr>
      <vt:lpstr>Validation Checks:</vt:lpstr>
      <vt:lpstr>Validation Checks:</vt:lpstr>
      <vt:lpstr>Validation Checks:</vt:lpstr>
      <vt:lpstr>Rules:</vt:lpstr>
      <vt:lpstr>Rules:</vt:lpstr>
      <vt:lpstr>Rules:</vt:lpstr>
      <vt:lpstr>Rules:</vt:lpstr>
      <vt:lpstr>Rules: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M02 - Overview of the Instructors  Web application</dc:title>
  <dc:subject/>
  <dc:creator>Robb</dc:creator>
  <cp:keywords/>
  <dc:description/>
  <cp:lastModifiedBy>Belefqih, Houda</cp:lastModifiedBy>
  <cp:revision>854</cp:revision>
  <cp:lastPrinted>2000-04-26T18:53:56Z</cp:lastPrinted>
  <dcterms:created xsi:type="dcterms:W3CDTF">2000-10-06T16:34:12Z</dcterms:created>
  <dcterms:modified xsi:type="dcterms:W3CDTF">2019-01-28T22:28:00Z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LFWC\robbjh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false</vt:bool>
  </property>
  <property fmtid="{D5CDD505-2E9C-101B-9397-08002B2CF9AE}" pid="8" name="Allow Footer Overwrite">
    <vt:bool>false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</Properties>
</file>