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7556500" cy="10693400"/>
  <p:notesSz cx="6858000" cy="9144000"/>
  <p:embeddedFontLst>
    <p:embeddedFont>
      <p:font typeface="Loubag Bold" charset="1" panose="02020A03060303060403"/>
      <p:regular r:id="rId17"/>
    </p:embeddedFont>
    <p:embeddedFont>
      <p:font typeface="The Youngest Script" charset="1" panose="00000500000000000000"/>
      <p:regular r:id="rId18"/>
    </p:embeddedFont>
    <p:embeddedFont>
      <p:font typeface="Kollektif" charset="1" panose="020B0604020101010102"/>
      <p:regular r:id="rId19"/>
    </p:embeddedFont>
    <p:embeddedFont>
      <p:font typeface="Kollektif Bold" charset="1" panose="020B0604020101010102"/>
      <p:regular r:id="rId20"/>
    </p:embeddedFont>
    <p:embeddedFont>
      <p:font typeface="Canva Sans Bold" charset="1" panose="020B0803030501040103"/>
      <p:regular r:id="rId21"/>
    </p:embeddedFont>
    <p:embeddedFont>
      <p:font typeface="League Gothic Italics"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1DF"/>
        </a:solidFill>
      </p:bgPr>
    </p:bg>
    <p:spTree>
      <p:nvGrpSpPr>
        <p:cNvPr id="1" name=""/>
        <p:cNvGrpSpPr/>
        <p:nvPr/>
      </p:nvGrpSpPr>
      <p:grpSpPr>
        <a:xfrm>
          <a:off x="0" y="0"/>
          <a:ext cx="0" cy="0"/>
          <a:chOff x="0" y="0"/>
          <a:chExt cx="0" cy="0"/>
        </a:xfrm>
      </p:grpSpPr>
      <p:grpSp>
        <p:nvGrpSpPr>
          <p:cNvPr name="Group 2" id="2"/>
          <p:cNvGrpSpPr/>
          <p:nvPr/>
        </p:nvGrpSpPr>
        <p:grpSpPr>
          <a:xfrm rot="0">
            <a:off x="-222380" y="-346623"/>
            <a:ext cx="5744868" cy="2205246"/>
            <a:chOff x="0" y="0"/>
            <a:chExt cx="7659824" cy="2940328"/>
          </a:xfrm>
        </p:grpSpPr>
        <p:sp>
          <p:nvSpPr>
            <p:cNvPr name="Freeform 3" id="3"/>
            <p:cNvSpPr/>
            <p:nvPr/>
          </p:nvSpPr>
          <p:spPr>
            <a:xfrm flipH="false" flipV="false" rot="0">
              <a:off x="0" y="1377257"/>
              <a:ext cx="7659824" cy="1563071"/>
            </a:xfrm>
            <a:custGeom>
              <a:avLst/>
              <a:gdLst/>
              <a:ahLst/>
              <a:cxnLst/>
              <a:rect r="r" b="b" t="t" l="l"/>
              <a:pathLst>
                <a:path h="1563071" w="7659824">
                  <a:moveTo>
                    <a:pt x="0" y="0"/>
                  </a:moveTo>
                  <a:lnTo>
                    <a:pt x="7659824" y="0"/>
                  </a:lnTo>
                  <a:lnTo>
                    <a:pt x="7659824" y="1563071"/>
                  </a:lnTo>
                  <a:lnTo>
                    <a:pt x="0" y="156307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0"/>
              <a:ext cx="7659824" cy="1563071"/>
            </a:xfrm>
            <a:custGeom>
              <a:avLst/>
              <a:gdLst/>
              <a:ahLst/>
              <a:cxnLst/>
              <a:rect r="r" b="b" t="t" l="l"/>
              <a:pathLst>
                <a:path h="1563071" w="7659824">
                  <a:moveTo>
                    <a:pt x="0" y="0"/>
                  </a:moveTo>
                  <a:lnTo>
                    <a:pt x="7659824" y="0"/>
                  </a:lnTo>
                  <a:lnTo>
                    <a:pt x="7659824" y="1563071"/>
                  </a:lnTo>
                  <a:lnTo>
                    <a:pt x="0" y="1563071"/>
                  </a:lnTo>
                  <a:lnTo>
                    <a:pt x="0" y="0"/>
                  </a:lnTo>
                  <a:close/>
                </a:path>
              </a:pathLst>
            </a:custGeom>
            <a:blipFill>
              <a:blip r:embed="rId2">
                <a:alphaModFix amt="27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true" rot="9583566">
            <a:off x="3385026" y="-1108449"/>
            <a:ext cx="5438959" cy="5214602"/>
          </a:xfrm>
          <a:custGeom>
            <a:avLst/>
            <a:gdLst/>
            <a:ahLst/>
            <a:cxnLst/>
            <a:rect r="r" b="b" t="t" l="l"/>
            <a:pathLst>
              <a:path h="5214602" w="5438959">
                <a:moveTo>
                  <a:pt x="0" y="5214602"/>
                </a:moveTo>
                <a:lnTo>
                  <a:pt x="5438959" y="5214602"/>
                </a:lnTo>
                <a:lnTo>
                  <a:pt x="5438959" y="0"/>
                </a:lnTo>
                <a:lnTo>
                  <a:pt x="0" y="0"/>
                </a:lnTo>
                <a:lnTo>
                  <a:pt x="0" y="5214602"/>
                </a:lnTo>
                <a:close/>
              </a:path>
            </a:pathLst>
          </a:custGeom>
          <a:blipFill>
            <a:blip r:embed="rId4"/>
            <a:stretch>
              <a:fillRect l="0" t="0" r="0" b="0"/>
            </a:stretch>
          </a:blipFill>
          <a:ln cap="sq">
            <a:noFill/>
            <a:prstDash val="solid"/>
            <a:miter/>
          </a:ln>
        </p:spPr>
      </p:sp>
      <p:sp>
        <p:nvSpPr>
          <p:cNvPr name="Freeform 6" id="6"/>
          <p:cNvSpPr/>
          <p:nvPr/>
        </p:nvSpPr>
        <p:spPr>
          <a:xfrm flipH="false" flipV="false" rot="232842">
            <a:off x="586812" y="3152310"/>
            <a:ext cx="6386376" cy="2299095"/>
          </a:xfrm>
          <a:custGeom>
            <a:avLst/>
            <a:gdLst/>
            <a:ahLst/>
            <a:cxnLst/>
            <a:rect r="r" b="b" t="t" l="l"/>
            <a:pathLst>
              <a:path h="2299095" w="6386376">
                <a:moveTo>
                  <a:pt x="0" y="0"/>
                </a:moveTo>
                <a:lnTo>
                  <a:pt x="6386376" y="0"/>
                </a:lnTo>
                <a:lnTo>
                  <a:pt x="6386376" y="2299095"/>
                </a:lnTo>
                <a:lnTo>
                  <a:pt x="0" y="22990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363510" y="3817670"/>
            <a:ext cx="4832980" cy="863600"/>
          </a:xfrm>
          <a:prstGeom prst="rect">
            <a:avLst/>
          </a:prstGeom>
        </p:spPr>
        <p:txBody>
          <a:bodyPr anchor="t" rtlCol="false" tIns="0" lIns="0" bIns="0" rIns="0">
            <a:spAutoFit/>
          </a:bodyPr>
          <a:lstStyle/>
          <a:p>
            <a:pPr algn="ctr">
              <a:lnSpc>
                <a:spcPts val="7000"/>
              </a:lnSpc>
            </a:pPr>
            <a:r>
              <a:rPr lang="en-US" b="true" sz="5000" spc="260">
                <a:solidFill>
                  <a:srgbClr val="47413A"/>
                </a:solidFill>
                <a:latin typeface="Loubag Bold"/>
                <a:ea typeface="Loubag Bold"/>
                <a:cs typeface="Loubag Bold"/>
                <a:sym typeface="Loubag Bold"/>
              </a:rPr>
              <a:t>PORTFOLIO</a:t>
            </a:r>
          </a:p>
        </p:txBody>
      </p:sp>
      <p:sp>
        <p:nvSpPr>
          <p:cNvPr name="TextBox 8" id="8"/>
          <p:cNvSpPr txBox="true"/>
          <p:nvPr/>
        </p:nvSpPr>
        <p:spPr>
          <a:xfrm rot="0">
            <a:off x="1155150" y="5750932"/>
            <a:ext cx="5249700" cy="936627"/>
          </a:xfrm>
          <a:prstGeom prst="rect">
            <a:avLst/>
          </a:prstGeom>
        </p:spPr>
        <p:txBody>
          <a:bodyPr anchor="t" rtlCol="false" tIns="0" lIns="0" bIns="0" rIns="0">
            <a:spAutoFit/>
          </a:bodyPr>
          <a:lstStyle/>
          <a:p>
            <a:pPr algn="ctr">
              <a:lnSpc>
                <a:spcPts val="7699"/>
              </a:lnSpc>
            </a:pPr>
            <a:r>
              <a:rPr lang="en-US" sz="5499">
                <a:solidFill>
                  <a:srgbClr val="776049"/>
                </a:solidFill>
                <a:latin typeface="The Youngest Script"/>
                <a:ea typeface="The Youngest Script"/>
                <a:cs typeface="The Youngest Script"/>
                <a:sym typeface="The Youngest Script"/>
              </a:rPr>
              <a:t>Srihari</a:t>
            </a:r>
          </a:p>
        </p:txBody>
      </p:sp>
      <p:grpSp>
        <p:nvGrpSpPr>
          <p:cNvPr name="Group 9" id="9"/>
          <p:cNvGrpSpPr/>
          <p:nvPr/>
        </p:nvGrpSpPr>
        <p:grpSpPr>
          <a:xfrm rot="-10800000">
            <a:off x="2120414" y="8833377"/>
            <a:ext cx="5744868" cy="2205246"/>
            <a:chOff x="0" y="0"/>
            <a:chExt cx="7659824" cy="2940328"/>
          </a:xfrm>
        </p:grpSpPr>
        <p:sp>
          <p:nvSpPr>
            <p:cNvPr name="Freeform 10" id="10"/>
            <p:cNvSpPr/>
            <p:nvPr/>
          </p:nvSpPr>
          <p:spPr>
            <a:xfrm flipH="false" flipV="false" rot="0">
              <a:off x="0" y="1377257"/>
              <a:ext cx="7659824" cy="1563071"/>
            </a:xfrm>
            <a:custGeom>
              <a:avLst/>
              <a:gdLst/>
              <a:ahLst/>
              <a:cxnLst/>
              <a:rect r="r" b="b" t="t" l="l"/>
              <a:pathLst>
                <a:path h="1563071" w="7659824">
                  <a:moveTo>
                    <a:pt x="0" y="0"/>
                  </a:moveTo>
                  <a:lnTo>
                    <a:pt x="7659824" y="0"/>
                  </a:lnTo>
                  <a:lnTo>
                    <a:pt x="7659824" y="1563071"/>
                  </a:lnTo>
                  <a:lnTo>
                    <a:pt x="0" y="156307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0" y="0"/>
              <a:ext cx="7659824" cy="1563071"/>
            </a:xfrm>
            <a:custGeom>
              <a:avLst/>
              <a:gdLst/>
              <a:ahLst/>
              <a:cxnLst/>
              <a:rect r="r" b="b" t="t" l="l"/>
              <a:pathLst>
                <a:path h="1563071" w="7659824">
                  <a:moveTo>
                    <a:pt x="0" y="0"/>
                  </a:moveTo>
                  <a:lnTo>
                    <a:pt x="7659824" y="0"/>
                  </a:lnTo>
                  <a:lnTo>
                    <a:pt x="7659824" y="1563071"/>
                  </a:lnTo>
                  <a:lnTo>
                    <a:pt x="0" y="1563071"/>
                  </a:lnTo>
                  <a:lnTo>
                    <a:pt x="0" y="0"/>
                  </a:lnTo>
                  <a:close/>
                </a:path>
              </a:pathLst>
            </a:custGeom>
            <a:blipFill>
              <a:blip r:embed="rId2">
                <a:alphaModFix amt="27000"/>
                <a:extLst>
                  <a:ext uri="{96DAC541-7B7A-43D3-8B79-37D633B846F1}">
                    <asvg:svgBlip xmlns:asvg="http://schemas.microsoft.com/office/drawing/2016/SVG/main" r:embed="rId3"/>
                  </a:ext>
                </a:extLst>
              </a:blip>
              <a:stretch>
                <a:fillRect l="0" t="0" r="0" b="0"/>
              </a:stretch>
            </a:blipFill>
          </p:spPr>
        </p:sp>
      </p:grpSp>
      <p:sp>
        <p:nvSpPr>
          <p:cNvPr name="Freeform 12" id="12"/>
          <p:cNvSpPr/>
          <p:nvPr/>
        </p:nvSpPr>
        <p:spPr>
          <a:xfrm flipH="true" flipV="false" rot="9583566">
            <a:off x="-1397539" y="6636499"/>
            <a:ext cx="5438959" cy="5214602"/>
          </a:xfrm>
          <a:custGeom>
            <a:avLst/>
            <a:gdLst/>
            <a:ahLst/>
            <a:cxnLst/>
            <a:rect r="r" b="b" t="t" l="l"/>
            <a:pathLst>
              <a:path h="5214602" w="5438959">
                <a:moveTo>
                  <a:pt x="5438959" y="0"/>
                </a:moveTo>
                <a:lnTo>
                  <a:pt x="0" y="0"/>
                </a:lnTo>
                <a:lnTo>
                  <a:pt x="0" y="5214602"/>
                </a:lnTo>
                <a:lnTo>
                  <a:pt x="5438959" y="5214602"/>
                </a:lnTo>
                <a:lnTo>
                  <a:pt x="5438959" y="0"/>
                </a:lnTo>
                <a:close/>
              </a:path>
            </a:pathLst>
          </a:custGeom>
          <a:blipFill>
            <a:blip r:embed="rId4"/>
            <a:stretch>
              <a:fillRect l="0" t="0" r="0" b="0"/>
            </a:stretch>
          </a:blipFill>
          <a:ln cap="sq">
            <a:noFill/>
            <a:prstDash val="solid"/>
            <a:miter/>
          </a:ln>
        </p:spPr>
      </p:sp>
      <p:sp>
        <p:nvSpPr>
          <p:cNvPr name="Freeform 13" id="13"/>
          <p:cNvSpPr/>
          <p:nvPr/>
        </p:nvSpPr>
        <p:spPr>
          <a:xfrm flipH="false" flipV="false" rot="908849">
            <a:off x="4444182" y="8047052"/>
            <a:ext cx="984969" cy="670189"/>
          </a:xfrm>
          <a:custGeom>
            <a:avLst/>
            <a:gdLst/>
            <a:ahLst/>
            <a:cxnLst/>
            <a:rect r="r" b="b" t="t" l="l"/>
            <a:pathLst>
              <a:path h="670189" w="984969">
                <a:moveTo>
                  <a:pt x="0" y="0"/>
                </a:moveTo>
                <a:lnTo>
                  <a:pt x="984969" y="0"/>
                </a:lnTo>
                <a:lnTo>
                  <a:pt x="984969" y="670189"/>
                </a:lnTo>
                <a:lnTo>
                  <a:pt x="0" y="670189"/>
                </a:lnTo>
                <a:lnTo>
                  <a:pt x="0" y="0"/>
                </a:lnTo>
                <a:close/>
              </a:path>
            </a:pathLst>
          </a:custGeom>
          <a:blipFill>
            <a:blip r:embed="rId7"/>
            <a:stretch>
              <a:fillRect l="0" t="0" r="0" b="0"/>
            </a:stretch>
          </a:blipFill>
        </p:spPr>
      </p:sp>
      <p:sp>
        <p:nvSpPr>
          <p:cNvPr name="TextBox 14" id="14"/>
          <p:cNvSpPr txBox="true"/>
          <p:nvPr/>
        </p:nvSpPr>
        <p:spPr>
          <a:xfrm rot="0">
            <a:off x="1698591" y="2539607"/>
            <a:ext cx="4061731" cy="604520"/>
          </a:xfrm>
          <a:prstGeom prst="rect">
            <a:avLst/>
          </a:prstGeom>
        </p:spPr>
        <p:txBody>
          <a:bodyPr anchor="t" rtlCol="false" tIns="0" lIns="0" bIns="0" rIns="0">
            <a:spAutoFit/>
          </a:bodyPr>
          <a:lstStyle/>
          <a:p>
            <a:pPr algn="ctr">
              <a:lnSpc>
                <a:spcPts val="4479"/>
              </a:lnSpc>
            </a:pPr>
            <a:r>
              <a:rPr lang="en-US" sz="3199">
                <a:solidFill>
                  <a:srgbClr val="47413A"/>
                </a:solidFill>
                <a:latin typeface="Kollektif"/>
                <a:ea typeface="Kollektif"/>
                <a:cs typeface="Kollektif"/>
                <a:sym typeface="Kollektif"/>
              </a:rPr>
              <a:t>4X4 Training program</a:t>
            </a:r>
          </a:p>
        </p:txBody>
      </p:sp>
      <p:sp>
        <p:nvSpPr>
          <p:cNvPr name="Freeform 15" id="15"/>
          <p:cNvSpPr/>
          <p:nvPr/>
        </p:nvSpPr>
        <p:spPr>
          <a:xfrm flipH="false" flipV="false" rot="-1379860">
            <a:off x="2309575" y="1973233"/>
            <a:ext cx="680959" cy="463336"/>
          </a:xfrm>
          <a:custGeom>
            <a:avLst/>
            <a:gdLst/>
            <a:ahLst/>
            <a:cxnLst/>
            <a:rect r="r" b="b" t="t" l="l"/>
            <a:pathLst>
              <a:path h="463336" w="680959">
                <a:moveTo>
                  <a:pt x="0" y="0"/>
                </a:moveTo>
                <a:lnTo>
                  <a:pt x="680959" y="0"/>
                </a:lnTo>
                <a:lnTo>
                  <a:pt x="680959" y="463337"/>
                </a:lnTo>
                <a:lnTo>
                  <a:pt x="0" y="463337"/>
                </a:lnTo>
                <a:lnTo>
                  <a:pt x="0" y="0"/>
                </a:lnTo>
                <a:close/>
              </a:path>
            </a:pathLst>
          </a:custGeom>
          <a:blipFill>
            <a:blip r:embed="rId8"/>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1DF"/>
        </a:solidFill>
      </p:bgPr>
    </p:bg>
    <p:spTree>
      <p:nvGrpSpPr>
        <p:cNvPr id="1" name=""/>
        <p:cNvGrpSpPr/>
        <p:nvPr/>
      </p:nvGrpSpPr>
      <p:grpSpPr>
        <a:xfrm>
          <a:off x="0" y="0"/>
          <a:ext cx="0" cy="0"/>
          <a:chOff x="0" y="0"/>
          <a:chExt cx="0" cy="0"/>
        </a:xfrm>
      </p:grpSpPr>
      <p:sp>
        <p:nvSpPr>
          <p:cNvPr name="Freeform 2" id="2"/>
          <p:cNvSpPr/>
          <p:nvPr/>
        </p:nvSpPr>
        <p:spPr>
          <a:xfrm flipH="false" flipV="false" rot="0">
            <a:off x="331019" y="5986125"/>
            <a:ext cx="6897962" cy="3380683"/>
          </a:xfrm>
          <a:custGeom>
            <a:avLst/>
            <a:gdLst/>
            <a:ahLst/>
            <a:cxnLst/>
            <a:rect r="r" b="b" t="t" l="l"/>
            <a:pathLst>
              <a:path h="3380683" w="6897962">
                <a:moveTo>
                  <a:pt x="0" y="0"/>
                </a:moveTo>
                <a:lnTo>
                  <a:pt x="6897962" y="0"/>
                </a:lnTo>
                <a:lnTo>
                  <a:pt x="6897962" y="3380683"/>
                </a:lnTo>
                <a:lnTo>
                  <a:pt x="0" y="3380683"/>
                </a:lnTo>
                <a:lnTo>
                  <a:pt x="0" y="0"/>
                </a:lnTo>
                <a:close/>
              </a:path>
            </a:pathLst>
          </a:custGeom>
          <a:blipFill>
            <a:blip r:embed="rId2"/>
            <a:stretch>
              <a:fillRect l="-1319" t="0" r="-1319" b="0"/>
            </a:stretch>
          </a:blipFill>
        </p:spPr>
      </p:sp>
      <p:sp>
        <p:nvSpPr>
          <p:cNvPr name="TextBox 3" id="3"/>
          <p:cNvSpPr txBox="true"/>
          <p:nvPr/>
        </p:nvSpPr>
        <p:spPr>
          <a:xfrm rot="0">
            <a:off x="78216" y="651225"/>
            <a:ext cx="7403568" cy="4860925"/>
          </a:xfrm>
          <a:prstGeom prst="rect">
            <a:avLst/>
          </a:prstGeom>
        </p:spPr>
        <p:txBody>
          <a:bodyPr anchor="t" rtlCol="false" tIns="0" lIns="0" bIns="0" rIns="0">
            <a:spAutoFit/>
          </a:bodyPr>
          <a:lstStyle/>
          <a:p>
            <a:pPr algn="just">
              <a:lnSpc>
                <a:spcPts val="3500"/>
              </a:lnSpc>
            </a:pPr>
            <a:r>
              <a:rPr lang="en-US" sz="2500" b="true">
                <a:solidFill>
                  <a:srgbClr val="000000"/>
                </a:solidFill>
                <a:latin typeface="Kollektif Bold"/>
                <a:ea typeface="Kollektif Bold"/>
                <a:cs typeface="Kollektif Bold"/>
                <a:sym typeface="Kollektif Bold"/>
              </a:rPr>
              <a:t>Applications:</a:t>
            </a:r>
          </a:p>
          <a:p>
            <a:pPr algn="just">
              <a:lnSpc>
                <a:spcPts val="3500"/>
              </a:lnSpc>
            </a:pPr>
            <a:r>
              <a:rPr lang="en-US" sz="2500" b="true">
                <a:solidFill>
                  <a:srgbClr val="000000"/>
                </a:solidFill>
                <a:latin typeface="Kollektif Bold"/>
                <a:ea typeface="Kollektif Bold"/>
                <a:cs typeface="Kollektif Bold"/>
                <a:sym typeface="Kollektif Bold"/>
              </a:rPr>
              <a:t>- Digital assistants</a:t>
            </a:r>
          </a:p>
          <a:p>
            <a:pPr algn="just">
              <a:lnSpc>
                <a:spcPts val="3500"/>
              </a:lnSpc>
            </a:pPr>
            <a:r>
              <a:rPr lang="en-US" sz="2500" b="true">
                <a:solidFill>
                  <a:srgbClr val="000000"/>
                </a:solidFill>
                <a:latin typeface="Kollektif Bold"/>
                <a:ea typeface="Kollektif Bold"/>
                <a:cs typeface="Kollektif Bold"/>
                <a:sym typeface="Kollektif Bold"/>
              </a:rPr>
              <a:t>- Voice-enabled devices</a:t>
            </a:r>
          </a:p>
          <a:p>
            <a:pPr algn="just">
              <a:lnSpc>
                <a:spcPts val="3500"/>
              </a:lnSpc>
            </a:pPr>
            <a:r>
              <a:rPr lang="en-US" sz="2500" b="true">
                <a:solidFill>
                  <a:srgbClr val="000000"/>
                </a:solidFill>
                <a:latin typeface="Kollektif Bold"/>
                <a:ea typeface="Kollektif Bold"/>
                <a:cs typeface="Kollektif Bold"/>
                <a:sym typeface="Kollektif Bold"/>
              </a:rPr>
              <a:t>- Credit card fraud detection</a:t>
            </a:r>
          </a:p>
          <a:p>
            <a:pPr algn="just">
              <a:lnSpc>
                <a:spcPts val="3500"/>
              </a:lnSpc>
            </a:pPr>
            <a:r>
              <a:rPr lang="en-US" sz="2500" b="true">
                <a:solidFill>
                  <a:srgbClr val="000000"/>
                </a:solidFill>
                <a:latin typeface="Kollektif Bold"/>
                <a:ea typeface="Kollektif Bold"/>
                <a:cs typeface="Kollektif Bold"/>
                <a:sym typeface="Kollektif Bold"/>
              </a:rPr>
              <a:t>- Self-driving carsa</a:t>
            </a:r>
          </a:p>
          <a:p>
            <a:pPr algn="just">
              <a:lnSpc>
                <a:spcPts val="3500"/>
              </a:lnSpc>
            </a:pPr>
            <a:r>
              <a:rPr lang="en-US" sz="2500" b="true">
                <a:solidFill>
                  <a:srgbClr val="000000"/>
                </a:solidFill>
                <a:latin typeface="Kollektif Bold"/>
                <a:ea typeface="Kollektif Bold"/>
                <a:cs typeface="Kollektif Bold"/>
                <a:sym typeface="Kollektif Bold"/>
              </a:rPr>
              <a:t>- Generative AI</a:t>
            </a:r>
          </a:p>
          <a:p>
            <a:pPr algn="just">
              <a:lnSpc>
                <a:spcPts val="3500"/>
              </a:lnSpc>
            </a:pPr>
          </a:p>
          <a:p>
            <a:pPr algn="just">
              <a:lnSpc>
                <a:spcPts val="3500"/>
              </a:lnSpc>
            </a:pPr>
            <a:r>
              <a:rPr lang="en-US" sz="2500" b="true">
                <a:solidFill>
                  <a:srgbClr val="000000"/>
                </a:solidFill>
                <a:latin typeface="Kollektif Bold"/>
                <a:ea typeface="Kollektif Bold"/>
                <a:cs typeface="Kollektif Bold"/>
                <a:sym typeface="Kollektif Bold"/>
              </a:rPr>
              <a:t>Deep learning enables systems to learn from vast amounts of data and improve their performance over time.</a:t>
            </a:r>
          </a:p>
          <a:p>
            <a:pPr algn="just">
              <a:lnSpc>
                <a:spcPts val="350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3E1DF"/>
        </a:solidFill>
      </p:bgPr>
    </p:bg>
    <p:spTree>
      <p:nvGrpSpPr>
        <p:cNvPr id="1" name=""/>
        <p:cNvGrpSpPr/>
        <p:nvPr/>
      </p:nvGrpSpPr>
      <p:grpSpPr>
        <a:xfrm>
          <a:off x="0" y="0"/>
          <a:ext cx="0" cy="0"/>
          <a:chOff x="0" y="0"/>
          <a:chExt cx="0" cy="0"/>
        </a:xfrm>
      </p:grpSpPr>
      <p:sp>
        <p:nvSpPr>
          <p:cNvPr name="TextBox 2" id="2"/>
          <p:cNvSpPr txBox="true"/>
          <p:nvPr/>
        </p:nvSpPr>
        <p:spPr>
          <a:xfrm rot="0">
            <a:off x="756000" y="5010134"/>
            <a:ext cx="6048000" cy="1599451"/>
          </a:xfrm>
          <a:prstGeom prst="rect">
            <a:avLst/>
          </a:prstGeom>
        </p:spPr>
        <p:txBody>
          <a:bodyPr anchor="t" rtlCol="false" tIns="0" lIns="0" bIns="0" rIns="0">
            <a:spAutoFit/>
          </a:bodyPr>
          <a:lstStyle/>
          <a:p>
            <a:pPr algn="ctr">
              <a:lnSpc>
                <a:spcPts val="11508"/>
              </a:lnSpc>
            </a:pPr>
            <a:r>
              <a:rPr lang="en-US" sz="13078" i="true" spc="-261">
                <a:solidFill>
                  <a:srgbClr val="59B280"/>
                </a:solidFill>
                <a:latin typeface="League Gothic Italics"/>
                <a:ea typeface="League Gothic Italics"/>
                <a:cs typeface="League Gothic Italics"/>
                <a:sym typeface="League Gothic Italics"/>
              </a:rPr>
              <a:t>Thank-you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1DF"/>
        </a:solidFill>
      </p:bgPr>
    </p:bg>
    <p:spTree>
      <p:nvGrpSpPr>
        <p:cNvPr id="1" name=""/>
        <p:cNvGrpSpPr/>
        <p:nvPr/>
      </p:nvGrpSpPr>
      <p:grpSpPr>
        <a:xfrm>
          <a:off x="0" y="0"/>
          <a:ext cx="0" cy="0"/>
          <a:chOff x="0" y="0"/>
          <a:chExt cx="0" cy="0"/>
        </a:xfrm>
      </p:grpSpPr>
      <p:sp>
        <p:nvSpPr>
          <p:cNvPr name="Freeform 2" id="2"/>
          <p:cNvSpPr/>
          <p:nvPr/>
        </p:nvSpPr>
        <p:spPr>
          <a:xfrm flipH="false" flipV="false" rot="0">
            <a:off x="5560755" y="756000"/>
            <a:ext cx="1739788" cy="1481689"/>
          </a:xfrm>
          <a:custGeom>
            <a:avLst/>
            <a:gdLst/>
            <a:ahLst/>
            <a:cxnLst/>
            <a:rect r="r" b="b" t="t" l="l"/>
            <a:pathLst>
              <a:path h="1481689" w="1739788">
                <a:moveTo>
                  <a:pt x="0" y="0"/>
                </a:moveTo>
                <a:lnTo>
                  <a:pt x="1739788" y="0"/>
                </a:lnTo>
                <a:lnTo>
                  <a:pt x="1739788" y="1481689"/>
                </a:lnTo>
                <a:lnTo>
                  <a:pt x="0" y="1481689"/>
                </a:lnTo>
                <a:lnTo>
                  <a:pt x="0" y="0"/>
                </a:lnTo>
                <a:close/>
              </a:path>
            </a:pathLst>
          </a:custGeom>
          <a:blipFill>
            <a:blip r:embed="rId2"/>
            <a:stretch>
              <a:fillRect l="-9799" t="-9846" r="-2461" b="0"/>
            </a:stretch>
          </a:blipFill>
        </p:spPr>
      </p:sp>
      <p:sp>
        <p:nvSpPr>
          <p:cNvPr name="TextBox 3" id="3"/>
          <p:cNvSpPr txBox="true"/>
          <p:nvPr/>
        </p:nvSpPr>
        <p:spPr>
          <a:xfrm rot="0">
            <a:off x="2204738" y="877720"/>
            <a:ext cx="3150523" cy="1114425"/>
          </a:xfrm>
          <a:prstGeom prst="rect">
            <a:avLst/>
          </a:prstGeom>
        </p:spPr>
        <p:txBody>
          <a:bodyPr anchor="t" rtlCol="false" tIns="0" lIns="0" bIns="0" rIns="0">
            <a:spAutoFit/>
          </a:bodyPr>
          <a:lstStyle/>
          <a:p>
            <a:pPr algn="ctr">
              <a:lnSpc>
                <a:spcPts val="4200"/>
              </a:lnSpc>
              <a:spcBef>
                <a:spcPct val="0"/>
              </a:spcBef>
            </a:pPr>
            <a:r>
              <a:rPr lang="en-US" b="true" sz="3000">
                <a:solidFill>
                  <a:srgbClr val="47413A"/>
                </a:solidFill>
                <a:latin typeface="Kollektif Bold"/>
                <a:ea typeface="Kollektif Bold"/>
                <a:cs typeface="Kollektif Bold"/>
                <a:sym typeface="Kollektif Bold"/>
              </a:rPr>
              <a:t>About CEREBRATECH</a:t>
            </a:r>
          </a:p>
        </p:txBody>
      </p:sp>
      <p:sp>
        <p:nvSpPr>
          <p:cNvPr name="TextBox 4" id="4"/>
          <p:cNvSpPr txBox="true"/>
          <p:nvPr/>
        </p:nvSpPr>
        <p:spPr>
          <a:xfrm rot="0">
            <a:off x="259457" y="2755127"/>
            <a:ext cx="7041087" cy="6448425"/>
          </a:xfrm>
          <a:prstGeom prst="rect">
            <a:avLst/>
          </a:prstGeom>
        </p:spPr>
        <p:txBody>
          <a:bodyPr anchor="t" rtlCol="false" tIns="0" lIns="0" bIns="0" rIns="0">
            <a:spAutoFit/>
          </a:bodyPr>
          <a:lstStyle/>
          <a:p>
            <a:pPr algn="l">
              <a:lnSpc>
                <a:spcPts val="4200"/>
              </a:lnSpc>
            </a:pPr>
            <a:r>
              <a:rPr lang="en-US" sz="3000">
                <a:solidFill>
                  <a:srgbClr val="000000"/>
                </a:solidFill>
                <a:latin typeface="Kollektif"/>
                <a:ea typeface="Kollektif"/>
                <a:cs typeface="Kollektif"/>
                <a:sym typeface="Kollektif"/>
              </a:rPr>
              <a:t>We’re thrilled to have you onboard as</a:t>
            </a:r>
          </a:p>
          <a:p>
            <a:pPr algn="l">
              <a:lnSpc>
                <a:spcPts val="4200"/>
              </a:lnSpc>
            </a:pPr>
            <a:r>
              <a:rPr lang="en-US" sz="3000">
                <a:solidFill>
                  <a:srgbClr val="000000"/>
                </a:solidFill>
                <a:latin typeface="Kollektif"/>
                <a:ea typeface="Kollektif"/>
                <a:cs typeface="Kollektif"/>
                <a:sym typeface="Kollektif"/>
              </a:rPr>
              <a:t>part of our growing community.</a:t>
            </a:r>
          </a:p>
          <a:p>
            <a:pPr algn="l">
              <a:lnSpc>
                <a:spcPts val="4200"/>
              </a:lnSpc>
            </a:pPr>
            <a:r>
              <a:rPr lang="en-US" sz="3000">
                <a:solidFill>
                  <a:srgbClr val="000000"/>
                </a:solidFill>
                <a:latin typeface="Kollektif"/>
                <a:ea typeface="Kollektif"/>
                <a:cs typeface="Kollektif"/>
                <a:sym typeface="Kollektif"/>
              </a:rPr>
              <a:t>Together, let’s innovate, learn, and build</a:t>
            </a:r>
          </a:p>
          <a:p>
            <a:pPr algn="l">
              <a:lnSpc>
                <a:spcPts val="4200"/>
              </a:lnSpc>
            </a:pPr>
            <a:r>
              <a:rPr lang="en-US" sz="3000">
                <a:solidFill>
                  <a:srgbClr val="000000"/>
                </a:solidFill>
                <a:latin typeface="Kollektif"/>
                <a:ea typeface="Kollektif"/>
                <a:cs typeface="Kollektif"/>
                <a:sym typeface="Kollektif"/>
              </a:rPr>
              <a:t>solutions for tomorrow!</a:t>
            </a:r>
          </a:p>
          <a:p>
            <a:pPr algn="l">
              <a:lnSpc>
                <a:spcPts val="4200"/>
              </a:lnSpc>
            </a:pPr>
          </a:p>
          <a:p>
            <a:pPr algn="l">
              <a:lnSpc>
                <a:spcPts val="4200"/>
              </a:lnSpc>
            </a:pPr>
            <a:r>
              <a:rPr lang="en-US" sz="3000">
                <a:solidFill>
                  <a:srgbClr val="000000"/>
                </a:solidFill>
                <a:latin typeface="Kollektif"/>
                <a:ea typeface="Kollektif"/>
                <a:cs typeface="Kollektif"/>
                <a:sym typeface="Kollektif"/>
              </a:rPr>
              <a:t>Cerebra Tech is a dynamic startup</a:t>
            </a:r>
          </a:p>
          <a:p>
            <a:pPr algn="l">
              <a:lnSpc>
                <a:spcPts val="4200"/>
              </a:lnSpc>
            </a:pPr>
            <a:r>
              <a:rPr lang="en-US" sz="3000">
                <a:solidFill>
                  <a:srgbClr val="000000"/>
                </a:solidFill>
                <a:latin typeface="Kollektif"/>
                <a:ea typeface="Kollektif"/>
                <a:cs typeface="Kollektif"/>
                <a:sym typeface="Kollektif"/>
              </a:rPr>
              <a:t>specializing in developing end-to-end</a:t>
            </a:r>
          </a:p>
          <a:p>
            <a:pPr algn="l">
              <a:lnSpc>
                <a:spcPts val="4200"/>
              </a:lnSpc>
            </a:pPr>
            <a:r>
              <a:rPr lang="en-US" sz="3000">
                <a:solidFill>
                  <a:srgbClr val="000000"/>
                </a:solidFill>
                <a:latin typeface="Kollektif"/>
                <a:ea typeface="Kollektif"/>
                <a:cs typeface="Kollektif"/>
                <a:sym typeface="Kollektif"/>
              </a:rPr>
              <a:t>projects using modern technologies</a:t>
            </a:r>
          </a:p>
          <a:p>
            <a:pPr algn="l">
              <a:lnSpc>
                <a:spcPts val="4200"/>
              </a:lnSpc>
            </a:pPr>
          </a:p>
          <a:p>
            <a:pPr algn="l">
              <a:lnSpc>
                <a:spcPts val="4200"/>
              </a:lnSpc>
            </a:pPr>
            <a:r>
              <a:rPr lang="en-US" sz="3000">
                <a:solidFill>
                  <a:srgbClr val="000000"/>
                </a:solidFill>
                <a:latin typeface="Kollektif"/>
                <a:ea typeface="Kollektif"/>
                <a:cs typeface="Kollektif"/>
                <a:sym typeface="Kollektif"/>
              </a:rPr>
              <a:t>Our mission is to deliver impactful</a:t>
            </a:r>
          </a:p>
          <a:p>
            <a:pPr algn="l">
              <a:lnSpc>
                <a:spcPts val="4200"/>
              </a:lnSpc>
            </a:pPr>
            <a:r>
              <a:rPr lang="en-US" sz="3000">
                <a:solidFill>
                  <a:srgbClr val="000000"/>
                </a:solidFill>
                <a:latin typeface="Kollektif"/>
                <a:ea typeface="Kollektif"/>
                <a:cs typeface="Kollektif"/>
                <a:sym typeface="Kollektif"/>
              </a:rPr>
              <a:t>solutions while fostering a culture of</a:t>
            </a:r>
          </a:p>
          <a:p>
            <a:pPr algn="l">
              <a:lnSpc>
                <a:spcPts val="4200"/>
              </a:lnSpc>
            </a:pPr>
            <a:r>
              <a:rPr lang="en-US" sz="3000">
                <a:solidFill>
                  <a:srgbClr val="000000"/>
                </a:solidFill>
                <a:latin typeface="Kollektif"/>
                <a:ea typeface="Kollektif"/>
                <a:cs typeface="Kollektif"/>
                <a:sym typeface="Kollektif"/>
              </a:rPr>
              <a:t>innovation and continuous learning</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3E1DF"/>
        </a:solidFill>
      </p:bgPr>
    </p:bg>
    <p:spTree>
      <p:nvGrpSpPr>
        <p:cNvPr id="1" name=""/>
        <p:cNvGrpSpPr/>
        <p:nvPr/>
      </p:nvGrpSpPr>
      <p:grpSpPr>
        <a:xfrm>
          <a:off x="0" y="0"/>
          <a:ext cx="0" cy="0"/>
          <a:chOff x="0" y="0"/>
          <a:chExt cx="0" cy="0"/>
        </a:xfrm>
      </p:grpSpPr>
      <p:sp>
        <p:nvSpPr>
          <p:cNvPr name="TextBox 2" id="2"/>
          <p:cNvSpPr txBox="true"/>
          <p:nvPr/>
        </p:nvSpPr>
        <p:spPr>
          <a:xfrm rot="0">
            <a:off x="2619272" y="191485"/>
            <a:ext cx="2078117" cy="1005205"/>
          </a:xfrm>
          <a:prstGeom prst="rect">
            <a:avLst/>
          </a:prstGeom>
        </p:spPr>
        <p:txBody>
          <a:bodyPr anchor="t" rtlCol="false" tIns="0" lIns="0" bIns="0" rIns="0">
            <a:spAutoFit/>
          </a:bodyPr>
          <a:lstStyle/>
          <a:p>
            <a:pPr algn="ctr">
              <a:lnSpc>
                <a:spcPts val="8119"/>
              </a:lnSpc>
            </a:pPr>
            <a:r>
              <a:rPr lang="en-US" sz="5799" b="true">
                <a:solidFill>
                  <a:srgbClr val="000000"/>
                </a:solidFill>
                <a:latin typeface="Canva Sans Bold"/>
                <a:ea typeface="Canva Sans Bold"/>
                <a:cs typeface="Canva Sans Bold"/>
                <a:sym typeface="Canva Sans Bold"/>
              </a:rPr>
              <a:t>Day-1</a:t>
            </a:r>
          </a:p>
        </p:txBody>
      </p:sp>
      <p:sp>
        <p:nvSpPr>
          <p:cNvPr name="TextBox 3" id="3"/>
          <p:cNvSpPr txBox="true"/>
          <p:nvPr/>
        </p:nvSpPr>
        <p:spPr>
          <a:xfrm rot="0">
            <a:off x="720451" y="1262550"/>
            <a:ext cx="6119098" cy="663575"/>
          </a:xfrm>
          <a:prstGeom prst="rect">
            <a:avLst/>
          </a:prstGeom>
        </p:spPr>
        <p:txBody>
          <a:bodyPr anchor="t" rtlCol="false" tIns="0" lIns="0" bIns="0" rIns="0">
            <a:spAutoFit/>
          </a:bodyPr>
          <a:lstStyle/>
          <a:p>
            <a:pPr algn="ctr">
              <a:lnSpc>
                <a:spcPts val="4899"/>
              </a:lnSpc>
              <a:spcBef>
                <a:spcPct val="0"/>
              </a:spcBef>
            </a:pPr>
            <a:r>
              <a:rPr lang="en-US" sz="3499">
                <a:solidFill>
                  <a:srgbClr val="000000"/>
                </a:solidFill>
                <a:latin typeface="Kollektif"/>
                <a:ea typeface="Kollektif"/>
                <a:cs typeface="Kollektif"/>
                <a:sym typeface="Kollektif"/>
              </a:rPr>
              <a:t>Python Programming Bootcamp</a:t>
            </a:r>
          </a:p>
        </p:txBody>
      </p:sp>
      <p:sp>
        <p:nvSpPr>
          <p:cNvPr name="TextBox 4" id="4"/>
          <p:cNvSpPr txBox="true"/>
          <p:nvPr/>
        </p:nvSpPr>
        <p:spPr>
          <a:xfrm rot="0">
            <a:off x="227451" y="2236464"/>
            <a:ext cx="7105098" cy="8105140"/>
          </a:xfrm>
          <a:prstGeom prst="rect">
            <a:avLst/>
          </a:prstGeom>
        </p:spPr>
        <p:txBody>
          <a:bodyPr anchor="t" rtlCol="false" tIns="0" lIns="0" bIns="0" rIns="0">
            <a:spAutoFit/>
          </a:bodyPr>
          <a:lstStyle/>
          <a:p>
            <a:pPr algn="ctr">
              <a:lnSpc>
                <a:spcPts val="4060"/>
              </a:lnSpc>
            </a:pPr>
            <a:r>
              <a:rPr lang="en-US" sz="2900">
                <a:solidFill>
                  <a:srgbClr val="000000"/>
                </a:solidFill>
                <a:latin typeface="Kollektif"/>
                <a:ea typeface="Kollektif"/>
                <a:cs typeface="Kollektif"/>
                <a:sym typeface="Kollektif"/>
              </a:rPr>
              <a:t>Overview:</a:t>
            </a:r>
          </a:p>
          <a:p>
            <a:pPr algn="l">
              <a:lnSpc>
                <a:spcPts val="3360"/>
              </a:lnSpc>
            </a:pPr>
            <a:r>
              <a:rPr lang="en-US" sz="2400">
                <a:solidFill>
                  <a:srgbClr val="000000"/>
                </a:solidFill>
                <a:latin typeface="Kollektif"/>
                <a:ea typeface="Kollektif"/>
                <a:cs typeface="Kollektif"/>
                <a:sym typeface="Kollektif"/>
              </a:rPr>
              <a:t>The Python programming course was delivered in a single, intensive session. The experience was both engaging and insightful, making it easy to quickly grasp the concepts.</a:t>
            </a:r>
          </a:p>
          <a:p>
            <a:pPr algn="l">
              <a:lnSpc>
                <a:spcPts val="3360"/>
              </a:lnSpc>
            </a:pPr>
            <a:r>
              <a:rPr lang="en-US" sz="2400">
                <a:solidFill>
                  <a:srgbClr val="000000"/>
                </a:solidFill>
                <a:latin typeface="Kollektif"/>
                <a:ea typeface="Kollektif"/>
                <a:cs typeface="Kollektif"/>
                <a:sym typeface="Kollektif"/>
              </a:rPr>
              <a:t>Here's a revised version:</a:t>
            </a:r>
          </a:p>
          <a:p>
            <a:pPr algn="l">
              <a:lnSpc>
                <a:spcPts val="3360"/>
              </a:lnSpc>
            </a:pPr>
            <a:r>
              <a:rPr lang="en-US" sz="2400">
                <a:solidFill>
                  <a:srgbClr val="000000"/>
                </a:solidFill>
                <a:latin typeface="Kollektif"/>
                <a:ea typeface="Kollektif"/>
                <a:cs typeface="Kollektif"/>
                <a:sym typeface="Kollektif"/>
              </a:rPr>
              <a:t>Assignments: Completed 13 hands-on assignments that comprehensively covered all major Python topics</a:t>
            </a:r>
          </a:p>
          <a:p>
            <a:pPr algn="l">
              <a:lnSpc>
                <a:spcPts val="3360"/>
              </a:lnSpc>
            </a:pPr>
            <a:r>
              <a:rPr lang="en-US" sz="2400">
                <a:solidFill>
                  <a:srgbClr val="000000"/>
                </a:solidFill>
                <a:latin typeface="Kollektif"/>
                <a:ea typeface="Kollektif"/>
                <a:cs typeface="Kollektif"/>
                <a:sym typeface="Kollektif"/>
              </a:rPr>
              <a:t>Key Topics Covered:</a:t>
            </a:r>
          </a:p>
          <a:p>
            <a:pPr algn="l">
              <a:lnSpc>
                <a:spcPts val="3360"/>
              </a:lnSpc>
            </a:pPr>
            <a:r>
              <a:rPr lang="en-US" sz="2400">
                <a:solidFill>
                  <a:srgbClr val="000000"/>
                </a:solidFill>
                <a:latin typeface="Kollektif"/>
                <a:ea typeface="Kollektif"/>
                <a:cs typeface="Kollektif"/>
                <a:sym typeface="Kollektif"/>
              </a:rPr>
              <a:t>Basics of Python: Variables, data types, and operators.</a:t>
            </a:r>
          </a:p>
          <a:p>
            <a:pPr algn="l">
              <a:lnSpc>
                <a:spcPts val="3360"/>
              </a:lnSpc>
            </a:pPr>
            <a:r>
              <a:rPr lang="en-US" sz="2400">
                <a:solidFill>
                  <a:srgbClr val="000000"/>
                </a:solidFill>
                <a:latin typeface="Kollektif"/>
                <a:ea typeface="Kollektif"/>
                <a:cs typeface="Kollektif"/>
                <a:sym typeface="Kollektif"/>
              </a:rPr>
              <a:t>Control Flow: If-else statements, loops, and nested constructs.</a:t>
            </a:r>
          </a:p>
          <a:p>
            <a:pPr algn="l">
              <a:lnSpc>
                <a:spcPts val="3360"/>
              </a:lnSpc>
            </a:pPr>
            <a:r>
              <a:rPr lang="en-US" sz="2400">
                <a:solidFill>
                  <a:srgbClr val="000000"/>
                </a:solidFill>
                <a:latin typeface="Kollektif"/>
                <a:ea typeface="Kollektif"/>
                <a:cs typeface="Kollektif"/>
                <a:sym typeface="Kollektif"/>
              </a:rPr>
              <a:t>Functions: Creating reusable code blocks and working with parameters.</a:t>
            </a:r>
          </a:p>
          <a:p>
            <a:pPr algn="l">
              <a:lnSpc>
                <a:spcPts val="3360"/>
              </a:lnSpc>
            </a:pPr>
            <a:r>
              <a:rPr lang="en-US" sz="2400">
                <a:solidFill>
                  <a:srgbClr val="000000"/>
                </a:solidFill>
                <a:latin typeface="Kollektif"/>
                <a:ea typeface="Kollektif"/>
                <a:cs typeface="Kollektif"/>
                <a:sym typeface="Kollektif"/>
              </a:rPr>
              <a:t>Data Structures: Lists, tuples, dictionaries, and sets.</a:t>
            </a:r>
          </a:p>
          <a:p>
            <a:pPr algn="l">
              <a:lnSpc>
                <a:spcPts val="3360"/>
              </a:lnSpc>
              <a:spcBef>
                <a:spcPct val="0"/>
              </a:spcBef>
            </a:pPr>
            <a:r>
              <a:rPr lang="en-US" sz="2400">
                <a:solidFill>
                  <a:srgbClr val="000000"/>
                </a:solidFill>
                <a:latin typeface="Kollektif"/>
                <a:ea typeface="Kollektif"/>
                <a:cs typeface="Kollektif"/>
                <a:sym typeface="Kollektif"/>
              </a:rPr>
              <a:t>Object-Oriented Programming (OOP): Classes, objects, inheritance, and polymorphism.</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3E1DF"/>
        </a:solidFill>
      </p:bgPr>
    </p:bg>
    <p:spTree>
      <p:nvGrpSpPr>
        <p:cNvPr id="1" name=""/>
        <p:cNvGrpSpPr/>
        <p:nvPr/>
      </p:nvGrpSpPr>
      <p:grpSpPr>
        <a:xfrm>
          <a:off x="0" y="0"/>
          <a:ext cx="0" cy="0"/>
          <a:chOff x="0" y="0"/>
          <a:chExt cx="0" cy="0"/>
        </a:xfrm>
      </p:grpSpPr>
      <p:sp>
        <p:nvSpPr>
          <p:cNvPr name="TextBox 2" id="2"/>
          <p:cNvSpPr txBox="true"/>
          <p:nvPr/>
        </p:nvSpPr>
        <p:spPr>
          <a:xfrm rot="0">
            <a:off x="2555996" y="-123825"/>
            <a:ext cx="2100382" cy="1005205"/>
          </a:xfrm>
          <a:prstGeom prst="rect">
            <a:avLst/>
          </a:prstGeom>
        </p:spPr>
        <p:txBody>
          <a:bodyPr anchor="t" rtlCol="false" tIns="0" lIns="0" bIns="0" rIns="0">
            <a:spAutoFit/>
          </a:bodyPr>
          <a:lstStyle/>
          <a:p>
            <a:pPr algn="ctr">
              <a:lnSpc>
                <a:spcPts val="8119"/>
              </a:lnSpc>
            </a:pPr>
            <a:r>
              <a:rPr lang="en-US" sz="5799" b="true">
                <a:solidFill>
                  <a:srgbClr val="000000"/>
                </a:solidFill>
                <a:latin typeface="Canva Sans Bold"/>
                <a:ea typeface="Canva Sans Bold"/>
                <a:cs typeface="Canva Sans Bold"/>
                <a:sym typeface="Canva Sans Bold"/>
              </a:rPr>
              <a:t>Day-2</a:t>
            </a:r>
          </a:p>
        </p:txBody>
      </p:sp>
      <p:sp>
        <p:nvSpPr>
          <p:cNvPr name="TextBox 3" id="3"/>
          <p:cNvSpPr txBox="true"/>
          <p:nvPr/>
        </p:nvSpPr>
        <p:spPr>
          <a:xfrm rot="0">
            <a:off x="52144" y="938938"/>
            <a:ext cx="7455712" cy="8804275"/>
          </a:xfrm>
          <a:prstGeom prst="rect">
            <a:avLst/>
          </a:prstGeom>
        </p:spPr>
        <p:txBody>
          <a:bodyPr anchor="t" rtlCol="false" tIns="0" lIns="0" bIns="0" rIns="0">
            <a:spAutoFit/>
          </a:bodyPr>
          <a:lstStyle/>
          <a:p>
            <a:pPr algn="ctr">
              <a:lnSpc>
                <a:spcPts val="3500"/>
              </a:lnSpc>
            </a:pPr>
            <a:r>
              <a:rPr lang="en-US" sz="2500" b="true">
                <a:solidFill>
                  <a:srgbClr val="000000"/>
                </a:solidFill>
                <a:latin typeface="Kollektif Bold"/>
                <a:ea typeface="Kollektif Bold"/>
                <a:cs typeface="Kollektif Bold"/>
                <a:sym typeface="Kollektif Bold"/>
              </a:rPr>
              <a:t>Focused on Understanding MySQL and Its Usage for Managing Relational Databases</a:t>
            </a:r>
          </a:p>
          <a:p>
            <a:pPr algn="ctr">
              <a:lnSpc>
                <a:spcPts val="3500"/>
              </a:lnSpc>
            </a:pPr>
          </a:p>
          <a:p>
            <a:pPr algn="ctr">
              <a:lnSpc>
                <a:spcPts val="3500"/>
              </a:lnSpc>
            </a:pPr>
            <a:r>
              <a:rPr lang="en-US" sz="2500" b="true">
                <a:solidFill>
                  <a:srgbClr val="000000"/>
                </a:solidFill>
                <a:latin typeface="Kollektif Bold"/>
                <a:ea typeface="Kollektif Bold"/>
                <a:cs typeface="Kollektif Bold"/>
                <a:sym typeface="Kollektif Bold"/>
              </a:rPr>
              <a:t>Work Done:</a:t>
            </a:r>
          </a:p>
          <a:p>
            <a:pPr algn="l">
              <a:lnSpc>
                <a:spcPts val="3500"/>
              </a:lnSpc>
            </a:pPr>
            <a:r>
              <a:rPr lang="en-US" sz="2500" b="true">
                <a:solidFill>
                  <a:srgbClr val="000000"/>
                </a:solidFill>
                <a:latin typeface="Kollektif Bold"/>
                <a:ea typeface="Kollektif Bold"/>
                <a:cs typeface="Kollektif Bold"/>
                <a:sym typeface="Kollektif Bold"/>
              </a:rPr>
              <a:t>Learned MySQL Fundamentals: </a:t>
            </a:r>
            <a:r>
              <a:rPr lang="en-US" sz="2500">
                <a:solidFill>
                  <a:srgbClr val="000000"/>
                </a:solidFill>
                <a:latin typeface="Kollektif"/>
                <a:ea typeface="Kollektif"/>
                <a:cs typeface="Kollektif"/>
                <a:sym typeface="Kollektif"/>
              </a:rPr>
              <a:t>Covered basic SQL operations such as SELECT, INSERT, UPDATE, DELETE, and JOIN, along with understanding database schema, normalization, and relationships between tables.</a:t>
            </a:r>
          </a:p>
          <a:p>
            <a:pPr algn="l">
              <a:lnSpc>
                <a:spcPts val="3500"/>
              </a:lnSpc>
            </a:pPr>
            <a:r>
              <a:rPr lang="en-US" sz="2500" b="true">
                <a:solidFill>
                  <a:srgbClr val="000000"/>
                </a:solidFill>
                <a:latin typeface="Kollektif Bold"/>
                <a:ea typeface="Kollektif Bold"/>
                <a:cs typeface="Kollektif Bold"/>
                <a:sym typeface="Kollektif Bold"/>
              </a:rPr>
              <a:t>Practice Questions: </a:t>
            </a:r>
            <a:r>
              <a:rPr lang="en-US" sz="2500">
                <a:solidFill>
                  <a:srgbClr val="000000"/>
                </a:solidFill>
                <a:latin typeface="Kollektif"/>
                <a:ea typeface="Kollektif"/>
                <a:cs typeface="Kollektif"/>
                <a:sym typeface="Kollektif"/>
              </a:rPr>
              <a:t>Completed 100 practice interview questions to solidify MySQL concepts. These questions helped in mastering query writing, database manipulation, and data retrieval techniques.</a:t>
            </a:r>
          </a:p>
          <a:p>
            <a:pPr algn="l">
              <a:lnSpc>
                <a:spcPts val="3500"/>
              </a:lnSpc>
              <a:spcBef>
                <a:spcPct val="0"/>
              </a:spcBef>
            </a:pPr>
            <a:r>
              <a:rPr lang="en-US" b="true" sz="2500">
                <a:solidFill>
                  <a:srgbClr val="000000"/>
                </a:solidFill>
                <a:latin typeface="Kollektif Bold"/>
                <a:ea typeface="Kollektif Bold"/>
                <a:cs typeface="Kollektif Bold"/>
                <a:sym typeface="Kollektif Bold"/>
              </a:rPr>
              <a:t>Solved 50 Challenging Questions: </a:t>
            </a:r>
            <a:r>
              <a:rPr lang="en-US" sz="2500">
                <a:solidFill>
                  <a:srgbClr val="000000"/>
                </a:solidFill>
                <a:latin typeface="Kollektif"/>
                <a:ea typeface="Kollektif"/>
                <a:cs typeface="Kollektif"/>
                <a:sym typeface="Kollektif"/>
              </a:rPr>
              <a:t>Tackled 50 questions from the training, applying advanced SQL concepts like subqueries, indexing, complex joins, and aggregate functions. This hands-on practice improved the ability to write efficient SQL queries and troubleshoot database-related issues.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3E1DF"/>
        </a:solidFill>
      </p:bgPr>
    </p:bg>
    <p:spTree>
      <p:nvGrpSpPr>
        <p:cNvPr id="1" name=""/>
        <p:cNvGrpSpPr/>
        <p:nvPr/>
      </p:nvGrpSpPr>
      <p:grpSpPr>
        <a:xfrm>
          <a:off x="0" y="0"/>
          <a:ext cx="0" cy="0"/>
          <a:chOff x="0" y="0"/>
          <a:chExt cx="0" cy="0"/>
        </a:xfrm>
      </p:grpSpPr>
      <p:sp>
        <p:nvSpPr>
          <p:cNvPr name="TextBox 2" id="2"/>
          <p:cNvSpPr txBox="true"/>
          <p:nvPr/>
        </p:nvSpPr>
        <p:spPr>
          <a:xfrm rot="0">
            <a:off x="95597" y="2285068"/>
            <a:ext cx="7368806" cy="4468494"/>
          </a:xfrm>
          <a:prstGeom prst="rect">
            <a:avLst/>
          </a:prstGeom>
        </p:spPr>
        <p:txBody>
          <a:bodyPr anchor="t" rtlCol="false" tIns="0" lIns="0" bIns="0" rIns="0">
            <a:spAutoFit/>
          </a:bodyPr>
          <a:lstStyle/>
          <a:p>
            <a:pPr algn="l">
              <a:lnSpc>
                <a:spcPts val="3500"/>
              </a:lnSpc>
            </a:pPr>
            <a:r>
              <a:rPr lang="en-US" sz="2500" b="true">
                <a:solidFill>
                  <a:srgbClr val="000000"/>
                </a:solidFill>
                <a:latin typeface="Kollektif Bold"/>
                <a:ea typeface="Kollektif Bold"/>
                <a:cs typeface="Kollektif Bold"/>
                <a:sym typeface="Kollektif Bold"/>
              </a:rPr>
              <a:t>Key Learning: </a:t>
            </a:r>
            <a:r>
              <a:rPr lang="en-US" sz="2500">
                <a:solidFill>
                  <a:srgbClr val="000000"/>
                </a:solidFill>
                <a:latin typeface="Kollektif"/>
                <a:ea typeface="Kollektif"/>
                <a:cs typeface="Kollektif"/>
                <a:sym typeface="Kollektif"/>
              </a:rPr>
              <a:t>Developed a deeper understanding of relational databases, including managing large datasets and optimizing queries for better performance.</a:t>
            </a:r>
          </a:p>
          <a:p>
            <a:pPr algn="l">
              <a:lnSpc>
                <a:spcPts val="3500"/>
              </a:lnSpc>
            </a:pPr>
            <a:r>
              <a:rPr lang="en-US" sz="2500" b="true">
                <a:solidFill>
                  <a:srgbClr val="000000"/>
                </a:solidFill>
                <a:latin typeface="Kollektif Bold"/>
                <a:ea typeface="Kollektif Bold"/>
                <a:cs typeface="Kollektif Bold"/>
                <a:sym typeface="Kollektif Bold"/>
              </a:rPr>
              <a:t>Hands-On Practice</a:t>
            </a:r>
          </a:p>
          <a:p>
            <a:pPr algn="l">
              <a:lnSpc>
                <a:spcPts val="3500"/>
              </a:lnSpc>
            </a:pPr>
            <a:r>
              <a:rPr lang="en-US" sz="2500" b="true">
                <a:solidFill>
                  <a:srgbClr val="000000"/>
                </a:solidFill>
                <a:latin typeface="Kollektif Bold"/>
                <a:ea typeface="Kollektif Bold"/>
                <a:cs typeface="Kollektif Bold"/>
                <a:sym typeface="Kollektif Bold"/>
              </a:rPr>
              <a:t>Writing a query to retrieve data from a table:</a:t>
            </a:r>
          </a:p>
          <a:p>
            <a:pPr algn="l">
              <a:lnSpc>
                <a:spcPts val="2800"/>
              </a:lnSpc>
            </a:pPr>
            <a:r>
              <a:rPr lang="en-US" sz="2000" b="true">
                <a:solidFill>
                  <a:srgbClr val="000000"/>
                </a:solidFill>
                <a:latin typeface="Kollektif Bold"/>
                <a:ea typeface="Kollektif Bold"/>
                <a:cs typeface="Kollektif Bold"/>
                <a:sym typeface="Kollektif Bold"/>
              </a:rPr>
              <a:t>       </a:t>
            </a:r>
            <a:r>
              <a:rPr lang="en-US" sz="2000">
                <a:solidFill>
                  <a:srgbClr val="000000"/>
                </a:solidFill>
                <a:latin typeface="Kollektif"/>
                <a:ea typeface="Kollektif"/>
                <a:cs typeface="Kollektif"/>
                <a:sym typeface="Kollektif"/>
              </a:rPr>
              <a:t>SELECT name, age FROM students WHERE age &gt; 18;</a:t>
            </a:r>
          </a:p>
          <a:p>
            <a:pPr algn="l">
              <a:lnSpc>
                <a:spcPts val="3500"/>
              </a:lnSpc>
            </a:pPr>
            <a:r>
              <a:rPr lang="en-US" sz="2500" b="true">
                <a:solidFill>
                  <a:srgbClr val="000000"/>
                </a:solidFill>
                <a:latin typeface="Kollektif Bold"/>
                <a:ea typeface="Kollektif Bold"/>
                <a:cs typeface="Kollektif Bold"/>
                <a:sym typeface="Kollektif Bold"/>
              </a:rPr>
              <a:t>Writing a query to retrieve data from a table:</a:t>
            </a:r>
          </a:p>
          <a:p>
            <a:pPr algn="l">
              <a:lnSpc>
                <a:spcPts val="2660"/>
              </a:lnSpc>
            </a:pPr>
            <a:r>
              <a:rPr lang="en-US" sz="1900">
                <a:solidFill>
                  <a:srgbClr val="000000"/>
                </a:solidFill>
                <a:latin typeface="Kollektif"/>
                <a:ea typeface="Kollektif"/>
                <a:cs typeface="Kollektif"/>
                <a:sym typeface="Kollektif"/>
              </a:rPr>
              <a:t>    </a:t>
            </a:r>
            <a:r>
              <a:rPr lang="en-US" sz="1900">
                <a:solidFill>
                  <a:srgbClr val="000000"/>
                </a:solidFill>
                <a:latin typeface="Kollektif"/>
                <a:ea typeface="Kollektif"/>
                <a:cs typeface="Kollektif"/>
                <a:sym typeface="Kollektif"/>
              </a:rPr>
              <a:t>INSERT INTO students (name, age, grade) VALUES ('John</a:t>
            </a:r>
          </a:p>
          <a:p>
            <a:pPr algn="l">
              <a:lnSpc>
                <a:spcPts val="2660"/>
              </a:lnSpc>
            </a:pPr>
            <a:r>
              <a:rPr lang="en-US" sz="1900">
                <a:solidFill>
                  <a:srgbClr val="000000"/>
                </a:solidFill>
                <a:latin typeface="Kollektif"/>
                <a:ea typeface="Kollektif"/>
                <a:cs typeface="Kollektif"/>
                <a:sym typeface="Kollektif"/>
              </a:rPr>
              <a:t>      Doe', 20, 'A');</a:t>
            </a:r>
          </a:p>
          <a:p>
            <a:pPr algn="l">
              <a:lnSpc>
                <a:spcPts val="266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3E1DF"/>
        </a:solidFill>
      </p:bgPr>
    </p:bg>
    <p:spTree>
      <p:nvGrpSpPr>
        <p:cNvPr id="1" name=""/>
        <p:cNvGrpSpPr/>
        <p:nvPr/>
      </p:nvGrpSpPr>
      <p:grpSpPr>
        <a:xfrm>
          <a:off x="0" y="0"/>
          <a:ext cx="0" cy="0"/>
          <a:chOff x="0" y="0"/>
          <a:chExt cx="0" cy="0"/>
        </a:xfrm>
      </p:grpSpPr>
      <p:sp>
        <p:nvSpPr>
          <p:cNvPr name="TextBox 2" id="2"/>
          <p:cNvSpPr txBox="true"/>
          <p:nvPr/>
        </p:nvSpPr>
        <p:spPr>
          <a:xfrm rot="0">
            <a:off x="2717427" y="46056"/>
            <a:ext cx="2125147" cy="1005205"/>
          </a:xfrm>
          <a:prstGeom prst="rect">
            <a:avLst/>
          </a:prstGeom>
        </p:spPr>
        <p:txBody>
          <a:bodyPr anchor="t" rtlCol="false" tIns="0" lIns="0" bIns="0" rIns="0">
            <a:spAutoFit/>
          </a:bodyPr>
          <a:lstStyle/>
          <a:p>
            <a:pPr algn="ctr">
              <a:lnSpc>
                <a:spcPts val="8119"/>
              </a:lnSpc>
            </a:pPr>
            <a:r>
              <a:rPr lang="en-US" sz="5799" b="true">
                <a:solidFill>
                  <a:srgbClr val="000000"/>
                </a:solidFill>
                <a:latin typeface="Canva Sans Bold"/>
                <a:ea typeface="Canva Sans Bold"/>
                <a:cs typeface="Canva Sans Bold"/>
                <a:sym typeface="Canva Sans Bold"/>
              </a:rPr>
              <a:t>Day-3</a:t>
            </a:r>
          </a:p>
        </p:txBody>
      </p:sp>
      <p:sp>
        <p:nvSpPr>
          <p:cNvPr name="TextBox 3" id="3"/>
          <p:cNvSpPr txBox="true"/>
          <p:nvPr/>
        </p:nvSpPr>
        <p:spPr>
          <a:xfrm rot="0">
            <a:off x="121669" y="1444131"/>
            <a:ext cx="7438331" cy="8933180"/>
          </a:xfrm>
          <a:prstGeom prst="rect">
            <a:avLst/>
          </a:prstGeom>
        </p:spPr>
        <p:txBody>
          <a:bodyPr anchor="t" rtlCol="false" tIns="0" lIns="0" bIns="0" rIns="0">
            <a:spAutoFit/>
          </a:bodyPr>
          <a:lstStyle/>
          <a:p>
            <a:pPr algn="l">
              <a:lnSpc>
                <a:spcPts val="3220"/>
              </a:lnSpc>
            </a:pPr>
            <a:r>
              <a:rPr lang="en-US" sz="2300" b="true">
                <a:solidFill>
                  <a:srgbClr val="000000"/>
                </a:solidFill>
                <a:latin typeface="Kollektif Bold"/>
                <a:ea typeface="Kollektif Bold"/>
                <a:cs typeface="Kollektif Bold"/>
                <a:sym typeface="Kollektif Bold"/>
              </a:rPr>
              <a:t>Learning NumPy, Pandas, Matplotlib, and EDA (Exploratory Data Analysis)</a:t>
            </a:r>
          </a:p>
          <a:p>
            <a:pPr algn="l">
              <a:lnSpc>
                <a:spcPts val="3220"/>
              </a:lnSpc>
            </a:pPr>
          </a:p>
          <a:p>
            <a:pPr algn="l">
              <a:lnSpc>
                <a:spcPts val="3220"/>
              </a:lnSpc>
            </a:pPr>
            <a:r>
              <a:rPr lang="en-US" sz="2300" b="true">
                <a:solidFill>
                  <a:srgbClr val="000000"/>
                </a:solidFill>
                <a:latin typeface="Kollektif Bold"/>
                <a:ea typeface="Kollektif Bold"/>
                <a:cs typeface="Kollektif Bold"/>
                <a:sym typeface="Kollektif Bold"/>
              </a:rPr>
              <a:t>NumPy:</a:t>
            </a:r>
          </a:p>
          <a:p>
            <a:pPr algn="l">
              <a:lnSpc>
                <a:spcPts val="3360"/>
              </a:lnSpc>
            </a:pPr>
            <a:r>
              <a:rPr lang="en-US" sz="2400">
                <a:solidFill>
                  <a:srgbClr val="000000"/>
                </a:solidFill>
                <a:latin typeface="Kollektif"/>
                <a:ea typeface="Kollektif"/>
                <a:cs typeface="Kollektif"/>
                <a:sym typeface="Kollektif"/>
              </a:rPr>
              <a:t>Focused on key data analysis libraries like NumPy, Pandas, and Matplotlib, along with performing Exploratory Data Analysis (EDA) on datasets. Covered topics such as detecting outliers and addressing class imbalance.</a:t>
            </a:r>
          </a:p>
          <a:p>
            <a:pPr algn="l">
              <a:lnSpc>
                <a:spcPts val="3220"/>
              </a:lnSpc>
            </a:pPr>
          </a:p>
          <a:p>
            <a:pPr algn="l">
              <a:lnSpc>
                <a:spcPts val="3220"/>
              </a:lnSpc>
            </a:pPr>
            <a:r>
              <a:rPr lang="en-US" sz="2300" b="true">
                <a:solidFill>
                  <a:srgbClr val="000000"/>
                </a:solidFill>
                <a:latin typeface="Kollektif Bold"/>
                <a:ea typeface="Kollektif Bold"/>
                <a:cs typeface="Kollektif Bold"/>
                <a:sym typeface="Kollektif Bold"/>
              </a:rPr>
              <a:t>Overview:</a:t>
            </a:r>
          </a:p>
          <a:p>
            <a:pPr algn="l">
              <a:lnSpc>
                <a:spcPts val="3220"/>
              </a:lnSpc>
            </a:pPr>
            <a:r>
              <a:rPr lang="en-US" sz="2300">
                <a:solidFill>
                  <a:srgbClr val="000000"/>
                </a:solidFill>
                <a:latin typeface="Kollektif"/>
                <a:ea typeface="Kollektif"/>
                <a:cs typeface="Kollektif"/>
                <a:sym typeface="Kollektif"/>
              </a:rPr>
              <a:t>NumPy is a Python library for efficient numerical computing, providing support for multi-dimensional arrays and matrices. It offers a wide range of mathematical functions for operations on large datasets.</a:t>
            </a:r>
          </a:p>
          <a:p>
            <a:pPr algn="l">
              <a:lnSpc>
                <a:spcPts val="3220"/>
              </a:lnSpc>
            </a:pPr>
          </a:p>
          <a:p>
            <a:pPr algn="l">
              <a:lnSpc>
                <a:spcPts val="3220"/>
              </a:lnSpc>
            </a:pPr>
            <a:r>
              <a:rPr lang="en-US" sz="2300" b="true">
                <a:solidFill>
                  <a:srgbClr val="000000"/>
                </a:solidFill>
                <a:latin typeface="Kollektif Bold"/>
                <a:ea typeface="Kollektif Bold"/>
                <a:cs typeface="Kollektif Bold"/>
                <a:sym typeface="Kollektif Bold"/>
              </a:rPr>
              <a:t>Pandas: </a:t>
            </a:r>
            <a:r>
              <a:rPr lang="en-US" sz="2300">
                <a:solidFill>
                  <a:srgbClr val="000000"/>
                </a:solidFill>
                <a:latin typeface="Kollektif"/>
                <a:ea typeface="Kollektif"/>
                <a:cs typeface="Kollektif"/>
                <a:sym typeface="Kollektif"/>
              </a:rPr>
              <a:t>Pandas is a Python library for data manipulation and analysis, offering flexible data structures like DataFrames and Series. It simplifies tasks such as data cleaning, transformation, and exploration with intuitive indexing and powerful functions.</a:t>
            </a:r>
          </a:p>
          <a:p>
            <a:pPr algn="l">
              <a:lnSpc>
                <a:spcPts val="322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3E1DF"/>
        </a:solidFill>
      </p:bgPr>
    </p:bg>
    <p:spTree>
      <p:nvGrpSpPr>
        <p:cNvPr id="1" name=""/>
        <p:cNvGrpSpPr/>
        <p:nvPr/>
      </p:nvGrpSpPr>
      <p:grpSpPr>
        <a:xfrm>
          <a:off x="0" y="0"/>
          <a:ext cx="0" cy="0"/>
          <a:chOff x="0" y="0"/>
          <a:chExt cx="0" cy="0"/>
        </a:xfrm>
      </p:grpSpPr>
      <p:sp>
        <p:nvSpPr>
          <p:cNvPr name="TextBox 2" id="2"/>
          <p:cNvSpPr txBox="true"/>
          <p:nvPr/>
        </p:nvSpPr>
        <p:spPr>
          <a:xfrm rot="0">
            <a:off x="0" y="-611207"/>
            <a:ext cx="7560000" cy="11312524"/>
          </a:xfrm>
          <a:prstGeom prst="rect">
            <a:avLst/>
          </a:prstGeom>
        </p:spPr>
        <p:txBody>
          <a:bodyPr anchor="t" rtlCol="false" tIns="0" lIns="0" bIns="0" rIns="0">
            <a:spAutoFit/>
          </a:bodyPr>
          <a:lstStyle/>
          <a:p>
            <a:pPr algn="l">
              <a:lnSpc>
                <a:spcPts val="2800"/>
              </a:lnSpc>
            </a:pPr>
          </a:p>
          <a:p>
            <a:pPr algn="l">
              <a:lnSpc>
                <a:spcPts val="2800"/>
              </a:lnSpc>
            </a:pPr>
          </a:p>
          <a:p>
            <a:pPr algn="l">
              <a:lnSpc>
                <a:spcPts val="2800"/>
              </a:lnSpc>
            </a:pPr>
            <a:r>
              <a:rPr lang="en-US" sz="2000" b="true">
                <a:solidFill>
                  <a:srgbClr val="000000"/>
                </a:solidFill>
                <a:latin typeface="Kollektif Bold"/>
                <a:ea typeface="Kollektif Bold"/>
                <a:cs typeface="Kollektif Bold"/>
                <a:sym typeface="Kollektif Bold"/>
              </a:rPr>
              <a:t>Matplotlib: Learned how to visualize data using Matplotlib, creating various types of plots like line charts, bar charts, and histograms.</a:t>
            </a:r>
          </a:p>
          <a:p>
            <a:pPr algn="l">
              <a:lnSpc>
                <a:spcPts val="2800"/>
              </a:lnSpc>
            </a:pPr>
          </a:p>
          <a:p>
            <a:pPr algn="l">
              <a:lnSpc>
                <a:spcPts val="2800"/>
              </a:lnSpc>
            </a:pPr>
            <a:r>
              <a:rPr lang="en-US" sz="2000" b="true">
                <a:solidFill>
                  <a:srgbClr val="000000"/>
                </a:solidFill>
                <a:latin typeface="Kollektif Bold"/>
                <a:ea typeface="Kollektif Bold"/>
                <a:cs typeface="Kollektif Bold"/>
                <a:sym typeface="Kollektif Bold"/>
              </a:rPr>
              <a:t>Exploratory Data Analysis (EDA): Performed EDA to understand the dataset's structure, detect outliers, and handle class imbalance.</a:t>
            </a:r>
          </a:p>
          <a:p>
            <a:pPr algn="l">
              <a:lnSpc>
                <a:spcPts val="2800"/>
              </a:lnSpc>
            </a:pPr>
            <a:r>
              <a:rPr lang="en-US" sz="2000" b="true">
                <a:solidFill>
                  <a:srgbClr val="000000"/>
                </a:solidFill>
                <a:latin typeface="Kollektif Bold"/>
                <a:ea typeface="Kollektif Bold"/>
                <a:cs typeface="Kollektif Bold"/>
                <a:sym typeface="Kollektif Bold"/>
              </a:rPr>
              <a:t>Outliers: Identified outliers in the dataset using statistical methods and visualizations.</a:t>
            </a:r>
          </a:p>
          <a:p>
            <a:pPr algn="l">
              <a:lnSpc>
                <a:spcPts val="2800"/>
              </a:lnSpc>
            </a:pPr>
            <a:r>
              <a:rPr lang="en-US" sz="2000" b="true">
                <a:solidFill>
                  <a:srgbClr val="000000"/>
                </a:solidFill>
                <a:latin typeface="Kollektif Bold"/>
                <a:ea typeface="Kollektif Bold"/>
                <a:cs typeface="Kollektif Bold"/>
                <a:sym typeface="Kollektif Bold"/>
              </a:rPr>
              <a:t>Class Imbalance: Addressed class imbalance by applying techniques like resampling and using visualization methods to understand the imbalance.</a:t>
            </a:r>
          </a:p>
          <a:p>
            <a:pPr algn="l">
              <a:lnSpc>
                <a:spcPts val="2800"/>
              </a:lnSpc>
            </a:pPr>
          </a:p>
          <a:p>
            <a:pPr algn="l">
              <a:lnSpc>
                <a:spcPts val="2800"/>
              </a:lnSpc>
            </a:pPr>
            <a:r>
              <a:rPr lang="en-US" sz="2000" b="true">
                <a:solidFill>
                  <a:srgbClr val="000000"/>
                </a:solidFill>
                <a:latin typeface="Kollektif Bold"/>
                <a:ea typeface="Kollektif Bold"/>
                <a:cs typeface="Kollektif Bold"/>
                <a:sym typeface="Kollektif Bold"/>
              </a:rPr>
              <a:t>Machine Learning: Machine Learning is a branch of Artificial Intelligence (AI) that focuses on building systems capable of learning from data and improving their performance over time without explicit programming. ML algorithms analyze large datasets to identify patterns, make predictions, or make decisions based on input data.</a:t>
            </a:r>
          </a:p>
          <a:p>
            <a:pPr algn="l">
              <a:lnSpc>
                <a:spcPts val="2800"/>
              </a:lnSpc>
            </a:pPr>
          </a:p>
          <a:p>
            <a:pPr algn="l">
              <a:lnSpc>
                <a:spcPts val="2800"/>
              </a:lnSpc>
            </a:pPr>
            <a:r>
              <a:rPr lang="en-US" sz="2000" b="true">
                <a:solidFill>
                  <a:srgbClr val="000000"/>
                </a:solidFill>
                <a:latin typeface="Kollektif Bold"/>
                <a:ea typeface="Kollektif Bold"/>
                <a:cs typeface="Kollektif Bold"/>
                <a:sym typeface="Kollektif Bold"/>
              </a:rPr>
              <a:t>Types of Machine Learning:</a:t>
            </a:r>
          </a:p>
          <a:p>
            <a:pPr algn="l">
              <a:lnSpc>
                <a:spcPts val="2800"/>
              </a:lnSpc>
            </a:pPr>
            <a:r>
              <a:rPr lang="en-US" sz="2000" b="true">
                <a:solidFill>
                  <a:srgbClr val="000000"/>
                </a:solidFill>
                <a:latin typeface="Kollektif Bold"/>
                <a:ea typeface="Kollektif Bold"/>
                <a:cs typeface="Kollektif Bold"/>
                <a:sym typeface="Kollektif Bold"/>
              </a:rPr>
              <a:t>- Supervised Learning</a:t>
            </a:r>
          </a:p>
          <a:p>
            <a:pPr algn="l">
              <a:lnSpc>
                <a:spcPts val="2800"/>
              </a:lnSpc>
            </a:pPr>
            <a:r>
              <a:rPr lang="en-US" sz="2000" b="true">
                <a:solidFill>
                  <a:srgbClr val="000000"/>
                </a:solidFill>
                <a:latin typeface="Kollektif Bold"/>
                <a:ea typeface="Kollektif Bold"/>
                <a:cs typeface="Kollektif Bold"/>
                <a:sym typeface="Kollektif Bold"/>
              </a:rPr>
              <a:t>- Unsupervised Learning</a:t>
            </a:r>
          </a:p>
          <a:p>
            <a:pPr algn="l">
              <a:lnSpc>
                <a:spcPts val="2800"/>
              </a:lnSpc>
            </a:pPr>
            <a:r>
              <a:rPr lang="en-US" sz="2000" b="true">
                <a:solidFill>
                  <a:srgbClr val="000000"/>
                </a:solidFill>
                <a:latin typeface="Kollektif Bold"/>
                <a:ea typeface="Kollektif Bold"/>
                <a:cs typeface="Kollektif Bold"/>
                <a:sym typeface="Kollektif Bold"/>
              </a:rPr>
              <a:t>- Reinforcement Learning</a:t>
            </a:r>
          </a:p>
          <a:p>
            <a:pPr algn="l">
              <a:lnSpc>
                <a:spcPts val="2800"/>
              </a:lnSpc>
            </a:pPr>
          </a:p>
          <a:p>
            <a:pPr algn="l">
              <a:lnSpc>
                <a:spcPts val="2800"/>
              </a:lnSpc>
            </a:pPr>
            <a:r>
              <a:rPr lang="en-US" sz="2000" b="true">
                <a:solidFill>
                  <a:srgbClr val="000000"/>
                </a:solidFill>
                <a:latin typeface="Kollektif Bold"/>
                <a:ea typeface="Kollektif Bold"/>
                <a:cs typeface="Kollektif Bold"/>
                <a:sym typeface="Kollektif Bold"/>
              </a:rPr>
              <a:t>Real-World Applications:</a:t>
            </a:r>
          </a:p>
          <a:p>
            <a:pPr algn="l">
              <a:lnSpc>
                <a:spcPts val="2800"/>
              </a:lnSpc>
            </a:pPr>
            <a:r>
              <a:rPr lang="en-US" sz="2000" b="true">
                <a:solidFill>
                  <a:srgbClr val="000000"/>
                </a:solidFill>
                <a:latin typeface="Kollektif Bold"/>
                <a:ea typeface="Kollektif Bold"/>
                <a:cs typeface="Kollektif Bold"/>
                <a:sym typeface="Kollektif Bold"/>
              </a:rPr>
              <a:t>- Healthcare</a:t>
            </a:r>
          </a:p>
          <a:p>
            <a:pPr algn="l">
              <a:lnSpc>
                <a:spcPts val="2800"/>
              </a:lnSpc>
            </a:pPr>
            <a:r>
              <a:rPr lang="en-US" sz="2000" b="true">
                <a:solidFill>
                  <a:srgbClr val="000000"/>
                </a:solidFill>
                <a:latin typeface="Kollektif Bold"/>
                <a:ea typeface="Kollektif Bold"/>
                <a:cs typeface="Kollektif Bold"/>
                <a:sym typeface="Kollektif Bold"/>
              </a:rPr>
              <a:t>- Finance</a:t>
            </a:r>
          </a:p>
          <a:p>
            <a:pPr algn="l">
              <a:lnSpc>
                <a:spcPts val="2800"/>
              </a:lnSpc>
            </a:pPr>
            <a:r>
              <a:rPr lang="en-US" sz="2000" b="true">
                <a:solidFill>
                  <a:srgbClr val="000000"/>
                </a:solidFill>
                <a:latin typeface="Kollektif Bold"/>
                <a:ea typeface="Kollektif Bold"/>
                <a:cs typeface="Kollektif Bold"/>
                <a:sym typeface="Kollektif Bold"/>
              </a:rPr>
              <a:t>- Retail</a:t>
            </a:r>
          </a:p>
          <a:p>
            <a:pPr algn="l">
              <a:lnSpc>
                <a:spcPts val="2800"/>
              </a:lnSpc>
              <a:spcBef>
                <a:spcPct val="0"/>
              </a:spcBef>
            </a:pPr>
            <a:r>
              <a:rPr lang="en-US" b="true" sz="2000">
                <a:solidFill>
                  <a:srgbClr val="000000"/>
                </a:solidFill>
                <a:latin typeface="Kollektif Bold"/>
                <a:ea typeface="Kollektif Bold"/>
                <a:cs typeface="Kollektif Bold"/>
                <a:sym typeface="Kollektif Bold"/>
              </a:rPr>
              <a:t>- Transportation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1DF"/>
        </a:solidFill>
      </p:bgPr>
    </p:bg>
    <p:spTree>
      <p:nvGrpSpPr>
        <p:cNvPr id="1" name=""/>
        <p:cNvGrpSpPr/>
        <p:nvPr/>
      </p:nvGrpSpPr>
      <p:grpSpPr>
        <a:xfrm>
          <a:off x="0" y="0"/>
          <a:ext cx="0" cy="0"/>
          <a:chOff x="0" y="0"/>
          <a:chExt cx="0" cy="0"/>
        </a:xfrm>
      </p:grpSpPr>
      <p:sp>
        <p:nvSpPr>
          <p:cNvPr name="TextBox 2" id="2"/>
          <p:cNvSpPr txBox="true"/>
          <p:nvPr/>
        </p:nvSpPr>
        <p:spPr>
          <a:xfrm rot="0">
            <a:off x="543599" y="392999"/>
            <a:ext cx="6716140" cy="7051675"/>
          </a:xfrm>
          <a:prstGeom prst="rect">
            <a:avLst/>
          </a:prstGeom>
        </p:spPr>
        <p:txBody>
          <a:bodyPr anchor="t" rtlCol="false" tIns="0" lIns="0" bIns="0" rIns="0">
            <a:spAutoFit/>
          </a:bodyPr>
          <a:lstStyle/>
          <a:p>
            <a:pPr algn="l">
              <a:lnSpc>
                <a:spcPts val="3500"/>
              </a:lnSpc>
            </a:pPr>
            <a:r>
              <a:rPr lang="en-US" sz="2500" b="true">
                <a:solidFill>
                  <a:srgbClr val="000000"/>
                </a:solidFill>
                <a:latin typeface="Kollektif Bold"/>
                <a:ea typeface="Kollektif Bold"/>
                <a:cs typeface="Kollektif Bold"/>
                <a:sym typeface="Kollektif Bold"/>
              </a:rPr>
              <a:t>Typical ML Workflow:</a:t>
            </a:r>
          </a:p>
          <a:p>
            <a:pPr algn="l">
              <a:lnSpc>
                <a:spcPts val="3500"/>
              </a:lnSpc>
            </a:pPr>
            <a:r>
              <a:rPr lang="en-US" sz="2500">
                <a:solidFill>
                  <a:srgbClr val="000000"/>
                </a:solidFill>
                <a:latin typeface="Kollektif"/>
                <a:ea typeface="Kollektif"/>
                <a:cs typeface="Kollektif"/>
                <a:sym typeface="Kollektif"/>
              </a:rPr>
              <a:t>-</a:t>
            </a:r>
            <a:r>
              <a:rPr lang="en-US" sz="2500" b="true">
                <a:solidFill>
                  <a:srgbClr val="000000"/>
                </a:solidFill>
                <a:latin typeface="Kollektif Bold"/>
                <a:ea typeface="Kollektif Bold"/>
                <a:cs typeface="Kollektif Bold"/>
                <a:sym typeface="Kollektif Bold"/>
              </a:rPr>
              <a:t> </a:t>
            </a:r>
            <a:r>
              <a:rPr lang="en-US" sz="2500">
                <a:solidFill>
                  <a:srgbClr val="000000"/>
                </a:solidFill>
                <a:latin typeface="Kollektif"/>
                <a:ea typeface="Kollektif"/>
                <a:cs typeface="Kollektif"/>
                <a:sym typeface="Kollektif"/>
              </a:rPr>
              <a:t>Data Collection</a:t>
            </a:r>
          </a:p>
          <a:p>
            <a:pPr algn="l">
              <a:lnSpc>
                <a:spcPts val="3500"/>
              </a:lnSpc>
            </a:pPr>
            <a:r>
              <a:rPr lang="en-US" sz="2500">
                <a:solidFill>
                  <a:srgbClr val="000000"/>
                </a:solidFill>
                <a:latin typeface="Kollektif"/>
                <a:ea typeface="Kollektif"/>
                <a:cs typeface="Kollektif"/>
                <a:sym typeface="Kollektif"/>
              </a:rPr>
              <a:t>- Data Preprocessing</a:t>
            </a:r>
          </a:p>
          <a:p>
            <a:pPr algn="l">
              <a:lnSpc>
                <a:spcPts val="3500"/>
              </a:lnSpc>
            </a:pPr>
            <a:r>
              <a:rPr lang="en-US" sz="2500">
                <a:solidFill>
                  <a:srgbClr val="000000"/>
                </a:solidFill>
                <a:latin typeface="Kollektif"/>
                <a:ea typeface="Kollektif"/>
                <a:cs typeface="Kollektif"/>
                <a:sym typeface="Kollektif"/>
              </a:rPr>
              <a:t>- Model Selection</a:t>
            </a:r>
          </a:p>
          <a:p>
            <a:pPr algn="l">
              <a:lnSpc>
                <a:spcPts val="3500"/>
              </a:lnSpc>
            </a:pPr>
            <a:r>
              <a:rPr lang="en-US" sz="2500">
                <a:solidFill>
                  <a:srgbClr val="000000"/>
                </a:solidFill>
                <a:latin typeface="Kollektif"/>
                <a:ea typeface="Kollektif"/>
                <a:cs typeface="Kollektif"/>
                <a:sym typeface="Kollektif"/>
              </a:rPr>
              <a:t>- Training</a:t>
            </a:r>
          </a:p>
          <a:p>
            <a:pPr algn="l">
              <a:lnSpc>
                <a:spcPts val="3500"/>
              </a:lnSpc>
            </a:pPr>
            <a:r>
              <a:rPr lang="en-US" sz="2500">
                <a:solidFill>
                  <a:srgbClr val="000000"/>
                </a:solidFill>
                <a:latin typeface="Kollektif"/>
                <a:ea typeface="Kollektif"/>
                <a:cs typeface="Kollektif"/>
                <a:sym typeface="Kollektif"/>
              </a:rPr>
              <a:t>- Evaluation</a:t>
            </a:r>
          </a:p>
          <a:p>
            <a:pPr algn="l">
              <a:lnSpc>
                <a:spcPts val="3500"/>
              </a:lnSpc>
            </a:pPr>
            <a:r>
              <a:rPr lang="en-US" sz="2500">
                <a:solidFill>
                  <a:srgbClr val="000000"/>
                </a:solidFill>
                <a:latin typeface="Kollektif"/>
                <a:ea typeface="Kollektif"/>
                <a:cs typeface="Kollektif"/>
                <a:sym typeface="Kollektif"/>
              </a:rPr>
              <a:t>- Deployment</a:t>
            </a:r>
          </a:p>
          <a:p>
            <a:pPr algn="l">
              <a:lnSpc>
                <a:spcPts val="3500"/>
              </a:lnSpc>
            </a:pPr>
          </a:p>
          <a:p>
            <a:pPr algn="l">
              <a:lnSpc>
                <a:spcPts val="3500"/>
              </a:lnSpc>
            </a:pPr>
            <a:r>
              <a:rPr lang="en-US" sz="2500">
                <a:solidFill>
                  <a:srgbClr val="000000"/>
                </a:solidFill>
                <a:latin typeface="Kollektif"/>
                <a:ea typeface="Kollektif"/>
                <a:cs typeface="Kollektif"/>
                <a:sym typeface="Kollektif"/>
              </a:rPr>
              <a:t>I have done project Iris by using iris dataset</a:t>
            </a:r>
          </a:p>
          <a:p>
            <a:pPr algn="l">
              <a:lnSpc>
                <a:spcPts val="3500"/>
              </a:lnSpc>
            </a:pPr>
            <a:r>
              <a:rPr lang="en-US" sz="2500">
                <a:solidFill>
                  <a:srgbClr val="000000"/>
                </a:solidFill>
                <a:latin typeface="Kollektif"/>
                <a:ea typeface="Kollektif"/>
                <a:cs typeface="Kollektif"/>
                <a:sym typeface="Kollektif"/>
              </a:rPr>
              <a:t>SepalLength  </a:t>
            </a:r>
          </a:p>
          <a:p>
            <a:pPr algn="l">
              <a:lnSpc>
                <a:spcPts val="3500"/>
              </a:lnSpc>
            </a:pPr>
            <a:r>
              <a:rPr lang="en-US" sz="2500">
                <a:solidFill>
                  <a:srgbClr val="000000"/>
                </a:solidFill>
                <a:latin typeface="Kollektif"/>
                <a:ea typeface="Kollektif"/>
                <a:cs typeface="Kollektif"/>
                <a:sym typeface="Kollektif"/>
              </a:rPr>
              <a:t>SepalWidth</a:t>
            </a:r>
          </a:p>
          <a:p>
            <a:pPr algn="l">
              <a:lnSpc>
                <a:spcPts val="3500"/>
              </a:lnSpc>
            </a:pPr>
            <a:r>
              <a:rPr lang="en-US" sz="2500">
                <a:solidFill>
                  <a:srgbClr val="000000"/>
                </a:solidFill>
                <a:latin typeface="Kollektif"/>
                <a:ea typeface="Kollektif"/>
                <a:cs typeface="Kollektif"/>
                <a:sym typeface="Kollektif"/>
              </a:rPr>
              <a:t>PetalLength</a:t>
            </a:r>
          </a:p>
          <a:p>
            <a:pPr algn="l">
              <a:lnSpc>
                <a:spcPts val="3500"/>
              </a:lnSpc>
            </a:pPr>
            <a:r>
              <a:rPr lang="en-US" sz="2500">
                <a:solidFill>
                  <a:srgbClr val="000000"/>
                </a:solidFill>
                <a:latin typeface="Kollektif"/>
                <a:ea typeface="Kollektif"/>
                <a:cs typeface="Kollektif"/>
                <a:sym typeface="Kollektif"/>
              </a:rPr>
              <a:t>PetalWidth</a:t>
            </a:r>
          </a:p>
          <a:p>
            <a:pPr algn="l">
              <a:lnSpc>
                <a:spcPts val="3500"/>
              </a:lnSpc>
            </a:pPr>
            <a:r>
              <a:rPr lang="en-US" sz="2500">
                <a:solidFill>
                  <a:srgbClr val="000000"/>
                </a:solidFill>
                <a:latin typeface="Kollektif"/>
                <a:ea typeface="Kollektif"/>
                <a:cs typeface="Kollektif"/>
                <a:sym typeface="Kollektif"/>
              </a:rPr>
              <a:t>It will tell that what it is in these following</a:t>
            </a:r>
          </a:p>
          <a:p>
            <a:pPr algn="l">
              <a:lnSpc>
                <a:spcPts val="3500"/>
              </a:lnSpc>
            </a:pPr>
            <a:r>
              <a:rPr lang="en-US" sz="2500">
                <a:solidFill>
                  <a:srgbClr val="000000"/>
                </a:solidFill>
                <a:latin typeface="Kollektif"/>
                <a:ea typeface="Kollektif"/>
                <a:cs typeface="Kollektif"/>
                <a:sym typeface="Kollektif"/>
              </a:rPr>
              <a:t>Setosa</a:t>
            </a:r>
          </a:p>
          <a:p>
            <a:pPr algn="l">
              <a:lnSpc>
                <a:spcPts val="3500"/>
              </a:lnSpc>
              <a:spcBef>
                <a:spcPct val="0"/>
              </a:spcBef>
            </a:pPr>
            <a:r>
              <a:rPr lang="en-US" sz="2500">
                <a:solidFill>
                  <a:srgbClr val="000000"/>
                </a:solidFill>
                <a:latin typeface="Kollektif"/>
                <a:ea typeface="Kollektif"/>
                <a:cs typeface="Kollektif"/>
                <a:sym typeface="Kollektif"/>
              </a:rPr>
              <a:t>Versicolor</a:t>
            </a:r>
          </a:p>
        </p:txBody>
      </p:sp>
      <p:sp>
        <p:nvSpPr>
          <p:cNvPr name="Freeform 3" id="3"/>
          <p:cNvSpPr/>
          <p:nvPr/>
        </p:nvSpPr>
        <p:spPr>
          <a:xfrm flipH="false" flipV="false" rot="0">
            <a:off x="1612745" y="7605177"/>
            <a:ext cx="4334510" cy="2121306"/>
          </a:xfrm>
          <a:custGeom>
            <a:avLst/>
            <a:gdLst/>
            <a:ahLst/>
            <a:cxnLst/>
            <a:rect r="r" b="b" t="t" l="l"/>
            <a:pathLst>
              <a:path h="2121306" w="4334510">
                <a:moveTo>
                  <a:pt x="0" y="0"/>
                </a:moveTo>
                <a:lnTo>
                  <a:pt x="4334510" y="0"/>
                </a:lnTo>
                <a:lnTo>
                  <a:pt x="4334510" y="2121306"/>
                </a:lnTo>
                <a:lnTo>
                  <a:pt x="0" y="2121306"/>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E3E1DF"/>
        </a:solidFill>
      </p:bgPr>
    </p:bg>
    <p:spTree>
      <p:nvGrpSpPr>
        <p:cNvPr id="1" name=""/>
        <p:cNvGrpSpPr/>
        <p:nvPr/>
      </p:nvGrpSpPr>
      <p:grpSpPr>
        <a:xfrm>
          <a:off x="0" y="0"/>
          <a:ext cx="0" cy="0"/>
          <a:chOff x="0" y="0"/>
          <a:chExt cx="0" cy="0"/>
        </a:xfrm>
      </p:grpSpPr>
      <p:sp>
        <p:nvSpPr>
          <p:cNvPr name="TextBox 2" id="2"/>
          <p:cNvSpPr txBox="true"/>
          <p:nvPr/>
        </p:nvSpPr>
        <p:spPr>
          <a:xfrm rot="0">
            <a:off x="2705878" y="191485"/>
            <a:ext cx="2148245" cy="1005205"/>
          </a:xfrm>
          <a:prstGeom prst="rect">
            <a:avLst/>
          </a:prstGeom>
        </p:spPr>
        <p:txBody>
          <a:bodyPr anchor="t" rtlCol="false" tIns="0" lIns="0" bIns="0" rIns="0">
            <a:spAutoFit/>
          </a:bodyPr>
          <a:lstStyle/>
          <a:p>
            <a:pPr algn="ctr">
              <a:lnSpc>
                <a:spcPts val="8119"/>
              </a:lnSpc>
            </a:pPr>
            <a:r>
              <a:rPr lang="en-US" sz="5799" b="true">
                <a:solidFill>
                  <a:srgbClr val="000000"/>
                </a:solidFill>
                <a:latin typeface="Canva Sans Bold"/>
                <a:ea typeface="Canva Sans Bold"/>
                <a:cs typeface="Canva Sans Bold"/>
                <a:sym typeface="Canva Sans Bold"/>
              </a:rPr>
              <a:t>Day-4</a:t>
            </a:r>
          </a:p>
        </p:txBody>
      </p:sp>
      <p:sp>
        <p:nvSpPr>
          <p:cNvPr name="TextBox 3" id="3"/>
          <p:cNvSpPr txBox="true"/>
          <p:nvPr/>
        </p:nvSpPr>
        <p:spPr>
          <a:xfrm rot="0">
            <a:off x="2540024" y="1278811"/>
            <a:ext cx="2479953"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Kollektif Bold"/>
                <a:ea typeface="Kollektif Bold"/>
                <a:cs typeface="Kollektif Bold"/>
                <a:sym typeface="Kollektif Bold"/>
              </a:rPr>
              <a:t>Deep learning</a:t>
            </a:r>
          </a:p>
        </p:txBody>
      </p:sp>
      <p:sp>
        <p:nvSpPr>
          <p:cNvPr name="TextBox 4" id="4"/>
          <p:cNvSpPr txBox="true"/>
          <p:nvPr/>
        </p:nvSpPr>
        <p:spPr>
          <a:xfrm rot="0">
            <a:off x="173813" y="2446175"/>
            <a:ext cx="7386187" cy="7489825"/>
          </a:xfrm>
          <a:prstGeom prst="rect">
            <a:avLst/>
          </a:prstGeom>
        </p:spPr>
        <p:txBody>
          <a:bodyPr anchor="t" rtlCol="false" tIns="0" lIns="0" bIns="0" rIns="0">
            <a:spAutoFit/>
          </a:bodyPr>
          <a:lstStyle/>
          <a:p>
            <a:pPr algn="l">
              <a:lnSpc>
                <a:spcPts val="3500"/>
              </a:lnSpc>
            </a:pPr>
            <a:r>
              <a:rPr lang="en-US" sz="2500" b="true">
                <a:solidFill>
                  <a:srgbClr val="000000"/>
                </a:solidFill>
                <a:latin typeface="Kollektif Bold"/>
                <a:ea typeface="Kollektif Bold"/>
                <a:cs typeface="Kollektif Bold"/>
                <a:sym typeface="Kollektif Bold"/>
              </a:rPr>
              <a:t>Deep Learning is a subset of machine learning that uses multilayered neural networks to simulate the decision-making power of the human brain. Unlike traditional machine learning models, deep learning models use many layers to learn complex features and perform sophisticated tasks.</a:t>
            </a:r>
          </a:p>
          <a:p>
            <a:pPr algn="l">
              <a:lnSpc>
                <a:spcPts val="3500"/>
              </a:lnSpc>
            </a:pPr>
          </a:p>
          <a:p>
            <a:pPr algn="l">
              <a:lnSpc>
                <a:spcPts val="3500"/>
              </a:lnSpc>
            </a:pPr>
            <a:r>
              <a:rPr lang="en-US" sz="2500" b="true">
                <a:solidFill>
                  <a:srgbClr val="000000"/>
                </a:solidFill>
                <a:latin typeface="Kollektif Bold"/>
                <a:ea typeface="Kollektif Bold"/>
                <a:cs typeface="Kollektif Bold"/>
                <a:sym typeface="Kollektif Bold"/>
              </a:rPr>
              <a:t>Key Concepts:</a:t>
            </a:r>
          </a:p>
          <a:p>
            <a:pPr algn="l">
              <a:lnSpc>
                <a:spcPts val="3500"/>
              </a:lnSpc>
            </a:pPr>
            <a:r>
              <a:rPr lang="en-US" sz="2500" b="true">
                <a:solidFill>
                  <a:srgbClr val="000000"/>
                </a:solidFill>
                <a:latin typeface="Kollektif Bold"/>
                <a:ea typeface="Kollektif Bold"/>
                <a:cs typeface="Kollektif Bold"/>
                <a:sym typeface="Kollektif Bold"/>
              </a:rPr>
              <a:t>Neural Networks: Layers of interconnected nodes that process information.</a:t>
            </a:r>
          </a:p>
          <a:p>
            <a:pPr algn="l">
              <a:lnSpc>
                <a:spcPts val="3500"/>
              </a:lnSpc>
            </a:pPr>
            <a:r>
              <a:rPr lang="en-US" sz="2500" b="true">
                <a:solidFill>
                  <a:srgbClr val="000000"/>
                </a:solidFill>
                <a:latin typeface="Kollektif Bold"/>
                <a:ea typeface="Kollektif Bold"/>
                <a:cs typeface="Kollektif Bold"/>
                <a:sym typeface="Kollektif Bold"/>
              </a:rPr>
              <a:t>Forward Propagation: Data moves through the network from input to output layers.</a:t>
            </a:r>
          </a:p>
          <a:p>
            <a:pPr algn="l">
              <a:lnSpc>
                <a:spcPts val="3500"/>
              </a:lnSpc>
            </a:pPr>
            <a:r>
              <a:rPr lang="en-US" sz="2500" b="true">
                <a:solidFill>
                  <a:srgbClr val="000000"/>
                </a:solidFill>
                <a:latin typeface="Kollektif Bold"/>
                <a:ea typeface="Kollektif Bold"/>
                <a:cs typeface="Kollektif Bold"/>
                <a:sym typeface="Kollektif Bold"/>
              </a:rPr>
              <a:t>Backpropagation: Adjusts weights and biases to correct prediction errors.</a:t>
            </a:r>
          </a:p>
          <a:p>
            <a:pPr algn="l">
              <a:lnSpc>
                <a:spcPts val="3500"/>
              </a:lnSpc>
            </a:pPr>
          </a:p>
          <a:p>
            <a:pPr algn="l">
              <a:lnSpc>
                <a:spcPts val="35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DAGY36WYw98</dc:identifier>
  <dcterms:modified xsi:type="dcterms:W3CDTF">2011-08-01T06:04:30Z</dcterms:modified>
  <cp:revision>1</cp:revision>
  <dc:title>Brown White Vintage Aesthetic Portfolio Cover A4 Document</dc:title>
</cp:coreProperties>
</file>