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58" r:id="rId5"/>
    <p:sldId id="259" r:id="rId6"/>
    <p:sldId id="266" r:id="rId7"/>
    <p:sldId id="261" r:id="rId8"/>
    <p:sldId id="262" r:id="rId9"/>
    <p:sldId id="268" r:id="rId10"/>
    <p:sldId id="269" r:id="rId11"/>
    <p:sldId id="270" r:id="rId12"/>
    <p:sldId id="271" r:id="rId13"/>
    <p:sldId id="279" r:id="rId14"/>
    <p:sldId id="273" r:id="rId15"/>
    <p:sldId id="272" r:id="rId16"/>
    <p:sldId id="274" r:id="rId17"/>
    <p:sldId id="277" r:id="rId18"/>
    <p:sldId id="275" r:id="rId19"/>
    <p:sldId id="276" r:id="rId20"/>
    <p:sldId id="264" r:id="rId21"/>
    <p:sldId id="263" r:id="rId22"/>
    <p:sldId id="283" r:id="rId23"/>
    <p:sldId id="265" r:id="rId24"/>
  </p:sldIdLst>
  <p:sldSz cx="18288000" cy="10287000"/>
  <p:notesSz cx="6858000" cy="9144000"/>
  <p:embeddedFontLst>
    <p:embeddedFont>
      <p:font typeface="Poppins" panose="00000500000000000000" pitchFamily="2"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123"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txBody>
          <a:bodyPr/>
          <a:lstStyle/>
          <a:p>
            <a:pPr algn="l">
              <a:lnSpc>
                <a:spcPts val="4706"/>
              </a:lnSpc>
            </a:pPr>
            <a:endParaRPr lang="en-US" sz="1800" dirty="0">
              <a:solidFill>
                <a:schemeClr val="bg1"/>
              </a:solidFill>
              <a:latin typeface="Times New Roman" panose="02020603050405020304" pitchFamily="18" charset="0"/>
              <a:ea typeface="Poppins"/>
              <a:cs typeface="Times New Roman" panose="02020603050405020304" pitchFamily="18" charset="0"/>
              <a:sym typeface="Poppins"/>
            </a:endParaRPr>
          </a:p>
        </p:txBody>
      </p:sp>
      <p:sp>
        <p:nvSpPr>
          <p:cNvPr id="3" name="TextBox 3"/>
          <p:cNvSpPr txBox="1"/>
          <p:nvPr/>
        </p:nvSpPr>
        <p:spPr>
          <a:xfrm>
            <a:off x="1290982" y="3415882"/>
            <a:ext cx="16235018" cy="1534459"/>
          </a:xfrm>
          <a:prstGeom prst="rect">
            <a:avLst/>
          </a:prstGeom>
        </p:spPr>
        <p:txBody>
          <a:bodyPr wrap="square" lIns="0" tIns="0" rIns="0" bIns="0" rtlCol="0" anchor="t">
            <a:spAutoFit/>
          </a:bodyPr>
          <a:lstStyle/>
          <a:p>
            <a:pPr algn="l">
              <a:lnSpc>
                <a:spcPts val="12578"/>
              </a:lnSpc>
            </a:pPr>
            <a:r>
              <a:rPr lang="en-US" sz="8984" dirty="0">
                <a:solidFill>
                  <a:srgbClr val="FFFFFF"/>
                </a:solidFill>
                <a:latin typeface="Times New Roman" panose="02020603050405020304" pitchFamily="18" charset="0"/>
                <a:ea typeface="Poppins Bold"/>
                <a:cs typeface="Times New Roman" panose="02020603050405020304" pitchFamily="18" charset="0"/>
                <a:sym typeface="Poppins Bold"/>
              </a:rPr>
              <a:t>AMAZON Echo REVIEWS</a:t>
            </a:r>
          </a:p>
        </p:txBody>
      </p:sp>
      <p:sp>
        <p:nvSpPr>
          <p:cNvPr id="4" name="TextBox 4"/>
          <p:cNvSpPr txBox="1"/>
          <p:nvPr/>
        </p:nvSpPr>
        <p:spPr>
          <a:xfrm>
            <a:off x="1290982" y="4930134"/>
            <a:ext cx="7088425" cy="579646"/>
          </a:xfrm>
          <a:prstGeom prst="rect">
            <a:avLst/>
          </a:prstGeom>
        </p:spPr>
        <p:txBody>
          <a:bodyPr lIns="0" tIns="0" rIns="0" bIns="0" rtlCol="0" anchor="t">
            <a:spAutoFit/>
          </a:bodyPr>
          <a:lstStyle/>
          <a:p>
            <a:pPr algn="l">
              <a:lnSpc>
                <a:spcPts val="4706"/>
              </a:lnSpc>
            </a:pPr>
            <a:r>
              <a:rPr lang="en-US" sz="3600" dirty="0">
                <a:solidFill>
                  <a:schemeClr val="bg1"/>
                </a:solidFill>
                <a:latin typeface="Times New Roman" panose="02020603050405020304" pitchFamily="18" charset="0"/>
                <a:ea typeface="Helios Bold"/>
                <a:cs typeface="Times New Roman" panose="02020603050405020304" pitchFamily="18" charset="0"/>
                <a:sym typeface="Helios Bold"/>
              </a:rPr>
              <a:t>Capstone Project - 2</a:t>
            </a:r>
            <a:endParaRPr lang="en-US" sz="3361" dirty="0">
              <a:solidFill>
                <a:schemeClr val="bg1"/>
              </a:solidFill>
              <a:latin typeface="Times New Roman" panose="02020603050405020304" pitchFamily="18" charset="0"/>
              <a:ea typeface="Poppins"/>
              <a:cs typeface="Times New Roman" panose="02020603050405020304" pitchFamily="18" charset="0"/>
              <a:sym typeface="Poppins"/>
            </a:endParaRPr>
          </a:p>
        </p:txBody>
      </p:sp>
      <p:sp>
        <p:nvSpPr>
          <p:cNvPr id="5" name="TextBox 4">
            <a:extLst>
              <a:ext uri="{FF2B5EF4-FFF2-40B4-BE49-F238E27FC236}">
                <a16:creationId xmlns:a16="http://schemas.microsoft.com/office/drawing/2014/main" id="{CDCEF2BE-8342-7A0E-ECBC-600D1A82ADD8}"/>
              </a:ext>
            </a:extLst>
          </p:cNvPr>
          <p:cNvSpPr txBox="1"/>
          <p:nvPr/>
        </p:nvSpPr>
        <p:spPr>
          <a:xfrm>
            <a:off x="1290982" y="7563721"/>
            <a:ext cx="7473843" cy="1182375"/>
          </a:xfrm>
          <a:prstGeom prst="rect">
            <a:avLst/>
          </a:prstGeom>
        </p:spPr>
        <p:txBody>
          <a:bodyPr wrap="square" lIns="0" tIns="0" rIns="0" bIns="0" rtlCol="0" anchor="t">
            <a:spAutoFit/>
          </a:bodyPr>
          <a:lstStyle/>
          <a:p>
            <a:pPr algn="l">
              <a:lnSpc>
                <a:spcPts val="4706"/>
              </a:lnSpc>
            </a:pPr>
            <a:r>
              <a:rPr lang="en-US" sz="3600" dirty="0">
                <a:solidFill>
                  <a:schemeClr val="bg1"/>
                </a:solidFill>
                <a:latin typeface="Times New Roman" panose="02020603050405020304" pitchFamily="18" charset="0"/>
                <a:ea typeface="Poppins"/>
                <a:cs typeface="Times New Roman" panose="02020603050405020304" pitchFamily="18" charset="0"/>
                <a:sym typeface="Helios Bold"/>
              </a:rPr>
              <a:t>Presented by</a:t>
            </a:r>
            <a:br>
              <a:rPr lang="en-US" sz="3600" dirty="0">
                <a:solidFill>
                  <a:schemeClr val="bg1"/>
                </a:solidFill>
                <a:latin typeface="Times New Roman" panose="02020603050405020304" pitchFamily="18" charset="0"/>
                <a:ea typeface="Poppins"/>
                <a:cs typeface="Times New Roman" panose="02020603050405020304" pitchFamily="18" charset="0"/>
                <a:sym typeface="Helios Bold"/>
              </a:rPr>
            </a:br>
            <a:r>
              <a:rPr lang="en-US" sz="3600" dirty="0">
                <a:solidFill>
                  <a:schemeClr val="bg1"/>
                </a:solidFill>
                <a:latin typeface="Times New Roman" panose="02020603050405020304" pitchFamily="18" charset="0"/>
                <a:ea typeface="Poppins"/>
                <a:cs typeface="Times New Roman" panose="02020603050405020304" pitchFamily="18" charset="0"/>
                <a:sym typeface="Helios Bold"/>
              </a:rPr>
              <a:t>Sri Harima B N </a:t>
            </a:r>
            <a:endParaRPr lang="en-US" sz="3361" dirty="0">
              <a:solidFill>
                <a:schemeClr val="bg1"/>
              </a:solidFill>
              <a:latin typeface="Times New Roman" panose="02020603050405020304" pitchFamily="18" charset="0"/>
              <a:ea typeface="Poppins"/>
              <a:cs typeface="Times New Roman" panose="02020603050405020304" pitchFamily="18" charset="0"/>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640" y="-11766"/>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0058400" cy="861774"/>
          </a:xfrm>
          <a:prstGeom prst="rect">
            <a:avLst/>
          </a:prstGeom>
          <a:noFill/>
        </p:spPr>
        <p:txBody>
          <a:bodyPr wrap="square" rtlCol="0">
            <a:spAutoFit/>
          </a:bodyPr>
          <a:lstStyle/>
          <a:p>
            <a:r>
              <a:rPr lang="en-US" sz="3200" dirty="0">
                <a:solidFill>
                  <a:schemeClr val="bg1"/>
                </a:solidFill>
                <a:latin typeface="Times New Roman" panose="02020603050405020304" pitchFamily="18" charset="0"/>
                <a:ea typeface="TT Hoves Bold"/>
                <a:cs typeface="Times New Roman" panose="02020603050405020304" pitchFamily="18" charset="0"/>
                <a:sym typeface="TT Hoves Bold"/>
              </a:rPr>
              <a:t>Analyzing the feedback column</a:t>
            </a:r>
          </a:p>
          <a:p>
            <a:endParaRPr lang="en-IN" dirty="0"/>
          </a:p>
        </p:txBody>
      </p:sp>
      <p:sp>
        <p:nvSpPr>
          <p:cNvPr id="10" name="TextBox 9">
            <a:extLst>
              <a:ext uri="{FF2B5EF4-FFF2-40B4-BE49-F238E27FC236}">
                <a16:creationId xmlns:a16="http://schemas.microsoft.com/office/drawing/2014/main" id="{C6A67F7D-F89A-DC5E-ECA1-B6ECCA7E4629}"/>
              </a:ext>
            </a:extLst>
          </p:cNvPr>
          <p:cNvSpPr txBox="1"/>
          <p:nvPr/>
        </p:nvSpPr>
        <p:spPr>
          <a:xfrm>
            <a:off x="1138237" y="7715697"/>
            <a:ext cx="6019800" cy="1384995"/>
          </a:xfrm>
          <a:prstGeom prst="rect">
            <a:avLst/>
          </a:prstGeom>
          <a:noFill/>
        </p:spPr>
        <p:txBody>
          <a:bodyPr wrap="square" rtlCol="0">
            <a:spAutoFit/>
          </a:bodyPr>
          <a:lstStyle/>
          <a:p>
            <a:pPr marL="571500" indent="-5715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pie chart effectively visualizes the total percentage of each feedback type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6C80E9F-A6B6-8B5E-FA48-911CDEDF78AA}"/>
              </a:ext>
            </a:extLst>
          </p:cNvPr>
          <p:cNvSpPr txBox="1"/>
          <p:nvPr/>
        </p:nvSpPr>
        <p:spPr>
          <a:xfrm>
            <a:off x="8839200" y="2498811"/>
            <a:ext cx="8077200"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pie chart illustrates the percentage-wise distribution of customer feedback for Amazon echo products. It shows that 91.1% of the reviews are categorized as positive, while 8.1% are negative. </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chart uses distinct colors to represent each feedback category and includes percentage labels, providing a clear and immediate understanding of the overall sentiment distribution among customer reviews.</a:t>
            </a: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graph provides a straightforward comparison, highlighting the dominance of positive feedback percentage  in the dataset.</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39FAEA0B-B0F7-CA37-8BD9-DE6611F60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7" y="2081578"/>
            <a:ext cx="5505450" cy="53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10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640" y="114300"/>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2649200" cy="861774"/>
          </a:xfrm>
          <a:prstGeom prst="rect">
            <a:avLst/>
          </a:prstGeom>
          <a:noFill/>
        </p:spPr>
        <p:txBody>
          <a:bodyPr wrap="square" rtlCol="0">
            <a:spAutoFit/>
          </a:bodyPr>
          <a:lstStyle/>
          <a:p>
            <a:r>
              <a:rPr lang="en-US" sz="3200" dirty="0">
                <a:solidFill>
                  <a:schemeClr val="bg1"/>
                </a:solidFill>
                <a:latin typeface="Times New Roman" panose="02020603050405020304" pitchFamily="18" charset="0"/>
                <a:ea typeface="TT Hoves Bold"/>
                <a:cs typeface="Times New Roman" panose="02020603050405020304" pitchFamily="18" charset="0"/>
                <a:sym typeface="TT Hoves Bold"/>
              </a:rPr>
              <a:t>Mean rating according to variation</a:t>
            </a:r>
          </a:p>
          <a:p>
            <a:endParaRPr lang="en-IN" dirty="0"/>
          </a:p>
        </p:txBody>
      </p:sp>
      <p:sp>
        <p:nvSpPr>
          <p:cNvPr id="7" name="TextBox 6">
            <a:extLst>
              <a:ext uri="{FF2B5EF4-FFF2-40B4-BE49-F238E27FC236}">
                <a16:creationId xmlns:a16="http://schemas.microsoft.com/office/drawing/2014/main" id="{B6C80E9F-A6B6-8B5E-FA48-911CDEDF78AA}"/>
              </a:ext>
            </a:extLst>
          </p:cNvPr>
          <p:cNvSpPr txBox="1"/>
          <p:nvPr/>
        </p:nvSpPr>
        <p:spPr>
          <a:xfrm>
            <a:off x="2286000" y="3212038"/>
            <a:ext cx="1463040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mean  Variation column refers to the variation or type of Amazon echo product. Example - Black Dot, Charcoal Fabric..</a:t>
            </a:r>
          </a:p>
          <a:p>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CD69B09-8A51-8DA7-3A4B-DACE19989803}"/>
              </a:ext>
            </a:extLst>
          </p:cNvPr>
          <p:cNvSpPr txBox="1"/>
          <p:nvPr/>
        </p:nvSpPr>
        <p:spPr>
          <a:xfrm>
            <a:off x="2286000" y="2068204"/>
            <a:ext cx="1264920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bar graph illustrates the mean rating for each product variation, providing an overview of customer satisfaction across different variations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A56959-F082-85FF-2865-4B4E5A8078F5}"/>
              </a:ext>
            </a:extLst>
          </p:cNvPr>
          <p:cNvSpPr txBox="1"/>
          <p:nvPr/>
        </p:nvSpPr>
        <p:spPr>
          <a:xfrm>
            <a:off x="8610600" y="4305300"/>
            <a:ext cx="8458200"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overall trend indicates that variations with distinctive features or premium materials tend to receive higher ratings, reflecting customer preference for specific attributes.</a:t>
            </a: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This bar graph provides a clear view of how different product variations are perceived in terms of quality and satisfaction, helping identify which variations are performing well and which may need attention.</a:t>
            </a:r>
          </a:p>
        </p:txBody>
      </p:sp>
      <p:pic>
        <p:nvPicPr>
          <p:cNvPr id="5126" name="Picture 6">
            <a:extLst>
              <a:ext uri="{FF2B5EF4-FFF2-40B4-BE49-F238E27FC236}">
                <a16:creationId xmlns:a16="http://schemas.microsoft.com/office/drawing/2014/main" id="{FE634682-BB47-71FA-69E9-A98BD2F5F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323735"/>
            <a:ext cx="6314768"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74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640" y="38100"/>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0058400" cy="861774"/>
          </a:xfrm>
          <a:prstGeom prst="rect">
            <a:avLst/>
          </a:prstGeom>
          <a:noFill/>
        </p:spPr>
        <p:txBody>
          <a:bodyPr wrap="square" rtlCol="0">
            <a:spAutoFit/>
          </a:bodyPr>
          <a:lstStyle/>
          <a:p>
            <a:r>
              <a:rPr lang="en-US" sz="3200" dirty="0">
                <a:solidFill>
                  <a:schemeClr val="bg1"/>
                </a:solidFill>
                <a:latin typeface="Times New Roman" panose="02020603050405020304" pitchFamily="18" charset="0"/>
                <a:ea typeface="TT Hoves Bold"/>
                <a:cs typeface="Times New Roman" panose="02020603050405020304" pitchFamily="18" charset="0"/>
                <a:sym typeface="TT Hoves Bold"/>
              </a:rPr>
              <a:t> Analyzing the variation column</a:t>
            </a:r>
          </a:p>
          <a:p>
            <a:endParaRPr lang="en-IN" dirty="0"/>
          </a:p>
        </p:txBody>
      </p:sp>
      <p:sp>
        <p:nvSpPr>
          <p:cNvPr id="7" name="TextBox 6">
            <a:extLst>
              <a:ext uri="{FF2B5EF4-FFF2-40B4-BE49-F238E27FC236}">
                <a16:creationId xmlns:a16="http://schemas.microsoft.com/office/drawing/2014/main" id="{B6C80E9F-A6B6-8B5E-FA48-911CDEDF78AA}"/>
              </a:ext>
            </a:extLst>
          </p:cNvPr>
          <p:cNvSpPr txBox="1"/>
          <p:nvPr/>
        </p:nvSpPr>
        <p:spPr>
          <a:xfrm>
            <a:off x="2286000" y="3212038"/>
            <a:ext cx="1463040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rPr>
              <a:t> </a:t>
            </a:r>
            <a:r>
              <a:rPr lang="en-US" sz="2400" dirty="0">
                <a:solidFill>
                  <a:schemeClr val="bg1"/>
                </a:solidFill>
                <a:latin typeface="Times New Roman" panose="02020603050405020304" pitchFamily="18" charset="0"/>
                <a:cs typeface="Times New Roman" panose="02020603050405020304" pitchFamily="18" charset="0"/>
              </a:rPr>
              <a:t>Variation column refers to the variation or type of Amazon echo product. Example - Black Dot, Charcoal Fabric..</a:t>
            </a:r>
          </a:p>
          <a:p>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CD69B09-8A51-8DA7-3A4B-DACE19989803}"/>
              </a:ext>
            </a:extLst>
          </p:cNvPr>
          <p:cNvSpPr txBox="1"/>
          <p:nvPr/>
        </p:nvSpPr>
        <p:spPr>
          <a:xfrm>
            <a:off x="2286000" y="2068204"/>
            <a:ext cx="1264920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Rating of a review is 1 or 2 then the feedback is 0 (negative) and if the rating is 3, 4 or 5 then the feedback is 1 (positive).</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C136ACFF-CCFC-6F9C-2B3F-AC5FE255C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022247"/>
            <a:ext cx="5317244" cy="58480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A56959-F082-85FF-2865-4B4E5A8078F5}"/>
              </a:ext>
            </a:extLst>
          </p:cNvPr>
          <p:cNvSpPr txBox="1"/>
          <p:nvPr/>
        </p:nvSpPr>
        <p:spPr>
          <a:xfrm>
            <a:off x="8610600" y="4305300"/>
            <a:ext cx="8458200"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Most Common Variations</a:t>
            </a:r>
            <a:r>
              <a:rPr lang="en-US" sz="2400" dirty="0">
                <a:solidFill>
                  <a:schemeClr val="bg1"/>
                </a:solidFill>
                <a:latin typeface="Times New Roman" panose="02020603050405020304" pitchFamily="18" charset="0"/>
                <a:cs typeface="Times New Roman" panose="02020603050405020304" pitchFamily="18" charset="0"/>
              </a:rPr>
              <a:t>: The most frequently reviewed variations are "Black Dot" with around  515 reviews and "Charcoal Fabric" with 430 reviews</a:t>
            </a: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Less Common Variations</a:t>
            </a:r>
            <a:r>
              <a:rPr lang="en-US" sz="2400" dirty="0">
                <a:solidFill>
                  <a:schemeClr val="bg1"/>
                </a:solidFill>
                <a:latin typeface="Times New Roman" panose="02020603050405020304" pitchFamily="18" charset="0"/>
                <a:cs typeface="Times New Roman" panose="02020603050405020304" pitchFamily="18" charset="0"/>
              </a:rPr>
              <a:t>: Variations like "Oak Finish" and "Walnut Finish" have notably fewer reviews, with only less than 10 reviews, indicating less frequent customer feedback on these variants</a:t>
            </a:r>
            <a:br>
              <a:rPr lang="en-US" sz="2400" dirty="0">
                <a:solidFill>
                  <a:schemeClr val="bg1"/>
                </a:solidFill>
                <a:latin typeface="Times New Roman" panose="02020603050405020304" pitchFamily="18" charset="0"/>
                <a:cs typeface="Times New Roman" panose="02020603050405020304" pitchFamily="18" charset="0"/>
              </a:rPr>
            </a:b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graph provides a clear view of which product variations are most and least based on customer feedback, highlighting preferences and potential areas for inventory focus or marketing</a:t>
            </a:r>
            <a:r>
              <a:rPr lang="en-US" sz="2400" dirty="0">
                <a:latin typeface="Times New Roman" panose="02020603050405020304" pitchFamily="18" charset="0"/>
                <a:cs typeface="Times New Roman" panose="02020603050405020304" pitchFamily="18" charset="0"/>
              </a:rPr>
              <a: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86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58" y="0"/>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0058400"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Analyzing 'verified reviews' column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A56959-F082-85FF-2865-4B4E5A8078F5}"/>
              </a:ext>
            </a:extLst>
          </p:cNvPr>
          <p:cNvSpPr txBox="1"/>
          <p:nvPr/>
        </p:nvSpPr>
        <p:spPr>
          <a:xfrm>
            <a:off x="12553906" y="3099749"/>
            <a:ext cx="8458200" cy="830997"/>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6695DA-E702-1C5C-1138-3446A80D196E}"/>
              </a:ext>
            </a:extLst>
          </p:cNvPr>
          <p:cNvSpPr txBox="1"/>
          <p:nvPr/>
        </p:nvSpPr>
        <p:spPr>
          <a:xfrm>
            <a:off x="949759" y="9174659"/>
            <a:ext cx="9220200" cy="2438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1039F07-12ED-979D-5BA1-F290437FBA5A}"/>
              </a:ext>
            </a:extLst>
          </p:cNvPr>
          <p:cNvSpPr txBox="1"/>
          <p:nvPr/>
        </p:nvSpPr>
        <p:spPr>
          <a:xfrm>
            <a:off x="1143000" y="6201333"/>
            <a:ext cx="15011400" cy="3581400"/>
          </a:xfrm>
          <a:prstGeom prst="rect">
            <a:avLst/>
          </a:prstGeom>
          <a:noFill/>
        </p:spPr>
        <p:txBody>
          <a:bodyPr wrap="square" rtlCol="0">
            <a:spAutoFit/>
          </a:bodyPr>
          <a:lstStyle/>
          <a:p>
            <a:endParaRPr lang="en-IN" dirty="0"/>
          </a:p>
        </p:txBody>
      </p:sp>
      <p:pic>
        <p:nvPicPr>
          <p:cNvPr id="7170" name="Picture 2">
            <a:extLst>
              <a:ext uri="{FF2B5EF4-FFF2-40B4-BE49-F238E27FC236}">
                <a16:creationId xmlns:a16="http://schemas.microsoft.com/office/drawing/2014/main" id="{4D4D2340-EF8A-5599-3B13-1165409BC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40" y="1693056"/>
            <a:ext cx="5438775" cy="48220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5D46F62-1187-B519-881E-AAFF620C504F}"/>
              </a:ext>
            </a:extLst>
          </p:cNvPr>
          <p:cNvSpPr txBox="1"/>
          <p:nvPr/>
        </p:nvSpPr>
        <p:spPr>
          <a:xfrm>
            <a:off x="8534400" y="2019300"/>
            <a:ext cx="8610600" cy="4314825"/>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F86926C5-CD75-2771-9834-A75E08A4677D}"/>
              </a:ext>
            </a:extLst>
          </p:cNvPr>
          <p:cNvSpPr txBox="1"/>
          <p:nvPr/>
        </p:nvSpPr>
        <p:spPr>
          <a:xfrm>
            <a:off x="8534400" y="2247900"/>
            <a:ext cx="9220200"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X-Axis (Length of Reviews)</a:t>
            </a:r>
            <a:r>
              <a:rPr lang="en-US" sz="2400" dirty="0">
                <a:solidFill>
                  <a:schemeClr val="bg1"/>
                </a:solidFill>
                <a:latin typeface="Times New Roman" panose="02020603050405020304" pitchFamily="18" charset="0"/>
                <a:cs typeface="Times New Roman" panose="02020603050405020304" pitchFamily="18" charset="0"/>
              </a:rPr>
              <a:t>: The x-axis represents the length of the reviews, segmented into intervals</a:t>
            </a: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Y-Axis (Count of Reviews)</a:t>
            </a:r>
            <a:r>
              <a:rPr lang="en-US" sz="2400" dirty="0">
                <a:solidFill>
                  <a:schemeClr val="bg1"/>
                </a:solidFill>
                <a:latin typeface="Times New Roman" panose="02020603050405020304" pitchFamily="18" charset="0"/>
                <a:cs typeface="Times New Roman" panose="02020603050405020304" pitchFamily="18" charset="0"/>
              </a:rPr>
              <a:t>: The y-axis represents the count or frequency of reviews within each length interval. This shows how many reviews fall into each of these length categories</a:t>
            </a:r>
            <a:r>
              <a:rPr lang="en-US" sz="2400" dirty="0">
                <a:latin typeface="Times New Roman" panose="02020603050405020304" pitchFamily="18" charset="0"/>
                <a:cs typeface="Times New Roman" panose="02020603050405020304" pitchFamily="18" charset="0"/>
              </a:rPr>
              <a:t>.</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As you move along the x-axis towards longer review lengths the count of reviews decreases.</a:t>
            </a: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This suggests that fewer users write longer reviews.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DC3A164E-D34A-8CC6-99FB-CD2861DE6FFA}"/>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37062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58" y="0"/>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0058400"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Analyzing 'verified reviews' column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A56959-F082-85FF-2865-4B4E5A8078F5}"/>
              </a:ext>
            </a:extLst>
          </p:cNvPr>
          <p:cNvSpPr txBox="1"/>
          <p:nvPr/>
        </p:nvSpPr>
        <p:spPr>
          <a:xfrm>
            <a:off x="12553906" y="3099749"/>
            <a:ext cx="8458200" cy="830997"/>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6695DA-E702-1C5C-1138-3446A80D196E}"/>
              </a:ext>
            </a:extLst>
          </p:cNvPr>
          <p:cNvSpPr txBox="1"/>
          <p:nvPr/>
        </p:nvSpPr>
        <p:spPr>
          <a:xfrm>
            <a:off x="949759" y="9174659"/>
            <a:ext cx="9220200" cy="2438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1039F07-12ED-979D-5BA1-F290437FBA5A}"/>
              </a:ext>
            </a:extLst>
          </p:cNvPr>
          <p:cNvSpPr txBox="1"/>
          <p:nvPr/>
        </p:nvSpPr>
        <p:spPr>
          <a:xfrm>
            <a:off x="838200" y="5929002"/>
            <a:ext cx="7848600" cy="3581400"/>
          </a:xfrm>
          <a:prstGeom prst="rect">
            <a:avLst/>
          </a:prstGeom>
          <a:noFill/>
        </p:spPr>
        <p:txBody>
          <a:bodyPr wrap="square" rtlCol="0">
            <a:spAutoFit/>
          </a:bodyPr>
          <a:lstStyle/>
          <a:p>
            <a:endParaRPr lang="en-IN" dirty="0"/>
          </a:p>
        </p:txBody>
      </p:sp>
      <p:pic>
        <p:nvPicPr>
          <p:cNvPr id="4" name="Picture 4">
            <a:extLst>
              <a:ext uri="{FF2B5EF4-FFF2-40B4-BE49-F238E27FC236}">
                <a16:creationId xmlns:a16="http://schemas.microsoft.com/office/drawing/2014/main" id="{0F445182-F08A-E6D1-5FFC-E712347DD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460" y="1828682"/>
            <a:ext cx="6762739" cy="46102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C243EDA-EDA8-4590-92AF-D6F904C92A26}"/>
              </a:ext>
            </a:extLst>
          </p:cNvPr>
          <p:cNvSpPr txBox="1"/>
          <p:nvPr/>
        </p:nvSpPr>
        <p:spPr>
          <a:xfrm>
            <a:off x="2590800" y="1828682"/>
            <a:ext cx="6072957" cy="5632311"/>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X-Axis (Length of Reviews)</a:t>
            </a:r>
            <a:r>
              <a:rPr lang="en-US" sz="2400" dirty="0">
                <a:solidFill>
                  <a:schemeClr val="bg1"/>
                </a:solidFill>
                <a:latin typeface="Times New Roman" panose="02020603050405020304" pitchFamily="18" charset="0"/>
                <a:cs typeface="Times New Roman" panose="02020603050405020304" pitchFamily="18" charset="0"/>
              </a:rPr>
              <a:t>: The x-axis represents the length of the reviews, segmented into intervals </a:t>
            </a: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Y-Axis (Count of Reviews)</a:t>
            </a:r>
            <a:r>
              <a:rPr lang="en-US" sz="2400" dirty="0">
                <a:solidFill>
                  <a:schemeClr val="bg1"/>
                </a:solidFill>
                <a:latin typeface="Times New Roman" panose="02020603050405020304" pitchFamily="18" charset="0"/>
                <a:cs typeface="Times New Roman" panose="02020603050405020304" pitchFamily="18" charset="0"/>
              </a:rPr>
              <a:t>: The y-axis represents the frequency of reviews within each length interval, showing how many reviews fall into each of these length categories.</a:t>
            </a: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As you move along the x-axis towards longer review lengths ,the count of these negative feedback reviews decreases. This suggests that fewer users write longer reviews when their feedback is negative.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750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58" y="0"/>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0058400"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Analyzing 'verified reviews' column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A56959-F082-85FF-2865-4B4E5A8078F5}"/>
              </a:ext>
            </a:extLst>
          </p:cNvPr>
          <p:cNvSpPr txBox="1"/>
          <p:nvPr/>
        </p:nvSpPr>
        <p:spPr>
          <a:xfrm>
            <a:off x="12553906" y="3099749"/>
            <a:ext cx="8458200" cy="830997"/>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t>.</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6153" name="Picture 9">
            <a:extLst>
              <a:ext uri="{FF2B5EF4-FFF2-40B4-BE49-F238E27FC236}">
                <a16:creationId xmlns:a16="http://schemas.microsoft.com/office/drawing/2014/main" id="{B208831C-468C-8B66-8BFC-1394D8CA9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201" y="1746124"/>
            <a:ext cx="7162689" cy="41593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A6B3F01-6236-96DE-F918-0971564083D5}"/>
              </a:ext>
            </a:extLst>
          </p:cNvPr>
          <p:cNvSpPr txBox="1"/>
          <p:nvPr/>
        </p:nvSpPr>
        <p:spPr>
          <a:xfrm>
            <a:off x="1676400" y="6743700"/>
            <a:ext cx="6019800" cy="1938992"/>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We can clearly see that most of the reviews given by customers are between 0 to 100 words.</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 Rarely customers have written review containing more than 100 words if feedback</a:t>
            </a:r>
            <a:endParaRPr lang="en-IN" dirty="0"/>
          </a:p>
        </p:txBody>
      </p:sp>
      <p:pic>
        <p:nvPicPr>
          <p:cNvPr id="17" name="Picture 6">
            <a:extLst>
              <a:ext uri="{FF2B5EF4-FFF2-40B4-BE49-F238E27FC236}">
                <a16:creationId xmlns:a16="http://schemas.microsoft.com/office/drawing/2014/main" id="{2291F336-ED53-23C5-786C-28387AF64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3200" y="1629140"/>
            <a:ext cx="6107504" cy="415706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F11D623-F84B-F650-6D40-91BFD19A0053}"/>
              </a:ext>
            </a:extLst>
          </p:cNvPr>
          <p:cNvSpPr txBox="1"/>
          <p:nvPr/>
        </p:nvSpPr>
        <p:spPr>
          <a:xfrm>
            <a:off x="10515600" y="6362700"/>
            <a:ext cx="5715000" cy="2308324"/>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The relationship between the rating and length the mean rating provided by customers is analyzed. It was found that longer reviews are more often associated with higher ratings, while shorter reviews tend to be associated with lower ratings.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013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58" y="0"/>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0058400"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Analyzing 'verified reviews' column </a:t>
            </a:r>
          </a:p>
        </p:txBody>
      </p:sp>
      <p:sp>
        <p:nvSpPr>
          <p:cNvPr id="6" name="TextBox 5">
            <a:extLst>
              <a:ext uri="{FF2B5EF4-FFF2-40B4-BE49-F238E27FC236}">
                <a16:creationId xmlns:a16="http://schemas.microsoft.com/office/drawing/2014/main" id="{F7A56959-F082-85FF-2865-4B4E5A8078F5}"/>
              </a:ext>
            </a:extLst>
          </p:cNvPr>
          <p:cNvSpPr txBox="1"/>
          <p:nvPr/>
        </p:nvSpPr>
        <p:spPr>
          <a:xfrm>
            <a:off x="12553906" y="3099749"/>
            <a:ext cx="8458200" cy="830997"/>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6695DA-E702-1C5C-1138-3446A80D196E}"/>
              </a:ext>
            </a:extLst>
          </p:cNvPr>
          <p:cNvSpPr txBox="1"/>
          <p:nvPr/>
        </p:nvSpPr>
        <p:spPr>
          <a:xfrm>
            <a:off x="949759" y="9174659"/>
            <a:ext cx="9220200" cy="2438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1039F07-12ED-979D-5BA1-F290437FBA5A}"/>
              </a:ext>
            </a:extLst>
          </p:cNvPr>
          <p:cNvSpPr txBox="1"/>
          <p:nvPr/>
        </p:nvSpPr>
        <p:spPr>
          <a:xfrm>
            <a:off x="838200" y="5929002"/>
            <a:ext cx="7848600" cy="3581400"/>
          </a:xfrm>
          <a:prstGeom prst="rect">
            <a:avLst/>
          </a:prstGeom>
          <a:noFill/>
        </p:spPr>
        <p:txBody>
          <a:bodyPr wrap="square" rtlCol="0">
            <a:spAutoFit/>
          </a:bodyPr>
          <a:lstStyle/>
          <a:p>
            <a:endParaRPr lang="en-IN" dirty="0"/>
          </a:p>
        </p:txBody>
      </p:sp>
      <p:pic>
        <p:nvPicPr>
          <p:cNvPr id="8198" name="Picture 6">
            <a:extLst>
              <a:ext uri="{FF2B5EF4-FFF2-40B4-BE49-F238E27FC236}">
                <a16:creationId xmlns:a16="http://schemas.microsoft.com/office/drawing/2014/main" id="{D11B36A9-0E28-2DCF-7611-B5736ED0A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278" y="2345955"/>
            <a:ext cx="5667375" cy="4314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09C9756-8CE2-6E04-912F-7DFBEBEC3664}"/>
              </a:ext>
            </a:extLst>
          </p:cNvPr>
          <p:cNvSpPr txBox="1"/>
          <p:nvPr/>
        </p:nvSpPr>
        <p:spPr>
          <a:xfrm>
            <a:off x="9144000" y="1771934"/>
            <a:ext cx="6527427" cy="830997"/>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Studying relation between ratings and length of review</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51FD221-1F9E-364C-0EC7-FE1FD0364D6E}"/>
              </a:ext>
            </a:extLst>
          </p:cNvPr>
          <p:cNvSpPr txBox="1"/>
          <p:nvPr/>
        </p:nvSpPr>
        <p:spPr>
          <a:xfrm>
            <a:off x="9210763" y="3390900"/>
            <a:ext cx="7057959" cy="4893647"/>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 We can see that customers giving 5 ratings are giving shorter reviews .But they are also the ones writing longest reviews.</a:t>
            </a:r>
          </a:p>
          <a:p>
            <a:pPr marL="342900" indent="-342900">
              <a:buFont typeface="Wingdings" panose="05000000000000000000" pitchFamily="2" charset="2"/>
              <a:buChar char="ü"/>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We can see that people giving lower ratings (1, 2 &amp;3) are giving shorter reviews. No customers giving lower ratings are writing reviews more than 350 words which is max.</a:t>
            </a:r>
          </a:p>
          <a:p>
            <a:pPr marL="342900" indent="-342900">
              <a:buFont typeface="Wingdings" panose="05000000000000000000" pitchFamily="2" charset="2"/>
              <a:buChar char="ü"/>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Customer giving average rating of 3 writing somewhat longer review about 350 words can be considered to look upon, so that we can consider and work on feedback that he may have provided.</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33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58" y="0"/>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0058400"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Word Cloud Visualization of All Customer Reviews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A56959-F082-85FF-2865-4B4E5A8078F5}"/>
              </a:ext>
            </a:extLst>
          </p:cNvPr>
          <p:cNvSpPr txBox="1"/>
          <p:nvPr/>
        </p:nvSpPr>
        <p:spPr>
          <a:xfrm>
            <a:off x="12553906" y="3099749"/>
            <a:ext cx="8458200" cy="830997"/>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6695DA-E702-1C5C-1138-3446A80D196E}"/>
              </a:ext>
            </a:extLst>
          </p:cNvPr>
          <p:cNvSpPr txBox="1"/>
          <p:nvPr/>
        </p:nvSpPr>
        <p:spPr>
          <a:xfrm>
            <a:off x="949759" y="9174659"/>
            <a:ext cx="9220200" cy="2438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1039F07-12ED-979D-5BA1-F290437FBA5A}"/>
              </a:ext>
            </a:extLst>
          </p:cNvPr>
          <p:cNvSpPr txBox="1"/>
          <p:nvPr/>
        </p:nvSpPr>
        <p:spPr>
          <a:xfrm>
            <a:off x="838200" y="5929002"/>
            <a:ext cx="7848600" cy="3581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3F613F21-7C72-280F-1253-D067CE63FD15}"/>
              </a:ext>
            </a:extLst>
          </p:cNvPr>
          <p:cNvSpPr txBox="1"/>
          <p:nvPr/>
        </p:nvSpPr>
        <p:spPr>
          <a:xfrm>
            <a:off x="1257929" y="1771934"/>
            <a:ext cx="14058271" cy="830997"/>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Word Cloud is visualization way of getting most popular words. Bigger the size of words, more frequently that word is used</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16386" name="Picture 2">
            <a:extLst>
              <a:ext uri="{FF2B5EF4-FFF2-40B4-BE49-F238E27FC236}">
                <a16:creationId xmlns:a16="http://schemas.microsoft.com/office/drawing/2014/main" id="{27768571-8EC4-1688-A226-70262FF54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114674"/>
            <a:ext cx="9877425" cy="5400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077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58" y="0"/>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0058400"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Word Cloud Visualization of All Customer Reviews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A56959-F082-85FF-2865-4B4E5A8078F5}"/>
              </a:ext>
            </a:extLst>
          </p:cNvPr>
          <p:cNvSpPr txBox="1"/>
          <p:nvPr/>
        </p:nvSpPr>
        <p:spPr>
          <a:xfrm>
            <a:off x="8312889" y="6129501"/>
            <a:ext cx="8458200" cy="830997"/>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6695DA-E702-1C5C-1138-3446A80D196E}"/>
              </a:ext>
            </a:extLst>
          </p:cNvPr>
          <p:cNvSpPr txBox="1"/>
          <p:nvPr/>
        </p:nvSpPr>
        <p:spPr>
          <a:xfrm>
            <a:off x="949759" y="9174659"/>
            <a:ext cx="9220200" cy="2438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1039F07-12ED-979D-5BA1-F290437FBA5A}"/>
              </a:ext>
            </a:extLst>
          </p:cNvPr>
          <p:cNvSpPr txBox="1"/>
          <p:nvPr/>
        </p:nvSpPr>
        <p:spPr>
          <a:xfrm>
            <a:off x="838200" y="5929002"/>
            <a:ext cx="7848600" cy="3581400"/>
          </a:xfrm>
          <a:prstGeom prst="rect">
            <a:avLst/>
          </a:prstGeom>
          <a:noFill/>
        </p:spPr>
        <p:txBody>
          <a:bodyPr wrap="square" rtlCol="0">
            <a:spAutoFit/>
          </a:bodyPr>
          <a:lstStyle/>
          <a:p>
            <a:endParaRPr lang="en-IN" dirty="0"/>
          </a:p>
        </p:txBody>
      </p:sp>
      <p:pic>
        <p:nvPicPr>
          <p:cNvPr id="8196" name="Picture 4">
            <a:extLst>
              <a:ext uri="{FF2B5EF4-FFF2-40B4-BE49-F238E27FC236}">
                <a16:creationId xmlns:a16="http://schemas.microsoft.com/office/drawing/2014/main" id="{34E0FA96-44A4-594D-3E65-FD0C8EA26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1536485"/>
            <a:ext cx="7562850" cy="405765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2EDB33D3-7A25-8BFB-8D57-349AC577F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759" y="5949881"/>
            <a:ext cx="7562850" cy="4057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EC5439-0514-2B4A-CB6D-D521F7BB4EAB}"/>
              </a:ext>
            </a:extLst>
          </p:cNvPr>
          <p:cNvSpPr txBox="1"/>
          <p:nvPr/>
        </p:nvSpPr>
        <p:spPr>
          <a:xfrm>
            <a:off x="10424022" y="6498833"/>
            <a:ext cx="6111377" cy="2585323"/>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 We can observe that 'love', 'great' 'good' are frequently used words in the reviews. So, we can say that people are loving Alexa products.</a:t>
            </a:r>
          </a:p>
          <a:p>
            <a:pPr marL="342900" indent="-342900">
              <a:buFont typeface="Wingdings" panose="05000000000000000000" pitchFamily="2" charset="2"/>
              <a:buChar char="ü"/>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This visualization from positive reviews</a:t>
            </a: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IN" dirty="0"/>
          </a:p>
        </p:txBody>
      </p:sp>
      <p:sp>
        <p:nvSpPr>
          <p:cNvPr id="7" name="TextBox 6">
            <a:extLst>
              <a:ext uri="{FF2B5EF4-FFF2-40B4-BE49-F238E27FC236}">
                <a16:creationId xmlns:a16="http://schemas.microsoft.com/office/drawing/2014/main" id="{EE2B15AF-9DD6-D407-D6D2-3083447D1D0A}"/>
              </a:ext>
            </a:extLst>
          </p:cNvPr>
          <p:cNvSpPr txBox="1"/>
          <p:nvPr/>
        </p:nvSpPr>
        <p:spPr>
          <a:xfrm>
            <a:off x="10169959" y="2019300"/>
            <a:ext cx="6746441" cy="1938992"/>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We can observe that ‘repair', ‘back’ ,’garbage' are frequently used words in the reviews. So, we can say that people are not liking the Alexa products.</a:t>
            </a:r>
          </a:p>
          <a:p>
            <a:pPr marL="342900" indent="-342900">
              <a:buFont typeface="Wingdings" panose="05000000000000000000" pitchFamily="2" charset="2"/>
              <a:buChar char="ü"/>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This visualization from negative reviews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586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20" y="0"/>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0058400" cy="769441"/>
          </a:xfrm>
          <a:prstGeom prst="rect">
            <a:avLst/>
          </a:prstGeom>
          <a:noFill/>
        </p:spPr>
        <p:txBody>
          <a:bodyPr wrap="square" rtlCol="0">
            <a:spAutoFit/>
          </a:bodyPr>
          <a:lstStyle/>
          <a:p>
            <a:r>
              <a:rPr lang="en-IN" sz="4400" dirty="0">
                <a:solidFill>
                  <a:schemeClr val="bg1"/>
                </a:solidFill>
                <a:latin typeface="Times New Roman" panose="02020603050405020304" pitchFamily="18" charset="0"/>
                <a:cs typeface="Times New Roman" panose="02020603050405020304" pitchFamily="18" charset="0"/>
              </a:rPr>
              <a:t>Preprocessing and Modelling</a:t>
            </a:r>
            <a:endParaRPr lang="en-IN" sz="4400" b="1" i="0" dirty="0">
              <a:solidFill>
                <a:schemeClr val="bg1"/>
              </a:solidFill>
              <a:effectLst/>
              <a:highlight>
                <a:srgbClr val="FFFFFF"/>
              </a:highligh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A56959-F082-85FF-2865-4B4E5A8078F5}"/>
              </a:ext>
            </a:extLst>
          </p:cNvPr>
          <p:cNvSpPr txBox="1"/>
          <p:nvPr/>
        </p:nvSpPr>
        <p:spPr>
          <a:xfrm>
            <a:off x="8312889" y="6129501"/>
            <a:ext cx="8458200" cy="830997"/>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6695DA-E702-1C5C-1138-3446A80D196E}"/>
              </a:ext>
            </a:extLst>
          </p:cNvPr>
          <p:cNvSpPr txBox="1"/>
          <p:nvPr/>
        </p:nvSpPr>
        <p:spPr>
          <a:xfrm>
            <a:off x="949759" y="9174659"/>
            <a:ext cx="9220200" cy="243840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1039F07-12ED-979D-5BA1-F290437FBA5A}"/>
              </a:ext>
            </a:extLst>
          </p:cNvPr>
          <p:cNvSpPr txBox="1"/>
          <p:nvPr/>
        </p:nvSpPr>
        <p:spPr>
          <a:xfrm>
            <a:off x="838200" y="5929002"/>
            <a:ext cx="7848600" cy="3581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4D2C12CE-B456-9101-5A80-777E69E94226}"/>
              </a:ext>
            </a:extLst>
          </p:cNvPr>
          <p:cNvSpPr txBox="1"/>
          <p:nvPr/>
        </p:nvSpPr>
        <p:spPr>
          <a:xfrm>
            <a:off x="2514600" y="1562100"/>
            <a:ext cx="13258800" cy="3970318"/>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Preprocessing is a crucial step in preparing text data for modeling. It cleans and transforms raw text into a format suitable for analysis, improving the performance and accuracy of machine learning models.</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To build the corpus from the 'verified reviews' we perform the following </a:t>
            </a:r>
          </a:p>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Replace any non alphabet characters with a space</a:t>
            </a:r>
          </a:p>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 Covert to lower case and split into words</a:t>
            </a:r>
          </a:p>
          <a:p>
            <a:pPr marL="457200" indent="-457200">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 Iterate over the individual words and if it is not a </a:t>
            </a:r>
            <a:r>
              <a:rPr lang="en-US" sz="2800" dirty="0" err="1">
                <a:solidFill>
                  <a:schemeClr val="bg1"/>
                </a:solidFill>
                <a:latin typeface="Times New Roman" panose="02020603050405020304" pitchFamily="18" charset="0"/>
                <a:cs typeface="Times New Roman" panose="02020603050405020304" pitchFamily="18" charset="0"/>
              </a:rPr>
              <a:t>stopword</a:t>
            </a:r>
            <a:r>
              <a:rPr lang="en-US" sz="2800" dirty="0">
                <a:solidFill>
                  <a:schemeClr val="bg1"/>
                </a:solidFill>
                <a:latin typeface="Times New Roman" panose="02020603050405020304" pitchFamily="18" charset="0"/>
                <a:cs typeface="Times New Roman" panose="02020603050405020304" pitchFamily="18" charset="0"/>
              </a:rPr>
              <a:t> then add the stemmed form of the word to the corpus</a:t>
            </a:r>
          </a:p>
        </p:txBody>
      </p:sp>
    </p:spTree>
    <p:extLst>
      <p:ext uri="{BB962C8B-B14F-4D97-AF65-F5344CB8AC3E}">
        <p14:creationId xmlns:p14="http://schemas.microsoft.com/office/powerpoint/2010/main" val="301092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028700" y="795303"/>
            <a:ext cx="16230600" cy="9220200"/>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id="5" name="TextBox 5"/>
            <p:cNvSpPr txBox="1"/>
            <p:nvPr/>
          </p:nvSpPr>
          <p:spPr>
            <a:xfrm>
              <a:off x="0" y="-57150"/>
              <a:ext cx="3955527" cy="200669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2514600" y="1609167"/>
            <a:ext cx="13925460" cy="1499128"/>
          </a:xfrm>
          <a:prstGeom prst="rect">
            <a:avLst/>
          </a:prstGeom>
        </p:spPr>
        <p:txBody>
          <a:bodyPr wrap="square" lIns="0" tIns="0" rIns="0" bIns="0" rtlCol="0" anchor="t">
            <a:spAutoFit/>
          </a:bodyPr>
          <a:lstStyle/>
          <a:p>
            <a:pPr algn="l">
              <a:lnSpc>
                <a:spcPts val="12578"/>
              </a:lnSpc>
            </a:pPr>
            <a:r>
              <a:rPr lang="en-US" sz="8000" dirty="0">
                <a:latin typeface="Times New Roman" panose="02020603050405020304" pitchFamily="18" charset="0"/>
                <a:ea typeface="Poppins Bold"/>
                <a:cs typeface="Times New Roman" panose="02020603050405020304" pitchFamily="18" charset="0"/>
                <a:sym typeface="Poppins Bold"/>
              </a:rPr>
              <a:t>AMAZON ECHO REVIEWS</a:t>
            </a:r>
          </a:p>
        </p:txBody>
      </p:sp>
      <p:sp>
        <p:nvSpPr>
          <p:cNvPr id="9" name="TextBox 8">
            <a:extLst>
              <a:ext uri="{FF2B5EF4-FFF2-40B4-BE49-F238E27FC236}">
                <a16:creationId xmlns:a16="http://schemas.microsoft.com/office/drawing/2014/main" id="{A37E00AD-C8C0-D4A6-BCE6-270941E22EBF}"/>
              </a:ext>
            </a:extLst>
          </p:cNvPr>
          <p:cNvSpPr txBox="1"/>
          <p:nvPr/>
        </p:nvSpPr>
        <p:spPr>
          <a:xfrm>
            <a:off x="-2562270" y="2963068"/>
            <a:ext cx="12039600" cy="2442335"/>
          </a:xfrm>
          <a:prstGeom prst="rect">
            <a:avLst/>
          </a:prstGeom>
          <a:noFill/>
        </p:spPr>
        <p:txBody>
          <a:bodyPr wrap="square">
            <a:spAutoFit/>
          </a:bodyPr>
          <a:lstStyle/>
          <a:p>
            <a:pPr algn="ctr">
              <a:lnSpc>
                <a:spcPts val="10199"/>
              </a:lnSpc>
            </a:pPr>
            <a:r>
              <a:rPr lang="en-US" sz="3200" dirty="0">
                <a:latin typeface="Times New Roman" panose="02020603050405020304" pitchFamily="18" charset="0"/>
                <a:ea typeface="TT Hoves Bold"/>
                <a:cs typeface="Times New Roman" panose="02020603050405020304" pitchFamily="18" charset="0"/>
                <a:sym typeface="TT Hoves Bold"/>
              </a:rPr>
              <a:t>Content</a:t>
            </a:r>
            <a:br>
              <a:rPr lang="en-US" sz="3200" dirty="0">
                <a:solidFill>
                  <a:srgbClr val="FFFFFF"/>
                </a:solidFill>
                <a:latin typeface="TT Hoves Bold"/>
                <a:ea typeface="TT Hoves Bold"/>
                <a:cs typeface="Times New Roman" panose="02020603050405020304" pitchFamily="18" charset="0"/>
                <a:sym typeface="TT Hoves Bold"/>
              </a:rPr>
            </a:br>
            <a:endParaRPr lang="en-US" sz="1800" dirty="0">
              <a:solidFill>
                <a:srgbClr val="FFFFFF"/>
              </a:solidFill>
              <a:latin typeface="TT Hoves Bold"/>
              <a:ea typeface="TT Hoves Bold"/>
              <a:cs typeface="TT Hoves Bold"/>
              <a:sym typeface="TT Hoves Bold"/>
            </a:endParaRPr>
          </a:p>
        </p:txBody>
      </p:sp>
      <p:pic>
        <p:nvPicPr>
          <p:cNvPr id="10" name="table">
            <a:extLst>
              <a:ext uri="{FF2B5EF4-FFF2-40B4-BE49-F238E27FC236}">
                <a16:creationId xmlns:a16="http://schemas.microsoft.com/office/drawing/2014/main" id="{D12F3E7E-C161-26A7-34D3-14D3DF00D3AE}"/>
              </a:ext>
            </a:extLst>
          </p:cNvPr>
          <p:cNvPicPr>
            <a:picLocks noChangeAspect="1"/>
          </p:cNvPicPr>
          <p:nvPr/>
        </p:nvPicPr>
        <p:blipFill>
          <a:blip r:embed="rId3"/>
          <a:stretch>
            <a:fillRect/>
          </a:stretch>
        </p:blipFill>
        <p:spPr>
          <a:xfrm>
            <a:off x="1828800" y="4113478"/>
            <a:ext cx="6920836" cy="4838700"/>
          </a:xfrm>
          <a:prstGeom prst="rect">
            <a:avLst/>
          </a:prstGeom>
        </p:spPr>
      </p:pic>
      <p:pic>
        <p:nvPicPr>
          <p:cNvPr id="13" name="table">
            <a:extLst>
              <a:ext uri="{FF2B5EF4-FFF2-40B4-BE49-F238E27FC236}">
                <a16:creationId xmlns:a16="http://schemas.microsoft.com/office/drawing/2014/main" id="{FE139C9C-3040-1DE3-2741-5967BDBF01EE}"/>
              </a:ext>
            </a:extLst>
          </p:cNvPr>
          <p:cNvPicPr>
            <a:picLocks noChangeAspect="1"/>
          </p:cNvPicPr>
          <p:nvPr/>
        </p:nvPicPr>
        <p:blipFill>
          <a:blip r:embed="rId4"/>
          <a:stretch>
            <a:fillRect/>
          </a:stretch>
        </p:blipFill>
        <p:spPr>
          <a:xfrm>
            <a:off x="10506030" y="4126997"/>
            <a:ext cx="5711206" cy="4810125"/>
          </a:xfrm>
          <a:prstGeom prst="rect">
            <a:avLst/>
          </a:prstGeom>
        </p:spPr>
      </p:pic>
      <p:sp>
        <p:nvSpPr>
          <p:cNvPr id="14" name="TextBox 13">
            <a:extLst>
              <a:ext uri="{FF2B5EF4-FFF2-40B4-BE49-F238E27FC236}">
                <a16:creationId xmlns:a16="http://schemas.microsoft.com/office/drawing/2014/main" id="{26251986-E892-3892-8420-9B27FBB26BE6}"/>
              </a:ext>
            </a:extLst>
          </p:cNvPr>
          <p:cNvSpPr txBox="1"/>
          <p:nvPr/>
        </p:nvSpPr>
        <p:spPr>
          <a:xfrm>
            <a:off x="10896600" y="4533900"/>
            <a:ext cx="4953000" cy="523220"/>
          </a:xfrm>
          <a:prstGeom prst="rect">
            <a:avLst/>
          </a:prstGeom>
          <a:noFill/>
        </p:spPr>
        <p:txBody>
          <a:bodyPr wrap="square" rtlCol="0">
            <a:spAutoFit/>
          </a:bodyPr>
          <a:lstStyle/>
          <a:p>
            <a:r>
              <a:rPr lang="en-US" sz="2800" dirty="0">
                <a:solidFill>
                  <a:srgbClr val="C00000"/>
                </a:solidFill>
                <a:latin typeface="Times New Roman" panose="02020603050405020304" pitchFamily="18" charset="0"/>
                <a:cs typeface="Times New Roman" panose="02020603050405020304" pitchFamily="18" charset="0"/>
              </a:rPr>
              <a:t>6    </a:t>
            </a:r>
            <a:r>
              <a:rPr lang="en-US" sz="2800" dirty="0">
                <a:latin typeface="Times New Roman" panose="02020603050405020304" pitchFamily="18" charset="0"/>
                <a:cs typeface="Times New Roman" panose="02020603050405020304" pitchFamily="18" charset="0"/>
              </a:rPr>
              <a:t>MODEL BUILDING</a:t>
            </a:r>
            <a:endParaRPr lang="en-IN"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042CEB6-F718-F037-727D-008E3D7D2DC6}"/>
              </a:ext>
            </a:extLst>
          </p:cNvPr>
          <p:cNvSpPr txBox="1"/>
          <p:nvPr/>
        </p:nvSpPr>
        <p:spPr>
          <a:xfrm>
            <a:off x="10896600" y="5405403"/>
            <a:ext cx="4953000" cy="523220"/>
          </a:xfrm>
          <a:prstGeom prst="rect">
            <a:avLst/>
          </a:prstGeom>
          <a:noFill/>
        </p:spPr>
        <p:txBody>
          <a:bodyPr wrap="square" rtlCol="0">
            <a:spAutoFit/>
          </a:bodyPr>
          <a:lstStyle/>
          <a:p>
            <a:r>
              <a:rPr lang="en-US" sz="2800" dirty="0">
                <a:solidFill>
                  <a:srgbClr val="C00000"/>
                </a:solidFill>
              </a:rPr>
              <a:t>7</a:t>
            </a:r>
            <a:r>
              <a:rPr lang="en-US" sz="2800" dirty="0"/>
              <a:t>  </a:t>
            </a:r>
            <a:r>
              <a:rPr lang="en-US" dirty="0"/>
              <a:t>     </a:t>
            </a:r>
            <a:r>
              <a:rPr lang="en-US" sz="2800" dirty="0">
                <a:latin typeface="Times New Roman" panose="02020603050405020304" pitchFamily="18" charset="0"/>
                <a:cs typeface="Times New Roman" panose="02020603050405020304" pitchFamily="18" charset="0"/>
              </a:rPr>
              <a:t>MODEL COMPARISION</a:t>
            </a:r>
            <a:endParaRPr lang="en-IN" sz="2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7C3AFFD-0370-A397-8826-75E9252E6C0D}"/>
              </a:ext>
            </a:extLst>
          </p:cNvPr>
          <p:cNvSpPr txBox="1"/>
          <p:nvPr/>
        </p:nvSpPr>
        <p:spPr>
          <a:xfrm>
            <a:off x="11049000" y="6362700"/>
            <a:ext cx="4572000" cy="369332"/>
          </a:xfrm>
          <a:prstGeom prst="rect">
            <a:avLst/>
          </a:prstGeom>
          <a:noFill/>
        </p:spPr>
        <p:txBody>
          <a:bodyPr wrap="square" rtlCol="0">
            <a:spAutoFit/>
          </a:bodyPr>
          <a:lstStyle/>
          <a:p>
            <a:r>
              <a:rPr lang="en-US" dirty="0"/>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dirty="0"/>
          </a:p>
        </p:txBody>
      </p:sp>
      <p:sp>
        <p:nvSpPr>
          <p:cNvPr id="6" name="TextBox 6"/>
          <p:cNvSpPr txBox="1"/>
          <p:nvPr/>
        </p:nvSpPr>
        <p:spPr>
          <a:xfrm>
            <a:off x="2438400" y="373358"/>
            <a:ext cx="12268200" cy="997902"/>
          </a:xfrm>
          <a:prstGeom prst="rect">
            <a:avLst/>
          </a:prstGeom>
        </p:spPr>
        <p:txBody>
          <a:bodyPr wrap="square" lIns="0" tIns="0" rIns="0" bIns="0" rtlCol="0" anchor="t">
            <a:spAutoFit/>
          </a:bodyPr>
          <a:lstStyle/>
          <a:p>
            <a:pPr algn="ctr">
              <a:lnSpc>
                <a:spcPts val="8516"/>
              </a:lnSpc>
            </a:pPr>
            <a:r>
              <a:rPr lang="en-US" sz="6000" dirty="0">
                <a:solidFill>
                  <a:schemeClr val="bg1"/>
                </a:solidFill>
                <a:latin typeface="Times New Roman" panose="02020603050405020304" pitchFamily="18" charset="0"/>
                <a:ea typeface="Poppins Bold"/>
                <a:cs typeface="Times New Roman" panose="02020603050405020304" pitchFamily="18" charset="0"/>
                <a:sym typeface="Poppins Bold"/>
              </a:rPr>
              <a:t>Model Building And Comparison</a:t>
            </a:r>
          </a:p>
        </p:txBody>
      </p:sp>
      <p:sp>
        <p:nvSpPr>
          <p:cNvPr id="7" name="TextBox 7"/>
          <p:cNvSpPr txBox="1"/>
          <p:nvPr/>
        </p:nvSpPr>
        <p:spPr>
          <a:xfrm>
            <a:off x="3448575" y="3642556"/>
            <a:ext cx="11390851" cy="476221"/>
          </a:xfrm>
          <a:prstGeom prst="rect">
            <a:avLst/>
          </a:prstGeom>
        </p:spPr>
        <p:txBody>
          <a:bodyPr lIns="0" tIns="0" rIns="0" bIns="0" rtlCol="0" anchor="t">
            <a:spAutoFit/>
          </a:bodyPr>
          <a:lstStyle/>
          <a:p>
            <a:pPr marL="304023" lvl="1" algn="l">
              <a:lnSpc>
                <a:spcPts val="3942"/>
              </a:lnSpc>
            </a:pPr>
            <a:r>
              <a:rPr lang="en-US" sz="2816" dirty="0">
                <a:solidFill>
                  <a:srgbClr val="0A152F"/>
                </a:solidFill>
                <a:latin typeface="Poppins"/>
                <a:ea typeface="Poppins"/>
                <a:cs typeface="Poppins"/>
                <a:sym typeface="Poppins"/>
              </a:rPr>
              <a:t>. </a:t>
            </a:r>
          </a:p>
        </p:txBody>
      </p:sp>
      <p:sp>
        <p:nvSpPr>
          <p:cNvPr id="8" name="TextBox 7">
            <a:extLst>
              <a:ext uri="{FF2B5EF4-FFF2-40B4-BE49-F238E27FC236}">
                <a16:creationId xmlns:a16="http://schemas.microsoft.com/office/drawing/2014/main" id="{3C1C7D31-A777-DD3F-4C24-94C8A61DA72A}"/>
              </a:ext>
            </a:extLst>
          </p:cNvPr>
          <p:cNvSpPr txBox="1"/>
          <p:nvPr/>
        </p:nvSpPr>
        <p:spPr>
          <a:xfrm>
            <a:off x="1676400" y="1708336"/>
            <a:ext cx="12420600" cy="1938992"/>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solidFill>
                  <a:schemeClr val="bg1"/>
                </a:solidFill>
                <a:latin typeface="Times New Roman" panose="02020603050405020304" pitchFamily="18" charset="0"/>
                <a:cs typeface="Times New Roman" panose="02020603050405020304" pitchFamily="18" charset="0"/>
              </a:rPr>
              <a:t>From the plot we can see that although the accuracy of the decision tree is highest for the training data the accuracy on the testing data is low as compared to other models, which leads to over fitting. Same is the case for Random forest model. Therefore, we can conclude that the best model to implement for analysis of the Alexa reviews is the XG Boost model which has decent accuracy of 97% on the training data and 94% accuracy on the testing data</a:t>
            </a:r>
            <a:r>
              <a:rPr lang="en-US" dirty="0">
                <a:solidFill>
                  <a:schemeClr val="bg1"/>
                </a:solidFill>
              </a:rPr>
              <a:t>.</a:t>
            </a:r>
            <a:endParaRPr lang="en-IN" dirty="0">
              <a:solidFill>
                <a:schemeClr val="bg1"/>
              </a:solidFill>
            </a:endParaRPr>
          </a:p>
        </p:txBody>
      </p:sp>
      <p:pic>
        <p:nvPicPr>
          <p:cNvPr id="11266" name="Picture 2">
            <a:extLst>
              <a:ext uri="{FF2B5EF4-FFF2-40B4-BE49-F238E27FC236}">
                <a16:creationId xmlns:a16="http://schemas.microsoft.com/office/drawing/2014/main" id="{CD25A674-A037-05A5-0A93-2957B29C0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575" y="4519016"/>
            <a:ext cx="7772400" cy="5367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748"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11" name="TextBox 10">
            <a:extLst>
              <a:ext uri="{FF2B5EF4-FFF2-40B4-BE49-F238E27FC236}">
                <a16:creationId xmlns:a16="http://schemas.microsoft.com/office/drawing/2014/main" id="{C84EA318-3858-28D1-D840-90B6F90F2922}"/>
              </a:ext>
            </a:extLst>
          </p:cNvPr>
          <p:cNvSpPr txBox="1"/>
          <p:nvPr/>
        </p:nvSpPr>
        <p:spPr>
          <a:xfrm>
            <a:off x="4648200" y="647700"/>
            <a:ext cx="96012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Sentimental Analysis on customer review</a:t>
            </a:r>
            <a:endParaRPr lang="en-IN" sz="4000" dirty="0">
              <a:solidFill>
                <a:schemeClr val="bg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61D157A-C834-0D34-9DD9-6969A0071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003286"/>
            <a:ext cx="9545382" cy="3115110"/>
          </a:xfrm>
          <a:prstGeom prst="rect">
            <a:avLst/>
          </a:prstGeom>
        </p:spPr>
      </p:pic>
      <p:pic>
        <p:nvPicPr>
          <p:cNvPr id="17" name="Picture 16">
            <a:extLst>
              <a:ext uri="{FF2B5EF4-FFF2-40B4-BE49-F238E27FC236}">
                <a16:creationId xmlns:a16="http://schemas.microsoft.com/office/drawing/2014/main" id="{C10F32AA-50E5-3F99-ACAD-586B9DA2B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6676718"/>
            <a:ext cx="9677400" cy="220058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748"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11" name="TextBox 10">
            <a:extLst>
              <a:ext uri="{FF2B5EF4-FFF2-40B4-BE49-F238E27FC236}">
                <a16:creationId xmlns:a16="http://schemas.microsoft.com/office/drawing/2014/main" id="{C84EA318-3858-28D1-D840-90B6F90F2922}"/>
              </a:ext>
            </a:extLst>
          </p:cNvPr>
          <p:cNvSpPr txBox="1"/>
          <p:nvPr/>
        </p:nvSpPr>
        <p:spPr>
          <a:xfrm>
            <a:off x="4648200" y="647700"/>
            <a:ext cx="960120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Conclusion</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37CB08B-D1DB-CB0D-BE81-8162D2CA1FFD}"/>
              </a:ext>
            </a:extLst>
          </p:cNvPr>
          <p:cNvSpPr txBox="1"/>
          <p:nvPr/>
        </p:nvSpPr>
        <p:spPr>
          <a:xfrm>
            <a:off x="2971800" y="2171700"/>
            <a:ext cx="12039600"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sentiment analysis of Amazon Echo reviews, conducted using machine learning models, reveals valuable insights into customer perceptions. Among the models tested, the XGBoost model demonstrated the highest accuracy, indicating its robustness in correctly classifying the sentiment of customer reviews.</a:t>
            </a: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Positive Sentiment Dominance</a:t>
            </a:r>
            <a:r>
              <a:rPr lang="en-US" sz="2400" dirty="0">
                <a:solidFill>
                  <a:schemeClr val="bg1"/>
                </a:solidFill>
                <a:latin typeface="Times New Roman" panose="02020603050405020304" pitchFamily="18" charset="0"/>
                <a:cs typeface="Times New Roman" panose="02020603050405020304" pitchFamily="18" charset="0"/>
              </a:rPr>
              <a:t>: A significant proportion of reviews express positive sentiment, reflecting overall customer satisfaction with Amazon Echo products.</a:t>
            </a: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Customer Feedback Analysis</a:t>
            </a:r>
            <a:r>
              <a:rPr lang="en-US" sz="2400" dirty="0">
                <a:solidFill>
                  <a:schemeClr val="bg1"/>
                </a:solidFill>
                <a:latin typeface="Times New Roman" panose="02020603050405020304" pitchFamily="18" charset="0"/>
                <a:cs typeface="Times New Roman" panose="02020603050405020304" pitchFamily="18" charset="0"/>
              </a:rPr>
              <a:t>: The model's accuracy in sentiment classification can assist in identifying trends and patterns in customer feedback, helping Amazon to understand the strengths of the product and areas where improvements might be needed.</a:t>
            </a:r>
          </a:p>
        </p:txBody>
      </p:sp>
    </p:spTree>
    <p:extLst>
      <p:ext uri="{BB962C8B-B14F-4D97-AF65-F5344CB8AC3E}">
        <p14:creationId xmlns:p14="http://schemas.microsoft.com/office/powerpoint/2010/main" val="420683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4017684" y="2610822"/>
            <a:ext cx="10252632" cy="5036781"/>
          </a:xfrm>
          <a:prstGeom prst="rect">
            <a:avLst/>
          </a:prstGeom>
        </p:spPr>
        <p:txBody>
          <a:bodyPr lIns="0" tIns="0" rIns="0" bIns="0" rtlCol="0" anchor="t">
            <a:spAutoFit/>
          </a:bodyPr>
          <a:lstStyle/>
          <a:p>
            <a:pPr algn="ctr">
              <a:lnSpc>
                <a:spcPts val="19044"/>
              </a:lnSpc>
            </a:pPr>
            <a:r>
              <a:rPr lang="en-US" sz="17003" dirty="0">
                <a:solidFill>
                  <a:srgbClr val="FFFFFF"/>
                </a:solidFill>
                <a:latin typeface="Times New Roman" panose="02020603050405020304" pitchFamily="18" charset="0"/>
                <a:ea typeface="Poppins Bold"/>
                <a:cs typeface="Times New Roman" panose="02020603050405020304" pitchFamily="18" charset="0"/>
                <a:sym typeface="Poppins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dirty="0"/>
          </a:p>
        </p:txBody>
      </p:sp>
      <p:sp>
        <p:nvSpPr>
          <p:cNvPr id="3" name="TextBox 3"/>
          <p:cNvSpPr txBox="1"/>
          <p:nvPr/>
        </p:nvSpPr>
        <p:spPr>
          <a:xfrm>
            <a:off x="1338769" y="1708017"/>
            <a:ext cx="9662228" cy="1251881"/>
          </a:xfrm>
          <a:prstGeom prst="rect">
            <a:avLst/>
          </a:prstGeom>
        </p:spPr>
        <p:txBody>
          <a:bodyPr lIns="0" tIns="0" rIns="0" bIns="0" rtlCol="0" anchor="t">
            <a:spAutoFit/>
          </a:bodyPr>
          <a:lstStyle/>
          <a:p>
            <a:pPr algn="l">
              <a:lnSpc>
                <a:spcPts val="10199"/>
              </a:lnSpc>
            </a:pPr>
            <a:r>
              <a:rPr lang="en-US" sz="8000" dirty="0">
                <a:solidFill>
                  <a:srgbClr val="FFFFFF"/>
                </a:solidFill>
                <a:latin typeface="Times New Roman" panose="02020603050405020304" pitchFamily="18" charset="0"/>
                <a:ea typeface="TT Hoves Bold"/>
                <a:cs typeface="Times New Roman" panose="02020603050405020304" pitchFamily="18" charset="0"/>
                <a:sym typeface="TT Hoves Bold"/>
              </a:rPr>
              <a:t>Echo</a:t>
            </a:r>
          </a:p>
        </p:txBody>
      </p:sp>
      <p:sp>
        <p:nvSpPr>
          <p:cNvPr id="6" name="TextBox 6"/>
          <p:cNvSpPr txBox="1"/>
          <p:nvPr/>
        </p:nvSpPr>
        <p:spPr>
          <a:xfrm>
            <a:off x="1338769" y="3992609"/>
            <a:ext cx="4803418" cy="3967941"/>
          </a:xfrm>
          <a:prstGeom prst="rect">
            <a:avLst/>
          </a:prstGeom>
        </p:spPr>
        <p:txBody>
          <a:bodyPr lIns="50800" tIns="50800" rIns="50800" bIns="50800" rtlCol="0" anchor="ctr"/>
          <a:lstStyle/>
          <a:p>
            <a:pPr algn="ctr">
              <a:lnSpc>
                <a:spcPts val="2659"/>
              </a:lnSpc>
              <a:spcBef>
                <a:spcPct val="0"/>
              </a:spcBef>
            </a:pPr>
            <a:endParaRPr/>
          </a:p>
        </p:txBody>
      </p:sp>
      <p:sp>
        <p:nvSpPr>
          <p:cNvPr id="7" name="TextBox 7"/>
          <p:cNvSpPr txBox="1"/>
          <p:nvPr/>
        </p:nvSpPr>
        <p:spPr>
          <a:xfrm>
            <a:off x="1927898" y="4656227"/>
            <a:ext cx="3669577" cy="426720"/>
          </a:xfrm>
          <a:prstGeom prst="rect">
            <a:avLst/>
          </a:prstGeom>
        </p:spPr>
        <p:txBody>
          <a:bodyPr lIns="0" tIns="0" rIns="0" bIns="0" rtlCol="0" anchor="t">
            <a:spAutoFit/>
          </a:bodyPr>
          <a:lstStyle/>
          <a:p>
            <a:pPr algn="l">
              <a:lnSpc>
                <a:spcPts val="3512"/>
              </a:lnSpc>
            </a:pPr>
            <a:r>
              <a:rPr lang="en-US" sz="2509" dirty="0">
                <a:solidFill>
                  <a:srgbClr val="0A152F"/>
                </a:solidFill>
                <a:latin typeface="Poppins"/>
                <a:ea typeface="Poppins"/>
                <a:cs typeface="Poppins"/>
                <a:sym typeface="Poppins"/>
              </a:rPr>
              <a:t>Lorem ipsum dolor sit. </a:t>
            </a:r>
          </a:p>
        </p:txBody>
      </p:sp>
      <p:grpSp>
        <p:nvGrpSpPr>
          <p:cNvPr id="8" name="Group 8"/>
          <p:cNvGrpSpPr/>
          <p:nvPr/>
        </p:nvGrpSpPr>
        <p:grpSpPr>
          <a:xfrm>
            <a:off x="3124200" y="2781301"/>
            <a:ext cx="12268200" cy="6553200"/>
            <a:chOff x="0" y="0"/>
            <a:chExt cx="1553952" cy="1226517"/>
          </a:xfrm>
        </p:grpSpPr>
        <p:sp>
          <p:nvSpPr>
            <p:cNvPr id="9" name="Freeform 9"/>
            <p:cNvSpPr/>
            <p:nvPr/>
          </p:nvSpPr>
          <p:spPr>
            <a:xfrm>
              <a:off x="0" y="0"/>
              <a:ext cx="1553952" cy="1226517"/>
            </a:xfrm>
            <a:custGeom>
              <a:avLst/>
              <a:gdLst/>
              <a:ahLst/>
              <a:cxnLst/>
              <a:rect l="l" t="t" r="r" b="b"/>
              <a:pathLst>
                <a:path w="1553952" h="1226517">
                  <a:moveTo>
                    <a:pt x="82199" y="0"/>
                  </a:moveTo>
                  <a:lnTo>
                    <a:pt x="1471752" y="0"/>
                  </a:lnTo>
                  <a:cubicBezTo>
                    <a:pt x="1517150" y="0"/>
                    <a:pt x="1553952" y="36802"/>
                    <a:pt x="1553952" y="82199"/>
                  </a:cubicBezTo>
                  <a:lnTo>
                    <a:pt x="1553952" y="1144317"/>
                  </a:lnTo>
                  <a:cubicBezTo>
                    <a:pt x="1553952" y="1189715"/>
                    <a:pt x="1517150" y="1226517"/>
                    <a:pt x="1471752" y="1226517"/>
                  </a:cubicBezTo>
                  <a:lnTo>
                    <a:pt x="82199" y="1226517"/>
                  </a:lnTo>
                  <a:cubicBezTo>
                    <a:pt x="36802" y="1226517"/>
                    <a:pt x="0" y="1189715"/>
                    <a:pt x="0" y="1144317"/>
                  </a:cubicBezTo>
                  <a:lnTo>
                    <a:pt x="0" y="82199"/>
                  </a:lnTo>
                  <a:cubicBezTo>
                    <a:pt x="0" y="36802"/>
                    <a:pt x="36802" y="0"/>
                    <a:pt x="82199" y="0"/>
                  </a:cubicBezTo>
                  <a:close/>
                </a:path>
              </a:pathLst>
            </a:custGeom>
            <a:solidFill>
              <a:srgbClr val="FFFFFF">
                <a:alpha val="74902"/>
              </a:srgbClr>
            </a:solidFill>
          </p:spPr>
        </p:sp>
        <p:sp>
          <p:nvSpPr>
            <p:cNvPr id="10" name="TextBox 10"/>
            <p:cNvSpPr txBox="1"/>
            <p:nvPr/>
          </p:nvSpPr>
          <p:spPr>
            <a:xfrm>
              <a:off x="0" y="-57150"/>
              <a:ext cx="1553952" cy="1283667"/>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7331420" y="4656227"/>
            <a:ext cx="3669577" cy="426720"/>
          </a:xfrm>
          <a:prstGeom prst="rect">
            <a:avLst/>
          </a:prstGeom>
        </p:spPr>
        <p:txBody>
          <a:bodyPr lIns="0" tIns="0" rIns="0" bIns="0" rtlCol="0" anchor="t">
            <a:spAutoFit/>
          </a:bodyPr>
          <a:lstStyle/>
          <a:p>
            <a:pPr algn="l">
              <a:lnSpc>
                <a:spcPts val="3512"/>
              </a:lnSpc>
            </a:pPr>
            <a:r>
              <a:rPr lang="en-US" sz="2509" dirty="0">
                <a:solidFill>
                  <a:srgbClr val="0A152F"/>
                </a:solidFill>
                <a:latin typeface="Poppins"/>
                <a:ea typeface="Poppins"/>
                <a:cs typeface="Poppins"/>
                <a:sym typeface="Poppins"/>
              </a:rPr>
              <a:t>. </a:t>
            </a:r>
          </a:p>
        </p:txBody>
      </p:sp>
      <p:pic>
        <p:nvPicPr>
          <p:cNvPr id="17" name="Picture 16">
            <a:extLst>
              <a:ext uri="{FF2B5EF4-FFF2-40B4-BE49-F238E27FC236}">
                <a16:creationId xmlns:a16="http://schemas.microsoft.com/office/drawing/2014/main" id="{FFCA0689-5E04-79E7-80A5-E5EA2FE14A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9176" y="3018653"/>
            <a:ext cx="11269648" cy="59158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4" name="Group 4"/>
          <p:cNvGrpSpPr/>
          <p:nvPr/>
        </p:nvGrpSpPr>
        <p:grpSpPr>
          <a:xfrm>
            <a:off x="1615116" y="3451204"/>
            <a:ext cx="7089527" cy="5410639"/>
            <a:chOff x="0" y="0"/>
            <a:chExt cx="1867201" cy="1425024"/>
          </a:xfrm>
        </p:grpSpPr>
        <p:sp>
          <p:nvSpPr>
            <p:cNvPr id="5" name="Freeform 5"/>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6" name="TextBox 6"/>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9583357" y="3451205"/>
            <a:ext cx="7089527" cy="5410639"/>
            <a:chOff x="0" y="0"/>
            <a:chExt cx="1867201" cy="1425024"/>
          </a:xfrm>
        </p:grpSpPr>
        <p:sp>
          <p:nvSpPr>
            <p:cNvPr id="8" name="Freeform 8"/>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9" name="TextBox 9"/>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113452" y="3753441"/>
            <a:ext cx="6092856" cy="3157083"/>
          </a:xfrm>
          <a:prstGeom prst="rect">
            <a:avLst/>
          </a:prstGeom>
        </p:spPr>
        <p:txBody>
          <a:bodyPr lIns="0" tIns="0" rIns="0" bIns="0" rtlCol="0" anchor="t">
            <a:spAutoFit/>
          </a:bodyPr>
          <a:lstStyle/>
          <a:p>
            <a:pPr algn="l">
              <a:lnSpc>
                <a:spcPts val="4189"/>
              </a:lnSpc>
            </a:pPr>
            <a:r>
              <a:rPr lang="en-US" sz="2000" dirty="0">
                <a:latin typeface="Times New Roman" panose="02020603050405020304" pitchFamily="18" charset="0"/>
                <a:cs typeface="Times New Roman" panose="02020603050405020304" pitchFamily="18" charset="0"/>
              </a:rPr>
              <a:t>Amazon Echo is a smart speaker that listens to your voice commands and does things like play music, control smart home devices, answer questions, and more. It’s powered by Alexa, which is Amazon's AI assistant. Over time, the Echo has become a central part of many people's smart homes, helping them manage daily tasks just by talking to it..</a:t>
            </a:r>
            <a:endParaRPr lang="en-US" sz="2000" dirty="0">
              <a:solidFill>
                <a:srgbClr val="0A152F"/>
              </a:solidFill>
              <a:latin typeface="Times New Roman" panose="02020603050405020304" pitchFamily="18" charset="0"/>
              <a:ea typeface="Poppins"/>
              <a:cs typeface="Times New Roman" panose="02020603050405020304" pitchFamily="18" charset="0"/>
              <a:sym typeface="Poppins"/>
            </a:endParaRPr>
          </a:p>
        </p:txBody>
      </p:sp>
      <p:sp>
        <p:nvSpPr>
          <p:cNvPr id="11" name="TextBox 11"/>
          <p:cNvSpPr txBox="1"/>
          <p:nvPr/>
        </p:nvSpPr>
        <p:spPr>
          <a:xfrm>
            <a:off x="10081692" y="3753441"/>
            <a:ext cx="6092856" cy="4772910"/>
          </a:xfrm>
          <a:prstGeom prst="rect">
            <a:avLst/>
          </a:prstGeom>
        </p:spPr>
        <p:txBody>
          <a:bodyPr lIns="0" tIns="0" rIns="0" bIns="0" rtlCol="0" anchor="t">
            <a:spAutoFit/>
          </a:bodyPr>
          <a:lstStyle/>
          <a:p>
            <a:pPr algn="l">
              <a:lnSpc>
                <a:spcPts val="4189"/>
              </a:lnSpc>
            </a:pPr>
            <a:r>
              <a:rPr lang="en-US" sz="2000" dirty="0">
                <a:latin typeface="Times New Roman" panose="02020603050405020304" pitchFamily="18" charset="0"/>
                <a:cs typeface="Times New Roman" panose="02020603050405020304" pitchFamily="18" charset="0"/>
              </a:rPr>
              <a:t>Understanding the success and widespread adoption of such a dynamic product requires not only an analysis of consumer behavior but also an in-depth examination of user reviews. These reviews provide valuable insights into customer satisfaction, common issues, and desired features. Coupled with the application of advanced machine learning techniques, analyzing patterns in user data, market trends, and technological advancements can yield powerful predictions about the product's future trajectory</a:t>
            </a:r>
            <a:endParaRPr lang="en-US" sz="2000" dirty="0">
              <a:solidFill>
                <a:srgbClr val="0A152F"/>
              </a:solidFill>
              <a:latin typeface="Times New Roman" panose="02020603050405020304" pitchFamily="18" charset="0"/>
              <a:ea typeface="Poppins"/>
              <a:cs typeface="Times New Roman" panose="02020603050405020304" pitchFamily="18" charset="0"/>
              <a:sym typeface="Poppins"/>
            </a:endParaRPr>
          </a:p>
        </p:txBody>
      </p:sp>
      <p:sp>
        <p:nvSpPr>
          <p:cNvPr id="12" name="TextBox 11">
            <a:extLst>
              <a:ext uri="{FF2B5EF4-FFF2-40B4-BE49-F238E27FC236}">
                <a16:creationId xmlns:a16="http://schemas.microsoft.com/office/drawing/2014/main" id="{2B4BFA4C-511A-CDAB-B176-4987373398C7}"/>
              </a:ext>
            </a:extLst>
          </p:cNvPr>
          <p:cNvSpPr txBox="1"/>
          <p:nvPr/>
        </p:nvSpPr>
        <p:spPr>
          <a:xfrm>
            <a:off x="1275185" y="2299258"/>
            <a:ext cx="14041015" cy="830997"/>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This introduction mirrors the structure you provided, focusing on Amazon Echo's significance and hinting at the application of machine learning for predictive analysis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C87D5A1-2BF8-7AAD-2099-21DE6B4E7049}"/>
              </a:ext>
            </a:extLst>
          </p:cNvPr>
          <p:cNvSpPr txBox="1"/>
          <p:nvPr/>
        </p:nvSpPr>
        <p:spPr>
          <a:xfrm>
            <a:off x="6675882" y="525731"/>
            <a:ext cx="4057521" cy="707886"/>
          </a:xfrm>
          <a:prstGeom prst="rect">
            <a:avLst/>
          </a:prstGeom>
          <a:noFill/>
        </p:spPr>
        <p:txBody>
          <a:bodyPr wrap="none" rtlCol="0">
            <a:spAutoFit/>
          </a:bodyPr>
          <a:lstStyle/>
          <a:p>
            <a:r>
              <a:rPr lang="en-US" sz="4000" dirty="0">
                <a:solidFill>
                  <a:schemeClr val="bg1"/>
                </a:solidFill>
                <a:latin typeface="Times New Roman" panose="02020603050405020304" pitchFamily="18" charset="0"/>
                <a:cs typeface="Times New Roman" panose="02020603050405020304" pitchFamily="18" charset="0"/>
              </a:rPr>
              <a:t>INTRODUCTION</a:t>
            </a:r>
            <a:endParaRPr lang="en-IN" sz="4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dirty="0"/>
          </a:p>
        </p:txBody>
      </p:sp>
      <p:sp>
        <p:nvSpPr>
          <p:cNvPr id="5" name="TextBox 5"/>
          <p:cNvSpPr txBox="1"/>
          <p:nvPr/>
        </p:nvSpPr>
        <p:spPr>
          <a:xfrm>
            <a:off x="2199393" y="1592745"/>
            <a:ext cx="13347864" cy="688451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4CE5848D-E362-EC4E-EE7D-FE2AC6D14938}"/>
              </a:ext>
            </a:extLst>
          </p:cNvPr>
          <p:cNvSpPr txBox="1"/>
          <p:nvPr/>
        </p:nvSpPr>
        <p:spPr>
          <a:xfrm>
            <a:off x="762000" y="761895"/>
            <a:ext cx="12268200" cy="1195264"/>
          </a:xfrm>
          <a:prstGeom prst="rect">
            <a:avLst/>
          </a:prstGeom>
          <a:noFill/>
        </p:spPr>
        <p:txBody>
          <a:bodyPr wrap="square" rtlCol="0">
            <a:spAutoFit/>
          </a:bodyPr>
          <a:lstStyle/>
          <a:p>
            <a:pPr algn="l">
              <a:lnSpc>
                <a:spcPts val="10199"/>
              </a:lnSpc>
            </a:pPr>
            <a:r>
              <a:rPr lang="en-US" sz="3600" dirty="0">
                <a:solidFill>
                  <a:schemeClr val="bg1"/>
                </a:solidFill>
                <a:latin typeface="Times New Roman" panose="02020603050405020304" pitchFamily="18" charset="0"/>
                <a:ea typeface="TT Hoves Bold"/>
                <a:cs typeface="Times New Roman" panose="02020603050405020304" pitchFamily="18" charset="0"/>
                <a:sym typeface="TT Hoves Bold"/>
              </a:rPr>
              <a:t>PROBLEM STATEMENT</a:t>
            </a:r>
          </a:p>
        </p:txBody>
      </p:sp>
      <p:sp>
        <p:nvSpPr>
          <p:cNvPr id="10" name="TextBox 9">
            <a:extLst>
              <a:ext uri="{FF2B5EF4-FFF2-40B4-BE49-F238E27FC236}">
                <a16:creationId xmlns:a16="http://schemas.microsoft.com/office/drawing/2014/main" id="{2A1E4339-02B9-53C1-0AC5-9BC7796E8066}"/>
              </a:ext>
            </a:extLst>
          </p:cNvPr>
          <p:cNvSpPr txBox="1"/>
          <p:nvPr/>
        </p:nvSpPr>
        <p:spPr>
          <a:xfrm>
            <a:off x="914400" y="2552700"/>
            <a:ext cx="16383000" cy="3970318"/>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In today's world of fast-changing technology, it's important for companies to know what their customers think. This helps them improve their products, plan better marketing strategies, and keep customers happy. For a product like Amazon Echo, which is a popular voice-controlled assistant, figuring out if customer reviews are positive or negative can tell us how users feel about it. This information is key for making the product better.</a:t>
            </a:r>
          </a:p>
          <a:p>
            <a:pPr algn="just"/>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This project aims to utilize sentiment analysis of Amazon Echo reviews to classify them as either positive or negative. By employing advanced machine learning models, this analysis seeks to provide deeper insights into customer perceptions and to develop a robust classification model that can assist stakeholders in making more informed decision.</a:t>
            </a: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en-IN" dirty="0"/>
          </a:p>
        </p:txBody>
      </p:sp>
      <p:sp>
        <p:nvSpPr>
          <p:cNvPr id="3" name="TextBox 3"/>
          <p:cNvSpPr txBox="1"/>
          <p:nvPr/>
        </p:nvSpPr>
        <p:spPr>
          <a:xfrm>
            <a:off x="1338769" y="1708017"/>
            <a:ext cx="9662228" cy="1251881"/>
          </a:xfrm>
          <a:prstGeom prst="rect">
            <a:avLst/>
          </a:prstGeom>
        </p:spPr>
        <p:txBody>
          <a:bodyPr lIns="0" tIns="0" rIns="0" bIns="0" rtlCol="0" anchor="t">
            <a:spAutoFit/>
          </a:bodyPr>
          <a:lstStyle/>
          <a:p>
            <a:pPr algn="l">
              <a:lnSpc>
                <a:spcPts val="10199"/>
              </a:lnSpc>
            </a:pPr>
            <a:r>
              <a:rPr lang="en-US" sz="8000" dirty="0">
                <a:solidFill>
                  <a:srgbClr val="FFFFFF"/>
                </a:solidFill>
                <a:latin typeface="Times New Roman" panose="02020603050405020304" pitchFamily="18" charset="0"/>
                <a:ea typeface="TT Hoves Bold"/>
                <a:cs typeface="Times New Roman" panose="02020603050405020304" pitchFamily="18" charset="0"/>
                <a:sym typeface="TT Hoves Bold"/>
              </a:rPr>
              <a:t>DATASET</a:t>
            </a:r>
          </a:p>
        </p:txBody>
      </p:sp>
      <p:sp>
        <p:nvSpPr>
          <p:cNvPr id="7" name="TextBox 7"/>
          <p:cNvSpPr txBox="1"/>
          <p:nvPr/>
        </p:nvSpPr>
        <p:spPr>
          <a:xfrm>
            <a:off x="1927898" y="4656227"/>
            <a:ext cx="3669577" cy="426720"/>
          </a:xfrm>
          <a:prstGeom prst="rect">
            <a:avLst/>
          </a:prstGeom>
        </p:spPr>
        <p:txBody>
          <a:bodyPr lIns="0" tIns="0" rIns="0" bIns="0" rtlCol="0" anchor="t">
            <a:spAutoFit/>
          </a:bodyPr>
          <a:lstStyle/>
          <a:p>
            <a:pPr algn="l">
              <a:lnSpc>
                <a:spcPts val="3512"/>
              </a:lnSpc>
            </a:pPr>
            <a:r>
              <a:rPr lang="en-US" sz="2509" dirty="0">
                <a:solidFill>
                  <a:srgbClr val="0A152F"/>
                </a:solidFill>
                <a:latin typeface="Poppins"/>
                <a:ea typeface="Poppins"/>
                <a:cs typeface="Poppins"/>
                <a:sym typeface="Poppins"/>
              </a:rPr>
              <a:t>. </a:t>
            </a:r>
          </a:p>
        </p:txBody>
      </p:sp>
      <p:sp>
        <p:nvSpPr>
          <p:cNvPr id="11" name="TextBox 11"/>
          <p:cNvSpPr txBox="1"/>
          <p:nvPr/>
        </p:nvSpPr>
        <p:spPr>
          <a:xfrm>
            <a:off x="7331420" y="4656227"/>
            <a:ext cx="3669577" cy="426720"/>
          </a:xfrm>
          <a:prstGeom prst="rect">
            <a:avLst/>
          </a:prstGeom>
        </p:spPr>
        <p:txBody>
          <a:bodyPr lIns="0" tIns="0" rIns="0" bIns="0" rtlCol="0" anchor="t">
            <a:spAutoFit/>
          </a:bodyPr>
          <a:lstStyle/>
          <a:p>
            <a:pPr algn="l">
              <a:lnSpc>
                <a:spcPts val="3512"/>
              </a:lnSpc>
            </a:pPr>
            <a:r>
              <a:rPr lang="en-US" sz="2509" dirty="0">
                <a:solidFill>
                  <a:srgbClr val="0A152F"/>
                </a:solidFill>
                <a:latin typeface="Poppins"/>
                <a:ea typeface="Poppins"/>
                <a:cs typeface="Poppins"/>
                <a:sym typeface="Poppins"/>
              </a:rPr>
              <a:t>. </a:t>
            </a:r>
          </a:p>
        </p:txBody>
      </p:sp>
      <p:sp>
        <p:nvSpPr>
          <p:cNvPr id="15" name="TextBox 15"/>
          <p:cNvSpPr txBox="1"/>
          <p:nvPr/>
        </p:nvSpPr>
        <p:spPr>
          <a:xfrm>
            <a:off x="12734941" y="4656227"/>
            <a:ext cx="3669577" cy="426720"/>
          </a:xfrm>
          <a:prstGeom prst="rect">
            <a:avLst/>
          </a:prstGeom>
        </p:spPr>
        <p:txBody>
          <a:bodyPr lIns="0" tIns="0" rIns="0" bIns="0" rtlCol="0" anchor="t">
            <a:spAutoFit/>
          </a:bodyPr>
          <a:lstStyle/>
          <a:p>
            <a:pPr algn="l">
              <a:lnSpc>
                <a:spcPts val="3512"/>
              </a:lnSpc>
            </a:pPr>
            <a:r>
              <a:rPr lang="en-US" sz="2509" dirty="0">
                <a:solidFill>
                  <a:srgbClr val="0A152F"/>
                </a:solidFill>
                <a:latin typeface="Poppins"/>
                <a:ea typeface="Poppins"/>
                <a:cs typeface="Poppins"/>
                <a:sym typeface="Poppins"/>
              </a:rPr>
              <a:t>. </a:t>
            </a:r>
          </a:p>
        </p:txBody>
      </p:sp>
      <p:sp>
        <p:nvSpPr>
          <p:cNvPr id="16" name="TextBox 15">
            <a:extLst>
              <a:ext uri="{FF2B5EF4-FFF2-40B4-BE49-F238E27FC236}">
                <a16:creationId xmlns:a16="http://schemas.microsoft.com/office/drawing/2014/main" id="{6E6D287E-8923-F393-88E9-EBD28DA44096}"/>
              </a:ext>
            </a:extLst>
          </p:cNvPr>
          <p:cNvSpPr txBox="1"/>
          <p:nvPr/>
        </p:nvSpPr>
        <p:spPr>
          <a:xfrm>
            <a:off x="1338769" y="3543300"/>
            <a:ext cx="14891831" cy="5601533"/>
          </a:xfrm>
          <a:prstGeom prst="rect">
            <a:avLst/>
          </a:prstGeom>
          <a:noFill/>
        </p:spPr>
        <p:txBody>
          <a:bodyPr wrap="square" rtlCol="0">
            <a:sp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The dataset used for this analysis consists of nearly 3,000 Amazon customer reviews focused on various Amazon Alexa products such as Alexa Echo, Echo Dots, and Alexa Firesticks. This dataset was designed to help in understanding customer sentiment and training machine learning models for sentiment analysis.</a:t>
            </a:r>
          </a:p>
          <a:p>
            <a:pPr algn="just"/>
            <a:r>
              <a:rPr lang="en-US" sz="2000" dirty="0">
                <a:solidFill>
                  <a:schemeClr val="bg1"/>
                </a:solidFill>
                <a:latin typeface="Times New Roman" panose="02020603050405020304" pitchFamily="18" charset="0"/>
                <a:cs typeface="Times New Roman" panose="02020603050405020304" pitchFamily="18" charset="0"/>
              </a:rPr>
              <a:t>This comprehensive dataset includes reviews spanning various timeframes and product variants, offering valuable insights into consumer feedback.</a:t>
            </a:r>
          </a:p>
          <a:p>
            <a:pPr algn="just"/>
            <a:r>
              <a:rPr lang="en-US" sz="2000" b="1" dirty="0">
                <a:solidFill>
                  <a:schemeClr val="bg1"/>
                </a:solidFill>
                <a:latin typeface="Times New Roman" panose="02020603050405020304" pitchFamily="18" charset="0"/>
                <a:cs typeface="Times New Roman" panose="02020603050405020304" pitchFamily="18" charset="0"/>
              </a:rPr>
              <a:t>Features:</a:t>
            </a:r>
          </a:p>
          <a:p>
            <a:pPr algn="just"/>
            <a:r>
              <a:rPr lang="en-US" sz="2000" dirty="0">
                <a:solidFill>
                  <a:schemeClr val="bg1"/>
                </a:solidFill>
                <a:latin typeface="Times New Roman" panose="02020603050405020304" pitchFamily="18" charset="0"/>
                <a:cs typeface="Times New Roman" panose="02020603050405020304" pitchFamily="18" charset="0"/>
              </a:rPr>
              <a:t>The dataset includes 5 key features:</a:t>
            </a:r>
          </a:p>
          <a:p>
            <a:pPr marL="285750" indent="-28575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Rating</a:t>
            </a:r>
            <a:r>
              <a:rPr lang="en-US" sz="2000" dirty="0">
                <a:solidFill>
                  <a:schemeClr val="bg1"/>
                </a:solidFill>
                <a:latin typeface="Times New Roman" panose="02020603050405020304" pitchFamily="18" charset="0"/>
                <a:cs typeface="Times New Roman" panose="02020603050405020304" pitchFamily="18" charset="0"/>
              </a:rPr>
              <a:t>: The star rating given by the customer for the product.</a:t>
            </a:r>
          </a:p>
          <a:p>
            <a:pPr marL="285750" indent="-28575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Date</a:t>
            </a:r>
            <a:r>
              <a:rPr lang="en-US" sz="2000" dirty="0">
                <a:solidFill>
                  <a:schemeClr val="bg1"/>
                </a:solidFill>
                <a:latin typeface="Times New Roman" panose="02020603050405020304" pitchFamily="18" charset="0"/>
                <a:cs typeface="Times New Roman" panose="02020603050405020304" pitchFamily="18" charset="0"/>
              </a:rPr>
              <a:t>: The specific date on which the review was posted.</a:t>
            </a:r>
          </a:p>
          <a:p>
            <a:pPr marL="285750" indent="-28575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Variation</a:t>
            </a:r>
            <a:r>
              <a:rPr lang="en-US" sz="2000" dirty="0">
                <a:solidFill>
                  <a:schemeClr val="bg1"/>
                </a:solidFill>
                <a:latin typeface="Times New Roman" panose="02020603050405020304" pitchFamily="18" charset="0"/>
                <a:cs typeface="Times New Roman" panose="02020603050405020304" pitchFamily="18" charset="0"/>
              </a:rPr>
              <a:t>: The specific variant or model of the Alexa product being reviewed.</a:t>
            </a:r>
          </a:p>
          <a:p>
            <a:pPr marL="285750" indent="-28575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Verified Reviews</a:t>
            </a:r>
            <a:r>
              <a:rPr lang="en-US" sz="2000" dirty="0">
                <a:solidFill>
                  <a:schemeClr val="bg1"/>
                </a:solidFill>
                <a:latin typeface="Times New Roman" panose="02020603050405020304" pitchFamily="18" charset="0"/>
                <a:cs typeface="Times New Roman" panose="02020603050405020304" pitchFamily="18" charset="0"/>
              </a:rPr>
              <a:t>: The text of the review provided by the customer, often containing</a:t>
            </a:r>
          </a:p>
          <a:p>
            <a:pPr algn="just"/>
            <a:r>
              <a:rPr lang="en-US" sz="2000" dirty="0">
                <a:solidFill>
                  <a:schemeClr val="bg1"/>
                </a:solidFill>
                <a:latin typeface="Times New Roman" panose="02020603050405020304" pitchFamily="18" charset="0"/>
                <a:cs typeface="Times New Roman" panose="02020603050405020304" pitchFamily="18" charset="0"/>
              </a:rPr>
              <a:t>     sentiments about the product.</a:t>
            </a:r>
          </a:p>
          <a:p>
            <a:pPr marL="285750" indent="-28575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Feedback</a:t>
            </a:r>
            <a:r>
              <a:rPr lang="en-US" sz="2000" dirty="0">
                <a:solidFill>
                  <a:schemeClr val="bg1"/>
                </a:solidFill>
                <a:latin typeface="Times New Roman" panose="02020603050405020304" pitchFamily="18" charset="0"/>
                <a:cs typeface="Times New Roman" panose="02020603050405020304" pitchFamily="18" charset="0"/>
              </a:rPr>
              <a:t>: The sentiment label indicating whether the review is positive or negative,</a:t>
            </a:r>
          </a:p>
          <a:p>
            <a:pPr algn="just"/>
            <a:r>
              <a:rPr lang="en-US" sz="2000" dirty="0">
                <a:solidFill>
                  <a:schemeClr val="bg1"/>
                </a:solidFill>
                <a:latin typeface="Times New Roman" panose="02020603050405020304" pitchFamily="18" charset="0"/>
                <a:cs typeface="Times New Roman" panose="02020603050405020304" pitchFamily="18" charset="0"/>
              </a:rPr>
              <a:t>   which can be used for training sentiment analysis models.</a:t>
            </a:r>
          </a:p>
          <a:p>
            <a:pPr marL="285750" indent="-28575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Sentiment Analysis:</a:t>
            </a:r>
          </a:p>
          <a:p>
            <a:pPr marL="285750" indent="-28575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Positive Reviews</a:t>
            </a:r>
            <a:r>
              <a:rPr lang="en-US" sz="2000" dirty="0">
                <a:solidFill>
                  <a:schemeClr val="bg1"/>
                </a:solidFill>
                <a:latin typeface="Times New Roman" panose="02020603050405020304" pitchFamily="18" charset="0"/>
                <a:cs typeface="Times New Roman" panose="02020603050405020304" pitchFamily="18" charset="0"/>
              </a:rPr>
              <a:t>: The count of reviews labeled as positive.</a:t>
            </a:r>
          </a:p>
          <a:p>
            <a:pPr marL="285750" indent="-285750" algn="just">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Negative Reviews</a:t>
            </a:r>
            <a:r>
              <a:rPr lang="en-US" sz="2000" dirty="0">
                <a:solidFill>
                  <a:schemeClr val="bg1"/>
                </a:solidFill>
                <a:latin typeface="Times New Roman" panose="02020603050405020304" pitchFamily="18" charset="0"/>
                <a:cs typeface="Times New Roman" panose="02020603050405020304" pitchFamily="18" charset="0"/>
              </a:rPr>
              <a:t>: The count of reviews labeled as negative.</a:t>
            </a:r>
          </a:p>
          <a:p>
            <a:endParaRPr lang="en-IN" dirty="0"/>
          </a:p>
        </p:txBody>
      </p:sp>
      <p:pic>
        <p:nvPicPr>
          <p:cNvPr id="18" name="Picture 17">
            <a:extLst>
              <a:ext uri="{FF2B5EF4-FFF2-40B4-BE49-F238E27FC236}">
                <a16:creationId xmlns:a16="http://schemas.microsoft.com/office/drawing/2014/main" id="{A599FCB8-AF1C-88B2-FDA3-B7E793DAE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4996125"/>
            <a:ext cx="6586031" cy="3804975"/>
          </a:xfrm>
          <a:prstGeom prst="rect">
            <a:avLst/>
          </a:prstGeom>
        </p:spPr>
      </p:pic>
      <p:sp>
        <p:nvSpPr>
          <p:cNvPr id="21" name="TextBox 5">
            <a:extLst>
              <a:ext uri="{FF2B5EF4-FFF2-40B4-BE49-F238E27FC236}">
                <a16:creationId xmlns:a16="http://schemas.microsoft.com/office/drawing/2014/main" id="{7584110B-66CC-FB7D-6F0D-FA1B18DA6CDD}"/>
              </a:ext>
            </a:extLst>
          </p:cNvPr>
          <p:cNvSpPr txBox="1"/>
          <p:nvPr/>
        </p:nvSpPr>
        <p:spPr>
          <a:xfrm>
            <a:off x="9906000" y="4580499"/>
            <a:ext cx="6865739" cy="3487116"/>
          </a:xfrm>
          <a:prstGeom prst="rect">
            <a:avLst/>
          </a:prstGeom>
        </p:spPr>
        <p:txBody>
          <a:bodyPr lIns="50800" tIns="50800" rIns="50800" bIns="50800" rtlCol="0" anchor="ctr"/>
          <a:lstStyle/>
          <a:p>
            <a:pPr algn="ctr">
              <a:lnSpc>
                <a:spcPts val="2659"/>
              </a:lnSpc>
              <a:spcBef>
                <a:spcPct val="0"/>
              </a:spcBef>
            </a:pPr>
            <a:endParaRPr/>
          </a:p>
        </p:txBody>
      </p:sp>
    </p:spTree>
    <p:extLst>
      <p:ext uri="{BB962C8B-B14F-4D97-AF65-F5344CB8AC3E}">
        <p14:creationId xmlns:p14="http://schemas.microsoft.com/office/powerpoint/2010/main" val="197381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8" name="TextBox 8"/>
          <p:cNvSpPr txBox="1"/>
          <p:nvPr/>
        </p:nvSpPr>
        <p:spPr>
          <a:xfrm>
            <a:off x="9755008" y="3811083"/>
            <a:ext cx="6236497" cy="488211"/>
          </a:xfrm>
          <a:prstGeom prst="rect">
            <a:avLst/>
          </a:prstGeom>
        </p:spPr>
        <p:txBody>
          <a:bodyPr lIns="0" tIns="0" rIns="0" bIns="0" rtlCol="0" anchor="t">
            <a:spAutoFit/>
          </a:bodyPr>
          <a:lstStyle/>
          <a:p>
            <a:pPr marL="311125" lvl="1" algn="l">
              <a:lnSpc>
                <a:spcPts val="4034"/>
              </a:lnSpc>
            </a:pPr>
            <a:endParaRPr lang="en-US" sz="2882" dirty="0">
              <a:solidFill>
                <a:srgbClr val="0A152F"/>
              </a:solidFill>
              <a:latin typeface="Poppins"/>
              <a:ea typeface="Poppins"/>
              <a:cs typeface="Poppins"/>
              <a:sym typeface="Poppins"/>
            </a:endParaRPr>
          </a:p>
        </p:txBody>
      </p:sp>
      <p:sp>
        <p:nvSpPr>
          <p:cNvPr id="15" name="TextBox 14">
            <a:extLst>
              <a:ext uri="{FF2B5EF4-FFF2-40B4-BE49-F238E27FC236}">
                <a16:creationId xmlns:a16="http://schemas.microsoft.com/office/drawing/2014/main" id="{B11A1E56-CF4D-0CA0-C98E-3C4F2F9E7686}"/>
              </a:ext>
            </a:extLst>
          </p:cNvPr>
          <p:cNvSpPr txBox="1"/>
          <p:nvPr/>
        </p:nvSpPr>
        <p:spPr>
          <a:xfrm>
            <a:off x="4953000" y="495300"/>
            <a:ext cx="10058400" cy="1323439"/>
          </a:xfrm>
          <a:prstGeom prst="rect">
            <a:avLst/>
          </a:prstGeom>
          <a:noFill/>
        </p:spPr>
        <p:txBody>
          <a:bodyPr wrap="square" rtlCol="0">
            <a:spAutoFit/>
          </a:bodyPr>
          <a:lstStyle/>
          <a:p>
            <a:r>
              <a:rPr lang="en-US" sz="8000" b="1" dirty="0">
                <a:solidFill>
                  <a:schemeClr val="bg1"/>
                </a:solidFill>
                <a:latin typeface="Times New Roman" panose="02020603050405020304" pitchFamily="18" charset="0"/>
                <a:cs typeface="Times New Roman" panose="02020603050405020304" pitchFamily="18" charset="0"/>
              </a:rPr>
              <a:t>overview</a:t>
            </a:r>
            <a:endParaRPr lang="en-IN" sz="8000" b="1" dirty="0">
              <a:solidFill>
                <a:schemeClr val="bg1"/>
              </a:solidFill>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2F18A190-CFEB-8DE6-175B-5F739D117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495" y="2376101"/>
            <a:ext cx="13695010" cy="68059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640" y="38100"/>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pic>
        <p:nvPicPr>
          <p:cNvPr id="1028" name="Picture 4">
            <a:extLst>
              <a:ext uri="{FF2B5EF4-FFF2-40B4-BE49-F238E27FC236}">
                <a16:creationId xmlns:a16="http://schemas.microsoft.com/office/drawing/2014/main" id="{FACCE8C8-FDF9-5BC5-F660-CF60A242E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027" y="1679754"/>
            <a:ext cx="6180010" cy="51942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0058400" cy="861774"/>
          </a:xfrm>
          <a:prstGeom prst="rect">
            <a:avLst/>
          </a:prstGeom>
          <a:noFill/>
        </p:spPr>
        <p:txBody>
          <a:bodyPr wrap="square" rtlCol="0">
            <a:spAutoFit/>
          </a:bodyPr>
          <a:lstStyle/>
          <a:p>
            <a:r>
              <a:rPr lang="en-US" sz="3200" dirty="0">
                <a:solidFill>
                  <a:schemeClr val="bg1"/>
                </a:solidFill>
                <a:latin typeface="Times New Roman" panose="02020603050405020304" pitchFamily="18" charset="0"/>
                <a:ea typeface="TT Hoves Bold"/>
                <a:cs typeface="Times New Roman" panose="02020603050405020304" pitchFamily="18" charset="0"/>
                <a:sym typeface="TT Hoves Bold"/>
              </a:rPr>
              <a:t>Exploratory Data Analysis: Analyzing the rating column</a:t>
            </a:r>
          </a:p>
          <a:p>
            <a:endParaRPr lang="en-IN" dirty="0"/>
          </a:p>
        </p:txBody>
      </p:sp>
      <p:pic>
        <p:nvPicPr>
          <p:cNvPr id="1030" name="Picture 6">
            <a:extLst>
              <a:ext uri="{FF2B5EF4-FFF2-40B4-BE49-F238E27FC236}">
                <a16:creationId xmlns:a16="http://schemas.microsoft.com/office/drawing/2014/main" id="{68850D44-BE1B-8DDD-373D-2D06075111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1692" y="1549489"/>
            <a:ext cx="5495925" cy="53244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6A67F7D-F89A-DC5E-ECA1-B6ECCA7E4629}"/>
              </a:ext>
            </a:extLst>
          </p:cNvPr>
          <p:cNvSpPr txBox="1"/>
          <p:nvPr/>
        </p:nvSpPr>
        <p:spPr>
          <a:xfrm>
            <a:off x="1138237" y="7715697"/>
            <a:ext cx="6019800" cy="1384995"/>
          </a:xfrm>
          <a:prstGeom prst="rect">
            <a:avLst/>
          </a:prstGeom>
          <a:noFill/>
        </p:spPr>
        <p:txBody>
          <a:bodyPr wrap="square" rtlCol="0">
            <a:spAutoFit/>
          </a:bodyPr>
          <a:lstStyle/>
          <a:p>
            <a:pPr marL="571500" indent="-5715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bar plot displays the total counts of each rating for Amazon Echo products.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70580B6-7E88-8748-21F1-A53B6276B007}"/>
              </a:ext>
            </a:extLst>
          </p:cNvPr>
          <p:cNvSpPr txBox="1"/>
          <p:nvPr/>
        </p:nvSpPr>
        <p:spPr>
          <a:xfrm>
            <a:off x="9596437" y="7812811"/>
            <a:ext cx="6253163" cy="1384995"/>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pie chart illustrates the percentage-wise distribution of customer ratings for Amazon echo products</a:t>
            </a: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640" y="-11766"/>
            <a:ext cx="1825636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5" name="TextBox 5"/>
          <p:cNvSpPr txBox="1"/>
          <p:nvPr/>
        </p:nvSpPr>
        <p:spPr>
          <a:xfrm>
            <a:off x="1908956" y="1771934"/>
            <a:ext cx="7301807" cy="7046979"/>
          </a:xfrm>
          <a:prstGeom prst="rect">
            <a:avLst/>
          </a:prstGeom>
        </p:spPr>
        <p:txBody>
          <a:bodyPr lIns="50800" tIns="50800" rIns="50800" bIns="50800" rtlCol="0" anchor="ctr"/>
          <a:lstStyle/>
          <a:p>
            <a:pPr algn="ctr">
              <a:lnSpc>
                <a:spcPts val="2659"/>
              </a:lnSpc>
              <a:spcBef>
                <a:spcPct val="0"/>
              </a:spcBef>
            </a:pPr>
            <a:endParaRPr/>
          </a:p>
        </p:txBody>
      </p:sp>
      <p:sp>
        <p:nvSpPr>
          <p:cNvPr id="9" name="TextBox 8">
            <a:extLst>
              <a:ext uri="{FF2B5EF4-FFF2-40B4-BE49-F238E27FC236}">
                <a16:creationId xmlns:a16="http://schemas.microsoft.com/office/drawing/2014/main" id="{7EE1FA0A-CF31-A3E8-D910-59EA44341732}"/>
              </a:ext>
            </a:extLst>
          </p:cNvPr>
          <p:cNvSpPr txBox="1"/>
          <p:nvPr/>
        </p:nvSpPr>
        <p:spPr>
          <a:xfrm>
            <a:off x="2286000" y="590237"/>
            <a:ext cx="10058400" cy="861774"/>
          </a:xfrm>
          <a:prstGeom prst="rect">
            <a:avLst/>
          </a:prstGeom>
          <a:noFill/>
        </p:spPr>
        <p:txBody>
          <a:bodyPr wrap="square" rtlCol="0">
            <a:spAutoFit/>
          </a:bodyPr>
          <a:lstStyle/>
          <a:p>
            <a:r>
              <a:rPr lang="en-US" sz="3200" dirty="0">
                <a:solidFill>
                  <a:schemeClr val="bg1"/>
                </a:solidFill>
                <a:latin typeface="Times New Roman" panose="02020603050405020304" pitchFamily="18" charset="0"/>
                <a:ea typeface="TT Hoves Bold"/>
                <a:cs typeface="Times New Roman" panose="02020603050405020304" pitchFamily="18" charset="0"/>
                <a:sym typeface="TT Hoves Bold"/>
              </a:rPr>
              <a:t> Analyzing the feedback column</a:t>
            </a:r>
          </a:p>
          <a:p>
            <a:endParaRPr lang="en-IN" dirty="0"/>
          </a:p>
        </p:txBody>
      </p:sp>
      <p:sp>
        <p:nvSpPr>
          <p:cNvPr id="10" name="TextBox 9">
            <a:extLst>
              <a:ext uri="{FF2B5EF4-FFF2-40B4-BE49-F238E27FC236}">
                <a16:creationId xmlns:a16="http://schemas.microsoft.com/office/drawing/2014/main" id="{C6A67F7D-F89A-DC5E-ECA1-B6ECCA7E4629}"/>
              </a:ext>
            </a:extLst>
          </p:cNvPr>
          <p:cNvSpPr txBox="1"/>
          <p:nvPr/>
        </p:nvSpPr>
        <p:spPr>
          <a:xfrm>
            <a:off x="1138237" y="7715697"/>
            <a:ext cx="6019800" cy="1384995"/>
          </a:xfrm>
          <a:prstGeom prst="rect">
            <a:avLst/>
          </a:prstGeom>
          <a:noFill/>
        </p:spPr>
        <p:txBody>
          <a:bodyPr wrap="square" rtlCol="0">
            <a:spAutoFit/>
          </a:bodyPr>
          <a:lstStyle/>
          <a:p>
            <a:pPr marL="571500" indent="-571500">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bar graph effectively visualizes the total counts of each feedback type</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2E445892-4168-58F1-9492-9DD1CC746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237" y="2498811"/>
            <a:ext cx="5524500" cy="4267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C80E9F-A6B6-8B5E-FA48-911CDEDF78AA}"/>
              </a:ext>
            </a:extLst>
          </p:cNvPr>
          <p:cNvSpPr txBox="1"/>
          <p:nvPr/>
        </p:nvSpPr>
        <p:spPr>
          <a:xfrm>
            <a:off x="8839200" y="2498811"/>
            <a:ext cx="8077200" cy="674030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a:solidFill>
                  <a:schemeClr val="bg1"/>
                </a:solidFill>
                <a:latin typeface="Times New Roman" panose="02020603050405020304" pitchFamily="18" charset="0"/>
                <a:cs typeface="Times New Roman" panose="02020603050405020304" pitchFamily="18" charset="0"/>
              </a:rPr>
              <a:t>'feedback'</a:t>
            </a:r>
            <a:r>
              <a:rPr lang="en-US" sz="2400" dirty="0">
                <a:solidFill>
                  <a:schemeClr val="bg1"/>
                </a:solidFill>
                <a:latin typeface="Times New Roman" panose="02020603050405020304" pitchFamily="18" charset="0"/>
                <a:cs typeface="Times New Roman" panose="02020603050405020304" pitchFamily="18" charset="0"/>
              </a:rPr>
              <a:t> column represents the textual feedback provided by customers in their verified reviews. This column contains the actual written comments from users, reflecting their opinions and sentiments about the Amazon echo products.</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From the bar graph we can see that feedback 0 is negative review and 1 is positive review.</a:t>
            </a: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graph provides a straightforward comparison, highlighting the dominance of positive feedback in the dataset.</a:t>
            </a:r>
          </a:p>
          <a:p>
            <a:pPr marL="342900" indent="-342900">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percentage distribution of feedback reveals that 91.87% of the reviews are positive, reflecting a predominantly favorable sentiment towards the Amazon echo products. In contrast, only 8.13% of the reviews are negative</a:t>
            </a:r>
            <a:r>
              <a:rPr lang="en-US" sz="2400" dirty="0">
                <a:latin typeface="Times New Roman" panose="02020603050405020304" pitchFamily="18" charset="0"/>
                <a:cs typeface="Times New Roman" panose="02020603050405020304" pitchFamily="18" charset="0"/>
              </a:rPr>
              <a: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132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1831</Words>
  <Application>Microsoft Office PowerPoint</Application>
  <PresentationFormat>Custom</PresentationFormat>
  <Paragraphs>136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Times New Roman</vt:lpstr>
      <vt:lpstr>Wingdings</vt:lpstr>
      <vt:lpstr>TT Hoves Bold</vt:lpstr>
      <vt:lpstr>Arial</vt:lpstr>
      <vt:lpstr>Poppins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and White Simple Thesis Defense Presentation</dc:title>
  <dc:creator>HP</dc:creator>
  <cp:lastModifiedBy>sri harima</cp:lastModifiedBy>
  <cp:revision>8</cp:revision>
  <dcterms:created xsi:type="dcterms:W3CDTF">2006-08-16T00:00:00Z</dcterms:created>
  <dcterms:modified xsi:type="dcterms:W3CDTF">2024-08-24T11:22:57Z</dcterms:modified>
  <dc:identifier>DAGOscyAAiM</dc:identifier>
</cp:coreProperties>
</file>