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8288000" cy="10287000"/>
  <p:notesSz cx="6858000" cy="9144000"/>
  <p:embeddedFontLst>
    <p:embeddedFont>
      <p:font typeface="Bebas Neue Cyrillic" panose="020B0604020202020204" charset="0"/>
      <p:regular r:id="rId13"/>
    </p:embeddedFont>
    <p:embeddedFont>
      <p:font typeface="Canva Sans" panose="020B0604020202020204" charset="0"/>
      <p:regular r:id="rId14"/>
    </p:embeddedFont>
    <p:embeddedFont>
      <p:font typeface="Open Sans" panose="020B0606030504020204" pitchFamily="34" charset="0"/>
      <p:regular r:id="rId15"/>
    </p:embeddedFont>
    <p:embeddedFont>
      <p:font typeface="Open Sans Bold" panose="020B0806030504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887442" y="2058006"/>
            <a:ext cx="2513117" cy="2550211"/>
          </a:xfrm>
          <a:custGeom>
            <a:avLst/>
            <a:gdLst/>
            <a:ahLst/>
            <a:cxnLst/>
            <a:rect l="l" t="t" r="r" b="b"/>
            <a:pathLst>
              <a:path w="2513117" h="2550211">
                <a:moveTo>
                  <a:pt x="0" y="0"/>
                </a:moveTo>
                <a:lnTo>
                  <a:pt x="2513116" y="0"/>
                </a:lnTo>
                <a:lnTo>
                  <a:pt x="2513116" y="2550210"/>
                </a:lnTo>
                <a:lnTo>
                  <a:pt x="0" y="25502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8191440" y="2216900"/>
            <a:ext cx="1905119" cy="1775004"/>
          </a:xfrm>
          <a:custGeom>
            <a:avLst/>
            <a:gdLst/>
            <a:ahLst/>
            <a:cxnLst/>
            <a:rect l="l" t="t" r="r" b="b"/>
            <a:pathLst>
              <a:path w="1905119" h="1775004">
                <a:moveTo>
                  <a:pt x="0" y="0"/>
                </a:moveTo>
                <a:lnTo>
                  <a:pt x="1905120" y="0"/>
                </a:lnTo>
                <a:lnTo>
                  <a:pt x="1905120" y="1775004"/>
                </a:lnTo>
                <a:lnTo>
                  <a:pt x="0" y="17750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2579485" y="4356043"/>
            <a:ext cx="13129030" cy="3093876"/>
          </a:xfrm>
          <a:prstGeom prst="rect">
            <a:avLst/>
          </a:prstGeom>
        </p:spPr>
        <p:txBody>
          <a:bodyPr lIns="0" tIns="0" rIns="0" bIns="0" rtlCol="0" anchor="t">
            <a:spAutoFit/>
          </a:bodyPr>
          <a:lstStyle/>
          <a:p>
            <a:pPr algn="ctr">
              <a:lnSpc>
                <a:spcPts val="25296"/>
              </a:lnSpc>
              <a:spcBef>
                <a:spcPct val="0"/>
              </a:spcBef>
            </a:pPr>
            <a:r>
              <a:rPr lang="en-US" sz="18068">
                <a:solidFill>
                  <a:srgbClr val="63F1F9"/>
                </a:solidFill>
                <a:latin typeface="Bebas Neue Cyrillic"/>
                <a:ea typeface="Bebas Neue Cyrillic"/>
                <a:cs typeface="Bebas Neue Cyrillic"/>
                <a:sym typeface="Bebas Neue Cyrillic"/>
              </a:rPr>
              <a:t>CRIME ANALYSIS</a:t>
            </a:r>
          </a:p>
        </p:txBody>
      </p:sp>
      <p:sp>
        <p:nvSpPr>
          <p:cNvPr id="10" name="TextBox 10"/>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01</a:t>
            </a:r>
          </a:p>
        </p:txBody>
      </p:sp>
      <p:sp>
        <p:nvSpPr>
          <p:cNvPr id="11" name="TextBox 11"/>
          <p:cNvSpPr txBox="1"/>
          <p:nvPr/>
        </p:nvSpPr>
        <p:spPr>
          <a:xfrm>
            <a:off x="4415397" y="7373571"/>
            <a:ext cx="10499897" cy="349250"/>
          </a:xfrm>
          <a:prstGeom prst="rect">
            <a:avLst/>
          </a:prstGeom>
        </p:spPr>
        <p:txBody>
          <a:bodyPr lIns="0" tIns="0" rIns="0" bIns="0" rtlCol="0" anchor="t">
            <a:spAutoFit/>
          </a:bodyPr>
          <a:lstStyle/>
          <a:p>
            <a:pPr algn="ctr">
              <a:lnSpc>
                <a:spcPts val="2800"/>
              </a:lnSpc>
              <a:spcBef>
                <a:spcPct val="0"/>
              </a:spcBef>
            </a:pPr>
            <a:r>
              <a:rPr lang="en-US" sz="2000" spc="1600">
                <a:solidFill>
                  <a:srgbClr val="FFFFFF"/>
                </a:solidFill>
                <a:latin typeface="Open Sans"/>
                <a:ea typeface="Open Sans"/>
                <a:cs typeface="Open Sans"/>
                <a:sym typeface="Open Sans"/>
              </a:rPr>
              <a:t>POWER BI DASHBOARD</a:t>
            </a:r>
          </a:p>
        </p:txBody>
      </p:sp>
      <p:sp>
        <p:nvSpPr>
          <p:cNvPr id="12" name="TextBox 12"/>
          <p:cNvSpPr txBox="1"/>
          <p:nvPr/>
        </p:nvSpPr>
        <p:spPr>
          <a:xfrm>
            <a:off x="13889746" y="8594107"/>
            <a:ext cx="6867824" cy="579712"/>
          </a:xfrm>
          <a:prstGeom prst="rect">
            <a:avLst/>
          </a:prstGeom>
        </p:spPr>
        <p:txBody>
          <a:bodyPr lIns="0" tIns="0" rIns="0" bIns="0" rtlCol="0" anchor="t">
            <a:spAutoFit/>
          </a:bodyPr>
          <a:lstStyle/>
          <a:p>
            <a:pPr algn="l">
              <a:lnSpc>
                <a:spcPts val="4813"/>
              </a:lnSpc>
              <a:spcBef>
                <a:spcPct val="0"/>
              </a:spcBef>
            </a:pPr>
            <a:r>
              <a:rPr lang="en-US" sz="3438">
                <a:solidFill>
                  <a:srgbClr val="FFFFFF"/>
                </a:solidFill>
                <a:latin typeface="Open Sans"/>
                <a:ea typeface="Open Sans"/>
                <a:cs typeface="Open Sans"/>
                <a:sym typeface="Open Sans"/>
              </a:rPr>
              <a:t>SRI HARIMA B 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10</a:t>
            </a:r>
          </a:p>
        </p:txBody>
      </p:sp>
      <p:sp>
        <p:nvSpPr>
          <p:cNvPr id="6" name="Freeform 6"/>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3">
            <a:extLst>
              <a:ext uri="{FF2B5EF4-FFF2-40B4-BE49-F238E27FC236}">
                <a16:creationId xmlns:a16="http://schemas.microsoft.com/office/drawing/2014/main" id="{D064C952-A3D8-D6BF-70DF-DC0990C39BBB}"/>
              </a:ext>
            </a:extLst>
          </p:cNvPr>
          <p:cNvSpPr txBox="1"/>
          <p:nvPr/>
        </p:nvSpPr>
        <p:spPr>
          <a:xfrm>
            <a:off x="2286000" y="2095500"/>
            <a:ext cx="14401800" cy="2092881"/>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Based on the analysis of the crime data, it is evident that 2022 witnessed a significant rise in crime rates, with the peak time for criminal activities occurring between 12:00 AM and 2:59 AM. October emerged as the month with the highest crime incidents, and Austria reported the highest levels of crime, particularly in violent and sexual offenses</a:t>
            </a:r>
          </a:p>
          <a:p>
            <a:endParaRPr lang="en-IN" dirty="0"/>
          </a:p>
        </p:txBody>
      </p:sp>
      <p:sp>
        <p:nvSpPr>
          <p:cNvPr id="15" name="TextBox 14">
            <a:extLst>
              <a:ext uri="{FF2B5EF4-FFF2-40B4-BE49-F238E27FC236}">
                <a16:creationId xmlns:a16="http://schemas.microsoft.com/office/drawing/2014/main" id="{194E95AC-A970-0587-9606-E3FB6BB5DF87}"/>
              </a:ext>
            </a:extLst>
          </p:cNvPr>
          <p:cNvSpPr txBox="1"/>
          <p:nvPr/>
        </p:nvSpPr>
        <p:spPr>
          <a:xfrm>
            <a:off x="7620000" y="646769"/>
            <a:ext cx="6248400" cy="646331"/>
          </a:xfrm>
          <a:prstGeom prst="rect">
            <a:avLst/>
          </a:prstGeom>
          <a:noFill/>
        </p:spPr>
        <p:txBody>
          <a:bodyPr wrap="square" rtlCol="0">
            <a:spAutoFit/>
          </a:bodyPr>
          <a:lstStyle/>
          <a:p>
            <a:r>
              <a:rPr lang="en-US" sz="3600" dirty="0">
                <a:solidFill>
                  <a:schemeClr val="bg1"/>
                </a:solidFill>
              </a:rPr>
              <a:t>Conclusion</a:t>
            </a:r>
            <a:endParaRPr lang="en-IN" sz="3600" dirty="0">
              <a:solidFill>
                <a:schemeClr val="bg1"/>
              </a:solidFill>
            </a:endParaRPr>
          </a:p>
        </p:txBody>
      </p:sp>
      <p:sp>
        <p:nvSpPr>
          <p:cNvPr id="16" name="TextBox 15">
            <a:extLst>
              <a:ext uri="{FF2B5EF4-FFF2-40B4-BE49-F238E27FC236}">
                <a16:creationId xmlns:a16="http://schemas.microsoft.com/office/drawing/2014/main" id="{BAF514D0-AD95-406A-B898-F5DB751E2CF0}"/>
              </a:ext>
            </a:extLst>
          </p:cNvPr>
          <p:cNvSpPr txBox="1"/>
          <p:nvPr/>
        </p:nvSpPr>
        <p:spPr>
          <a:xfrm>
            <a:off x="2362200" y="5143500"/>
            <a:ext cx="1424940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These patterns highlight critical areas for intervention, suggesting the need for increased law enforcement presence during late night hours, especially in October, and targeted measures to address violent and sexual crimes in Austria. Enhanced surveillance and community engagement initiatives could also be effective in mitigating these issues.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25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570709" y="2565941"/>
            <a:ext cx="13146582" cy="4128079"/>
          </a:xfrm>
          <a:prstGeom prst="rect">
            <a:avLst/>
          </a:prstGeom>
        </p:spPr>
        <p:txBody>
          <a:bodyPr lIns="0" tIns="0" rIns="0" bIns="0" rtlCol="0" anchor="t">
            <a:spAutoFit/>
          </a:bodyPr>
          <a:lstStyle/>
          <a:p>
            <a:pPr algn="ctr">
              <a:lnSpc>
                <a:spcPts val="33581"/>
              </a:lnSpc>
              <a:spcBef>
                <a:spcPct val="0"/>
              </a:spcBef>
            </a:pPr>
            <a:r>
              <a:rPr lang="en-US" sz="23987">
                <a:solidFill>
                  <a:srgbClr val="63F1F9"/>
                </a:solidFill>
                <a:latin typeface="Bebas Neue Cyrillic"/>
                <a:ea typeface="Bebas Neue Cyrillic"/>
                <a:cs typeface="Bebas Neue Cyrillic"/>
                <a:sym typeface="Bebas Neue Cyrillic"/>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3050345" y="1753792"/>
            <a:ext cx="4447318" cy="6514161"/>
            <a:chOff x="0" y="0"/>
            <a:chExt cx="516604" cy="756689"/>
          </a:xfrm>
        </p:grpSpPr>
        <p:sp>
          <p:nvSpPr>
            <p:cNvPr id="8" name="Freeform 8"/>
            <p:cNvSpPr/>
            <p:nvPr/>
          </p:nvSpPr>
          <p:spPr>
            <a:xfrm>
              <a:off x="0" y="0"/>
              <a:ext cx="516604" cy="756689"/>
            </a:xfrm>
            <a:custGeom>
              <a:avLst/>
              <a:gdLst/>
              <a:ahLst/>
              <a:cxnLst/>
              <a:rect l="l" t="t" r="r" b="b"/>
              <a:pathLst>
                <a:path w="516604" h="756689">
                  <a:moveTo>
                    <a:pt x="516604" y="378345"/>
                  </a:moveTo>
                  <a:lnTo>
                    <a:pt x="313404" y="756689"/>
                  </a:lnTo>
                  <a:lnTo>
                    <a:pt x="203200" y="756689"/>
                  </a:lnTo>
                  <a:lnTo>
                    <a:pt x="0" y="378345"/>
                  </a:lnTo>
                  <a:lnTo>
                    <a:pt x="203200" y="0"/>
                  </a:lnTo>
                  <a:lnTo>
                    <a:pt x="313404" y="0"/>
                  </a:lnTo>
                  <a:lnTo>
                    <a:pt x="516604" y="378345"/>
                  </a:lnTo>
                  <a:close/>
                </a:path>
              </a:pathLst>
            </a:custGeom>
            <a:gradFill rotWithShape="1">
              <a:gsLst>
                <a:gs pos="0">
                  <a:srgbClr val="68F8FF">
                    <a:alpha val="100000"/>
                  </a:srgbClr>
                </a:gs>
                <a:gs pos="100000">
                  <a:srgbClr val="007489">
                    <a:alpha val="100000"/>
                  </a:srgbClr>
                </a:gs>
              </a:gsLst>
              <a:lin ang="2700000"/>
            </a:gradFill>
          </p:spPr>
        </p:sp>
        <p:sp>
          <p:nvSpPr>
            <p:cNvPr id="9" name="TextBox 9"/>
            <p:cNvSpPr txBox="1"/>
            <p:nvPr/>
          </p:nvSpPr>
          <p:spPr>
            <a:xfrm>
              <a:off x="114300" y="-38100"/>
              <a:ext cx="288004" cy="79478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914666" y="1886950"/>
            <a:ext cx="8339404" cy="6513099"/>
            <a:chOff x="0" y="0"/>
            <a:chExt cx="894363" cy="698500"/>
          </a:xfrm>
        </p:grpSpPr>
        <p:sp>
          <p:nvSpPr>
            <p:cNvPr id="11" name="Freeform 11"/>
            <p:cNvSpPr/>
            <p:nvPr/>
          </p:nvSpPr>
          <p:spPr>
            <a:xfrm>
              <a:off x="0" y="0"/>
              <a:ext cx="894363" cy="698500"/>
            </a:xfrm>
            <a:custGeom>
              <a:avLst/>
              <a:gdLst/>
              <a:ahLst/>
              <a:cxnLst/>
              <a:rect l="l" t="t" r="r" b="b"/>
              <a:pathLst>
                <a:path w="894363" h="698500">
                  <a:moveTo>
                    <a:pt x="894363" y="349250"/>
                  </a:moveTo>
                  <a:lnTo>
                    <a:pt x="691163" y="698500"/>
                  </a:lnTo>
                  <a:lnTo>
                    <a:pt x="203200" y="698500"/>
                  </a:lnTo>
                  <a:lnTo>
                    <a:pt x="0" y="349250"/>
                  </a:lnTo>
                  <a:lnTo>
                    <a:pt x="203200" y="0"/>
                  </a:lnTo>
                  <a:lnTo>
                    <a:pt x="691163" y="0"/>
                  </a:lnTo>
                  <a:lnTo>
                    <a:pt x="894363" y="349250"/>
                  </a:lnTo>
                  <a:close/>
                </a:path>
              </a:pathLst>
            </a:custGeom>
            <a:blipFill>
              <a:blip r:embed="rId6"/>
              <a:stretch>
                <a:fillRect l="-16303" r="-22541"/>
              </a:stretch>
            </a:blipFill>
          </p:spPr>
        </p:sp>
      </p:grpSp>
      <p:sp>
        <p:nvSpPr>
          <p:cNvPr id="12" name="TextBox 12"/>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02</a:t>
            </a:r>
          </a:p>
        </p:txBody>
      </p:sp>
      <p:sp>
        <p:nvSpPr>
          <p:cNvPr id="13" name="TextBox 13"/>
          <p:cNvSpPr txBox="1"/>
          <p:nvPr/>
        </p:nvSpPr>
        <p:spPr>
          <a:xfrm>
            <a:off x="7656102" y="1517670"/>
            <a:ext cx="7443312" cy="870515"/>
          </a:xfrm>
          <a:prstGeom prst="rect">
            <a:avLst/>
          </a:prstGeom>
        </p:spPr>
        <p:txBody>
          <a:bodyPr lIns="0" tIns="0" rIns="0" bIns="0" rtlCol="0" anchor="t">
            <a:spAutoFit/>
          </a:bodyPr>
          <a:lstStyle/>
          <a:p>
            <a:pPr algn="l">
              <a:lnSpc>
                <a:spcPts val="6700"/>
              </a:lnSpc>
            </a:pPr>
            <a:r>
              <a:rPr lang="en-US" sz="6036">
                <a:solidFill>
                  <a:srgbClr val="63F1F9"/>
                </a:solidFill>
                <a:latin typeface="Bebas Neue Cyrillic"/>
                <a:ea typeface="Bebas Neue Cyrillic"/>
                <a:cs typeface="Bebas Neue Cyrillic"/>
                <a:sym typeface="Bebas Neue Cyrillic"/>
              </a:rPr>
              <a:t>PROBLEM STATEMENT :</a:t>
            </a:r>
          </a:p>
        </p:txBody>
      </p:sp>
      <p:sp>
        <p:nvSpPr>
          <p:cNvPr id="14" name="TextBox 14"/>
          <p:cNvSpPr txBox="1"/>
          <p:nvPr/>
        </p:nvSpPr>
        <p:spPr>
          <a:xfrm>
            <a:off x="8012391" y="2762407"/>
            <a:ext cx="8955559" cy="4459477"/>
          </a:xfrm>
          <a:prstGeom prst="rect">
            <a:avLst/>
          </a:prstGeom>
        </p:spPr>
        <p:txBody>
          <a:bodyPr lIns="0" tIns="0" rIns="0" bIns="0" rtlCol="0" anchor="t">
            <a:spAutoFit/>
          </a:bodyPr>
          <a:lstStyle/>
          <a:p>
            <a:pPr algn="l">
              <a:lnSpc>
                <a:spcPts val="3577"/>
              </a:lnSpc>
            </a:pPr>
            <a:endParaRPr/>
          </a:p>
          <a:p>
            <a:pPr algn="l">
              <a:lnSpc>
                <a:spcPts val="3577"/>
              </a:lnSpc>
              <a:spcBef>
                <a:spcPct val="0"/>
              </a:spcBef>
            </a:pPr>
            <a:r>
              <a:rPr lang="en-US" sz="2555">
                <a:solidFill>
                  <a:srgbClr val="FFFFFF"/>
                </a:solidFill>
                <a:latin typeface="Open Sans"/>
                <a:ea typeface="Open Sans"/>
                <a:cs typeface="Open Sans"/>
                <a:sym typeface="Open Sans"/>
              </a:rPr>
              <a:t>To enhance public safety and improve the efficiency of law enforcement efforts, this analysis aims to identify and understand the underlying patterns and trends in criminal activities. By examining dimensions such as total crime counts, resolution rates, temporal and geographical distribution, and specific crime types, the objective is to uncover critical insights that can inform effective crime prevention strategies and resource allocation for resolution efforts..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565542" y="501549"/>
            <a:ext cx="4569056" cy="941070"/>
          </a:xfrm>
          <a:prstGeom prst="rect">
            <a:avLst/>
          </a:prstGeom>
        </p:spPr>
        <p:txBody>
          <a:bodyPr lIns="0" tIns="0" rIns="0" bIns="0" rtlCol="0" anchor="t">
            <a:spAutoFit/>
          </a:bodyPr>
          <a:lstStyle/>
          <a:p>
            <a:pPr algn="l">
              <a:lnSpc>
                <a:spcPts val="7214"/>
              </a:lnSpc>
            </a:pPr>
            <a:r>
              <a:rPr lang="en-US" sz="6499">
                <a:solidFill>
                  <a:srgbClr val="63F1F9"/>
                </a:solidFill>
                <a:latin typeface="Bebas Neue Cyrillic"/>
                <a:ea typeface="Bebas Neue Cyrillic"/>
                <a:cs typeface="Bebas Neue Cyrillic"/>
                <a:sym typeface="Bebas Neue Cyrillic"/>
              </a:rPr>
              <a:t>OBJECTIVE :</a:t>
            </a:r>
          </a:p>
        </p:txBody>
      </p:sp>
      <p:sp>
        <p:nvSpPr>
          <p:cNvPr id="8" name="TextBox 8"/>
          <p:cNvSpPr txBox="1"/>
          <p:nvPr/>
        </p:nvSpPr>
        <p:spPr>
          <a:xfrm>
            <a:off x="1644833" y="1933407"/>
            <a:ext cx="6002925" cy="697141"/>
          </a:xfrm>
          <a:prstGeom prst="rect">
            <a:avLst/>
          </a:prstGeom>
        </p:spPr>
        <p:txBody>
          <a:bodyPr lIns="0" tIns="0" rIns="0" bIns="0" rtlCol="0" anchor="t">
            <a:spAutoFit/>
          </a:bodyPr>
          <a:lstStyle/>
          <a:p>
            <a:pPr algn="ctr">
              <a:lnSpc>
                <a:spcPts val="5704"/>
              </a:lnSpc>
              <a:spcBef>
                <a:spcPct val="0"/>
              </a:spcBef>
            </a:pPr>
            <a:r>
              <a:rPr lang="en-US" sz="4074">
                <a:solidFill>
                  <a:srgbClr val="FFFFFF"/>
                </a:solidFill>
                <a:latin typeface="Canva Sans"/>
                <a:ea typeface="Canva Sans"/>
                <a:cs typeface="Canva Sans"/>
                <a:sym typeface="Canva Sans"/>
              </a:rPr>
              <a:t>Analyze Crime Statistics</a:t>
            </a:r>
          </a:p>
        </p:txBody>
      </p:sp>
      <p:sp>
        <p:nvSpPr>
          <p:cNvPr id="9" name="AutoShape 9"/>
          <p:cNvSpPr/>
          <p:nvPr/>
        </p:nvSpPr>
        <p:spPr>
          <a:xfrm>
            <a:off x="-619340" y="2324840"/>
            <a:ext cx="2264173" cy="0"/>
          </a:xfrm>
          <a:prstGeom prst="line">
            <a:avLst/>
          </a:prstGeom>
          <a:ln w="38100" cap="flat">
            <a:solidFill>
              <a:srgbClr val="FFFFFF"/>
            </a:solidFill>
            <a:prstDash val="sysDot"/>
            <a:headEnd type="triangle" w="lg" len="med"/>
            <a:tailEnd type="triangle" w="lg" len="med"/>
          </a:ln>
        </p:spPr>
      </p:sp>
      <p:sp>
        <p:nvSpPr>
          <p:cNvPr id="10" name="TextBox 10"/>
          <p:cNvSpPr txBox="1"/>
          <p:nvPr/>
        </p:nvSpPr>
        <p:spPr>
          <a:xfrm>
            <a:off x="1722406" y="2958721"/>
            <a:ext cx="9242987" cy="422276"/>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Open Sans"/>
                <a:ea typeface="Open Sans"/>
                <a:cs typeface="Open Sans"/>
                <a:sym typeface="Open Sans"/>
              </a:rPr>
              <a:t>Evaluate and interpret crime data from different countries. </a:t>
            </a:r>
          </a:p>
        </p:txBody>
      </p:sp>
      <p:sp>
        <p:nvSpPr>
          <p:cNvPr id="11" name="TextBox 11"/>
          <p:cNvSpPr txBox="1"/>
          <p:nvPr/>
        </p:nvSpPr>
        <p:spPr>
          <a:xfrm>
            <a:off x="1644833" y="3876296"/>
            <a:ext cx="5641641" cy="697141"/>
          </a:xfrm>
          <a:prstGeom prst="rect">
            <a:avLst/>
          </a:prstGeom>
        </p:spPr>
        <p:txBody>
          <a:bodyPr lIns="0" tIns="0" rIns="0" bIns="0" rtlCol="0" anchor="t">
            <a:spAutoFit/>
          </a:bodyPr>
          <a:lstStyle/>
          <a:p>
            <a:pPr algn="ctr">
              <a:lnSpc>
                <a:spcPts val="5704"/>
              </a:lnSpc>
              <a:spcBef>
                <a:spcPct val="0"/>
              </a:spcBef>
            </a:pPr>
            <a:r>
              <a:rPr lang="en-US" sz="4074">
                <a:solidFill>
                  <a:srgbClr val="FFFFFF"/>
                </a:solidFill>
                <a:latin typeface="Canva Sans"/>
                <a:ea typeface="Canva Sans"/>
                <a:cs typeface="Canva Sans"/>
                <a:sym typeface="Canva Sans"/>
              </a:rPr>
              <a:t>Visualize Crime Trends</a:t>
            </a:r>
          </a:p>
        </p:txBody>
      </p:sp>
      <p:sp>
        <p:nvSpPr>
          <p:cNvPr id="12" name="AutoShape 12"/>
          <p:cNvSpPr/>
          <p:nvPr/>
        </p:nvSpPr>
        <p:spPr>
          <a:xfrm>
            <a:off x="-540049" y="4286780"/>
            <a:ext cx="2184882" cy="0"/>
          </a:xfrm>
          <a:prstGeom prst="line">
            <a:avLst/>
          </a:prstGeom>
          <a:ln w="38100" cap="flat">
            <a:solidFill>
              <a:srgbClr val="FFFFFF"/>
            </a:solidFill>
            <a:prstDash val="sysDot"/>
            <a:headEnd type="triangle" w="lg" len="med"/>
            <a:tailEnd type="triangle" w="lg" len="med"/>
          </a:ln>
        </p:spPr>
      </p:sp>
      <p:sp>
        <p:nvSpPr>
          <p:cNvPr id="13" name="TextBox 13"/>
          <p:cNvSpPr txBox="1"/>
          <p:nvPr/>
        </p:nvSpPr>
        <p:spPr>
          <a:xfrm>
            <a:off x="1722406" y="4897288"/>
            <a:ext cx="15536894" cy="422276"/>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Open Sans"/>
                <a:ea typeface="Open Sans"/>
                <a:cs typeface="Open Sans"/>
                <a:sym typeface="Open Sans"/>
              </a:rPr>
              <a:t>Create visual representations of crime trends over time, including yearly, monthly, and weekly patterns. </a:t>
            </a:r>
          </a:p>
        </p:txBody>
      </p:sp>
      <p:sp>
        <p:nvSpPr>
          <p:cNvPr id="14" name="TextBox 14"/>
          <p:cNvSpPr txBox="1"/>
          <p:nvPr/>
        </p:nvSpPr>
        <p:spPr>
          <a:xfrm>
            <a:off x="1644833" y="5919638"/>
            <a:ext cx="6826089" cy="697141"/>
          </a:xfrm>
          <a:prstGeom prst="rect">
            <a:avLst/>
          </a:prstGeom>
        </p:spPr>
        <p:txBody>
          <a:bodyPr lIns="0" tIns="0" rIns="0" bIns="0" rtlCol="0" anchor="t">
            <a:spAutoFit/>
          </a:bodyPr>
          <a:lstStyle/>
          <a:p>
            <a:pPr algn="ctr">
              <a:lnSpc>
                <a:spcPts val="5704"/>
              </a:lnSpc>
              <a:spcBef>
                <a:spcPct val="0"/>
              </a:spcBef>
            </a:pPr>
            <a:r>
              <a:rPr lang="en-US" sz="4074">
                <a:solidFill>
                  <a:srgbClr val="FFFFFF"/>
                </a:solidFill>
                <a:latin typeface="Canva Sans"/>
                <a:ea typeface="Canva Sans"/>
                <a:cs typeface="Canva Sans"/>
                <a:sym typeface="Canva Sans"/>
              </a:rPr>
              <a:t>Examine Crime Distribution</a:t>
            </a:r>
          </a:p>
        </p:txBody>
      </p:sp>
      <p:sp>
        <p:nvSpPr>
          <p:cNvPr id="15" name="AutoShape 15"/>
          <p:cNvSpPr/>
          <p:nvPr/>
        </p:nvSpPr>
        <p:spPr>
          <a:xfrm>
            <a:off x="-619340" y="6311071"/>
            <a:ext cx="2184882" cy="0"/>
          </a:xfrm>
          <a:prstGeom prst="line">
            <a:avLst/>
          </a:prstGeom>
          <a:ln w="38100" cap="flat">
            <a:solidFill>
              <a:srgbClr val="FFFFFF"/>
            </a:solidFill>
            <a:prstDash val="sysDot"/>
            <a:headEnd type="triangle" w="lg" len="med"/>
            <a:tailEnd type="triangle" w="lg" len="med"/>
          </a:ln>
        </p:spPr>
      </p:sp>
      <p:sp>
        <p:nvSpPr>
          <p:cNvPr id="16" name="TextBox 16"/>
          <p:cNvSpPr txBox="1"/>
          <p:nvPr/>
        </p:nvSpPr>
        <p:spPr>
          <a:xfrm>
            <a:off x="1565542" y="6835854"/>
            <a:ext cx="15536894" cy="422276"/>
          </a:xfrm>
          <a:prstGeom prst="rect">
            <a:avLst/>
          </a:prstGeom>
        </p:spPr>
        <p:txBody>
          <a:bodyPr lIns="0" tIns="0" rIns="0" bIns="0" rtlCol="0" anchor="t">
            <a:spAutoFit/>
          </a:bodyPr>
          <a:lstStyle/>
          <a:p>
            <a:pPr algn="l">
              <a:lnSpc>
                <a:spcPts val="3499"/>
              </a:lnSpc>
              <a:spcBef>
                <a:spcPct val="0"/>
              </a:spcBef>
            </a:pPr>
            <a:r>
              <a:rPr lang="en-US" sz="2499">
                <a:solidFill>
                  <a:srgbClr val="FFFFFF"/>
                </a:solidFill>
                <a:latin typeface="Open Sans"/>
                <a:ea typeface="Open Sans"/>
                <a:cs typeface="Open Sans"/>
                <a:sym typeface="Open Sans"/>
              </a:rPr>
              <a:t>Identify regions with higher crime concentrations and understand regional crime patterns.</a:t>
            </a:r>
          </a:p>
        </p:txBody>
      </p:sp>
      <p:sp>
        <p:nvSpPr>
          <p:cNvPr id="17" name="TextBox 17"/>
          <p:cNvSpPr txBox="1"/>
          <p:nvPr/>
        </p:nvSpPr>
        <p:spPr>
          <a:xfrm>
            <a:off x="1722406" y="7858205"/>
            <a:ext cx="8377183" cy="697141"/>
          </a:xfrm>
          <a:prstGeom prst="rect">
            <a:avLst/>
          </a:prstGeom>
        </p:spPr>
        <p:txBody>
          <a:bodyPr lIns="0" tIns="0" rIns="0" bIns="0" rtlCol="0" anchor="t">
            <a:spAutoFit/>
          </a:bodyPr>
          <a:lstStyle/>
          <a:p>
            <a:pPr algn="ctr">
              <a:lnSpc>
                <a:spcPts val="5704"/>
              </a:lnSpc>
              <a:spcBef>
                <a:spcPct val="0"/>
              </a:spcBef>
            </a:pPr>
            <a:r>
              <a:rPr lang="en-US" sz="4074">
                <a:solidFill>
                  <a:srgbClr val="FFFFFF"/>
                </a:solidFill>
                <a:latin typeface="Canva Sans"/>
                <a:ea typeface="Canva Sans"/>
                <a:cs typeface="Canva Sans"/>
                <a:sym typeface="Canva Sans"/>
              </a:rPr>
              <a:t>Enable Informed Decision-Making</a:t>
            </a:r>
          </a:p>
        </p:txBody>
      </p:sp>
      <p:sp>
        <p:nvSpPr>
          <p:cNvPr id="18" name="AutoShape 18"/>
          <p:cNvSpPr/>
          <p:nvPr/>
        </p:nvSpPr>
        <p:spPr>
          <a:xfrm>
            <a:off x="-540049" y="8268688"/>
            <a:ext cx="2184882" cy="0"/>
          </a:xfrm>
          <a:prstGeom prst="line">
            <a:avLst/>
          </a:prstGeom>
          <a:ln w="38100" cap="flat">
            <a:solidFill>
              <a:srgbClr val="FFFFFF"/>
            </a:solidFill>
            <a:prstDash val="sysDot"/>
            <a:headEnd type="triangle" w="lg" len="med"/>
            <a:tailEnd type="triangle" w="lg" len="med"/>
          </a:ln>
        </p:spPr>
      </p:sp>
      <p:sp>
        <p:nvSpPr>
          <p:cNvPr id="19" name="TextBox 19"/>
          <p:cNvSpPr txBox="1"/>
          <p:nvPr/>
        </p:nvSpPr>
        <p:spPr>
          <a:xfrm>
            <a:off x="1565542" y="8879196"/>
            <a:ext cx="13611460" cy="1617974"/>
          </a:xfrm>
          <a:prstGeom prst="rect">
            <a:avLst/>
          </a:prstGeom>
        </p:spPr>
        <p:txBody>
          <a:bodyPr lIns="0" tIns="0" rIns="0" bIns="0" rtlCol="0" anchor="t">
            <a:spAutoFit/>
          </a:bodyPr>
          <a:lstStyle/>
          <a:p>
            <a:pPr algn="l">
              <a:lnSpc>
                <a:spcPts val="3253"/>
              </a:lnSpc>
            </a:pPr>
            <a:r>
              <a:rPr lang="en-US" sz="2324">
                <a:solidFill>
                  <a:srgbClr val="FFFFFF"/>
                </a:solidFill>
                <a:latin typeface="Open Sans"/>
                <a:ea typeface="Open Sans"/>
                <a:cs typeface="Open Sans"/>
                <a:sym typeface="Open Sans"/>
              </a:rPr>
              <a:t>Support policymakers in developing effective crime prevention and resolution policies.</a:t>
            </a:r>
          </a:p>
          <a:p>
            <a:pPr algn="l">
              <a:lnSpc>
                <a:spcPts val="3253"/>
              </a:lnSpc>
            </a:pPr>
            <a:endParaRPr lang="en-US" sz="2324">
              <a:solidFill>
                <a:srgbClr val="FFFFFF"/>
              </a:solidFill>
              <a:latin typeface="Open Sans"/>
              <a:ea typeface="Open Sans"/>
              <a:cs typeface="Open Sans"/>
              <a:sym typeface="Open Sans"/>
            </a:endParaRPr>
          </a:p>
          <a:p>
            <a:pPr algn="l">
              <a:lnSpc>
                <a:spcPts val="3253"/>
              </a:lnSpc>
            </a:pPr>
            <a:endParaRPr lang="en-US" sz="2324">
              <a:solidFill>
                <a:srgbClr val="FFFFFF"/>
              </a:solidFill>
              <a:latin typeface="Open Sans"/>
              <a:ea typeface="Open Sans"/>
              <a:cs typeface="Open Sans"/>
              <a:sym typeface="Open Sans"/>
            </a:endParaRPr>
          </a:p>
          <a:p>
            <a:pPr algn="l">
              <a:lnSpc>
                <a:spcPts val="3253"/>
              </a:lnSpc>
              <a:spcBef>
                <a:spcPct val="0"/>
              </a:spcBef>
            </a:pPr>
            <a:r>
              <a:rPr lang="en-US" sz="2324">
                <a:solidFill>
                  <a:srgbClr val="FFFFFF"/>
                </a:solidFill>
                <a:latin typeface="Open Sans"/>
                <a:ea typeface="Open Sans"/>
                <a:cs typeface="Open Sans"/>
                <a:sym typeface="Open Sans"/>
              </a:rPr>
              <a:t>s.</a:t>
            </a:r>
          </a:p>
        </p:txBody>
      </p:sp>
      <p:sp>
        <p:nvSpPr>
          <p:cNvPr id="20" name="TextBox 20"/>
          <p:cNvSpPr txBox="1"/>
          <p:nvPr/>
        </p:nvSpPr>
        <p:spPr>
          <a:xfrm>
            <a:off x="17857396" y="8851031"/>
            <a:ext cx="263689" cy="617220"/>
          </a:xfrm>
          <a:prstGeom prst="rect">
            <a:avLst/>
          </a:prstGeom>
        </p:spPr>
        <p:txBody>
          <a:bodyPr lIns="0" tIns="0" rIns="0" bIns="0" rtlCol="0" anchor="t">
            <a:spAutoFit/>
          </a:bodyPr>
          <a:lstStyle/>
          <a:p>
            <a:pPr algn="ctr">
              <a:lnSpc>
                <a:spcPts val="1680"/>
              </a:lnSpc>
            </a:pPr>
            <a:r>
              <a:rPr lang="en-US" sz="1200">
                <a:solidFill>
                  <a:srgbClr val="FFFFFF"/>
                </a:solidFill>
                <a:latin typeface="Open Sans Bold"/>
                <a:ea typeface="Open Sans Bold"/>
                <a:cs typeface="Open Sans Bold"/>
                <a:sym typeface="Open Sans Bold"/>
              </a:rPr>
              <a:t>3</a:t>
            </a:r>
          </a:p>
          <a:p>
            <a:pPr algn="ctr">
              <a:lnSpc>
                <a:spcPts val="1680"/>
              </a:lnSpc>
            </a:pPr>
            <a:endParaRPr lang="en-US" sz="1200">
              <a:solidFill>
                <a:srgbClr val="FFFFFF"/>
              </a:solidFill>
              <a:latin typeface="Open Sans Bold"/>
              <a:ea typeface="Open Sans Bold"/>
              <a:cs typeface="Open Sans Bold"/>
              <a:sym typeface="Open Sans Bold"/>
            </a:endParaRPr>
          </a:p>
          <a:p>
            <a:pPr algn="ctr">
              <a:lnSpc>
                <a:spcPts val="1680"/>
              </a:lnSpc>
              <a:spcBef>
                <a:spcPct val="0"/>
              </a:spcBef>
            </a:pPr>
            <a:endParaRPr lang="en-US" sz="1200">
              <a:solidFill>
                <a:srgbClr val="FFFFFF"/>
              </a:solidFill>
              <a:latin typeface="Open Sans Bold"/>
              <a:ea typeface="Open Sans Bold"/>
              <a:cs typeface="Open Sans Bold"/>
              <a:sym typeface="Open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81871" y="2049656"/>
            <a:ext cx="597723" cy="597723"/>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33809" y="3876104"/>
            <a:ext cx="597723" cy="597723"/>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857396" y="8851031"/>
            <a:ext cx="263689" cy="407670"/>
          </a:xfrm>
          <a:prstGeom prst="rect">
            <a:avLst/>
          </a:prstGeom>
        </p:spPr>
        <p:txBody>
          <a:bodyPr lIns="0" tIns="0" rIns="0" bIns="0" rtlCol="0" anchor="t">
            <a:spAutoFit/>
          </a:bodyPr>
          <a:lstStyle/>
          <a:p>
            <a:pPr algn="ctr">
              <a:lnSpc>
                <a:spcPts val="1680"/>
              </a:lnSpc>
            </a:pPr>
            <a:r>
              <a:rPr lang="en-US" sz="1200">
                <a:solidFill>
                  <a:srgbClr val="FFFFFF"/>
                </a:solidFill>
                <a:latin typeface="Open Sans Bold"/>
                <a:ea typeface="Open Sans Bold"/>
                <a:cs typeface="Open Sans Bold"/>
                <a:sym typeface="Open Sans Bold"/>
              </a:rPr>
              <a:t>04</a:t>
            </a:r>
          </a:p>
          <a:p>
            <a:pPr algn="ctr">
              <a:lnSpc>
                <a:spcPts val="1680"/>
              </a:lnSpc>
              <a:spcBef>
                <a:spcPct val="0"/>
              </a:spcBef>
            </a:pPr>
            <a:endParaRPr lang="en-US" sz="1200">
              <a:solidFill>
                <a:srgbClr val="FFFFFF"/>
              </a:solidFill>
              <a:latin typeface="Open Sans Bold"/>
              <a:ea typeface="Open Sans Bold"/>
              <a:cs typeface="Open Sans Bold"/>
              <a:sym typeface="Open Sans Bold"/>
            </a:endParaRPr>
          </a:p>
        </p:txBody>
      </p:sp>
      <p:sp>
        <p:nvSpPr>
          <p:cNvPr id="14" name="TextBox 14"/>
          <p:cNvSpPr txBox="1"/>
          <p:nvPr/>
        </p:nvSpPr>
        <p:spPr>
          <a:xfrm>
            <a:off x="6992084" y="894086"/>
            <a:ext cx="5214772" cy="941070"/>
          </a:xfrm>
          <a:prstGeom prst="rect">
            <a:avLst/>
          </a:prstGeom>
        </p:spPr>
        <p:txBody>
          <a:bodyPr lIns="0" tIns="0" rIns="0" bIns="0" rtlCol="0" anchor="t">
            <a:spAutoFit/>
          </a:bodyPr>
          <a:lstStyle/>
          <a:p>
            <a:pPr algn="l">
              <a:lnSpc>
                <a:spcPts val="7214"/>
              </a:lnSpc>
            </a:pPr>
            <a:r>
              <a:rPr lang="en-US" sz="6499">
                <a:solidFill>
                  <a:srgbClr val="63F1F9"/>
                </a:solidFill>
                <a:latin typeface="Bebas Neue Cyrillic"/>
                <a:ea typeface="Bebas Neue Cyrillic"/>
                <a:cs typeface="Bebas Neue Cyrillic"/>
                <a:sym typeface="Bebas Neue Cyrillic"/>
              </a:rPr>
              <a:t>METHODOLOGY :</a:t>
            </a:r>
          </a:p>
        </p:txBody>
      </p:sp>
      <p:sp>
        <p:nvSpPr>
          <p:cNvPr id="15" name="TextBox 15"/>
          <p:cNvSpPr txBox="1"/>
          <p:nvPr/>
        </p:nvSpPr>
        <p:spPr>
          <a:xfrm>
            <a:off x="1028700" y="2002031"/>
            <a:ext cx="16661782" cy="1298800"/>
          </a:xfrm>
          <a:prstGeom prst="rect">
            <a:avLst/>
          </a:prstGeom>
        </p:spPr>
        <p:txBody>
          <a:bodyPr lIns="0" tIns="0" rIns="0" bIns="0" rtlCol="0" anchor="t">
            <a:spAutoFit/>
          </a:bodyPr>
          <a:lstStyle/>
          <a:p>
            <a:pPr algn="l">
              <a:lnSpc>
                <a:spcPts val="3487"/>
              </a:lnSpc>
            </a:pPr>
            <a:r>
              <a:rPr lang="en-US" sz="2491">
                <a:solidFill>
                  <a:srgbClr val="FFFFFF"/>
                </a:solidFill>
                <a:latin typeface="Open Sans"/>
                <a:ea typeface="Open Sans"/>
                <a:cs typeface="Open Sans"/>
                <a:sym typeface="Open Sans"/>
              </a:rPr>
              <a:t>Data Integration: Extract and integrate data from various sources into Power BI.</a:t>
            </a:r>
          </a:p>
          <a:p>
            <a:pPr algn="l">
              <a:lnSpc>
                <a:spcPts val="3487"/>
              </a:lnSpc>
            </a:pPr>
            <a:r>
              <a:rPr lang="en-US" sz="2491">
                <a:solidFill>
                  <a:srgbClr val="FFFFFF"/>
                </a:solidFill>
                <a:latin typeface="Open Sans"/>
                <a:ea typeface="Open Sans"/>
                <a:cs typeface="Open Sans"/>
                <a:sym typeface="Open Sans"/>
              </a:rPr>
              <a:t> Aggregated and cleaned crime data from reliable sources to ensure accuracy and reliability.</a:t>
            </a:r>
          </a:p>
          <a:p>
            <a:pPr algn="l">
              <a:lnSpc>
                <a:spcPts val="3487"/>
              </a:lnSpc>
              <a:spcBef>
                <a:spcPct val="0"/>
              </a:spcBef>
            </a:pPr>
            <a:r>
              <a:rPr lang="en-US" sz="2491">
                <a:solidFill>
                  <a:srgbClr val="FFFFFF"/>
                </a:solidFill>
                <a:latin typeface="Open Sans"/>
                <a:ea typeface="Open Sans"/>
                <a:cs typeface="Open Sans"/>
                <a:sym typeface="Open Sans"/>
              </a:rPr>
              <a:t> </a:t>
            </a:r>
          </a:p>
        </p:txBody>
      </p:sp>
      <p:sp>
        <p:nvSpPr>
          <p:cNvPr id="16" name="TextBox 16"/>
          <p:cNvSpPr txBox="1"/>
          <p:nvPr/>
        </p:nvSpPr>
        <p:spPr>
          <a:xfrm>
            <a:off x="211694" y="2239976"/>
            <a:ext cx="340698" cy="198033"/>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01</a:t>
            </a:r>
          </a:p>
        </p:txBody>
      </p:sp>
      <p:sp>
        <p:nvSpPr>
          <p:cNvPr id="17" name="TextBox 17"/>
          <p:cNvSpPr txBox="1"/>
          <p:nvPr/>
        </p:nvSpPr>
        <p:spPr>
          <a:xfrm>
            <a:off x="952224" y="3973160"/>
            <a:ext cx="11178156" cy="1367703"/>
          </a:xfrm>
          <a:prstGeom prst="rect">
            <a:avLst/>
          </a:prstGeom>
        </p:spPr>
        <p:txBody>
          <a:bodyPr lIns="0" tIns="0" rIns="0" bIns="0" rtlCol="0" anchor="t">
            <a:spAutoFit/>
          </a:bodyPr>
          <a:lstStyle/>
          <a:p>
            <a:pPr algn="l">
              <a:lnSpc>
                <a:spcPts val="3693"/>
              </a:lnSpc>
            </a:pPr>
            <a:r>
              <a:rPr lang="en-US" sz="2637">
                <a:solidFill>
                  <a:srgbClr val="FFFFFF"/>
                </a:solidFill>
                <a:latin typeface="Open Sans"/>
                <a:ea typeface="Open Sans"/>
                <a:cs typeface="Open Sans"/>
                <a:sym typeface="Open Sans"/>
              </a:rPr>
              <a:t>Data collection and Data cleaning</a:t>
            </a:r>
          </a:p>
          <a:p>
            <a:pPr algn="l">
              <a:lnSpc>
                <a:spcPts val="7677"/>
              </a:lnSpc>
              <a:spcBef>
                <a:spcPct val="0"/>
              </a:spcBef>
            </a:pPr>
            <a:r>
              <a:rPr lang="en-US" sz="5483">
                <a:solidFill>
                  <a:srgbClr val="FFFFFF"/>
                </a:solidFill>
                <a:latin typeface="Open Sans"/>
                <a:ea typeface="Open Sans"/>
                <a:cs typeface="Open Sans"/>
                <a:sym typeface="Open Sans"/>
              </a:rPr>
              <a:t> </a:t>
            </a:r>
          </a:p>
        </p:txBody>
      </p:sp>
      <p:sp>
        <p:nvSpPr>
          <p:cNvPr id="18" name="TextBox 18"/>
          <p:cNvSpPr txBox="1"/>
          <p:nvPr/>
        </p:nvSpPr>
        <p:spPr>
          <a:xfrm>
            <a:off x="211694" y="4155916"/>
            <a:ext cx="340698" cy="198033"/>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02</a:t>
            </a:r>
          </a:p>
        </p:txBody>
      </p:sp>
      <p:grpSp>
        <p:nvGrpSpPr>
          <p:cNvPr id="19" name="Group 19"/>
          <p:cNvGrpSpPr/>
          <p:nvPr/>
        </p:nvGrpSpPr>
        <p:grpSpPr>
          <a:xfrm>
            <a:off x="133809" y="5547656"/>
            <a:ext cx="597723" cy="597723"/>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211694" y="5664453"/>
            <a:ext cx="366899" cy="231007"/>
          </a:xfrm>
          <a:prstGeom prst="rect">
            <a:avLst/>
          </a:prstGeom>
        </p:spPr>
        <p:txBody>
          <a:bodyPr lIns="0" tIns="0" rIns="0" bIns="0" rtlCol="0" anchor="t">
            <a:spAutoFit/>
          </a:bodyPr>
          <a:lstStyle/>
          <a:p>
            <a:pPr algn="ctr">
              <a:lnSpc>
                <a:spcPts val="1809"/>
              </a:lnSpc>
              <a:spcBef>
                <a:spcPct val="0"/>
              </a:spcBef>
            </a:pPr>
            <a:r>
              <a:rPr lang="en-US" sz="1292">
                <a:solidFill>
                  <a:srgbClr val="FFFFFF"/>
                </a:solidFill>
                <a:latin typeface="Open Sans Bold"/>
                <a:ea typeface="Open Sans Bold"/>
                <a:cs typeface="Open Sans Bold"/>
                <a:sym typeface="Open Sans Bold"/>
              </a:rPr>
              <a:t>03</a:t>
            </a:r>
          </a:p>
        </p:txBody>
      </p:sp>
      <p:sp>
        <p:nvSpPr>
          <p:cNvPr id="23" name="TextBox 23"/>
          <p:cNvSpPr txBox="1"/>
          <p:nvPr/>
        </p:nvSpPr>
        <p:spPr>
          <a:xfrm>
            <a:off x="1028700" y="5500031"/>
            <a:ext cx="15905270" cy="860700"/>
          </a:xfrm>
          <a:prstGeom prst="rect">
            <a:avLst/>
          </a:prstGeom>
        </p:spPr>
        <p:txBody>
          <a:bodyPr lIns="0" tIns="0" rIns="0" bIns="0" rtlCol="0" anchor="t">
            <a:spAutoFit/>
          </a:bodyPr>
          <a:lstStyle/>
          <a:p>
            <a:pPr algn="l">
              <a:lnSpc>
                <a:spcPts val="3484"/>
              </a:lnSpc>
              <a:spcBef>
                <a:spcPct val="0"/>
              </a:spcBef>
            </a:pPr>
            <a:r>
              <a:rPr lang="en-US" sz="2489">
                <a:solidFill>
                  <a:srgbClr val="FFFFFF"/>
                </a:solidFill>
                <a:latin typeface="Open Sans"/>
                <a:ea typeface="Open Sans"/>
                <a:cs typeface="Open Sans"/>
                <a:sym typeface="Open Sans"/>
              </a:rPr>
              <a:t>EDA Findings:Summarize the key insights gained from the crime data analysis, highlighting significant patterns, trends, or unusual data points observed. </a:t>
            </a:r>
          </a:p>
        </p:txBody>
      </p:sp>
      <p:grpSp>
        <p:nvGrpSpPr>
          <p:cNvPr id="24" name="Group 24"/>
          <p:cNvGrpSpPr/>
          <p:nvPr/>
        </p:nvGrpSpPr>
        <p:grpSpPr>
          <a:xfrm>
            <a:off x="133809" y="7088546"/>
            <a:ext cx="597723" cy="597723"/>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85493" y="7297905"/>
            <a:ext cx="366899" cy="231007"/>
          </a:xfrm>
          <a:prstGeom prst="rect">
            <a:avLst/>
          </a:prstGeom>
        </p:spPr>
        <p:txBody>
          <a:bodyPr lIns="0" tIns="0" rIns="0" bIns="0" rtlCol="0" anchor="t">
            <a:spAutoFit/>
          </a:bodyPr>
          <a:lstStyle/>
          <a:p>
            <a:pPr algn="ctr">
              <a:lnSpc>
                <a:spcPts val="1809"/>
              </a:lnSpc>
              <a:spcBef>
                <a:spcPct val="0"/>
              </a:spcBef>
            </a:pPr>
            <a:r>
              <a:rPr lang="en-US" sz="1292">
                <a:solidFill>
                  <a:srgbClr val="FFFFFF"/>
                </a:solidFill>
                <a:latin typeface="Open Sans Bold"/>
                <a:ea typeface="Open Sans Bold"/>
                <a:cs typeface="Open Sans Bold"/>
                <a:sym typeface="Open Sans Bold"/>
              </a:rPr>
              <a:t>04</a:t>
            </a:r>
          </a:p>
        </p:txBody>
      </p:sp>
      <p:sp>
        <p:nvSpPr>
          <p:cNvPr id="28" name="TextBox 28"/>
          <p:cNvSpPr txBox="1"/>
          <p:nvPr/>
        </p:nvSpPr>
        <p:spPr>
          <a:xfrm>
            <a:off x="952224" y="7038358"/>
            <a:ext cx="16383552" cy="1742588"/>
          </a:xfrm>
          <a:prstGeom prst="rect">
            <a:avLst/>
          </a:prstGeom>
        </p:spPr>
        <p:txBody>
          <a:bodyPr lIns="0" tIns="0" rIns="0" bIns="0" rtlCol="0" anchor="t">
            <a:spAutoFit/>
          </a:bodyPr>
          <a:lstStyle/>
          <a:p>
            <a:pPr algn="l">
              <a:lnSpc>
                <a:spcPts val="3525"/>
              </a:lnSpc>
            </a:pPr>
            <a:r>
              <a:rPr lang="en-US" sz="2518">
                <a:solidFill>
                  <a:srgbClr val="FFFFFF"/>
                </a:solidFill>
                <a:latin typeface="Open Sans"/>
                <a:ea typeface="Open Sans"/>
                <a:cs typeface="Open Sans"/>
                <a:sym typeface="Open Sans"/>
              </a:rPr>
              <a:t>Data collection and Data cleaning: Identify key metrics and design visually appealing dashboards to effectively present crime data and insights.</a:t>
            </a:r>
          </a:p>
          <a:p>
            <a:pPr algn="l">
              <a:lnSpc>
                <a:spcPts val="7027"/>
              </a:lnSpc>
              <a:spcBef>
                <a:spcPct val="0"/>
              </a:spcBef>
            </a:pPr>
            <a:r>
              <a:rPr lang="en-US" sz="5019">
                <a:solidFill>
                  <a:srgbClr val="FFFFFF"/>
                </a:solidFill>
                <a:latin typeface="Open Sans"/>
                <a:ea typeface="Open Sans"/>
                <a:cs typeface="Open Sans"/>
                <a:sym typeface="Open Sans"/>
              </a:rPr>
              <a:t> </a:t>
            </a:r>
          </a:p>
        </p:txBody>
      </p:sp>
      <p:grpSp>
        <p:nvGrpSpPr>
          <p:cNvPr id="29" name="Group 29"/>
          <p:cNvGrpSpPr/>
          <p:nvPr/>
        </p:nvGrpSpPr>
        <p:grpSpPr>
          <a:xfrm>
            <a:off x="185493" y="8660782"/>
            <a:ext cx="597723" cy="597723"/>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249221" y="8817994"/>
            <a:ext cx="366899" cy="231007"/>
          </a:xfrm>
          <a:prstGeom prst="rect">
            <a:avLst/>
          </a:prstGeom>
        </p:spPr>
        <p:txBody>
          <a:bodyPr lIns="0" tIns="0" rIns="0" bIns="0" rtlCol="0" anchor="t">
            <a:spAutoFit/>
          </a:bodyPr>
          <a:lstStyle/>
          <a:p>
            <a:pPr algn="ctr">
              <a:lnSpc>
                <a:spcPts val="1809"/>
              </a:lnSpc>
              <a:spcBef>
                <a:spcPct val="0"/>
              </a:spcBef>
            </a:pPr>
            <a:r>
              <a:rPr lang="en-US" sz="1292">
                <a:solidFill>
                  <a:srgbClr val="FFFFFF"/>
                </a:solidFill>
                <a:latin typeface="Open Sans Bold"/>
                <a:ea typeface="Open Sans Bold"/>
                <a:cs typeface="Open Sans Bold"/>
                <a:sym typeface="Open Sans Bold"/>
              </a:rPr>
              <a:t>05</a:t>
            </a:r>
          </a:p>
        </p:txBody>
      </p:sp>
      <p:sp>
        <p:nvSpPr>
          <p:cNvPr id="33" name="TextBox 33"/>
          <p:cNvSpPr txBox="1"/>
          <p:nvPr/>
        </p:nvSpPr>
        <p:spPr>
          <a:xfrm>
            <a:off x="952224" y="8664576"/>
            <a:ext cx="16383552" cy="940601"/>
          </a:xfrm>
          <a:prstGeom prst="rect">
            <a:avLst/>
          </a:prstGeom>
        </p:spPr>
        <p:txBody>
          <a:bodyPr lIns="0" tIns="0" rIns="0" bIns="0" rtlCol="0" anchor="t">
            <a:spAutoFit/>
          </a:bodyPr>
          <a:lstStyle/>
          <a:p>
            <a:pPr algn="l">
              <a:lnSpc>
                <a:spcPts val="3805"/>
              </a:lnSpc>
            </a:pPr>
            <a:r>
              <a:rPr lang="en-US" sz="2718">
                <a:solidFill>
                  <a:srgbClr val="FFFFFF"/>
                </a:solidFill>
                <a:latin typeface="Open Sans"/>
                <a:ea typeface="Open Sans"/>
                <a:cs typeface="Open Sans"/>
                <a:sym typeface="Open Sans"/>
              </a:rPr>
              <a:t>Interactivity: Implement interactive features for drill down analysis</a:t>
            </a:r>
          </a:p>
          <a:p>
            <a:pPr algn="l">
              <a:lnSpc>
                <a:spcPts val="3805"/>
              </a:lnSpc>
              <a:spcBef>
                <a:spcPct val="0"/>
              </a:spcBef>
            </a:pPr>
            <a:endParaRPr lang="en-US" sz="2718">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2576341" y="1801985"/>
            <a:ext cx="3086100" cy="2652117"/>
            <a:chOff x="0" y="0"/>
            <a:chExt cx="812800" cy="698500"/>
          </a:xfrm>
        </p:grpSpPr>
        <p:sp>
          <p:nvSpPr>
            <p:cNvPr id="8" name="Freeform 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0095757" y="5832898"/>
            <a:ext cx="3086100" cy="2652117"/>
            <a:chOff x="0" y="0"/>
            <a:chExt cx="812800" cy="698500"/>
          </a:xfrm>
        </p:grpSpPr>
        <p:sp>
          <p:nvSpPr>
            <p:cNvPr id="11"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328126" y="2091882"/>
            <a:ext cx="7101947" cy="6103235"/>
            <a:chOff x="0" y="0"/>
            <a:chExt cx="812800" cy="698500"/>
          </a:xfrm>
        </p:grpSpPr>
        <p:sp>
          <p:nvSpPr>
            <p:cNvPr id="14" name="Freeform 14"/>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6"/>
              <a:stretch>
                <a:fillRect l="-28274" r="-712"/>
              </a:stretch>
            </a:blipFill>
          </p:spPr>
        </p:sp>
      </p:grpSp>
      <p:sp>
        <p:nvSpPr>
          <p:cNvPr id="15" name="TextBox 15"/>
          <p:cNvSpPr txBox="1"/>
          <p:nvPr/>
        </p:nvSpPr>
        <p:spPr>
          <a:xfrm>
            <a:off x="2302127" y="789175"/>
            <a:ext cx="4569056" cy="941070"/>
          </a:xfrm>
          <a:prstGeom prst="rect">
            <a:avLst/>
          </a:prstGeom>
        </p:spPr>
        <p:txBody>
          <a:bodyPr lIns="0" tIns="0" rIns="0" bIns="0" rtlCol="0" anchor="t">
            <a:spAutoFit/>
          </a:bodyPr>
          <a:lstStyle/>
          <a:p>
            <a:pPr algn="l">
              <a:lnSpc>
                <a:spcPts val="7214"/>
              </a:lnSpc>
            </a:pPr>
            <a:r>
              <a:rPr lang="en-US" sz="6499">
                <a:solidFill>
                  <a:srgbClr val="63F1F9"/>
                </a:solidFill>
                <a:latin typeface="Bebas Neue Cyrillic"/>
                <a:ea typeface="Bebas Neue Cyrillic"/>
                <a:cs typeface="Bebas Neue Cyrillic"/>
                <a:sym typeface="Bebas Neue Cyrillic"/>
              </a:rPr>
              <a:t>DATA:</a:t>
            </a:r>
          </a:p>
        </p:txBody>
      </p:sp>
      <p:sp>
        <p:nvSpPr>
          <p:cNvPr id="16" name="TextBox 16"/>
          <p:cNvSpPr txBox="1"/>
          <p:nvPr/>
        </p:nvSpPr>
        <p:spPr>
          <a:xfrm>
            <a:off x="2302127" y="1744835"/>
            <a:ext cx="8630522" cy="1819911"/>
          </a:xfrm>
          <a:prstGeom prst="rect">
            <a:avLst/>
          </a:prstGeom>
        </p:spPr>
        <p:txBody>
          <a:bodyPr lIns="0" tIns="0" rIns="0" bIns="0" rtlCol="0" anchor="t">
            <a:spAutoFit/>
          </a:bodyPr>
          <a:lstStyle/>
          <a:p>
            <a:pPr algn="l">
              <a:lnSpc>
                <a:spcPts val="3639"/>
              </a:lnSpc>
            </a:pPr>
            <a:r>
              <a:rPr lang="en-US" sz="2599">
                <a:solidFill>
                  <a:srgbClr val="FFFFFF"/>
                </a:solidFill>
                <a:latin typeface="Open Sans"/>
                <a:ea typeface="Open Sans"/>
                <a:cs typeface="Open Sans"/>
                <a:sym typeface="Open Sans"/>
              </a:rPr>
              <a:t>Crime ID: Unique identifier for each criminal cases</a:t>
            </a:r>
          </a:p>
          <a:p>
            <a:pPr algn="l">
              <a:lnSpc>
                <a:spcPts val="3639"/>
              </a:lnSpc>
            </a:pPr>
            <a:r>
              <a:rPr lang="en-US" sz="2599">
                <a:solidFill>
                  <a:srgbClr val="FFFFFF"/>
                </a:solidFill>
                <a:latin typeface="Open Sans"/>
                <a:ea typeface="Open Sans"/>
                <a:cs typeface="Open Sans"/>
                <a:sym typeface="Open Sans"/>
              </a:rPr>
              <a:t>Crime date: Date of the crime happened</a:t>
            </a:r>
          </a:p>
          <a:p>
            <a:pPr algn="l">
              <a:lnSpc>
                <a:spcPts val="3639"/>
              </a:lnSpc>
            </a:pPr>
            <a:r>
              <a:rPr lang="en-US" sz="2599">
                <a:solidFill>
                  <a:srgbClr val="FFFFFF"/>
                </a:solidFill>
                <a:latin typeface="Open Sans"/>
                <a:ea typeface="Open Sans"/>
                <a:cs typeface="Open Sans"/>
                <a:sym typeface="Open Sans"/>
              </a:rPr>
              <a:t>Crime time: Most dangerous crime time</a:t>
            </a:r>
          </a:p>
          <a:p>
            <a:pPr algn="l">
              <a:lnSpc>
                <a:spcPts val="3639"/>
              </a:lnSpc>
              <a:spcBef>
                <a:spcPct val="0"/>
              </a:spcBef>
            </a:pPr>
            <a:endParaRPr lang="en-US" sz="2599">
              <a:solidFill>
                <a:srgbClr val="FFFFFF"/>
              </a:solidFill>
              <a:latin typeface="Open Sans"/>
              <a:ea typeface="Open Sans"/>
              <a:cs typeface="Open Sans"/>
              <a:sym typeface="Open Sans"/>
            </a:endParaRPr>
          </a:p>
        </p:txBody>
      </p:sp>
      <p:sp>
        <p:nvSpPr>
          <p:cNvPr id="17" name="TextBox 17"/>
          <p:cNvSpPr txBox="1"/>
          <p:nvPr/>
        </p:nvSpPr>
        <p:spPr>
          <a:xfrm>
            <a:off x="17857396" y="8851031"/>
            <a:ext cx="263689" cy="617220"/>
          </a:xfrm>
          <a:prstGeom prst="rect">
            <a:avLst/>
          </a:prstGeom>
        </p:spPr>
        <p:txBody>
          <a:bodyPr lIns="0" tIns="0" rIns="0" bIns="0" rtlCol="0" anchor="t">
            <a:spAutoFit/>
          </a:bodyPr>
          <a:lstStyle/>
          <a:p>
            <a:pPr algn="ctr">
              <a:lnSpc>
                <a:spcPts val="1680"/>
              </a:lnSpc>
            </a:pPr>
            <a:r>
              <a:rPr lang="en-US" sz="1200">
                <a:solidFill>
                  <a:srgbClr val="FFFFFF"/>
                </a:solidFill>
                <a:latin typeface="Open Sans Bold"/>
                <a:ea typeface="Open Sans Bold"/>
                <a:cs typeface="Open Sans Bold"/>
                <a:sym typeface="Open Sans Bold"/>
              </a:rPr>
              <a:t>05</a:t>
            </a:r>
          </a:p>
          <a:p>
            <a:pPr algn="ctr">
              <a:lnSpc>
                <a:spcPts val="1680"/>
              </a:lnSpc>
            </a:pPr>
            <a:endParaRPr lang="en-US" sz="1200">
              <a:solidFill>
                <a:srgbClr val="FFFFFF"/>
              </a:solidFill>
              <a:latin typeface="Open Sans Bold"/>
              <a:ea typeface="Open Sans Bold"/>
              <a:cs typeface="Open Sans Bold"/>
              <a:sym typeface="Open Sans Bold"/>
            </a:endParaRPr>
          </a:p>
          <a:p>
            <a:pPr algn="ctr">
              <a:lnSpc>
                <a:spcPts val="1680"/>
              </a:lnSpc>
              <a:spcBef>
                <a:spcPct val="0"/>
              </a:spcBef>
            </a:pPr>
            <a:endParaRPr lang="en-US" sz="1200">
              <a:solidFill>
                <a:srgbClr val="FFFFFF"/>
              </a:solidFill>
              <a:latin typeface="Open Sans Bold"/>
              <a:ea typeface="Open Sans Bold"/>
              <a:cs typeface="Open Sans Bold"/>
              <a:sym typeface="Open Sans Bold"/>
            </a:endParaRPr>
          </a:p>
        </p:txBody>
      </p:sp>
      <p:sp>
        <p:nvSpPr>
          <p:cNvPr id="18" name="TextBox 18"/>
          <p:cNvSpPr txBox="1"/>
          <p:nvPr/>
        </p:nvSpPr>
        <p:spPr>
          <a:xfrm>
            <a:off x="2302127" y="3070893"/>
            <a:ext cx="8630522" cy="1362711"/>
          </a:xfrm>
          <a:prstGeom prst="rect">
            <a:avLst/>
          </a:prstGeom>
        </p:spPr>
        <p:txBody>
          <a:bodyPr lIns="0" tIns="0" rIns="0" bIns="0" rtlCol="0" anchor="t">
            <a:spAutoFit/>
          </a:bodyPr>
          <a:lstStyle/>
          <a:p>
            <a:pPr algn="l">
              <a:lnSpc>
                <a:spcPts val="3639"/>
              </a:lnSpc>
            </a:pPr>
            <a:r>
              <a:rPr lang="en-US" sz="2599">
                <a:solidFill>
                  <a:srgbClr val="FFFFFF"/>
                </a:solidFill>
                <a:latin typeface="Open Sans"/>
                <a:ea typeface="Open Sans"/>
                <a:cs typeface="Open Sans"/>
                <a:sym typeface="Open Sans"/>
              </a:rPr>
              <a:t>Country: France, Italy, Spain, Denmark, Sweden, Belgium, etc..</a:t>
            </a:r>
          </a:p>
          <a:p>
            <a:pPr algn="l">
              <a:lnSpc>
                <a:spcPts val="3639"/>
              </a:lnSpc>
              <a:spcBef>
                <a:spcPct val="0"/>
              </a:spcBef>
            </a:pPr>
            <a:endParaRPr lang="en-US" sz="2599">
              <a:solidFill>
                <a:srgbClr val="FFFFFF"/>
              </a:solidFill>
              <a:latin typeface="Open Sans"/>
              <a:ea typeface="Open Sans"/>
              <a:cs typeface="Open Sans"/>
              <a:sym typeface="Open Sans"/>
            </a:endParaRPr>
          </a:p>
        </p:txBody>
      </p:sp>
      <p:sp>
        <p:nvSpPr>
          <p:cNvPr id="19" name="TextBox 19"/>
          <p:cNvSpPr txBox="1"/>
          <p:nvPr/>
        </p:nvSpPr>
        <p:spPr>
          <a:xfrm>
            <a:off x="2302127" y="3988891"/>
            <a:ext cx="8630522" cy="1819911"/>
          </a:xfrm>
          <a:prstGeom prst="rect">
            <a:avLst/>
          </a:prstGeom>
        </p:spPr>
        <p:txBody>
          <a:bodyPr lIns="0" tIns="0" rIns="0" bIns="0" rtlCol="0" anchor="t">
            <a:spAutoFit/>
          </a:bodyPr>
          <a:lstStyle/>
          <a:p>
            <a:pPr algn="l">
              <a:lnSpc>
                <a:spcPts val="3639"/>
              </a:lnSpc>
            </a:pPr>
            <a:r>
              <a:rPr lang="en-US" sz="2599">
                <a:solidFill>
                  <a:srgbClr val="FFFFFF"/>
                </a:solidFill>
                <a:latin typeface="Open Sans"/>
                <a:ea typeface="Open Sans"/>
                <a:cs typeface="Open Sans"/>
                <a:sym typeface="Open Sans"/>
              </a:rPr>
              <a:t>Resolved: Number of crimes that are actually</a:t>
            </a:r>
          </a:p>
          <a:p>
            <a:pPr algn="l">
              <a:lnSpc>
                <a:spcPts val="3639"/>
              </a:lnSpc>
            </a:pPr>
            <a:r>
              <a:rPr lang="en-US" sz="2599">
                <a:solidFill>
                  <a:srgbClr val="FFFFFF"/>
                </a:solidFill>
                <a:latin typeface="Open Sans"/>
                <a:ea typeface="Open Sans"/>
                <a:cs typeface="Open Sans"/>
                <a:sym typeface="Open Sans"/>
              </a:rPr>
              <a:t> resolved</a:t>
            </a:r>
          </a:p>
          <a:p>
            <a:pPr algn="l">
              <a:lnSpc>
                <a:spcPts val="3639"/>
              </a:lnSpc>
            </a:pPr>
            <a:endParaRPr lang="en-US" sz="2599">
              <a:solidFill>
                <a:srgbClr val="FFFFFF"/>
              </a:solidFill>
              <a:latin typeface="Open Sans"/>
              <a:ea typeface="Open Sans"/>
              <a:cs typeface="Open Sans"/>
              <a:sym typeface="Open Sans"/>
            </a:endParaRPr>
          </a:p>
          <a:p>
            <a:pPr algn="l">
              <a:lnSpc>
                <a:spcPts val="3639"/>
              </a:lnSpc>
              <a:spcBef>
                <a:spcPct val="0"/>
              </a:spcBef>
            </a:pPr>
            <a:endParaRPr lang="en-US" sz="2599">
              <a:solidFill>
                <a:srgbClr val="FFFFFF"/>
              </a:solidFill>
              <a:latin typeface="Open Sans"/>
              <a:ea typeface="Open Sans"/>
              <a:cs typeface="Open Sans"/>
              <a:sym typeface="Open Sans"/>
            </a:endParaRPr>
          </a:p>
        </p:txBody>
      </p:sp>
      <p:sp>
        <p:nvSpPr>
          <p:cNvPr id="20" name="TextBox 20"/>
          <p:cNvSpPr txBox="1"/>
          <p:nvPr/>
        </p:nvSpPr>
        <p:spPr>
          <a:xfrm>
            <a:off x="2302127" y="4894368"/>
            <a:ext cx="8630522" cy="1819911"/>
          </a:xfrm>
          <a:prstGeom prst="rect">
            <a:avLst/>
          </a:prstGeom>
        </p:spPr>
        <p:txBody>
          <a:bodyPr lIns="0" tIns="0" rIns="0" bIns="0" rtlCol="0" anchor="t">
            <a:spAutoFit/>
          </a:bodyPr>
          <a:lstStyle/>
          <a:p>
            <a:pPr algn="l">
              <a:lnSpc>
                <a:spcPts val="3639"/>
              </a:lnSpc>
            </a:pPr>
            <a:r>
              <a:rPr lang="en-US" sz="2599">
                <a:solidFill>
                  <a:srgbClr val="FFFFFF"/>
                </a:solidFill>
                <a:latin typeface="Open Sans"/>
                <a:ea typeface="Open Sans"/>
                <a:cs typeface="Open Sans"/>
                <a:sym typeface="Open Sans"/>
              </a:rPr>
              <a:t>Crime type: Different types of crimes </a:t>
            </a:r>
          </a:p>
          <a:p>
            <a:pPr algn="l">
              <a:lnSpc>
                <a:spcPts val="3639"/>
              </a:lnSpc>
            </a:pPr>
            <a:r>
              <a:rPr lang="en-US" sz="2599">
                <a:solidFill>
                  <a:srgbClr val="FFFFFF"/>
                </a:solidFill>
                <a:latin typeface="Open Sans"/>
                <a:ea typeface="Open Sans"/>
                <a:cs typeface="Open Sans"/>
                <a:sym typeface="Open Sans"/>
              </a:rPr>
              <a:t>happened across different countries</a:t>
            </a:r>
          </a:p>
          <a:p>
            <a:pPr algn="l">
              <a:lnSpc>
                <a:spcPts val="3639"/>
              </a:lnSpc>
            </a:pPr>
            <a:endParaRPr lang="en-US" sz="2599">
              <a:solidFill>
                <a:srgbClr val="FFFFFF"/>
              </a:solidFill>
              <a:latin typeface="Open Sans"/>
              <a:ea typeface="Open Sans"/>
              <a:cs typeface="Open Sans"/>
              <a:sym typeface="Open Sans"/>
            </a:endParaRPr>
          </a:p>
          <a:p>
            <a:pPr algn="l">
              <a:lnSpc>
                <a:spcPts val="3639"/>
              </a:lnSpc>
              <a:spcBef>
                <a:spcPct val="0"/>
              </a:spcBef>
            </a:pPr>
            <a:endParaRPr lang="en-US" sz="2599">
              <a:solidFill>
                <a:srgbClr val="FFFFFF"/>
              </a:solidFill>
              <a:latin typeface="Open Sans"/>
              <a:ea typeface="Open Sans"/>
              <a:cs typeface="Open Sans"/>
              <a:sym typeface="Open Sans"/>
            </a:endParaRPr>
          </a:p>
        </p:txBody>
      </p:sp>
      <p:sp>
        <p:nvSpPr>
          <p:cNvPr id="21" name="TextBox 21"/>
          <p:cNvSpPr txBox="1"/>
          <p:nvPr/>
        </p:nvSpPr>
        <p:spPr>
          <a:xfrm>
            <a:off x="2302127" y="5926471"/>
            <a:ext cx="8630522" cy="2734311"/>
          </a:xfrm>
          <a:prstGeom prst="rect">
            <a:avLst/>
          </a:prstGeom>
        </p:spPr>
        <p:txBody>
          <a:bodyPr lIns="0" tIns="0" rIns="0" bIns="0" rtlCol="0" anchor="t">
            <a:spAutoFit/>
          </a:bodyPr>
          <a:lstStyle/>
          <a:p>
            <a:pPr algn="l">
              <a:lnSpc>
                <a:spcPts val="3639"/>
              </a:lnSpc>
            </a:pPr>
            <a:r>
              <a:rPr lang="en-US" sz="2599">
                <a:solidFill>
                  <a:srgbClr val="FFFFFF"/>
                </a:solidFill>
                <a:latin typeface="Open Sans"/>
                <a:ea typeface="Open Sans"/>
                <a:cs typeface="Open Sans"/>
                <a:sym typeface="Open Sans"/>
              </a:rPr>
              <a:t>Date Data:</a:t>
            </a:r>
          </a:p>
          <a:p>
            <a:pPr algn="l">
              <a:lnSpc>
                <a:spcPts val="3639"/>
              </a:lnSpc>
            </a:pPr>
            <a:r>
              <a:rPr lang="en-US" sz="2599">
                <a:solidFill>
                  <a:srgbClr val="FFFFFF"/>
                </a:solidFill>
                <a:latin typeface="Open Sans"/>
                <a:ea typeface="Open Sans"/>
                <a:cs typeface="Open Sans"/>
                <a:sym typeface="Open Sans"/>
              </a:rPr>
              <a:t>Different dates reveal variations in crime</a:t>
            </a:r>
          </a:p>
          <a:p>
            <a:pPr algn="l">
              <a:lnSpc>
                <a:spcPts val="3639"/>
              </a:lnSpc>
            </a:pPr>
            <a:r>
              <a:rPr lang="en-US" sz="2599">
                <a:solidFill>
                  <a:srgbClr val="FFFFFF"/>
                </a:solidFill>
                <a:latin typeface="Open Sans"/>
                <a:ea typeface="Open Sans"/>
                <a:cs typeface="Open Sans"/>
                <a:sym typeface="Open Sans"/>
              </a:rPr>
              <a:t> occurrences across different countries.</a:t>
            </a:r>
          </a:p>
          <a:p>
            <a:pPr algn="l">
              <a:lnSpc>
                <a:spcPts val="3639"/>
              </a:lnSpc>
            </a:pPr>
            <a:endParaRPr lang="en-US" sz="2599">
              <a:solidFill>
                <a:srgbClr val="FFFFFF"/>
              </a:solidFill>
              <a:latin typeface="Open Sans"/>
              <a:ea typeface="Open Sans"/>
              <a:cs typeface="Open Sans"/>
              <a:sym typeface="Open Sans"/>
            </a:endParaRPr>
          </a:p>
          <a:p>
            <a:pPr algn="l">
              <a:lnSpc>
                <a:spcPts val="3639"/>
              </a:lnSpc>
            </a:pPr>
            <a:endParaRPr lang="en-US" sz="2599">
              <a:solidFill>
                <a:srgbClr val="FFFFFF"/>
              </a:solidFill>
              <a:latin typeface="Open Sans"/>
              <a:ea typeface="Open Sans"/>
              <a:cs typeface="Open Sans"/>
              <a:sym typeface="Open Sans"/>
            </a:endParaRPr>
          </a:p>
          <a:p>
            <a:pPr algn="l">
              <a:lnSpc>
                <a:spcPts val="3639"/>
              </a:lnSpc>
              <a:spcBef>
                <a:spcPct val="0"/>
              </a:spcBef>
            </a:pPr>
            <a:endParaRPr lang="en-US" sz="2599">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06</a:t>
            </a:r>
          </a:p>
        </p:txBody>
      </p:sp>
      <p:sp>
        <p:nvSpPr>
          <p:cNvPr id="6" name="Freeform 6"/>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8" name="Group 8"/>
          <p:cNvGrpSpPr/>
          <p:nvPr/>
        </p:nvGrpSpPr>
        <p:grpSpPr>
          <a:xfrm>
            <a:off x="11850947" y="2561344"/>
            <a:ext cx="7101947" cy="6103235"/>
            <a:chOff x="0" y="0"/>
            <a:chExt cx="812800" cy="698500"/>
          </a:xfrm>
        </p:grpSpPr>
        <p:sp>
          <p:nvSpPr>
            <p:cNvPr id="9" name="Freeform 9"/>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6"/>
              <a:stretch>
                <a:fillRect l="-19852" r="-9134"/>
              </a:stretch>
            </a:blipFill>
          </p:spPr>
        </p:sp>
      </p:grpSp>
      <p:sp>
        <p:nvSpPr>
          <p:cNvPr id="10" name="TextBox 10"/>
          <p:cNvSpPr txBox="1"/>
          <p:nvPr/>
        </p:nvSpPr>
        <p:spPr>
          <a:xfrm>
            <a:off x="2095323" y="997057"/>
            <a:ext cx="5572219" cy="1656130"/>
          </a:xfrm>
          <a:prstGeom prst="rect">
            <a:avLst/>
          </a:prstGeom>
        </p:spPr>
        <p:txBody>
          <a:bodyPr lIns="0" tIns="0" rIns="0" bIns="0" rtlCol="0" anchor="t">
            <a:spAutoFit/>
          </a:bodyPr>
          <a:lstStyle/>
          <a:p>
            <a:pPr algn="l">
              <a:lnSpc>
                <a:spcPts val="6423"/>
              </a:lnSpc>
            </a:pPr>
            <a:r>
              <a:rPr lang="en-US" sz="5786">
                <a:solidFill>
                  <a:srgbClr val="63F1F9"/>
                </a:solidFill>
                <a:latin typeface="Bebas Neue Cyrillic"/>
                <a:ea typeface="Bebas Neue Cyrillic"/>
                <a:cs typeface="Bebas Neue Cyrillic"/>
                <a:sym typeface="Bebas Neue Cyrillic"/>
              </a:rPr>
              <a:t>DASHBOARD TASKS :</a:t>
            </a:r>
          </a:p>
          <a:p>
            <a:pPr algn="l">
              <a:lnSpc>
                <a:spcPts val="6423"/>
              </a:lnSpc>
            </a:pPr>
            <a:endParaRPr lang="en-US" sz="5786">
              <a:solidFill>
                <a:srgbClr val="63F1F9"/>
              </a:solidFill>
              <a:latin typeface="Bebas Neue Cyrillic"/>
              <a:ea typeface="Bebas Neue Cyrillic"/>
              <a:cs typeface="Bebas Neue Cyrillic"/>
              <a:sym typeface="Bebas Neue Cyrillic"/>
            </a:endParaRPr>
          </a:p>
        </p:txBody>
      </p:sp>
      <p:sp>
        <p:nvSpPr>
          <p:cNvPr id="11" name="TextBox 11"/>
          <p:cNvSpPr txBox="1"/>
          <p:nvPr/>
        </p:nvSpPr>
        <p:spPr>
          <a:xfrm>
            <a:off x="383263" y="2736932"/>
            <a:ext cx="11095418" cy="12218672"/>
          </a:xfrm>
          <a:prstGeom prst="rect">
            <a:avLst/>
          </a:prstGeom>
        </p:spPr>
        <p:txBody>
          <a:bodyPr lIns="0" tIns="0" rIns="0" bIns="0" rtlCol="0" anchor="t">
            <a:spAutoFit/>
          </a:bodyPr>
          <a:lstStyle/>
          <a:p>
            <a:pPr algn="l">
              <a:lnSpc>
                <a:spcPts val="3219"/>
              </a:lnSpc>
            </a:pPr>
            <a:r>
              <a:rPr lang="en-US" sz="2299">
                <a:solidFill>
                  <a:srgbClr val="FFFFFF"/>
                </a:solidFill>
                <a:latin typeface="Open Sans Bold"/>
                <a:ea typeface="Open Sans Bold"/>
                <a:cs typeface="Open Sans Bold"/>
                <a:sym typeface="Open Sans Bold"/>
              </a:rPr>
              <a:t>1. Total Crimes</a:t>
            </a:r>
            <a:r>
              <a:rPr lang="en-US" sz="2299">
                <a:solidFill>
                  <a:srgbClr val="FFFFFF"/>
                </a:solidFill>
                <a:latin typeface="Open Sans"/>
                <a:ea typeface="Open Sans"/>
                <a:cs typeface="Open Sans"/>
                <a:sym typeface="Open Sans"/>
              </a:rPr>
              <a:t>:    Sum of all reported crimes in the dataset.</a:t>
            </a: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r>
              <a:rPr lang="en-US" sz="2299">
                <a:solidFill>
                  <a:srgbClr val="FFFFFF"/>
                </a:solidFill>
                <a:latin typeface="Open Sans Bold"/>
                <a:ea typeface="Open Sans Bold"/>
                <a:cs typeface="Open Sans Bold"/>
                <a:sym typeface="Open Sans Bold"/>
              </a:rPr>
              <a:t>2. Crime Distribution by Year and Yearly Changes: </a:t>
            </a:r>
            <a:r>
              <a:rPr lang="en-US" sz="2299">
                <a:solidFill>
                  <a:srgbClr val="FFFFFF"/>
                </a:solidFill>
                <a:latin typeface="Open Sans"/>
                <a:ea typeface="Open Sans"/>
                <a:cs typeface="Open Sans"/>
                <a:sym typeface="Open Sans"/>
              </a:rPr>
              <a:t>Analysis of crimes categorized by year, including insights into the year-over-year changes.</a:t>
            </a: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r>
              <a:rPr lang="en-US" sz="2299">
                <a:solidFill>
                  <a:srgbClr val="FFFFFF"/>
                </a:solidFill>
                <a:latin typeface="Open Sans"/>
                <a:ea typeface="Open Sans"/>
                <a:cs typeface="Open Sans"/>
                <a:sym typeface="Open Sans"/>
              </a:rPr>
              <a:t>3</a:t>
            </a:r>
            <a:r>
              <a:rPr lang="en-US" sz="2299">
                <a:solidFill>
                  <a:srgbClr val="FFFFFF"/>
                </a:solidFill>
                <a:latin typeface="Open Sans Bold"/>
                <a:ea typeface="Open Sans Bold"/>
                <a:cs typeface="Open Sans Bold"/>
                <a:sym typeface="Open Sans Bold"/>
              </a:rPr>
              <a:t>. Crimes by Time Range:</a:t>
            </a:r>
            <a:r>
              <a:rPr lang="en-US" sz="2299">
                <a:solidFill>
                  <a:srgbClr val="FFFFFF"/>
                </a:solidFill>
                <a:latin typeface="Open Sans"/>
                <a:ea typeface="Open Sans"/>
                <a:cs typeface="Open Sans"/>
                <a:sym typeface="Open Sans"/>
              </a:rPr>
              <a:t>Exploration of crime occurrences within specific time intervals, providing a detailed breakdown.</a:t>
            </a: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r>
              <a:rPr lang="en-US" sz="2299">
                <a:solidFill>
                  <a:srgbClr val="FFFFFF"/>
                </a:solidFill>
                <a:latin typeface="Open Sans"/>
                <a:ea typeface="Open Sans"/>
                <a:cs typeface="Open Sans"/>
                <a:sym typeface="Open Sans"/>
              </a:rPr>
              <a:t>4</a:t>
            </a:r>
            <a:r>
              <a:rPr lang="en-US" sz="2299">
                <a:solidFill>
                  <a:srgbClr val="FFFFFF"/>
                </a:solidFill>
                <a:latin typeface="Open Sans Bold"/>
                <a:ea typeface="Open Sans Bold"/>
                <a:cs typeface="Open Sans Bold"/>
                <a:sym typeface="Open Sans Bold"/>
              </a:rPr>
              <a:t>. Heatmap Showing Crime Distribution by Weekdays and Months:</a:t>
            </a:r>
            <a:r>
              <a:rPr lang="en-US" sz="2299">
                <a:solidFill>
                  <a:srgbClr val="FFFFFF"/>
                </a:solidFill>
                <a:latin typeface="Open Sans"/>
                <a:ea typeface="Open Sans"/>
                <a:cs typeface="Open Sans"/>
                <a:sym typeface="Open Sans"/>
              </a:rPr>
              <a:t>Visualization using a heatmap to illustrate how crimes are distributed across weekdays and months.</a:t>
            </a: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r>
              <a:rPr lang="en-US" sz="2299">
                <a:solidFill>
                  <a:srgbClr val="FFFFFF"/>
                </a:solidFill>
                <a:latin typeface="Open Sans Bold"/>
                <a:ea typeface="Open Sans Bold"/>
                <a:cs typeface="Open Sans Bold"/>
                <a:sym typeface="Open Sans Bold"/>
              </a:rPr>
              <a:t>5. Crimes by Country:   </a:t>
            </a:r>
            <a:r>
              <a:rPr lang="en-US" sz="2299">
                <a:solidFill>
                  <a:srgbClr val="FFFFFF"/>
                </a:solidFill>
                <a:latin typeface="Open Sans"/>
                <a:ea typeface="Open Sans"/>
                <a:cs typeface="Open Sans"/>
                <a:sym typeface="Open Sans"/>
              </a:rPr>
              <a:t>Examination of crimes categorized by the country where they occurred.</a:t>
            </a: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3219"/>
              </a:lnSpc>
            </a:pPr>
            <a:endParaRPr lang="en-US" sz="2299">
              <a:solidFill>
                <a:srgbClr val="FFFFFF"/>
              </a:solidFill>
              <a:latin typeface="Open Sans"/>
              <a:ea typeface="Open Sans"/>
              <a:cs typeface="Open Sans"/>
              <a:sym typeface="Open Sans"/>
            </a:endParaRPr>
          </a:p>
          <a:p>
            <a:pPr algn="l">
              <a:lnSpc>
                <a:spcPts val="8539"/>
              </a:lnSpc>
              <a:spcBef>
                <a:spcPct val="0"/>
              </a:spcBef>
            </a:pPr>
            <a:endParaRPr lang="en-US" sz="2299">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07</a:t>
            </a:r>
          </a:p>
        </p:txBody>
      </p:sp>
      <p:sp>
        <p:nvSpPr>
          <p:cNvPr id="6" name="Freeform 6"/>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133332" y="1335331"/>
            <a:ext cx="14797088" cy="6410031"/>
          </a:xfrm>
          <a:prstGeom prst="rect">
            <a:avLst/>
          </a:prstGeom>
        </p:spPr>
        <p:txBody>
          <a:bodyPr lIns="0" tIns="0" rIns="0" bIns="0" rtlCol="0" anchor="t">
            <a:spAutoFit/>
          </a:bodyPr>
          <a:lstStyle/>
          <a:p>
            <a:pPr algn="l">
              <a:lnSpc>
                <a:spcPts val="3454"/>
              </a:lnSpc>
            </a:pPr>
            <a:r>
              <a:rPr lang="en-US" sz="2467">
                <a:solidFill>
                  <a:srgbClr val="FFFFFF"/>
                </a:solidFill>
                <a:latin typeface="Open Sans Bold"/>
                <a:ea typeface="Open Sans Bold"/>
                <a:cs typeface="Open Sans Bold"/>
                <a:sym typeface="Open Sans Bold"/>
              </a:rPr>
              <a:t>6. Total Resolved and Unresolved Crimes:</a:t>
            </a:r>
          </a:p>
          <a:p>
            <a:pPr algn="l">
              <a:lnSpc>
                <a:spcPts val="3454"/>
              </a:lnSpc>
            </a:pPr>
            <a:r>
              <a:rPr lang="en-US" sz="2467">
                <a:solidFill>
                  <a:srgbClr val="FFFFFF"/>
                </a:solidFill>
                <a:latin typeface="Open Sans"/>
                <a:ea typeface="Open Sans"/>
                <a:cs typeface="Open Sans"/>
                <a:sym typeface="Open Sans"/>
              </a:rPr>
              <a:t> Distinction between resolved and unresolved crimes, offering an overview of the overall resolution rate.</a:t>
            </a:r>
          </a:p>
          <a:p>
            <a:pPr algn="l">
              <a:lnSpc>
                <a:spcPts val="3454"/>
              </a:lnSpc>
            </a:pPr>
            <a:endParaRPr lang="en-US" sz="2467">
              <a:solidFill>
                <a:srgbClr val="FFFFFF"/>
              </a:solidFill>
              <a:latin typeface="Open Sans"/>
              <a:ea typeface="Open Sans"/>
              <a:cs typeface="Open Sans"/>
              <a:sym typeface="Open Sans"/>
            </a:endParaRPr>
          </a:p>
          <a:p>
            <a:pPr algn="l">
              <a:lnSpc>
                <a:spcPts val="3454"/>
              </a:lnSpc>
            </a:pPr>
            <a:endParaRPr lang="en-US" sz="2467">
              <a:solidFill>
                <a:srgbClr val="FFFFFF"/>
              </a:solidFill>
              <a:latin typeface="Open Sans"/>
              <a:ea typeface="Open Sans"/>
              <a:cs typeface="Open Sans"/>
              <a:sym typeface="Open Sans"/>
            </a:endParaRPr>
          </a:p>
          <a:p>
            <a:pPr algn="l">
              <a:lnSpc>
                <a:spcPts val="3454"/>
              </a:lnSpc>
            </a:pPr>
            <a:r>
              <a:rPr lang="en-US" sz="2467">
                <a:solidFill>
                  <a:srgbClr val="FFFFFF"/>
                </a:solidFill>
                <a:latin typeface="Open Sans Bold"/>
                <a:ea typeface="Open Sans Bold"/>
                <a:cs typeface="Open Sans Bold"/>
                <a:sym typeface="Open Sans Bold"/>
              </a:rPr>
              <a:t>7. Monthly Crime Trend with Percentage Variance:</a:t>
            </a:r>
          </a:p>
          <a:p>
            <a:pPr algn="l">
              <a:lnSpc>
                <a:spcPts val="3454"/>
              </a:lnSpc>
            </a:pPr>
            <a:r>
              <a:rPr lang="en-US" sz="2467">
                <a:solidFill>
                  <a:srgbClr val="FFFFFF"/>
                </a:solidFill>
                <a:latin typeface="Open Sans"/>
                <a:ea typeface="Open Sans"/>
                <a:cs typeface="Open Sans"/>
                <a:sym typeface="Open Sans"/>
              </a:rPr>
              <a:t> Analysis of the monthly crime trend, accompanied by the percentage variance to highlight fluctuations.</a:t>
            </a:r>
          </a:p>
          <a:p>
            <a:pPr algn="l">
              <a:lnSpc>
                <a:spcPts val="3454"/>
              </a:lnSpc>
            </a:pPr>
            <a:endParaRPr lang="en-US" sz="2467">
              <a:solidFill>
                <a:srgbClr val="FFFFFF"/>
              </a:solidFill>
              <a:latin typeface="Open Sans"/>
              <a:ea typeface="Open Sans"/>
              <a:cs typeface="Open Sans"/>
              <a:sym typeface="Open Sans"/>
            </a:endParaRPr>
          </a:p>
          <a:p>
            <a:pPr algn="l">
              <a:lnSpc>
                <a:spcPts val="3454"/>
              </a:lnSpc>
            </a:pPr>
            <a:endParaRPr lang="en-US" sz="2467">
              <a:solidFill>
                <a:srgbClr val="FFFFFF"/>
              </a:solidFill>
              <a:latin typeface="Open Sans"/>
              <a:ea typeface="Open Sans"/>
              <a:cs typeface="Open Sans"/>
              <a:sym typeface="Open Sans"/>
            </a:endParaRPr>
          </a:p>
          <a:p>
            <a:pPr algn="l">
              <a:lnSpc>
                <a:spcPts val="3454"/>
              </a:lnSpc>
            </a:pPr>
            <a:r>
              <a:rPr lang="en-US" sz="2467">
                <a:solidFill>
                  <a:srgbClr val="FFFFFF"/>
                </a:solidFill>
                <a:latin typeface="Open Sans Bold"/>
                <a:ea typeface="Open Sans Bold"/>
                <a:cs typeface="Open Sans Bold"/>
                <a:sym typeface="Open Sans Bold"/>
              </a:rPr>
              <a:t>8. Identification of the Most Dangerous Time of the Day:</a:t>
            </a:r>
          </a:p>
          <a:p>
            <a:pPr algn="l">
              <a:lnSpc>
                <a:spcPts val="3454"/>
              </a:lnSpc>
            </a:pPr>
            <a:r>
              <a:rPr lang="en-US" sz="2467">
                <a:solidFill>
                  <a:srgbClr val="FFFFFF"/>
                </a:solidFill>
                <a:latin typeface="Open Sans"/>
                <a:ea typeface="Open Sans"/>
                <a:cs typeface="Open Sans"/>
                <a:sym typeface="Open Sans"/>
              </a:rPr>
              <a:t>Exploration to pinpoint the specific time periods during the day associated with a higher frequency of crimes.</a:t>
            </a:r>
          </a:p>
          <a:p>
            <a:pPr algn="l">
              <a:lnSpc>
                <a:spcPts val="6027"/>
              </a:lnSpc>
              <a:spcBef>
                <a:spcPct val="0"/>
              </a:spcBef>
            </a:pPr>
            <a:r>
              <a:rPr lang="en-US" sz="4305">
                <a:solidFill>
                  <a:srgbClr val="FFFFFF"/>
                </a:solidFill>
                <a:latin typeface="Open Sans"/>
                <a:ea typeface="Open Sans"/>
                <a:cs typeface="Open Sans"/>
                <a:sym typeface="Open Sans"/>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985604" y="1116252"/>
            <a:ext cx="15119116" cy="8142048"/>
          </a:xfrm>
          <a:custGeom>
            <a:avLst/>
            <a:gdLst/>
            <a:ahLst/>
            <a:cxnLst/>
            <a:rect l="l" t="t" r="r" b="b"/>
            <a:pathLst>
              <a:path w="15119116" h="8142048">
                <a:moveTo>
                  <a:pt x="0" y="0"/>
                </a:moveTo>
                <a:lnTo>
                  <a:pt x="15119117" y="0"/>
                </a:lnTo>
                <a:lnTo>
                  <a:pt x="15119117" y="8142048"/>
                </a:lnTo>
                <a:lnTo>
                  <a:pt x="0" y="8142048"/>
                </a:lnTo>
                <a:lnTo>
                  <a:pt x="0" y="0"/>
                </a:lnTo>
                <a:close/>
              </a:path>
            </a:pathLst>
          </a:custGeom>
          <a:blipFill>
            <a:blip r:embed="rId6"/>
            <a:stretch>
              <a:fillRect t="-764" b="-764"/>
            </a:stretch>
          </a:blipFill>
        </p:spPr>
      </p:sp>
      <p:sp>
        <p:nvSpPr>
          <p:cNvPr id="8" name="TextBox 8"/>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2392" y="453924"/>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79594" y="546065"/>
            <a:ext cx="103876" cy="140719"/>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2257626" y="1070653"/>
            <a:ext cx="14657593" cy="8077765"/>
          </a:xfrm>
          <a:custGeom>
            <a:avLst/>
            <a:gdLst/>
            <a:ahLst/>
            <a:cxnLst/>
            <a:rect l="l" t="t" r="r" b="b"/>
            <a:pathLst>
              <a:path w="14657593" h="8077765">
                <a:moveTo>
                  <a:pt x="0" y="0"/>
                </a:moveTo>
                <a:lnTo>
                  <a:pt x="14657593" y="0"/>
                </a:lnTo>
                <a:lnTo>
                  <a:pt x="14657593" y="8077765"/>
                </a:lnTo>
                <a:lnTo>
                  <a:pt x="0" y="8077765"/>
                </a:lnTo>
                <a:lnTo>
                  <a:pt x="0" y="0"/>
                </a:lnTo>
                <a:close/>
              </a:path>
            </a:pathLst>
          </a:custGeom>
          <a:blipFill>
            <a:blip r:embed="rId6"/>
            <a:stretch>
              <a:fillRect/>
            </a:stretch>
          </a:blipFill>
        </p:spPr>
      </p:sp>
      <p:sp>
        <p:nvSpPr>
          <p:cNvPr id="8" name="TextBox 8"/>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Bold"/>
                <a:ea typeface="Open Sans Bold"/>
                <a:cs typeface="Open Sans Bold"/>
                <a:sym typeface="Open Sans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644</Words>
  <Application>Microsoft Office PowerPoint</Application>
  <PresentationFormat>Custom</PresentationFormat>
  <Paragraphs>94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Open Sans Bold</vt:lpstr>
      <vt:lpstr>Open Sans</vt:lpstr>
      <vt:lpstr>Times New Roman</vt:lpstr>
      <vt:lpstr>Bebas Neue Cyrillic</vt:lpstr>
      <vt:lpstr>Canva Sans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Cyber Security Presentation</dc:title>
  <cp:lastModifiedBy>sri harima</cp:lastModifiedBy>
  <cp:revision>2</cp:revision>
  <dcterms:created xsi:type="dcterms:W3CDTF">2006-08-16T00:00:00Z</dcterms:created>
  <dcterms:modified xsi:type="dcterms:W3CDTF">2024-07-29T16:32:52Z</dcterms:modified>
  <dc:identifier>DAGMHwLG-lg</dc:identifier>
</cp:coreProperties>
</file>