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64" r:id="rId5"/>
    <p:sldId id="260"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ADE2BA-DA55-4DAE-877D-8270C54065A4}" v="33" dt="2025-03-30T10:48:05.907"/>
    <p1510:client id="{4E8092D6-DB89-4DDB-9773-F3E3BA69C4CE}" v="29" dt="2025-03-30T16:05:50.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6A915-1D5F-48B2-AE38-19A04A02351E}"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CD994-6D3F-40C4-957E-35D389E60218}" type="slidenum">
              <a:rPr lang="en-IN" smtClean="0"/>
              <a:t>‹#›</a:t>
            </a:fld>
            <a:endParaRPr lang="en-IN"/>
          </a:p>
        </p:txBody>
      </p:sp>
    </p:spTree>
    <p:extLst>
      <p:ext uri="{BB962C8B-B14F-4D97-AF65-F5344CB8AC3E}">
        <p14:creationId xmlns:p14="http://schemas.microsoft.com/office/powerpoint/2010/main" val="2536600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9367-DBD5-FA3F-2942-387049CDF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A15AC56-93A8-3B63-4D15-FBF225263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0F8DC0-D1FD-EEAC-77C9-7739406E0650}"/>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5" name="Footer Placeholder 4">
            <a:extLst>
              <a:ext uri="{FF2B5EF4-FFF2-40B4-BE49-F238E27FC236}">
                <a16:creationId xmlns:a16="http://schemas.microsoft.com/office/drawing/2014/main" id="{9F4DCD8D-C01F-AE57-5A89-068B87EDB0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790F5E-BAE7-F079-1168-7825F2110931}"/>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1284812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D327-14BD-C505-FD30-86C34AD087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A9D438-477D-A970-37FD-14F2D5D417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55E984-F5FB-563F-596C-5B07386A1045}"/>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5" name="Footer Placeholder 4">
            <a:extLst>
              <a:ext uri="{FF2B5EF4-FFF2-40B4-BE49-F238E27FC236}">
                <a16:creationId xmlns:a16="http://schemas.microsoft.com/office/drawing/2014/main" id="{572C5C49-517A-31B8-E04A-A10B8F118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F0FAAA-1A85-6751-563E-B40FD2F3195E}"/>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1126919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ECEED-2185-F6A3-007B-6252842F0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5EFA5A-A54C-5AF4-9CC6-9A960997C6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6D1E2-1C63-8398-AFD4-A64A4F02DCF2}"/>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5" name="Footer Placeholder 4">
            <a:extLst>
              <a:ext uri="{FF2B5EF4-FFF2-40B4-BE49-F238E27FC236}">
                <a16:creationId xmlns:a16="http://schemas.microsoft.com/office/drawing/2014/main" id="{2A26B196-D63E-02B7-F232-2A3E1A01C3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5AF90-7BE6-33ED-4CE5-51BF0AC4EE1D}"/>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3222838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2873-0CB5-01C9-6E1C-8BCF60BC73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F26BE8-22D6-F1CC-AD84-1BAEA93A5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DFB2AD-723F-D639-D25A-82BCAFF56EFD}"/>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5" name="Footer Placeholder 4">
            <a:extLst>
              <a:ext uri="{FF2B5EF4-FFF2-40B4-BE49-F238E27FC236}">
                <a16:creationId xmlns:a16="http://schemas.microsoft.com/office/drawing/2014/main" id="{4A14F74A-F4EA-E6D2-E3A7-E50D9AC51F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268D7-8CCB-AD3F-98DB-AF00DF52638F}"/>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2928679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FCF1-C536-9ACF-BFE5-DDE04C781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E14F93-EDB4-4219-0414-3F1539335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7E6C8E-C588-FDD4-B89F-11C1ECE67CDF}"/>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5" name="Footer Placeholder 4">
            <a:extLst>
              <a:ext uri="{FF2B5EF4-FFF2-40B4-BE49-F238E27FC236}">
                <a16:creationId xmlns:a16="http://schemas.microsoft.com/office/drawing/2014/main" id="{CFACEE7C-9D18-E67A-183E-B5BD49C5C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D59E1-D724-A38A-C6F7-6683E66EAA66}"/>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177024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C524-21E6-9A7D-2FD5-A26C4F09D7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6F2669-A2F8-C502-5F77-AB180E7D4F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F848E1-3658-704A-4F41-71D9FF5006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A10339-FEC6-A309-B55A-53798B2F77AF}"/>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6" name="Footer Placeholder 5">
            <a:extLst>
              <a:ext uri="{FF2B5EF4-FFF2-40B4-BE49-F238E27FC236}">
                <a16:creationId xmlns:a16="http://schemas.microsoft.com/office/drawing/2014/main" id="{51DC1FF7-33C2-CBCD-8D40-1676D985F4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D4B2BE-4455-BBC8-E9A2-B13B7051B22E}"/>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2949193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BFA53-271E-6A5B-431B-4FC8C326C1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2DC8E1-76F2-BCAD-3307-6673CF7AB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5F17F1-4E0F-9787-0D5D-2A517700A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F6CFFF-2778-B1A2-0494-7BEC7CD40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4FC3C0-23B1-1B28-95BD-50EADBD2D3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518F62-CAD4-C390-5CD2-314853EA6796}"/>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8" name="Footer Placeholder 7">
            <a:extLst>
              <a:ext uri="{FF2B5EF4-FFF2-40B4-BE49-F238E27FC236}">
                <a16:creationId xmlns:a16="http://schemas.microsoft.com/office/drawing/2014/main" id="{2974A06C-D0A7-DBE8-CFA7-EE7850877B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9CBA6C-385F-7317-AA82-4366839318CB}"/>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3481947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95CE-A8C9-0AD6-81FC-C4C8CE7F53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A87B7E-93F5-FDCA-76A3-964B91AFE2BB}"/>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4" name="Footer Placeholder 3">
            <a:extLst>
              <a:ext uri="{FF2B5EF4-FFF2-40B4-BE49-F238E27FC236}">
                <a16:creationId xmlns:a16="http://schemas.microsoft.com/office/drawing/2014/main" id="{7C278FC3-61C5-F6BE-9B9E-7487C83773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163B89-BBEC-B0F0-8D8B-EF20C6D41DBF}"/>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89668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56C6A3-477C-1001-E767-E6FC0A09A7EA}"/>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3" name="Footer Placeholder 2">
            <a:extLst>
              <a:ext uri="{FF2B5EF4-FFF2-40B4-BE49-F238E27FC236}">
                <a16:creationId xmlns:a16="http://schemas.microsoft.com/office/drawing/2014/main" id="{C6FB727B-204D-DB69-E96A-63B9AB19B5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BCFDAB-D8D1-409A-D8A8-F6C07D1CB85A}"/>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382412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C17A-74FC-0CA9-4731-7A4CC7F4B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6BBDEA-0DFA-960E-FE22-A1C3675F47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6DCB71-9C69-1BFD-5DA4-76D770C91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3D57FC-72DF-09E6-A7F8-4800DC8FBBEF}"/>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6" name="Footer Placeholder 5">
            <a:extLst>
              <a:ext uri="{FF2B5EF4-FFF2-40B4-BE49-F238E27FC236}">
                <a16:creationId xmlns:a16="http://schemas.microsoft.com/office/drawing/2014/main" id="{37DE68F7-0A07-9C91-642A-B40EA0544D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DF0063-CBC8-15CD-A63A-B0BD4619629D}"/>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4022112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FE77-DF92-717B-DB74-4BC0636D1C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A84CC-5E7C-76CD-3B0B-C30F2CABCF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CC960B-CA53-AB4B-09E7-8DD5FFF3E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3E363-C4E6-B82F-6673-1547A7A5D95A}"/>
              </a:ext>
            </a:extLst>
          </p:cNvPr>
          <p:cNvSpPr>
            <a:spLocks noGrp="1"/>
          </p:cNvSpPr>
          <p:nvPr>
            <p:ph type="dt" sz="half" idx="10"/>
          </p:nvPr>
        </p:nvSpPr>
        <p:spPr/>
        <p:txBody>
          <a:bodyPr/>
          <a:lstStyle/>
          <a:p>
            <a:fld id="{1075B60A-C88F-4494-9918-B8B6872EB842}" type="datetimeFigureOut">
              <a:rPr lang="en-IN" smtClean="0"/>
              <a:t>04-05-2025</a:t>
            </a:fld>
            <a:endParaRPr lang="en-IN"/>
          </a:p>
        </p:txBody>
      </p:sp>
      <p:sp>
        <p:nvSpPr>
          <p:cNvPr id="6" name="Footer Placeholder 5">
            <a:extLst>
              <a:ext uri="{FF2B5EF4-FFF2-40B4-BE49-F238E27FC236}">
                <a16:creationId xmlns:a16="http://schemas.microsoft.com/office/drawing/2014/main" id="{8B138B3D-9A25-C288-1D89-71B996FF4F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49DD85-98E7-0ED4-829D-BFBB70ABC00E}"/>
              </a:ext>
            </a:extLst>
          </p:cNvPr>
          <p:cNvSpPr>
            <a:spLocks noGrp="1"/>
          </p:cNvSpPr>
          <p:nvPr>
            <p:ph type="sldNum" sz="quarter" idx="12"/>
          </p:nvPr>
        </p:nvSpPr>
        <p:spPr/>
        <p:txBody>
          <a:bodyPr/>
          <a:lstStyle/>
          <a:p>
            <a:fld id="{ECDD8213-EBC4-44F4-B5AF-AE46118F71ED}" type="slidenum">
              <a:rPr lang="en-IN" smtClean="0"/>
              <a:t>‹#›</a:t>
            </a:fld>
            <a:endParaRPr lang="en-IN"/>
          </a:p>
        </p:txBody>
      </p:sp>
    </p:spTree>
    <p:extLst>
      <p:ext uri="{BB962C8B-B14F-4D97-AF65-F5344CB8AC3E}">
        <p14:creationId xmlns:p14="http://schemas.microsoft.com/office/powerpoint/2010/main" val="4207113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33747-ABD0-1720-27F4-F2E9DDF5F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FFBD8B-E234-5022-3090-026979ED69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F1DFB-81FC-D37F-1F2D-28DDC5A39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5B60A-C88F-4494-9918-B8B6872EB842}" type="datetimeFigureOut">
              <a:rPr lang="en-IN" smtClean="0"/>
              <a:t>04-05-2025</a:t>
            </a:fld>
            <a:endParaRPr lang="en-IN"/>
          </a:p>
        </p:txBody>
      </p:sp>
      <p:sp>
        <p:nvSpPr>
          <p:cNvPr id="5" name="Footer Placeholder 4">
            <a:extLst>
              <a:ext uri="{FF2B5EF4-FFF2-40B4-BE49-F238E27FC236}">
                <a16:creationId xmlns:a16="http://schemas.microsoft.com/office/drawing/2014/main" id="{6748963C-7FFA-A3CC-CA4C-962FAB1236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609031-4E85-CE0F-DB2D-DDBDC2DFB7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D8213-EBC4-44F4-B5AF-AE46118F71ED}" type="slidenum">
              <a:rPr lang="en-IN" smtClean="0"/>
              <a:t>‹#›</a:t>
            </a:fld>
            <a:endParaRPr lang="en-IN"/>
          </a:p>
        </p:txBody>
      </p:sp>
    </p:spTree>
    <p:extLst>
      <p:ext uri="{BB962C8B-B14F-4D97-AF65-F5344CB8AC3E}">
        <p14:creationId xmlns:p14="http://schemas.microsoft.com/office/powerpoint/2010/main" val="2832689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itcportal.com/about-itc/shareholder-value/annual-reports/itc-annual-report-2024/pdf/ITC-Report-and-Accounts-2024.pdf" TargetMode="External"/><Relationship Id="rId2" Type="http://schemas.openxmlformats.org/officeDocument/2006/relationships/hyperlink" Target="https://www.hul.co.in/files/annual-report-2023-24.pdf" TargetMode="External"/><Relationship Id="rId1" Type="http://schemas.openxmlformats.org/officeDocument/2006/relationships/slideLayout" Target="../slideLayouts/slideLayout2.xml"/><Relationship Id="rId4" Type="http://schemas.openxmlformats.org/officeDocument/2006/relationships/hyperlink" Target="https://www.nestle.in/sites/g/files/pydnoa451/files/2024-06/Annual-Report-2023-24.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7DF3A-2E54-6F98-02BF-42E9F688F246}"/>
              </a:ext>
            </a:extLst>
          </p:cNvPr>
          <p:cNvSpPr>
            <a:spLocks noGrp="1"/>
          </p:cNvSpPr>
          <p:nvPr>
            <p:ph type="ctrTitle"/>
          </p:nvPr>
        </p:nvSpPr>
        <p:spPr>
          <a:xfrm>
            <a:off x="1524000" y="2547257"/>
            <a:ext cx="9144000" cy="962706"/>
          </a:xfrm>
          <a:solidFill>
            <a:schemeClr val="accent2">
              <a:lumMod val="60000"/>
              <a:lumOff val="40000"/>
            </a:schemeClr>
          </a:solidFill>
        </p:spPr>
        <p:txBody>
          <a:bodyPr/>
          <a:lstStyle/>
          <a:p>
            <a:r>
              <a:rPr lang="en-US" dirty="0"/>
              <a:t>Financial Statement Analysis</a:t>
            </a:r>
            <a:endParaRPr lang="en-IN" dirty="0"/>
          </a:p>
        </p:txBody>
      </p:sp>
      <p:sp>
        <p:nvSpPr>
          <p:cNvPr id="3" name="Subtitle 2">
            <a:extLst>
              <a:ext uri="{FF2B5EF4-FFF2-40B4-BE49-F238E27FC236}">
                <a16:creationId xmlns:a16="http://schemas.microsoft.com/office/drawing/2014/main" id="{3762606B-6A35-DC36-7DA5-2BE2EEFFC7A5}"/>
              </a:ext>
            </a:extLst>
          </p:cNvPr>
          <p:cNvSpPr>
            <a:spLocks noGrp="1"/>
          </p:cNvSpPr>
          <p:nvPr>
            <p:ph type="subTitle" idx="1"/>
          </p:nvPr>
        </p:nvSpPr>
        <p:spPr>
          <a:xfrm>
            <a:off x="1524000" y="3928609"/>
            <a:ext cx="9144000" cy="417249"/>
          </a:xfrm>
        </p:spPr>
        <p:txBody>
          <a:bodyPr>
            <a:normAutofit lnSpcReduction="10000"/>
          </a:bodyPr>
          <a:lstStyle/>
          <a:p>
            <a:r>
              <a:rPr lang="en-US" b="1" dirty="0" err="1"/>
              <a:t>R.Sriharinandan</a:t>
            </a:r>
            <a:endParaRPr lang="en-US" b="1" dirty="0"/>
          </a:p>
        </p:txBody>
      </p:sp>
    </p:spTree>
    <p:extLst>
      <p:ext uri="{BB962C8B-B14F-4D97-AF65-F5344CB8AC3E}">
        <p14:creationId xmlns:p14="http://schemas.microsoft.com/office/powerpoint/2010/main" val="6128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ABFFC-F8DE-8472-E70D-5DB8D973C14D}"/>
              </a:ext>
            </a:extLst>
          </p:cNvPr>
          <p:cNvSpPr txBox="1"/>
          <p:nvPr/>
        </p:nvSpPr>
        <p:spPr>
          <a:xfrm>
            <a:off x="160779" y="140340"/>
            <a:ext cx="1664751" cy="369332"/>
          </a:xfrm>
          <a:prstGeom prst="rect">
            <a:avLst/>
          </a:prstGeom>
          <a:solidFill>
            <a:schemeClr val="accent6">
              <a:lumMod val="60000"/>
              <a:lumOff val="40000"/>
            </a:schemeClr>
          </a:solidFill>
          <a:ln w="12700">
            <a:solidFill>
              <a:schemeClr val="tx1"/>
            </a:solidFill>
            <a:prstDash val="dash"/>
          </a:ln>
        </p:spPr>
        <p:txBody>
          <a:bodyPr wrap="none" rtlCol="0">
            <a:spAutoFit/>
          </a:bodyPr>
          <a:lstStyle/>
          <a:p>
            <a:r>
              <a:rPr lang="en-US" dirty="0"/>
              <a:t>INTRODUCTION</a:t>
            </a:r>
            <a:endParaRPr lang="en-IN" dirty="0"/>
          </a:p>
        </p:txBody>
      </p:sp>
      <p:sp>
        <p:nvSpPr>
          <p:cNvPr id="4" name="Rectangle 3">
            <a:extLst>
              <a:ext uri="{FF2B5EF4-FFF2-40B4-BE49-F238E27FC236}">
                <a16:creationId xmlns:a16="http://schemas.microsoft.com/office/drawing/2014/main" id="{D67D8A40-6093-0F1A-310C-64E6B1BFD277}"/>
              </a:ext>
            </a:extLst>
          </p:cNvPr>
          <p:cNvSpPr/>
          <p:nvPr/>
        </p:nvSpPr>
        <p:spPr>
          <a:xfrm>
            <a:off x="1740196" y="809337"/>
            <a:ext cx="9445040" cy="1246909"/>
          </a:xfrm>
          <a:prstGeom prst="rect">
            <a:avLst/>
          </a:prstGeom>
          <a:solidFill>
            <a:schemeClr val="accent4">
              <a:lumMod val="60000"/>
              <a:lumOff val="4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Financial Statement Analysis refers to the process of examining a company's financial statements such as balance sheet, income statement, statement of cash flows in order to assess if it is financially sound and it can also be used to compare its performance over a couple of years.</a:t>
            </a:r>
            <a:br>
              <a:rPr lang="en-US" dirty="0">
                <a:solidFill>
                  <a:schemeClr val="tx1"/>
                </a:solidFill>
              </a:rPr>
            </a:br>
            <a:endParaRPr lang="en-US" dirty="0">
              <a:solidFill>
                <a:schemeClr val="tx1"/>
              </a:solidFill>
            </a:endParaRPr>
          </a:p>
        </p:txBody>
      </p:sp>
      <p:sp>
        <p:nvSpPr>
          <p:cNvPr id="5" name="Rectangle 4">
            <a:extLst>
              <a:ext uri="{FF2B5EF4-FFF2-40B4-BE49-F238E27FC236}">
                <a16:creationId xmlns:a16="http://schemas.microsoft.com/office/drawing/2014/main" id="{86E641C7-A459-F1A5-9605-EC6D1DE6CC55}"/>
              </a:ext>
            </a:extLst>
          </p:cNvPr>
          <p:cNvSpPr/>
          <p:nvPr/>
        </p:nvSpPr>
        <p:spPr>
          <a:xfrm>
            <a:off x="1740196" y="2182091"/>
            <a:ext cx="9445040" cy="1246909"/>
          </a:xfrm>
          <a:prstGeom prst="rect">
            <a:avLst/>
          </a:prstGeom>
          <a:solidFill>
            <a:schemeClr val="accent4">
              <a:lumMod val="60000"/>
              <a:lumOff val="4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Ratio Analysis forms a key part of FS Analysis and is often used by many stakeholders to assess whether a company is doing well in terms of financial position.</a:t>
            </a:r>
          </a:p>
        </p:txBody>
      </p:sp>
      <p:sp>
        <p:nvSpPr>
          <p:cNvPr id="6" name="Rectangle 5">
            <a:extLst>
              <a:ext uri="{FF2B5EF4-FFF2-40B4-BE49-F238E27FC236}">
                <a16:creationId xmlns:a16="http://schemas.microsoft.com/office/drawing/2014/main" id="{D364B07E-6666-AA74-FD3A-69AC4D85843F}"/>
              </a:ext>
            </a:extLst>
          </p:cNvPr>
          <p:cNvSpPr/>
          <p:nvPr/>
        </p:nvSpPr>
        <p:spPr>
          <a:xfrm>
            <a:off x="1740196" y="3554845"/>
            <a:ext cx="9445040" cy="1246909"/>
          </a:xfrm>
          <a:prstGeom prst="rect">
            <a:avLst/>
          </a:prstGeom>
          <a:solidFill>
            <a:schemeClr val="accent4">
              <a:lumMod val="60000"/>
              <a:lumOff val="4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These ratios can be categorized into several categories such as liquidity ratios, leverage ratios ,turnover ratios, profitability ratios and so on.</a:t>
            </a:r>
          </a:p>
        </p:txBody>
      </p:sp>
      <p:sp>
        <p:nvSpPr>
          <p:cNvPr id="7" name="Rectangle 6">
            <a:extLst>
              <a:ext uri="{FF2B5EF4-FFF2-40B4-BE49-F238E27FC236}">
                <a16:creationId xmlns:a16="http://schemas.microsoft.com/office/drawing/2014/main" id="{ADCD7BC0-6FF8-8FA9-8944-AAF5F0BBA88B}"/>
              </a:ext>
            </a:extLst>
          </p:cNvPr>
          <p:cNvSpPr/>
          <p:nvPr/>
        </p:nvSpPr>
        <p:spPr>
          <a:xfrm>
            <a:off x="1740196" y="5014190"/>
            <a:ext cx="9445040" cy="1246909"/>
          </a:xfrm>
          <a:prstGeom prst="rect">
            <a:avLst/>
          </a:prstGeom>
          <a:solidFill>
            <a:schemeClr val="accent4">
              <a:lumMod val="60000"/>
              <a:lumOff val="4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financial ratios of companies can be compared or we can use these ratios to compare the year-on-year changes in these ratios for the company which can be used by all the stakeholders</a:t>
            </a:r>
          </a:p>
        </p:txBody>
      </p:sp>
      <p:sp>
        <p:nvSpPr>
          <p:cNvPr id="8" name="Oval 7">
            <a:extLst>
              <a:ext uri="{FF2B5EF4-FFF2-40B4-BE49-F238E27FC236}">
                <a16:creationId xmlns:a16="http://schemas.microsoft.com/office/drawing/2014/main" id="{02D6B796-8F40-4004-EB47-09926E7AE09C}"/>
              </a:ext>
            </a:extLst>
          </p:cNvPr>
          <p:cNvSpPr/>
          <p:nvPr/>
        </p:nvSpPr>
        <p:spPr>
          <a:xfrm>
            <a:off x="498764" y="979055"/>
            <a:ext cx="665018" cy="59112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9" name="Oval 8">
            <a:extLst>
              <a:ext uri="{FF2B5EF4-FFF2-40B4-BE49-F238E27FC236}">
                <a16:creationId xmlns:a16="http://schemas.microsoft.com/office/drawing/2014/main" id="{DA2E0139-7CAB-0ED7-7840-052257C950D6}"/>
              </a:ext>
            </a:extLst>
          </p:cNvPr>
          <p:cNvSpPr/>
          <p:nvPr/>
        </p:nvSpPr>
        <p:spPr>
          <a:xfrm>
            <a:off x="498764" y="2339747"/>
            <a:ext cx="665018" cy="59112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0" name="Oval 9">
            <a:extLst>
              <a:ext uri="{FF2B5EF4-FFF2-40B4-BE49-F238E27FC236}">
                <a16:creationId xmlns:a16="http://schemas.microsoft.com/office/drawing/2014/main" id="{2F40E482-2B9A-4D40-C392-BA2082C8ED1A}"/>
              </a:ext>
            </a:extLst>
          </p:cNvPr>
          <p:cNvSpPr/>
          <p:nvPr/>
        </p:nvSpPr>
        <p:spPr>
          <a:xfrm>
            <a:off x="498764" y="3803711"/>
            <a:ext cx="665018" cy="59112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1" name="Oval 10">
            <a:extLst>
              <a:ext uri="{FF2B5EF4-FFF2-40B4-BE49-F238E27FC236}">
                <a16:creationId xmlns:a16="http://schemas.microsoft.com/office/drawing/2014/main" id="{DC8AC415-81C1-382C-4224-8B1D9CE4E629}"/>
              </a:ext>
            </a:extLst>
          </p:cNvPr>
          <p:cNvSpPr/>
          <p:nvPr/>
        </p:nvSpPr>
        <p:spPr>
          <a:xfrm>
            <a:off x="498764" y="5241638"/>
            <a:ext cx="665018" cy="591127"/>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4</a:t>
            </a:r>
          </a:p>
        </p:txBody>
      </p:sp>
    </p:spTree>
    <p:extLst>
      <p:ext uri="{BB962C8B-B14F-4D97-AF65-F5344CB8AC3E}">
        <p14:creationId xmlns:p14="http://schemas.microsoft.com/office/powerpoint/2010/main" val="384152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CB18-294E-EF52-D655-F79FFFED2B3D}"/>
              </a:ext>
            </a:extLst>
          </p:cNvPr>
          <p:cNvSpPr>
            <a:spLocks noGrp="1"/>
          </p:cNvSpPr>
          <p:nvPr>
            <p:ph type="title"/>
          </p:nvPr>
        </p:nvSpPr>
        <p:spPr>
          <a:xfrm>
            <a:off x="4283364" y="247169"/>
            <a:ext cx="2542309" cy="341632"/>
          </a:xfrm>
          <a:solidFill>
            <a:schemeClr val="accent6">
              <a:lumMod val="60000"/>
              <a:lumOff val="40000"/>
            </a:schemeClr>
          </a:solidFill>
          <a:ln w="12700">
            <a:solidFill>
              <a:schemeClr val="tx1"/>
            </a:solidFill>
            <a:prstDash val="dash"/>
          </a:ln>
        </p:spPr>
        <p:txBody>
          <a:bodyPr wrap="square" rtlCol="0">
            <a:spAutoFit/>
          </a:bodyPr>
          <a:lstStyle/>
          <a:p>
            <a:pPr algn="ctr"/>
            <a:r>
              <a:rPr lang="en-US" sz="1800" dirty="0">
                <a:latin typeface="+mn-lt"/>
                <a:ea typeface="+mn-ea"/>
                <a:cs typeface="+mn-cs"/>
              </a:rPr>
              <a:t>OBJECTIVE</a:t>
            </a:r>
            <a:endParaRPr lang="en-IN" sz="1800" dirty="0">
              <a:latin typeface="+mn-lt"/>
              <a:ea typeface="+mn-ea"/>
              <a:cs typeface="+mn-cs"/>
            </a:endParaRPr>
          </a:p>
        </p:txBody>
      </p:sp>
      <p:sp>
        <p:nvSpPr>
          <p:cNvPr id="3" name="Content Placeholder 2">
            <a:extLst>
              <a:ext uri="{FF2B5EF4-FFF2-40B4-BE49-F238E27FC236}">
                <a16:creationId xmlns:a16="http://schemas.microsoft.com/office/drawing/2014/main" id="{3CE8C9C9-3587-8383-AC15-B15584047121}"/>
              </a:ext>
            </a:extLst>
          </p:cNvPr>
          <p:cNvSpPr>
            <a:spLocks noGrp="1"/>
          </p:cNvSpPr>
          <p:nvPr>
            <p:ph idx="1"/>
          </p:nvPr>
        </p:nvSpPr>
        <p:spPr>
          <a:xfrm>
            <a:off x="1014845" y="706734"/>
            <a:ext cx="10162309" cy="889866"/>
          </a:xfrm>
          <a:solidFill>
            <a:schemeClr val="accent4">
              <a:lumMod val="60000"/>
              <a:lumOff val="4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800" dirty="0">
                <a:solidFill>
                  <a:schemeClr val="tx1"/>
                </a:solidFill>
              </a:rPr>
              <a:t>Automate the ratio calculation of companies over a period of two years as well as to create a dashboard that provides these ratios(year on year changes) in the form of a bar plot. This project also involves a brief process of EDA wherein we compute the shape, size and so on of the dataset in question. </a:t>
            </a:r>
            <a:endParaRPr lang="en-IN" sz="1800" dirty="0">
              <a:solidFill>
                <a:schemeClr val="tx1"/>
              </a:solidFill>
            </a:endParaRPr>
          </a:p>
        </p:txBody>
      </p:sp>
      <p:sp>
        <p:nvSpPr>
          <p:cNvPr id="4" name="Title 1">
            <a:extLst>
              <a:ext uri="{FF2B5EF4-FFF2-40B4-BE49-F238E27FC236}">
                <a16:creationId xmlns:a16="http://schemas.microsoft.com/office/drawing/2014/main" id="{900FE9E1-AF87-B09E-1025-E3054571D1B4}"/>
              </a:ext>
            </a:extLst>
          </p:cNvPr>
          <p:cNvSpPr txBox="1">
            <a:spLocks/>
          </p:cNvSpPr>
          <p:nvPr/>
        </p:nvSpPr>
        <p:spPr>
          <a:xfrm>
            <a:off x="4283365" y="1937059"/>
            <a:ext cx="2542308" cy="341632"/>
          </a:xfrm>
          <a:prstGeom prst="rect">
            <a:avLst/>
          </a:prstGeom>
          <a:solidFill>
            <a:schemeClr val="accent6">
              <a:lumMod val="60000"/>
              <a:lumOff val="40000"/>
            </a:schemeClr>
          </a:solidFill>
          <a:ln w="12700">
            <a:solidFill>
              <a:schemeClr val="tx1"/>
            </a:solidFill>
            <a:prstDash val="dash"/>
          </a:ln>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latin typeface="+mn-lt"/>
                <a:ea typeface="+mn-ea"/>
                <a:cs typeface="+mn-cs"/>
              </a:rPr>
              <a:t>PROBLEM STATEMENT</a:t>
            </a:r>
            <a:endParaRPr lang="en-IN" sz="1800" dirty="0">
              <a:latin typeface="+mn-lt"/>
              <a:ea typeface="+mn-ea"/>
              <a:cs typeface="+mn-cs"/>
            </a:endParaRPr>
          </a:p>
        </p:txBody>
      </p:sp>
      <p:sp>
        <p:nvSpPr>
          <p:cNvPr id="5" name="Content Placeholder 2">
            <a:extLst>
              <a:ext uri="{FF2B5EF4-FFF2-40B4-BE49-F238E27FC236}">
                <a16:creationId xmlns:a16="http://schemas.microsoft.com/office/drawing/2014/main" id="{66971249-72D5-85B0-432C-7EE018621482}"/>
              </a:ext>
            </a:extLst>
          </p:cNvPr>
          <p:cNvSpPr txBox="1">
            <a:spLocks/>
          </p:cNvSpPr>
          <p:nvPr/>
        </p:nvSpPr>
        <p:spPr>
          <a:xfrm>
            <a:off x="1014845" y="2414426"/>
            <a:ext cx="10162309" cy="889866"/>
          </a:xfrm>
          <a:prstGeom prst="rect">
            <a:avLst/>
          </a:prstGeom>
          <a:solidFill>
            <a:schemeClr val="accent4">
              <a:lumMod val="60000"/>
              <a:lumOff val="4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indent="0">
              <a:lnSpc>
                <a:spcPct val="90000"/>
              </a:lnSpc>
              <a:spcBef>
                <a:spcPts val="1000"/>
              </a:spcBef>
              <a:buFont typeface="Arial" panose="020B0604020202020204" pitchFamily="34" charset="0"/>
              <a:buNone/>
              <a:defRPr/>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US" dirty="0">
                <a:solidFill>
                  <a:schemeClr val="tx1"/>
                </a:solidFill>
              </a:rPr>
              <a:t>Manual Ratio Calculations and the subsequent process of visualizing trends is time consuming. Automating this process can potentially help stakeholders to make quick and informed decision about the company in question.</a:t>
            </a:r>
            <a:endParaRPr lang="en-IN" dirty="0">
              <a:solidFill>
                <a:schemeClr val="tx1"/>
              </a:solidFill>
            </a:endParaRPr>
          </a:p>
        </p:txBody>
      </p:sp>
      <p:sp>
        <p:nvSpPr>
          <p:cNvPr id="6" name="Title 1">
            <a:extLst>
              <a:ext uri="{FF2B5EF4-FFF2-40B4-BE49-F238E27FC236}">
                <a16:creationId xmlns:a16="http://schemas.microsoft.com/office/drawing/2014/main" id="{9B152357-331F-050D-F9A1-C7428057E9A8}"/>
              </a:ext>
            </a:extLst>
          </p:cNvPr>
          <p:cNvSpPr txBox="1">
            <a:spLocks/>
          </p:cNvSpPr>
          <p:nvPr/>
        </p:nvSpPr>
        <p:spPr>
          <a:xfrm>
            <a:off x="1014845" y="3754653"/>
            <a:ext cx="3409373" cy="341632"/>
          </a:xfrm>
          <a:prstGeom prst="rect">
            <a:avLst/>
          </a:prstGeom>
          <a:solidFill>
            <a:schemeClr val="accent6">
              <a:lumMod val="60000"/>
              <a:lumOff val="40000"/>
            </a:schemeClr>
          </a:solidFill>
          <a:ln w="12700">
            <a:solidFill>
              <a:schemeClr val="tx1"/>
            </a:solidFill>
            <a:prstDash val="dash"/>
          </a:ln>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latin typeface="+mn-lt"/>
                <a:ea typeface="+mn-ea"/>
                <a:cs typeface="+mn-cs"/>
              </a:rPr>
              <a:t>STEPS</a:t>
            </a:r>
            <a:endParaRPr lang="en-IN" sz="1800" dirty="0">
              <a:latin typeface="+mn-lt"/>
              <a:ea typeface="+mn-ea"/>
              <a:cs typeface="+mn-cs"/>
            </a:endParaRPr>
          </a:p>
        </p:txBody>
      </p:sp>
      <p:sp>
        <p:nvSpPr>
          <p:cNvPr id="7" name="Content Placeholder 2">
            <a:extLst>
              <a:ext uri="{FF2B5EF4-FFF2-40B4-BE49-F238E27FC236}">
                <a16:creationId xmlns:a16="http://schemas.microsoft.com/office/drawing/2014/main" id="{D6D3A414-9C89-E31D-7692-2F16BD9A60E3}"/>
              </a:ext>
            </a:extLst>
          </p:cNvPr>
          <p:cNvSpPr txBox="1">
            <a:spLocks/>
          </p:cNvSpPr>
          <p:nvPr/>
        </p:nvSpPr>
        <p:spPr>
          <a:xfrm>
            <a:off x="1014845" y="4144758"/>
            <a:ext cx="3409373" cy="2339975"/>
          </a:xfrm>
          <a:prstGeom prst="rect">
            <a:avLst/>
          </a:prstGeom>
          <a:solidFill>
            <a:schemeClr val="accent4">
              <a:lumMod val="60000"/>
              <a:lumOff val="40000"/>
            </a:schemeClr>
          </a:solidFill>
          <a:ln w="19050" cap="flat" cmpd="sng" algn="ctr">
            <a:solidFill>
              <a:schemeClr val="tx1"/>
            </a:solidFill>
            <a:prstDash val="sysDot"/>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342900" indent="-342900">
              <a:buFont typeface="+mj-lt"/>
              <a:buAutoNum type="arabicPeriod"/>
            </a:pPr>
            <a:r>
              <a:rPr lang="en-US" sz="1800" dirty="0">
                <a:solidFill>
                  <a:schemeClr val="tx1"/>
                </a:solidFill>
              </a:rPr>
              <a:t>Basic EDA</a:t>
            </a:r>
          </a:p>
          <a:p>
            <a:pPr marL="342900" indent="-342900">
              <a:buFont typeface="+mj-lt"/>
              <a:buAutoNum type="arabicPeriod"/>
            </a:pPr>
            <a:r>
              <a:rPr lang="en-US" sz="1800" dirty="0">
                <a:solidFill>
                  <a:schemeClr val="tx1"/>
                </a:solidFill>
              </a:rPr>
              <a:t>Financial Ratio calculation(CY)</a:t>
            </a:r>
          </a:p>
          <a:p>
            <a:pPr marL="342900" indent="-342900">
              <a:buFont typeface="+mj-lt"/>
              <a:buAutoNum type="arabicPeriod"/>
            </a:pPr>
            <a:r>
              <a:rPr lang="en-US" sz="1800" dirty="0">
                <a:solidFill>
                  <a:schemeClr val="tx1"/>
                </a:solidFill>
              </a:rPr>
              <a:t>Financial Ratio calculation(PY)</a:t>
            </a:r>
          </a:p>
          <a:p>
            <a:pPr marL="342900" indent="-342900">
              <a:buFont typeface="+mj-lt"/>
              <a:buAutoNum type="arabicPeriod"/>
            </a:pPr>
            <a:r>
              <a:rPr lang="en-US" sz="1800" dirty="0">
                <a:solidFill>
                  <a:schemeClr val="tx1"/>
                </a:solidFill>
              </a:rPr>
              <a:t>Dashboard for visualization</a:t>
            </a:r>
            <a:endParaRPr lang="en-IN" sz="1800" dirty="0">
              <a:solidFill>
                <a:schemeClr val="tx1"/>
              </a:solidFill>
            </a:endParaRPr>
          </a:p>
        </p:txBody>
      </p:sp>
      <p:sp>
        <p:nvSpPr>
          <p:cNvPr id="8" name="Title 1">
            <a:extLst>
              <a:ext uri="{FF2B5EF4-FFF2-40B4-BE49-F238E27FC236}">
                <a16:creationId xmlns:a16="http://schemas.microsoft.com/office/drawing/2014/main" id="{37AA0904-B1CC-E363-C59E-F3784E1942C4}"/>
              </a:ext>
            </a:extLst>
          </p:cNvPr>
          <p:cNvSpPr txBox="1">
            <a:spLocks/>
          </p:cNvSpPr>
          <p:nvPr/>
        </p:nvSpPr>
        <p:spPr>
          <a:xfrm>
            <a:off x="4846782" y="3754653"/>
            <a:ext cx="7001705" cy="341632"/>
          </a:xfrm>
          <a:prstGeom prst="rect">
            <a:avLst/>
          </a:prstGeom>
          <a:solidFill>
            <a:schemeClr val="accent6">
              <a:lumMod val="60000"/>
              <a:lumOff val="40000"/>
            </a:schemeClr>
          </a:solidFill>
          <a:ln w="12700">
            <a:solidFill>
              <a:schemeClr val="tx1"/>
            </a:solidFill>
            <a:prstDash val="dash"/>
          </a:ln>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latin typeface="+mn-lt"/>
                <a:ea typeface="+mn-ea"/>
                <a:cs typeface="+mn-cs"/>
              </a:rPr>
              <a:t>Data Source</a:t>
            </a:r>
            <a:endParaRPr lang="en-IN" sz="1800" dirty="0">
              <a:latin typeface="+mn-lt"/>
              <a:ea typeface="+mn-ea"/>
              <a:cs typeface="+mn-cs"/>
            </a:endParaRPr>
          </a:p>
        </p:txBody>
      </p:sp>
      <p:sp>
        <p:nvSpPr>
          <p:cNvPr id="9" name="Content Placeholder 2">
            <a:extLst>
              <a:ext uri="{FF2B5EF4-FFF2-40B4-BE49-F238E27FC236}">
                <a16:creationId xmlns:a16="http://schemas.microsoft.com/office/drawing/2014/main" id="{2B07A8A2-E5B8-13AA-E405-68F469C5B28E}"/>
              </a:ext>
            </a:extLst>
          </p:cNvPr>
          <p:cNvSpPr txBox="1">
            <a:spLocks/>
          </p:cNvSpPr>
          <p:nvPr/>
        </p:nvSpPr>
        <p:spPr>
          <a:xfrm>
            <a:off x="4846782" y="4174005"/>
            <a:ext cx="7001705" cy="2339975"/>
          </a:xfrm>
          <a:prstGeom prst="rect">
            <a:avLst/>
          </a:prstGeom>
          <a:solidFill>
            <a:schemeClr val="accent4">
              <a:lumMod val="60000"/>
              <a:lumOff val="40000"/>
            </a:schemeClr>
          </a:solidFill>
          <a:ln w="19050" cap="flat" cmpd="sng" algn="ctr">
            <a:solidFill>
              <a:schemeClr val="tx1"/>
            </a:solidFill>
            <a:prstDash val="sysDot"/>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br>
              <a:rPr lang="en-US" sz="1500" dirty="0">
                <a:solidFill>
                  <a:schemeClr val="tx1"/>
                </a:solidFill>
              </a:rPr>
            </a:br>
            <a:br>
              <a:rPr lang="en-US" sz="1500" dirty="0">
                <a:solidFill>
                  <a:schemeClr val="tx1"/>
                </a:solidFill>
              </a:rPr>
            </a:br>
            <a:r>
              <a:rPr lang="en-US" sz="1500" dirty="0">
                <a:solidFill>
                  <a:schemeClr val="tx1"/>
                </a:solidFill>
              </a:rPr>
              <a:t>The data required for the project has been acquired directly from the company's published financial statements which follow the INDAS (Indian Accounting Standards) and these websites are listed below</a:t>
            </a:r>
          </a:p>
          <a:p>
            <a:pPr marL="0" indent="0">
              <a:buFont typeface="Arial" panose="020B0604020202020204" pitchFamily="34" charset="0"/>
              <a:buNone/>
            </a:pPr>
            <a:r>
              <a:rPr lang="en-US" sz="1500" dirty="0">
                <a:solidFill>
                  <a:schemeClr val="tx1"/>
                </a:solidFill>
              </a:rPr>
              <a:t>HUL - </a:t>
            </a:r>
            <a:r>
              <a:rPr lang="en-US" sz="1500" dirty="0">
                <a:solidFill>
                  <a:srgbClr val="0563C1"/>
                </a:solidFill>
                <a:hlinkClick r:id="rId2">
                  <a:extLst>
                    <a:ext uri="{A12FA001-AC4F-418D-AE19-62706E023703}">
                      <ahyp:hlinkClr xmlns:ahyp="http://schemas.microsoft.com/office/drawing/2018/hyperlinkcolor" val="tx"/>
                    </a:ext>
                  </a:extLst>
                </a:hlinkClick>
              </a:rPr>
              <a:t>https://www.hul.co.in/files/annual-report-2023-24.</a:t>
            </a:r>
            <a:r>
              <a:rPr lang="en-US" sz="1500" dirty="0">
                <a:solidFill>
                  <a:schemeClr val="tx1"/>
                </a:solidFill>
                <a:hlinkClick r:id="rId2">
                  <a:extLst>
                    <a:ext uri="{A12FA001-AC4F-418D-AE19-62706E023703}">
                      <ahyp:hlinkClr xmlns:ahyp="http://schemas.microsoft.com/office/drawing/2018/hyperlinkcolor" val="tx"/>
                    </a:ext>
                  </a:extLst>
                </a:hlinkClick>
              </a:rPr>
              <a:t>pdf</a:t>
            </a:r>
            <a:endParaRPr lang="en-US" sz="1500" dirty="0">
              <a:solidFill>
                <a:schemeClr val="tx1"/>
              </a:solidFill>
            </a:endParaRPr>
          </a:p>
          <a:p>
            <a:pPr marL="0" indent="0">
              <a:buFont typeface="Arial" panose="020B0604020202020204" pitchFamily="34" charset="0"/>
              <a:buNone/>
            </a:pPr>
            <a:r>
              <a:rPr lang="en-US" sz="1500" dirty="0">
                <a:solidFill>
                  <a:schemeClr val="tx1"/>
                </a:solidFill>
              </a:rPr>
              <a:t>ITC - </a:t>
            </a:r>
            <a:r>
              <a:rPr lang="en-US" sz="1500" dirty="0">
                <a:solidFill>
                  <a:srgbClr val="0563C1"/>
                </a:solidFill>
                <a:hlinkClick r:id="rId3">
                  <a:extLst>
                    <a:ext uri="{A12FA001-AC4F-418D-AE19-62706E023703}">
                      <ahyp:hlinkClr xmlns:ahyp="http://schemas.microsoft.com/office/drawing/2018/hyperlinkcolor" val="tx"/>
                    </a:ext>
                  </a:extLst>
                </a:hlinkClick>
              </a:rPr>
              <a:t>https://www.itcportal.com/about-itc/shareholder-value/annual-reports/itc-annual-report-2024/pdf/ITC-Report-and-Accounts-2024.</a:t>
            </a:r>
            <a:r>
              <a:rPr lang="en-US" sz="1500" dirty="0">
                <a:solidFill>
                  <a:schemeClr val="tx1"/>
                </a:solidFill>
                <a:hlinkClick r:id="rId3">
                  <a:extLst>
                    <a:ext uri="{A12FA001-AC4F-418D-AE19-62706E023703}">
                      <ahyp:hlinkClr xmlns:ahyp="http://schemas.microsoft.com/office/drawing/2018/hyperlinkcolor" val="tx"/>
                    </a:ext>
                  </a:extLst>
                </a:hlinkClick>
              </a:rPr>
              <a:t>pdf</a:t>
            </a:r>
            <a:endParaRPr lang="en-US" sz="1500" dirty="0">
              <a:solidFill>
                <a:schemeClr val="tx1"/>
              </a:solidFill>
            </a:endParaRPr>
          </a:p>
          <a:p>
            <a:pPr marL="0" indent="0">
              <a:buFont typeface="Arial" panose="020B0604020202020204" pitchFamily="34" charset="0"/>
              <a:buNone/>
            </a:pPr>
            <a:r>
              <a:rPr lang="en-US" sz="1500" dirty="0">
                <a:solidFill>
                  <a:schemeClr val="tx1"/>
                </a:solidFill>
              </a:rPr>
              <a:t>Nestle - </a:t>
            </a:r>
            <a:r>
              <a:rPr lang="en-US" sz="1500" dirty="0">
                <a:solidFill>
                  <a:srgbClr val="0563C1"/>
                </a:solidFill>
                <a:hlinkClick r:id="rId4">
                  <a:extLst>
                    <a:ext uri="{A12FA001-AC4F-418D-AE19-62706E023703}">
                      <ahyp:hlinkClr xmlns:ahyp="http://schemas.microsoft.com/office/drawing/2018/hyperlinkcolor" val="tx"/>
                    </a:ext>
                  </a:extLst>
                </a:hlinkClick>
              </a:rPr>
              <a:t>https://www.nestle.in/sites/g/files/pydnoa451/files/2024-06/Annual-Report-2023-24.</a:t>
            </a:r>
            <a:r>
              <a:rPr lang="en-US" sz="1500" dirty="0">
                <a:solidFill>
                  <a:schemeClr val="tx1"/>
                </a:solidFill>
                <a:hlinkClick r:id="rId4">
                  <a:extLst>
                    <a:ext uri="{A12FA001-AC4F-418D-AE19-62706E023703}">
                      <ahyp:hlinkClr xmlns:ahyp="http://schemas.microsoft.com/office/drawing/2018/hyperlinkcolor" val="tx"/>
                    </a:ext>
                  </a:extLst>
                </a:hlinkClick>
              </a:rPr>
              <a:t>pdf</a:t>
            </a:r>
            <a:endParaRPr lang="en-US" sz="1500" dirty="0">
              <a:solidFill>
                <a:schemeClr val="tx1"/>
              </a:solidFill>
            </a:endParaRPr>
          </a:p>
          <a:p>
            <a:pPr marL="0" indent="0">
              <a:buFont typeface="Arial" panose="020B0604020202020204" pitchFamily="34" charset="0"/>
              <a:buNone/>
            </a:pPr>
            <a:endParaRPr lang="en-IN" sz="1500" dirty="0">
              <a:solidFill>
                <a:schemeClr val="tx1"/>
              </a:solidFill>
            </a:endParaRPr>
          </a:p>
        </p:txBody>
      </p:sp>
    </p:spTree>
    <p:extLst>
      <p:ext uri="{BB962C8B-B14F-4D97-AF65-F5344CB8AC3E}">
        <p14:creationId xmlns:p14="http://schemas.microsoft.com/office/powerpoint/2010/main" val="310603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9530267-F3B1-9350-F03D-939A48D66DE6}"/>
              </a:ext>
            </a:extLst>
          </p:cNvPr>
          <p:cNvSpPr>
            <a:spLocks noGrp="1"/>
          </p:cNvSpPr>
          <p:nvPr>
            <p:ph type="title"/>
          </p:nvPr>
        </p:nvSpPr>
        <p:spPr>
          <a:xfrm>
            <a:off x="2265397" y="110415"/>
            <a:ext cx="7661207" cy="341632"/>
          </a:xfrm>
          <a:solidFill>
            <a:schemeClr val="accent5"/>
          </a:solidFill>
          <a:ln w="12700">
            <a:solidFill>
              <a:schemeClr val="tx1"/>
            </a:solidFill>
            <a:prstDash val="dash"/>
          </a:ln>
        </p:spPr>
        <p:txBody>
          <a:bodyPr wrap="square" rtlCol="0">
            <a:spAutoFit/>
          </a:bodyPr>
          <a:lstStyle/>
          <a:p>
            <a:pPr algn="ctr"/>
            <a:r>
              <a:rPr lang="en-IN" sz="1800" dirty="0">
                <a:latin typeface="+mn-lt"/>
                <a:ea typeface="+mn-ea"/>
                <a:cs typeface="+mn-cs"/>
              </a:rPr>
              <a:t>HINDUSTAN UNILEVER LIMITED (HUL)</a:t>
            </a:r>
          </a:p>
        </p:txBody>
      </p:sp>
      <p:sp>
        <p:nvSpPr>
          <p:cNvPr id="9" name="Content Placeholder 2">
            <a:extLst>
              <a:ext uri="{FF2B5EF4-FFF2-40B4-BE49-F238E27FC236}">
                <a16:creationId xmlns:a16="http://schemas.microsoft.com/office/drawing/2014/main" id="{497FC702-9A75-AA6A-50F1-ABAA68CB6130}"/>
              </a:ext>
            </a:extLst>
          </p:cNvPr>
          <p:cNvSpPr>
            <a:spLocks noGrp="1"/>
          </p:cNvSpPr>
          <p:nvPr>
            <p:ph idx="1"/>
          </p:nvPr>
        </p:nvSpPr>
        <p:spPr>
          <a:xfrm>
            <a:off x="2265396" y="528668"/>
            <a:ext cx="7661208" cy="2475465"/>
          </a:xfrm>
          <a:solidFill>
            <a:schemeClr val="bg1">
              <a:lumMod val="95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342900" indent="-342900">
              <a:buFont typeface="+mj-lt"/>
              <a:buAutoNum type="arabicPeriod"/>
            </a:pPr>
            <a:r>
              <a:rPr lang="en-US" sz="1500" dirty="0">
                <a:solidFill>
                  <a:schemeClr val="tx1"/>
                </a:solidFill>
              </a:rPr>
              <a:t>Hindustan Unilever Limited (HUL) is one of India's largest fast-moving consumer goods (FMCG) companies</a:t>
            </a:r>
          </a:p>
          <a:p>
            <a:pPr marL="342900" indent="-342900">
              <a:buFont typeface="+mj-lt"/>
              <a:buAutoNum type="arabicPeriod"/>
            </a:pPr>
            <a:r>
              <a:rPr lang="en-US" sz="1500" dirty="0">
                <a:solidFill>
                  <a:schemeClr val="tx1"/>
                </a:solidFill>
              </a:rPr>
              <a:t>HUL operates over 50 brands across categories like personal care, home care, food, and beverages.</a:t>
            </a:r>
          </a:p>
          <a:p>
            <a:pPr marL="342900" indent="-342900">
              <a:buFont typeface="+mj-lt"/>
              <a:buAutoNum type="arabicPeriod"/>
            </a:pPr>
            <a:r>
              <a:rPr lang="en-IN" sz="1500" dirty="0">
                <a:solidFill>
                  <a:schemeClr val="tx1"/>
                </a:solidFill>
              </a:rPr>
              <a:t>HUL has witnessed consistent increase in its financial position in terms of increase in revenue year on year.</a:t>
            </a:r>
          </a:p>
          <a:p>
            <a:pPr marL="342900" indent="-342900">
              <a:buFont typeface="+mj-lt"/>
              <a:buAutoNum type="arabicPeriod"/>
            </a:pPr>
            <a:r>
              <a:rPr lang="en-IN" sz="1500" dirty="0">
                <a:solidFill>
                  <a:schemeClr val="tx1"/>
                </a:solidFill>
              </a:rPr>
              <a:t>HUL has adopted a conservative strategy in terms of its debt which resonates with its main competitor ITC.</a:t>
            </a:r>
          </a:p>
          <a:p>
            <a:pPr marL="342900" indent="-342900">
              <a:buFont typeface="+mj-lt"/>
              <a:buAutoNum type="arabicPeriod"/>
            </a:pPr>
            <a:r>
              <a:rPr lang="en-IN" sz="1500" dirty="0">
                <a:solidFill>
                  <a:schemeClr val="tx1"/>
                </a:solidFill>
              </a:rPr>
              <a:t>The ratios have been computed and displayed for HUL</a:t>
            </a:r>
          </a:p>
        </p:txBody>
      </p:sp>
      <p:sp>
        <p:nvSpPr>
          <p:cNvPr id="10" name="Title 1">
            <a:extLst>
              <a:ext uri="{FF2B5EF4-FFF2-40B4-BE49-F238E27FC236}">
                <a16:creationId xmlns:a16="http://schemas.microsoft.com/office/drawing/2014/main" id="{FA201DD8-B8BE-6DB8-A53C-306ACF5C902B}"/>
              </a:ext>
            </a:extLst>
          </p:cNvPr>
          <p:cNvSpPr txBox="1">
            <a:spLocks/>
          </p:cNvSpPr>
          <p:nvPr/>
        </p:nvSpPr>
        <p:spPr>
          <a:xfrm>
            <a:off x="139184" y="3429000"/>
            <a:ext cx="6877438" cy="341632"/>
          </a:xfrm>
          <a:prstGeom prst="rect">
            <a:avLst/>
          </a:prstGeom>
          <a:solidFill>
            <a:schemeClr val="accent5"/>
          </a:solidFill>
          <a:ln w="12700">
            <a:solidFill>
              <a:schemeClr val="tx1"/>
            </a:solidFill>
            <a:prstDash val="dash"/>
          </a:ln>
        </p:spPr>
        <p:txBody>
          <a:bodyPr vert="horz" wrap="square" lIns="91440" tIns="45720" rIns="91440" bIns="45720" rtlCol="0" anchor="ctr">
            <a:spAutoFit/>
          </a:bodyPr>
          <a:lstStyle>
            <a:lvl1pPr algn="ctr">
              <a:lnSpc>
                <a:spcPct val="90000"/>
              </a:lnSpc>
              <a:spcBef>
                <a:spcPct val="0"/>
              </a:spcBef>
              <a:buNone/>
            </a:lvl1pPr>
          </a:lstStyle>
          <a:p>
            <a:r>
              <a:rPr lang="en-US"/>
              <a:t>BASIC EDA</a:t>
            </a:r>
            <a:endParaRPr lang="en-IN" dirty="0"/>
          </a:p>
        </p:txBody>
      </p:sp>
      <p:sp>
        <p:nvSpPr>
          <p:cNvPr id="11" name="Content Placeholder 2">
            <a:extLst>
              <a:ext uri="{FF2B5EF4-FFF2-40B4-BE49-F238E27FC236}">
                <a16:creationId xmlns:a16="http://schemas.microsoft.com/office/drawing/2014/main" id="{F5F1C6EE-52B0-A70C-2EC2-35FB37E5A157}"/>
              </a:ext>
            </a:extLst>
          </p:cNvPr>
          <p:cNvSpPr txBox="1">
            <a:spLocks/>
          </p:cNvSpPr>
          <p:nvPr/>
        </p:nvSpPr>
        <p:spPr>
          <a:xfrm>
            <a:off x="139184" y="3862901"/>
            <a:ext cx="6877438" cy="2256586"/>
          </a:xfrm>
          <a:prstGeom prst="rect">
            <a:avLst/>
          </a:prstGeom>
          <a:solidFill>
            <a:schemeClr val="bg1">
              <a:lumMod val="95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lvl1pPr marL="342900" indent="-342900">
              <a:lnSpc>
                <a:spcPct val="90000"/>
              </a:lnSpc>
              <a:spcBef>
                <a:spcPts val="1000"/>
              </a:spcBef>
              <a:buFont typeface="+mj-lt"/>
              <a:buAutoNum type="arabicPeriod"/>
              <a:defRPr>
                <a:solidFill>
                  <a:schemeClr val="tx1"/>
                </a:solidFill>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US" sz="1500" dirty="0"/>
          </a:p>
          <a:p>
            <a:r>
              <a:rPr lang="en-US" sz="1500" dirty="0"/>
              <a:t>Dataset Shape</a:t>
            </a:r>
          </a:p>
          <a:p>
            <a:r>
              <a:rPr lang="en-US" sz="1500" dirty="0"/>
              <a:t>Identifying Missing Values</a:t>
            </a:r>
          </a:p>
          <a:p>
            <a:r>
              <a:rPr lang="en-US" sz="1500" dirty="0"/>
              <a:t>Summary Statistics</a:t>
            </a:r>
          </a:p>
          <a:p>
            <a:r>
              <a:rPr lang="en-US" sz="1500" dirty="0"/>
              <a:t>Checking Data Types</a:t>
            </a:r>
          </a:p>
          <a:p>
            <a:r>
              <a:rPr lang="en-US" sz="1500" dirty="0"/>
              <a:t>These functions are performed by the Basic Class which involves a main function which calls on all the other function and this has been created into a module called as Basic which can then be used for automation to any database</a:t>
            </a:r>
          </a:p>
          <a:p>
            <a:endParaRPr lang="en-IN" sz="1500" dirty="0"/>
          </a:p>
        </p:txBody>
      </p:sp>
      <p:sp>
        <p:nvSpPr>
          <p:cNvPr id="12" name="Title 1">
            <a:extLst>
              <a:ext uri="{FF2B5EF4-FFF2-40B4-BE49-F238E27FC236}">
                <a16:creationId xmlns:a16="http://schemas.microsoft.com/office/drawing/2014/main" id="{BDD9495D-3F74-AF98-A269-99C6E7BE59EA}"/>
              </a:ext>
            </a:extLst>
          </p:cNvPr>
          <p:cNvSpPr txBox="1">
            <a:spLocks/>
          </p:cNvSpPr>
          <p:nvPr/>
        </p:nvSpPr>
        <p:spPr>
          <a:xfrm>
            <a:off x="7399174" y="3429000"/>
            <a:ext cx="4581330" cy="341632"/>
          </a:xfrm>
          <a:prstGeom prst="rect">
            <a:avLst/>
          </a:prstGeom>
          <a:solidFill>
            <a:schemeClr val="accent5"/>
          </a:solidFill>
          <a:ln w="12700">
            <a:solidFill>
              <a:schemeClr val="tx1"/>
            </a:solidFill>
            <a:prstDash val="dash"/>
          </a:ln>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latin typeface="+mn-lt"/>
                <a:ea typeface="+mn-ea"/>
                <a:cs typeface="+mn-cs"/>
              </a:rPr>
              <a:t>FINANCIAL RATIOS</a:t>
            </a:r>
            <a:endParaRPr lang="en-IN" sz="1800" dirty="0">
              <a:latin typeface="+mn-lt"/>
              <a:ea typeface="+mn-ea"/>
              <a:cs typeface="+mn-cs"/>
            </a:endParaRPr>
          </a:p>
        </p:txBody>
      </p:sp>
      <p:sp>
        <p:nvSpPr>
          <p:cNvPr id="13" name="TextBox 12">
            <a:extLst>
              <a:ext uri="{FF2B5EF4-FFF2-40B4-BE49-F238E27FC236}">
                <a16:creationId xmlns:a16="http://schemas.microsoft.com/office/drawing/2014/main" id="{75D1AF26-AF92-12B4-A93A-A32ECD16A4C8}"/>
              </a:ext>
            </a:extLst>
          </p:cNvPr>
          <p:cNvSpPr txBox="1"/>
          <p:nvPr/>
        </p:nvSpPr>
        <p:spPr>
          <a:xfrm>
            <a:off x="7399174" y="3862901"/>
            <a:ext cx="4581331" cy="2444593"/>
          </a:xfrm>
          <a:prstGeom prst="rect">
            <a:avLst/>
          </a:prstGeom>
          <a:solidFill>
            <a:schemeClr val="bg1">
              <a:lumMod val="95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defPPr>
              <a:defRPr lang="en-US"/>
            </a:defPPr>
            <a:lvl1pPr marL="342900" indent="-342900">
              <a:lnSpc>
                <a:spcPct val="90000"/>
              </a:lnSpc>
              <a:spcBef>
                <a:spcPts val="1000"/>
              </a:spcBef>
              <a:buFont typeface="+mj-lt"/>
              <a:buAutoNum type="arabicPeriod"/>
              <a:defRPr sz="1500"/>
            </a:lvl1pPr>
            <a:lvl2pPr marL="685800" indent="-228600">
              <a:lnSpc>
                <a:spcPct val="90000"/>
              </a:lnSpc>
              <a:spcBef>
                <a:spcPts val="500"/>
              </a:spcBef>
              <a:buFont typeface="Arial" panose="020B0604020202020204" pitchFamily="34" charset="0"/>
              <a:buChar char="•"/>
              <a:defRPr sz="2400">
                <a:solidFill>
                  <a:schemeClr val="lt1"/>
                </a:solidFill>
              </a:defRPr>
            </a:lvl2pPr>
            <a:lvl3pPr marL="1143000" indent="-228600">
              <a:lnSpc>
                <a:spcPct val="90000"/>
              </a:lnSpc>
              <a:spcBef>
                <a:spcPts val="500"/>
              </a:spcBef>
              <a:buFont typeface="Arial" panose="020B0604020202020204" pitchFamily="34" charset="0"/>
              <a:buChar char="•"/>
              <a:defRPr sz="2000">
                <a:solidFill>
                  <a:schemeClr val="lt1"/>
                </a:solidFill>
              </a:defRPr>
            </a:lvl3pPr>
            <a:lvl4pPr marL="1600200" indent="-228600">
              <a:lnSpc>
                <a:spcPct val="90000"/>
              </a:lnSpc>
              <a:spcBef>
                <a:spcPts val="500"/>
              </a:spcBef>
              <a:buFont typeface="Arial" panose="020B0604020202020204" pitchFamily="34" charset="0"/>
              <a:buChar char="•"/>
              <a:defRPr>
                <a:solidFill>
                  <a:schemeClr val="lt1"/>
                </a:solidFill>
              </a:defRPr>
            </a:lvl4pPr>
            <a:lvl5pPr marL="2057400" indent="-228600">
              <a:lnSpc>
                <a:spcPct val="90000"/>
              </a:lnSpc>
              <a:spcBef>
                <a:spcPts val="500"/>
              </a:spcBef>
              <a:buFont typeface="Arial" panose="020B0604020202020204" pitchFamily="34" charset="0"/>
              <a:buChar char="•"/>
              <a:defRPr>
                <a:solidFill>
                  <a:schemeClr val="lt1"/>
                </a:solidFill>
              </a:defRPr>
            </a:lvl5pPr>
            <a:lvl6pPr marL="2514600" indent="-228600">
              <a:lnSpc>
                <a:spcPct val="90000"/>
              </a:lnSpc>
              <a:spcBef>
                <a:spcPts val="500"/>
              </a:spcBef>
              <a:buFont typeface="Arial" panose="020B0604020202020204" pitchFamily="34" charset="0"/>
              <a:buChar char="•"/>
              <a:defRPr>
                <a:solidFill>
                  <a:schemeClr val="lt1"/>
                </a:solidFill>
              </a:defRPr>
            </a:lvl6pPr>
            <a:lvl7pPr marL="2971800" indent="-228600">
              <a:lnSpc>
                <a:spcPct val="90000"/>
              </a:lnSpc>
              <a:spcBef>
                <a:spcPts val="500"/>
              </a:spcBef>
              <a:buFont typeface="Arial" panose="020B0604020202020204" pitchFamily="34" charset="0"/>
              <a:buChar char="•"/>
              <a:defRPr>
                <a:solidFill>
                  <a:schemeClr val="lt1"/>
                </a:solidFill>
              </a:defRPr>
            </a:lvl7pPr>
            <a:lvl8pPr marL="3429000" indent="-228600">
              <a:lnSpc>
                <a:spcPct val="90000"/>
              </a:lnSpc>
              <a:spcBef>
                <a:spcPts val="500"/>
              </a:spcBef>
              <a:buFont typeface="Arial" panose="020B0604020202020204" pitchFamily="34" charset="0"/>
              <a:buChar char="•"/>
              <a:defRPr>
                <a:solidFill>
                  <a:schemeClr val="lt1"/>
                </a:solidFill>
              </a:defRPr>
            </a:lvl8pPr>
            <a:lvl9pPr marL="3886200" indent="-228600">
              <a:lnSpc>
                <a:spcPct val="90000"/>
              </a:lnSpc>
              <a:spcBef>
                <a:spcPts val="500"/>
              </a:spcBef>
              <a:buFont typeface="Arial" panose="020B0604020202020204" pitchFamily="34" charset="0"/>
              <a:buChar char="•"/>
              <a:defRPr>
                <a:solidFill>
                  <a:schemeClr val="lt1"/>
                </a:solidFill>
              </a:defRPr>
            </a:lvl9pPr>
          </a:lstStyle>
          <a:p>
            <a:r>
              <a:rPr lang="en-US" dirty="0">
                <a:solidFill>
                  <a:schemeClr val="tx1"/>
                </a:solidFill>
              </a:rPr>
              <a:t>The Financial Ratios Module computes financial ratios for the Current Year (CY) and Previous Year (PY).It extracts data from an excel file(balance sheet, income statement and statement of cash flows.</a:t>
            </a:r>
          </a:p>
          <a:p>
            <a:r>
              <a:rPr lang="en-US" dirty="0">
                <a:solidFill>
                  <a:schemeClr val="tx1"/>
                </a:solidFill>
              </a:rPr>
              <a:t>In this particular module, market price per share and number of shares outstanding are assumed to be exogeneous variables which require user inputs and as done in the previous module , the main function() calculates and returns financial ratios. </a:t>
            </a:r>
            <a:endParaRPr lang="en-IN" dirty="0">
              <a:solidFill>
                <a:schemeClr val="tx1"/>
              </a:solidFill>
            </a:endParaRPr>
          </a:p>
        </p:txBody>
      </p:sp>
    </p:spTree>
    <p:extLst>
      <p:ext uri="{BB962C8B-B14F-4D97-AF65-F5344CB8AC3E}">
        <p14:creationId xmlns:p14="http://schemas.microsoft.com/office/powerpoint/2010/main" val="1170951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13ED8A5-3E3A-8F0F-D037-33F11F06F5AB}"/>
              </a:ext>
            </a:extLst>
          </p:cNvPr>
          <p:cNvSpPr>
            <a:spLocks noGrp="1"/>
          </p:cNvSpPr>
          <p:nvPr>
            <p:ph type="title"/>
          </p:nvPr>
        </p:nvSpPr>
        <p:spPr>
          <a:xfrm>
            <a:off x="167951" y="146733"/>
            <a:ext cx="11943184" cy="341632"/>
          </a:xfrm>
          <a:solidFill>
            <a:schemeClr val="accent5"/>
          </a:solidFill>
          <a:ln w="12700">
            <a:solidFill>
              <a:schemeClr val="tx1"/>
            </a:solidFill>
            <a:prstDash val="dash"/>
          </a:ln>
        </p:spPr>
        <p:txBody>
          <a:bodyPr vert="horz" wrap="square" lIns="91440" tIns="45720" rIns="91440" bIns="45720" rtlCol="0" anchor="ctr">
            <a:spAutoFit/>
          </a:bodyPr>
          <a:lstStyle/>
          <a:p>
            <a:pPr algn="ctr"/>
            <a:r>
              <a:rPr lang="en-US" sz="1800" dirty="0">
                <a:latin typeface="+mn-lt"/>
                <a:ea typeface="+mn-ea"/>
                <a:cs typeface="+mn-cs"/>
              </a:rPr>
              <a:t>Formulas</a:t>
            </a:r>
            <a:endParaRPr lang="en-IN" sz="1800" dirty="0">
              <a:latin typeface="+mn-lt"/>
              <a:ea typeface="+mn-ea"/>
              <a:cs typeface="+mn-cs"/>
            </a:endParaRPr>
          </a:p>
        </p:txBody>
      </p:sp>
      <p:pic>
        <p:nvPicPr>
          <p:cNvPr id="25" name="Content Placeholder 24">
            <a:extLst>
              <a:ext uri="{FF2B5EF4-FFF2-40B4-BE49-F238E27FC236}">
                <a16:creationId xmlns:a16="http://schemas.microsoft.com/office/drawing/2014/main" id="{155B5A17-C37B-2800-6AF6-1894C8CE15A9}"/>
              </a:ext>
            </a:extLst>
          </p:cNvPr>
          <p:cNvPicPr>
            <a:picLocks noGrp="1" noChangeAspect="1"/>
          </p:cNvPicPr>
          <p:nvPr>
            <p:ph idx="1"/>
          </p:nvPr>
        </p:nvPicPr>
        <p:blipFill>
          <a:blip r:embed="rId2">
            <a:duotone>
              <a:prstClr val="black"/>
              <a:schemeClr val="accent6">
                <a:tint val="45000"/>
                <a:satMod val="400000"/>
              </a:schemeClr>
            </a:duotone>
          </a:blip>
          <a:srcRect l="1278" r="1"/>
          <a:stretch/>
        </p:blipFill>
        <p:spPr>
          <a:xfrm>
            <a:off x="167951" y="583164"/>
            <a:ext cx="11943184" cy="5332444"/>
          </a:xfrm>
        </p:spPr>
      </p:pic>
    </p:spTree>
    <p:extLst>
      <p:ext uri="{BB962C8B-B14F-4D97-AF65-F5344CB8AC3E}">
        <p14:creationId xmlns:p14="http://schemas.microsoft.com/office/powerpoint/2010/main" val="42579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6FA7-1718-961C-AB35-68B4E00C6E18}"/>
              </a:ext>
            </a:extLst>
          </p:cNvPr>
          <p:cNvSpPr>
            <a:spLocks noGrp="1"/>
          </p:cNvSpPr>
          <p:nvPr>
            <p:ph type="title"/>
          </p:nvPr>
        </p:nvSpPr>
        <p:spPr>
          <a:xfrm>
            <a:off x="91750" y="668916"/>
            <a:ext cx="11954066" cy="341632"/>
          </a:xfrm>
          <a:solidFill>
            <a:schemeClr val="accent5"/>
          </a:solidFill>
          <a:ln w="12700">
            <a:solidFill>
              <a:schemeClr val="tx1"/>
            </a:solidFill>
            <a:prstDash val="dash"/>
          </a:ln>
        </p:spPr>
        <p:txBody>
          <a:bodyPr vert="horz" wrap="square" lIns="91440" tIns="45720" rIns="91440" bIns="45720" rtlCol="0" anchor="ctr">
            <a:spAutoFit/>
          </a:bodyPr>
          <a:lstStyle/>
          <a:p>
            <a:pPr algn="ctr"/>
            <a:r>
              <a:rPr lang="en-US" sz="1800" dirty="0">
                <a:latin typeface="+mn-lt"/>
                <a:ea typeface="+mn-ea"/>
                <a:cs typeface="+mn-cs"/>
              </a:rPr>
              <a:t>BENCHMARK MODULE</a:t>
            </a:r>
            <a:endParaRPr lang="en-IN" sz="1800" dirty="0">
              <a:latin typeface="+mn-lt"/>
              <a:ea typeface="+mn-ea"/>
              <a:cs typeface="+mn-cs"/>
            </a:endParaRPr>
          </a:p>
        </p:txBody>
      </p:sp>
      <p:sp>
        <p:nvSpPr>
          <p:cNvPr id="3" name="Content Placeholder 2">
            <a:extLst>
              <a:ext uri="{FF2B5EF4-FFF2-40B4-BE49-F238E27FC236}">
                <a16:creationId xmlns:a16="http://schemas.microsoft.com/office/drawing/2014/main" id="{3615AF1B-7A56-C1DB-54C8-76FD7BD380B8}"/>
              </a:ext>
            </a:extLst>
          </p:cNvPr>
          <p:cNvSpPr>
            <a:spLocks noGrp="1"/>
          </p:cNvSpPr>
          <p:nvPr>
            <p:ph idx="1"/>
          </p:nvPr>
        </p:nvSpPr>
        <p:spPr>
          <a:xfrm>
            <a:off x="91750" y="1118450"/>
            <a:ext cx="11954066" cy="1104187"/>
          </a:xfrm>
          <a:solidFill>
            <a:schemeClr val="bg1">
              <a:lumMod val="95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marL="0" indent="0">
              <a:buNone/>
            </a:pPr>
            <a:r>
              <a:rPr lang="en-US" sz="1500" dirty="0">
                <a:solidFill>
                  <a:schemeClr val="tx1"/>
                </a:solidFill>
              </a:rPr>
              <a:t>The Financial ratio benchmark module establishes reference benchmarks to assess a company's financial health using key ratios. It includes Current Ratio, Quick Ratio, Net Profit Margin, ROA, ROE, Gross Profit Margin, Asset Turnover, Inventory Turnover, Days Inventory on Hand, Debt-to-Equity, EPS, Dividend Payout, Dividend Yield, P/E Ratio. Each ratio is compared against a predefined standard. Performance is classified as favorable or concerning, based on threshold values</a:t>
            </a:r>
            <a:endParaRPr lang="en-IN" sz="1500" dirty="0">
              <a:solidFill>
                <a:schemeClr val="tx1"/>
              </a:solidFill>
            </a:endParaRPr>
          </a:p>
        </p:txBody>
      </p:sp>
      <p:sp>
        <p:nvSpPr>
          <p:cNvPr id="4" name="Title 1">
            <a:extLst>
              <a:ext uri="{FF2B5EF4-FFF2-40B4-BE49-F238E27FC236}">
                <a16:creationId xmlns:a16="http://schemas.microsoft.com/office/drawing/2014/main" id="{BFB5F0F6-83E2-4CED-A340-6B7A7DAB3B9C}"/>
              </a:ext>
            </a:extLst>
          </p:cNvPr>
          <p:cNvSpPr txBox="1">
            <a:spLocks/>
          </p:cNvSpPr>
          <p:nvPr/>
        </p:nvSpPr>
        <p:spPr>
          <a:xfrm>
            <a:off x="115073" y="2562426"/>
            <a:ext cx="11930743" cy="341632"/>
          </a:xfrm>
          <a:prstGeom prst="rect">
            <a:avLst/>
          </a:prstGeom>
          <a:solidFill>
            <a:schemeClr val="accent5"/>
          </a:solidFill>
          <a:ln w="12700">
            <a:solidFill>
              <a:schemeClr val="tx1"/>
            </a:solidFill>
            <a:prstDash val="dash"/>
          </a:ln>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latin typeface="+mn-lt"/>
                <a:ea typeface="+mn-ea"/>
                <a:cs typeface="+mn-cs"/>
              </a:rPr>
              <a:t>DASHBOARD MODULE</a:t>
            </a:r>
            <a:endParaRPr lang="en-IN" sz="1800" dirty="0">
              <a:latin typeface="+mn-lt"/>
              <a:ea typeface="+mn-ea"/>
              <a:cs typeface="+mn-cs"/>
            </a:endParaRPr>
          </a:p>
        </p:txBody>
      </p:sp>
      <p:sp>
        <p:nvSpPr>
          <p:cNvPr id="5" name="Content Placeholder 2">
            <a:extLst>
              <a:ext uri="{FF2B5EF4-FFF2-40B4-BE49-F238E27FC236}">
                <a16:creationId xmlns:a16="http://schemas.microsoft.com/office/drawing/2014/main" id="{76C1B138-E312-0962-8DFF-046DC4C7E5A7}"/>
              </a:ext>
            </a:extLst>
          </p:cNvPr>
          <p:cNvSpPr txBox="1">
            <a:spLocks/>
          </p:cNvSpPr>
          <p:nvPr/>
        </p:nvSpPr>
        <p:spPr>
          <a:xfrm>
            <a:off x="115074" y="3052318"/>
            <a:ext cx="11930743" cy="1085526"/>
          </a:xfrm>
          <a:prstGeom prst="rect">
            <a:avLst/>
          </a:prstGeom>
          <a:solidFill>
            <a:schemeClr val="bg1">
              <a:lumMod val="95000"/>
            </a:schemeClr>
          </a:solidFill>
          <a:ln w="19050" cap="flat" cmpd="sng" algn="ctr">
            <a:solidFill>
              <a:schemeClr val="tx1"/>
            </a:solidFill>
            <a:prstDash val="sysDot"/>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500" dirty="0">
                <a:solidFill>
                  <a:schemeClr val="tx1"/>
                </a:solidFill>
              </a:rPr>
              <a:t>An interactive financial dashboard using Dash and Plotly. The FinBoard class reads financial data from an Excel file and uses the Financial Ratios module to calculate key metrics for the current and previous year. It categorizes the ratios into liquidity, profitability, efficiency, leverage, and shareholder ratios, then generates bar charts to compare them. The dashboard layout is structured using Dash components, and executing dashboard.run_dashboard() starts a web application for financial analysis</a:t>
            </a:r>
            <a:endParaRPr lang="en-IN" sz="1500" dirty="0">
              <a:solidFill>
                <a:schemeClr val="tx1"/>
              </a:solidFill>
            </a:endParaRPr>
          </a:p>
        </p:txBody>
      </p:sp>
      <p:sp>
        <p:nvSpPr>
          <p:cNvPr id="6" name="Title 1">
            <a:extLst>
              <a:ext uri="{FF2B5EF4-FFF2-40B4-BE49-F238E27FC236}">
                <a16:creationId xmlns:a16="http://schemas.microsoft.com/office/drawing/2014/main" id="{872CC62C-1DCD-1A48-A6DD-768BE0330551}"/>
              </a:ext>
            </a:extLst>
          </p:cNvPr>
          <p:cNvSpPr txBox="1">
            <a:spLocks/>
          </p:cNvSpPr>
          <p:nvPr/>
        </p:nvSpPr>
        <p:spPr>
          <a:xfrm>
            <a:off x="115075" y="4458352"/>
            <a:ext cx="11930743" cy="341632"/>
          </a:xfrm>
          <a:prstGeom prst="rect">
            <a:avLst/>
          </a:prstGeom>
          <a:solidFill>
            <a:schemeClr val="accent5"/>
          </a:solidFill>
          <a:ln w="12700">
            <a:solidFill>
              <a:schemeClr val="tx1"/>
            </a:solidFill>
            <a:prstDash val="dash"/>
          </a:ln>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latin typeface="+mn-lt"/>
                <a:ea typeface="+mn-ea"/>
                <a:cs typeface="+mn-cs"/>
              </a:rPr>
              <a:t>INDUSTRY RELEVANCE</a:t>
            </a:r>
            <a:endParaRPr lang="en-IN" sz="1800" dirty="0">
              <a:latin typeface="+mn-lt"/>
              <a:ea typeface="+mn-ea"/>
              <a:cs typeface="+mn-cs"/>
            </a:endParaRPr>
          </a:p>
        </p:txBody>
      </p:sp>
      <p:sp>
        <p:nvSpPr>
          <p:cNvPr id="7" name="Content Placeholder 2">
            <a:extLst>
              <a:ext uri="{FF2B5EF4-FFF2-40B4-BE49-F238E27FC236}">
                <a16:creationId xmlns:a16="http://schemas.microsoft.com/office/drawing/2014/main" id="{504D30C0-C652-596B-7A62-808C2856B1E7}"/>
              </a:ext>
            </a:extLst>
          </p:cNvPr>
          <p:cNvSpPr txBox="1">
            <a:spLocks/>
          </p:cNvSpPr>
          <p:nvPr/>
        </p:nvSpPr>
        <p:spPr>
          <a:xfrm>
            <a:off x="115076" y="4961330"/>
            <a:ext cx="11930743" cy="1309461"/>
          </a:xfrm>
          <a:prstGeom prst="rect">
            <a:avLst/>
          </a:prstGeom>
          <a:solidFill>
            <a:schemeClr val="bg1">
              <a:lumMod val="95000"/>
            </a:schemeClr>
          </a:solidFill>
          <a:ln w="19050" cap="flat" cmpd="sng" algn="ctr">
            <a:solidFill>
              <a:schemeClr val="tx1"/>
            </a:solidFill>
            <a:prstDash val="sysDot"/>
            <a:miter lim="800000"/>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buFont typeface="Arial" panose="020B0604020202020204" pitchFamily="34" charset="0"/>
              <a:buNone/>
            </a:pPr>
            <a:r>
              <a:rPr lang="en-US" sz="1500">
                <a:solidFill>
                  <a:schemeClr val="tx1"/>
                </a:solidFill>
              </a:rPr>
              <a:t>Financial Statement Analysis, which automates financial ratio analysis using Dash, has strong industry relevance. It streamlines financial assessment by enabling efficient company comparisons, benefiting investors, analysts, and finance professionals. The tool supports corporate decision-making, risk evaluation, and auditing by providing real-time insights with minimal manual effort. Additionally, its automation capabilities make it useful for FinTech applications, enhancing data-driven financial analysis and strategic planning.</a:t>
            </a:r>
            <a:endParaRPr lang="en-IN" sz="1500" dirty="0">
              <a:solidFill>
                <a:schemeClr val="tx1"/>
              </a:solidFill>
            </a:endParaRPr>
          </a:p>
        </p:txBody>
      </p:sp>
    </p:spTree>
    <p:extLst>
      <p:ext uri="{BB962C8B-B14F-4D97-AF65-F5344CB8AC3E}">
        <p14:creationId xmlns:p14="http://schemas.microsoft.com/office/powerpoint/2010/main" val="144193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B836BC-89C4-96FB-2E8B-4439B28F5E29}"/>
              </a:ext>
            </a:extLst>
          </p:cNvPr>
          <p:cNvSpPr txBox="1"/>
          <p:nvPr/>
        </p:nvSpPr>
        <p:spPr>
          <a:xfrm>
            <a:off x="2708787" y="2148348"/>
            <a:ext cx="6774425" cy="1200329"/>
          </a:xfrm>
          <a:prstGeom prst="rect">
            <a:avLst/>
          </a:prstGeom>
          <a:solidFill>
            <a:srgbClr val="FFFF00"/>
          </a:solidFill>
          <a:ln>
            <a:solidFill>
              <a:schemeClr val="tx1"/>
            </a:solidFill>
            <a:prstDash val="sysDash"/>
          </a:ln>
        </p:spPr>
        <p:txBody>
          <a:bodyPr wrap="square" rtlCol="0">
            <a:spAutoFit/>
          </a:bodyPr>
          <a:lstStyle/>
          <a:p>
            <a:pPr algn="ctr"/>
            <a:r>
              <a:rPr lang="en-US" sz="7200" b="1" dirty="0">
                <a:solidFill>
                  <a:srgbClr val="FF0000"/>
                </a:solidFill>
              </a:rPr>
              <a:t>THANK YOU</a:t>
            </a:r>
            <a:endParaRPr lang="en-IN" sz="7200" b="1" dirty="0">
              <a:solidFill>
                <a:srgbClr val="FF0000"/>
              </a:solidFill>
            </a:endParaRPr>
          </a:p>
        </p:txBody>
      </p:sp>
    </p:spTree>
    <p:extLst>
      <p:ext uri="{BB962C8B-B14F-4D97-AF65-F5344CB8AC3E}">
        <p14:creationId xmlns:p14="http://schemas.microsoft.com/office/powerpoint/2010/main" val="3270700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847</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Financial Statement Analysis</vt:lpstr>
      <vt:lpstr>PowerPoint Presentation</vt:lpstr>
      <vt:lpstr>OBJECTIVE</vt:lpstr>
      <vt:lpstr>HINDUSTAN UNILEVER LIMITED (HUL)</vt:lpstr>
      <vt:lpstr>Formulas</vt:lpstr>
      <vt:lpstr>BENCHMARK MODULE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SRIHARINANDAN RAGURAMAN</dc:creator>
  <cp:lastModifiedBy>SRIHARINANDAN RAGURAMAN</cp:lastModifiedBy>
  <cp:revision>3</cp:revision>
  <dcterms:created xsi:type="dcterms:W3CDTF">2025-03-29T15:56:42Z</dcterms:created>
  <dcterms:modified xsi:type="dcterms:W3CDTF">2025-05-04T05:14:23Z</dcterms:modified>
</cp:coreProperties>
</file>