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85" autoAdjust="0"/>
  </p:normalViewPr>
  <p:slideViewPr>
    <p:cSldViewPr>
      <p:cViewPr varScale="1">
        <p:scale>
          <a:sx n="68" d="100"/>
          <a:sy n="68" d="100"/>
        </p:scale>
        <p:origin x="-1446"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G%20A%20Laps\Documents\sri%20excel(nan%20mudhalva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[sri excel(nan mudhalvan).xlsx]Sheet4!PivotTable1</c:name>
    <c:fmtId val="5"/>
  </c:pivotSource>
  <c:chart>
    <c:title>
      <c:tx>
        <c:rich>
          <a:bodyPr/>
          <a:lstStyle/>
          <a:p>
            <a:pPr>
              <a:defRPr/>
            </a:pPr>
            <a:r>
              <a:rPr lang="en-IN"/>
              <a:t>Employee</a:t>
            </a:r>
            <a:r>
              <a:rPr lang="en-IN" baseline="0"/>
              <a:t> Performance Analysis</a:t>
            </a:r>
            <a:endParaRPr lang="en-IN"/>
          </a:p>
        </c:rich>
      </c:tx>
      <c:layout/>
      <c:overlay val="0"/>
    </c:title>
    <c:autoTitleDeleted val="0"/>
    <c:pivotFmts>
      <c:pivotFmt>
        <c:idx val="0"/>
      </c:pivotFmt>
      <c:pivotFmt>
        <c:idx val="1"/>
      </c:pivotFmt>
      <c:pivotFmt>
        <c:idx val="2"/>
      </c:pivotFmt>
      <c:pivotFmt>
        <c:idx val="3"/>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barChart>
        <c:barDir val="col"/>
        <c:grouping val="clustered"/>
        <c:varyColors val="0"/>
        <c:ser>
          <c:idx val="0"/>
          <c:order val="0"/>
          <c:tx>
            <c:strRef>
              <c:f>Sheet4!$B$3:$B$4</c:f>
              <c:strCache>
                <c:ptCount val="1"/>
                <c:pt idx="0">
                  <c:v>Exceeds</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12</c:v>
                </c:pt>
                <c:pt idx="1">
                  <c:v>15</c:v>
                </c:pt>
                <c:pt idx="2">
                  <c:v>10</c:v>
                </c:pt>
                <c:pt idx="3">
                  <c:v>13</c:v>
                </c:pt>
                <c:pt idx="4">
                  <c:v>10</c:v>
                </c:pt>
                <c:pt idx="5">
                  <c:v>12</c:v>
                </c:pt>
                <c:pt idx="6">
                  <c:v>11</c:v>
                </c:pt>
                <c:pt idx="7">
                  <c:v>11</c:v>
                </c:pt>
                <c:pt idx="8">
                  <c:v>12</c:v>
                </c:pt>
                <c:pt idx="9">
                  <c:v>14</c:v>
                </c:pt>
              </c:numCache>
            </c:numRef>
          </c:val>
        </c:ser>
        <c:ser>
          <c:idx val="1"/>
          <c:order val="1"/>
          <c:tx>
            <c:strRef>
              <c:f>Sheet4!$C$3:$C$4</c:f>
              <c:strCache>
                <c:ptCount val="1"/>
                <c:pt idx="0">
                  <c:v>Fully Meets</c:v>
                </c:pt>
              </c:strCache>
            </c:strRef>
          </c:tx>
          <c:invertIfNegative val="0"/>
          <c:trendline>
            <c:trendlineType val="linear"/>
            <c:forward val="2"/>
            <c:dispRSqr val="0"/>
            <c:dispEq val="0"/>
          </c:trendline>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84</c:v>
                </c:pt>
                <c:pt idx="1">
                  <c:v>91</c:v>
                </c:pt>
                <c:pt idx="2">
                  <c:v>80</c:v>
                </c:pt>
                <c:pt idx="3">
                  <c:v>86</c:v>
                </c:pt>
                <c:pt idx="4">
                  <c:v>83</c:v>
                </c:pt>
                <c:pt idx="5">
                  <c:v>82</c:v>
                </c:pt>
                <c:pt idx="6">
                  <c:v>82</c:v>
                </c:pt>
                <c:pt idx="7">
                  <c:v>79</c:v>
                </c:pt>
                <c:pt idx="8">
                  <c:v>79</c:v>
                </c:pt>
                <c:pt idx="9">
                  <c:v>77</c:v>
                </c:pt>
              </c:numCache>
            </c:numRef>
          </c:val>
        </c:ser>
        <c:ser>
          <c:idx val="2"/>
          <c:order val="2"/>
          <c:tx>
            <c:strRef>
              <c:f>Sheet4!$D$3:$D$4</c:f>
              <c:strCache>
                <c:ptCount val="1"/>
                <c:pt idx="0">
                  <c:v>Needs Improvement</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10</c:v>
                </c:pt>
                <c:pt idx="1">
                  <c:v>8</c:v>
                </c:pt>
                <c:pt idx="2">
                  <c:v>4</c:v>
                </c:pt>
                <c:pt idx="3">
                  <c:v>5</c:v>
                </c:pt>
                <c:pt idx="4">
                  <c:v>2</c:v>
                </c:pt>
                <c:pt idx="5">
                  <c:v>5</c:v>
                </c:pt>
                <c:pt idx="6">
                  <c:v>11</c:v>
                </c:pt>
                <c:pt idx="7">
                  <c:v>4</c:v>
                </c:pt>
                <c:pt idx="8">
                  <c:v>7</c:v>
                </c:pt>
                <c:pt idx="9">
                  <c:v>9</c:v>
                </c:pt>
              </c:numCache>
            </c:numRef>
          </c:val>
        </c:ser>
        <c:ser>
          <c:idx val="3"/>
          <c:order val="3"/>
          <c:tx>
            <c:strRef>
              <c:f>Sheet4!$E$3:$E$4</c:f>
              <c:strCache>
                <c:ptCount val="1"/>
                <c:pt idx="0">
                  <c:v>PIP</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2</c:v>
                </c:pt>
                <c:pt idx="1">
                  <c:v>2</c:v>
                </c:pt>
                <c:pt idx="2">
                  <c:v>5</c:v>
                </c:pt>
                <c:pt idx="3">
                  <c:v>2</c:v>
                </c:pt>
                <c:pt idx="4">
                  <c:v>5</c:v>
                </c:pt>
                <c:pt idx="5">
                  <c:v>6</c:v>
                </c:pt>
                <c:pt idx="6">
                  <c:v>4</c:v>
                </c:pt>
                <c:pt idx="7">
                  <c:v>2</c:v>
                </c:pt>
                <c:pt idx="8">
                  <c:v>1</c:v>
                </c:pt>
                <c:pt idx="9">
                  <c:v>1</c:v>
                </c:pt>
              </c:numCache>
            </c:numRef>
          </c:val>
        </c:ser>
        <c:dLbls>
          <c:showLegendKey val="0"/>
          <c:showVal val="0"/>
          <c:showCatName val="0"/>
          <c:showSerName val="0"/>
          <c:showPercent val="0"/>
          <c:showBubbleSize val="0"/>
        </c:dLbls>
        <c:gapWidth val="150"/>
        <c:axId val="210130432"/>
        <c:axId val="289924224"/>
      </c:barChart>
      <c:catAx>
        <c:axId val="210130432"/>
        <c:scaling>
          <c:orientation val="minMax"/>
        </c:scaling>
        <c:delete val="0"/>
        <c:axPos val="b"/>
        <c:majorTickMark val="out"/>
        <c:minorTickMark val="none"/>
        <c:tickLblPos val="nextTo"/>
        <c:crossAx val="289924224"/>
        <c:crosses val="autoZero"/>
        <c:auto val="1"/>
        <c:lblAlgn val="ctr"/>
        <c:lblOffset val="100"/>
        <c:noMultiLvlLbl val="0"/>
      </c:catAx>
      <c:valAx>
        <c:axId val="289924224"/>
        <c:scaling>
          <c:orientation val="minMax"/>
        </c:scaling>
        <c:delete val="0"/>
        <c:axPos val="l"/>
        <c:majorGridlines/>
        <c:numFmt formatCode="General" sourceLinked="1"/>
        <c:majorTickMark val="out"/>
        <c:minorTickMark val="none"/>
        <c:tickLblPos val="nextTo"/>
        <c:crossAx val="210130432"/>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5A4CC45-F832-4CBB-9922-52D543533330}" type="datetimeFigureOut">
              <a:rPr lang="en-IN" smtClean="0"/>
              <a:t>02-09-2024</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14D7C07D-6D75-4E83-962B-4BB2266A81D0}"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A4CC45-F832-4CBB-9922-52D543533330}" type="datetimeFigureOut">
              <a:rPr lang="en-IN" smtClean="0"/>
              <a:t>02-09-2024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4D7C07D-6D75-4E83-962B-4BB2266A81D0}"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A4CC45-F832-4CBB-9922-52D543533330}" type="datetimeFigureOut">
              <a:rPr lang="en-IN" smtClean="0"/>
              <a:t>02-09-2024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4D7C07D-6D75-4E83-962B-4BB2266A81D0}"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A4CC45-F832-4CBB-9922-52D543533330}" type="datetimeFigureOut">
              <a:rPr lang="en-IN" smtClean="0"/>
              <a:t>02-09-2024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4D7C07D-6D75-4E83-962B-4BB2266A81D0}"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65A4CC45-F832-4CBB-9922-52D543533330}" type="datetimeFigureOut">
              <a:rPr lang="en-IN" smtClean="0"/>
              <a:t>02-09-2024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4D7C07D-6D75-4E83-962B-4BB2266A81D0}"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A4CC45-F832-4CBB-9922-52D543533330}" type="datetimeFigureOut">
              <a:rPr lang="en-IN" smtClean="0"/>
              <a:t>02-09-2024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4D7C07D-6D75-4E83-962B-4BB2266A81D0}"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5A4CC45-F832-4CBB-9922-52D543533330}" type="datetimeFigureOut">
              <a:rPr lang="en-IN" smtClean="0"/>
              <a:t>02-09-2024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4D7C07D-6D75-4E83-962B-4BB2266A81D0}"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65A4CC45-F832-4CBB-9922-52D543533330}" type="datetimeFigureOut">
              <a:rPr lang="en-IN" smtClean="0"/>
              <a:t>02-09-2024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4D7C07D-6D75-4E83-962B-4BB2266A81D0}"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4CC45-F832-4CBB-9922-52D543533330}" type="datetimeFigureOut">
              <a:rPr lang="en-IN" smtClean="0"/>
              <a:t>02-09-2024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4D7C07D-6D75-4E83-962B-4BB2266A81D0}"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5A4CC45-F832-4CBB-9922-52D543533330}" type="datetimeFigureOut">
              <a:rPr lang="en-IN" smtClean="0"/>
              <a:t>02-09-2024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4D7C07D-6D75-4E83-962B-4BB2266A81D0}"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5A4CC45-F832-4CBB-9922-52D543533330}" type="datetimeFigureOut">
              <a:rPr lang="en-IN" smtClean="0"/>
              <a:t>02-09-2024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14D7C07D-6D75-4E83-962B-4BB2266A81D0}" type="slidenum">
              <a:rPr lang="en-IN" smtClean="0"/>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5A4CC45-F832-4CBB-9922-52D543533330}" type="datetimeFigureOut">
              <a:rPr lang="en-IN" smtClean="0"/>
              <a:t>02-09-2024</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4D7C07D-6D75-4E83-962B-4BB2266A81D0}" type="slidenum">
              <a:rPr lang="en-IN" smtClean="0"/>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8064896" cy="792087"/>
          </a:xfrm>
        </p:spPr>
        <p:txBody>
          <a:bodyPr>
            <a:normAutofit/>
          </a:bodyPr>
          <a:lstStyle/>
          <a:p>
            <a:r>
              <a:rPr lang="en-US" sz="4000"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smtClean="0">
                <a:solidFill>
                  <a:srgbClr val="0F0F0F"/>
                </a:solidFill>
                <a:effectLst/>
                <a:latin typeface="Times New Roman" panose="02020603050405020304" pitchFamily="18" charset="0"/>
                <a:cs typeface="Times New Roman" panose="02020603050405020304" pitchFamily="18" charset="0"/>
              </a:rPr>
              <a:t> </a:t>
            </a:r>
            <a:endParaRPr lang="en-IN" sz="4000" dirty="0"/>
          </a:p>
        </p:txBody>
      </p:sp>
      <p:sp>
        <p:nvSpPr>
          <p:cNvPr id="3" name="Subtitle 2"/>
          <p:cNvSpPr>
            <a:spLocks noGrp="1"/>
          </p:cNvSpPr>
          <p:nvPr>
            <p:ph type="subTitle" idx="1"/>
          </p:nvPr>
        </p:nvSpPr>
        <p:spPr>
          <a:xfrm flipH="1">
            <a:off x="1691680" y="2394597"/>
            <a:ext cx="5904654" cy="3050626"/>
          </a:xfrm>
        </p:spPr>
        <p:txBody>
          <a:bodyPr>
            <a:normAutofit/>
          </a:bodyPr>
          <a:lstStyle/>
          <a:p>
            <a:endParaRPr lang="en-US" dirty="0" smtClean="0"/>
          </a:p>
          <a:p>
            <a:endParaRPr lang="en-IN" dirty="0"/>
          </a:p>
        </p:txBody>
      </p:sp>
      <p:sp>
        <p:nvSpPr>
          <p:cNvPr id="5" name="Subtitle 2"/>
          <p:cNvSpPr txBox="1">
            <a:spLocks/>
          </p:cNvSpPr>
          <p:nvPr/>
        </p:nvSpPr>
        <p:spPr>
          <a:xfrm flipH="1">
            <a:off x="1844080" y="2546997"/>
            <a:ext cx="5904654" cy="305062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smtClean="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024310"/>
            <a:ext cx="5900737"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11560" y="2174422"/>
            <a:ext cx="7848872" cy="2677656"/>
          </a:xfrm>
          <a:prstGeom prst="rect">
            <a:avLst/>
          </a:prstGeom>
        </p:spPr>
        <p:txBody>
          <a:bodyPr wrap="square">
            <a:spAutoFit/>
          </a:bodyPr>
          <a:lstStyle/>
          <a:p>
            <a:r>
              <a:rPr lang="en-US" sz="2800" dirty="0" smtClean="0">
                <a:latin typeface="Times New Roman" pitchFamily="18" charset="0"/>
                <a:cs typeface="Times New Roman" pitchFamily="18" charset="0"/>
              </a:rPr>
              <a:t>STUDENT NAME:  S. SRI HARINI</a:t>
            </a:r>
          </a:p>
          <a:p>
            <a:r>
              <a:rPr lang="en-US" sz="2800" dirty="0" smtClean="0">
                <a:latin typeface="Times New Roman" pitchFamily="18" charset="0"/>
                <a:cs typeface="Times New Roman" pitchFamily="18" charset="0"/>
              </a:rPr>
              <a:t>REGISTER NO:       312216415</a:t>
            </a:r>
          </a:p>
          <a:p>
            <a:r>
              <a:rPr lang="en-US" sz="2800" dirty="0" smtClean="0">
                <a:latin typeface="Times New Roman" pitchFamily="18" charset="0"/>
                <a:cs typeface="Times New Roman" pitchFamily="18" charset="0"/>
              </a:rPr>
              <a:t>DEPARTMENT:       B.Com Computer  </a:t>
            </a:r>
          </a:p>
          <a:p>
            <a:r>
              <a:rPr lang="en-US" sz="2800" dirty="0" smtClean="0">
                <a:latin typeface="Times New Roman" pitchFamily="18" charset="0"/>
                <a:cs typeface="Times New Roman" pitchFamily="18" charset="0"/>
              </a:rPr>
              <a:t>                                  Application</a:t>
            </a:r>
          </a:p>
          <a:p>
            <a:r>
              <a:rPr lang="en-US" sz="2800" dirty="0" smtClean="0">
                <a:latin typeface="Times New Roman" pitchFamily="18" charset="0"/>
                <a:cs typeface="Times New Roman" pitchFamily="18" charset="0"/>
              </a:rPr>
              <a:t>COLLEGE: SHRI SHANKARLAL SUNDARBAI SHASUN JAIN COLLEGE FOR WOMEN</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621378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0860" y="1196752"/>
            <a:ext cx="7083468" cy="6432530"/>
          </a:xfrm>
          <a:prstGeom prst="rect">
            <a:avLst/>
          </a:prstGeom>
          <a:noFill/>
        </p:spPr>
        <p:txBody>
          <a:bodyPr wrap="square" rtlCol="0">
            <a:spAutoFit/>
          </a:bodyPr>
          <a:lstStyle/>
          <a:p>
            <a:pPr marL="457200" indent="-457200">
              <a:buAutoNum type="arabicPeriod"/>
            </a:pPr>
            <a:r>
              <a:rPr lang="en-IN" sz="2000" dirty="0" smtClean="0">
                <a:latin typeface="Times New Roman" pitchFamily="18" charset="0"/>
                <a:cs typeface="Times New Roman" pitchFamily="18" charset="0"/>
              </a:rPr>
              <a:t>Identifying key performance indicators</a:t>
            </a:r>
          </a:p>
          <a:p>
            <a:pPr marL="457200" indent="-457200">
              <a:buAutoNum type="arabicPeriod"/>
            </a:pPr>
            <a:r>
              <a:rPr lang="en-IN" sz="2000" dirty="0" smtClean="0">
                <a:latin typeface="Times New Roman" pitchFamily="18" charset="0"/>
                <a:cs typeface="Times New Roman" pitchFamily="18" charset="0"/>
              </a:rPr>
              <a:t>Analyze</a:t>
            </a:r>
            <a:r>
              <a:rPr lang="en-IN" sz="2000" dirty="0" smtClean="0">
                <a:latin typeface="Times New Roman" pitchFamily="18" charset="0"/>
                <a:cs typeface="Times New Roman" pitchFamily="18" charset="0"/>
              </a:rPr>
              <a:t> relationships between variables</a:t>
            </a:r>
          </a:p>
          <a:p>
            <a:pPr marL="457200" indent="-457200">
              <a:buAutoNum type="arabicPeriod"/>
            </a:pPr>
            <a:r>
              <a:rPr lang="en-IN" sz="2000" dirty="0" smtClean="0">
                <a:latin typeface="Times New Roman" pitchFamily="18" charset="0"/>
                <a:cs typeface="Times New Roman" pitchFamily="18" charset="0"/>
              </a:rPr>
              <a:t>Predict future performance based on historical data</a:t>
            </a:r>
          </a:p>
          <a:p>
            <a:pPr marL="457200" indent="-457200">
              <a:buAutoNum type="arabicPeriod"/>
            </a:pPr>
            <a:r>
              <a:rPr lang="en-IN" sz="2000" dirty="0" smtClean="0">
                <a:latin typeface="Times New Roman" pitchFamily="18" charset="0"/>
                <a:cs typeface="Times New Roman" pitchFamily="18" charset="0"/>
              </a:rPr>
              <a:t>Simulate different scenarios</a:t>
            </a:r>
          </a:p>
          <a:p>
            <a:pPr marL="457200" indent="-457200">
              <a:buAutoNum type="arabicPeriod"/>
            </a:pPr>
            <a:r>
              <a:rPr lang="en-IN" sz="2000" dirty="0" smtClean="0">
                <a:latin typeface="Times New Roman" pitchFamily="18" charset="0"/>
                <a:cs typeface="Times New Roman" pitchFamily="18" charset="0"/>
              </a:rPr>
              <a:t>Identifying areas for improvement</a:t>
            </a:r>
          </a:p>
          <a:p>
            <a:pPr marL="457200" indent="-457200">
              <a:buAutoNum type="arabicPeriod"/>
            </a:pPr>
            <a:endParaRPr lang="en-IN" sz="20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TYPES OF MODELS:</a:t>
            </a:r>
          </a:p>
          <a:p>
            <a:pPr marL="457200" indent="-457200">
              <a:buAutoNum type="arabicPeriod"/>
            </a:pPr>
            <a:r>
              <a:rPr lang="en-IN" sz="2000" dirty="0" smtClean="0">
                <a:latin typeface="Times New Roman" pitchFamily="18" charset="0"/>
                <a:cs typeface="Times New Roman" pitchFamily="18" charset="0"/>
              </a:rPr>
              <a:t>Regression Analysis: Understand relationship between variables</a:t>
            </a:r>
          </a:p>
          <a:p>
            <a:r>
              <a:rPr lang="en-IN" sz="2000" dirty="0" smtClean="0">
                <a:latin typeface="Times New Roman" pitchFamily="18" charset="0"/>
                <a:cs typeface="Times New Roman" pitchFamily="18" charset="0"/>
              </a:rPr>
              <a:t>2</a:t>
            </a:r>
            <a:r>
              <a:rPr lang="en-IN" sz="240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Forecasting models: Predict Future Performance</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3.    Decisions trees: Identify factors influencing performance</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4.    Simulation models: Test different scenarios</a:t>
            </a:r>
          </a:p>
          <a:p>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5    Dashboards models: Visualize KPI’s performance metric</a:t>
            </a:r>
          </a:p>
          <a:p>
            <a:endParaRPr lang="en-IN" sz="2000" dirty="0">
              <a:latin typeface="Times New Roman" pitchFamily="18" charset="0"/>
              <a:cs typeface="Times New Roman" pitchFamily="18" charset="0"/>
            </a:endParaRPr>
          </a:p>
          <a:p>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
        <p:nvSpPr>
          <p:cNvPr id="5" name="TextBox 4"/>
          <p:cNvSpPr txBox="1"/>
          <p:nvPr/>
        </p:nvSpPr>
        <p:spPr>
          <a:xfrm>
            <a:off x="611560" y="476672"/>
            <a:ext cx="3096344" cy="461665"/>
          </a:xfrm>
          <a:prstGeom prst="rect">
            <a:avLst/>
          </a:prstGeom>
          <a:noFill/>
        </p:spPr>
        <p:txBody>
          <a:bodyPr wrap="square" rtlCol="0">
            <a:spAutoFit/>
          </a:bodyPr>
          <a:lstStyle/>
          <a:p>
            <a:r>
              <a:rPr lang="en-IN" sz="2400" dirty="0" smtClean="0">
                <a:latin typeface="Times New Roman" pitchFamily="18" charset="0"/>
                <a:cs typeface="Times New Roman" pitchFamily="18" charset="0"/>
              </a:rPr>
              <a:t>MODDELLING</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1117921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4704"/>
            <a:ext cx="3133725"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Table 2"/>
          <p:cNvGraphicFramePr>
            <a:graphicFrameLocks noGrp="1"/>
          </p:cNvGraphicFramePr>
          <p:nvPr>
            <p:extLst>
              <p:ext uri="{D42A27DB-BD31-4B8C-83A1-F6EECF244321}">
                <p14:modId xmlns:p14="http://schemas.microsoft.com/office/powerpoint/2010/main" val="1090554051"/>
              </p:ext>
            </p:extLst>
          </p:nvPr>
        </p:nvGraphicFramePr>
        <p:xfrm>
          <a:off x="827585" y="1916832"/>
          <a:ext cx="6840758" cy="4345989"/>
        </p:xfrm>
        <a:graphic>
          <a:graphicData uri="http://schemas.openxmlformats.org/drawingml/2006/table">
            <a:tbl>
              <a:tblPr>
                <a:tableStyleId>{5C22544A-7EE6-4342-B048-85BDC9FD1C3A}</a:tableStyleId>
              </a:tblPr>
              <a:tblGrid>
                <a:gridCol w="2171741"/>
                <a:gridCol w="1222330"/>
                <a:gridCol w="852789"/>
                <a:gridCol w="1463953"/>
                <a:gridCol w="287816"/>
                <a:gridCol w="842129"/>
              </a:tblGrid>
              <a:tr h="190500">
                <a:tc>
                  <a:txBody>
                    <a:bodyPr/>
                    <a:lstStyle/>
                    <a:p>
                      <a:pPr algn="l" fontAlgn="b"/>
                      <a:r>
                        <a:rPr lang="en-IN" sz="1400" u="none" strike="noStrike">
                          <a:effectLst/>
                          <a:latin typeface="Times New Roman" pitchFamily="18" charset="0"/>
                          <a:cs typeface="Times New Roman" pitchFamily="18" charset="0"/>
                        </a:rPr>
                        <a:t>GenderCode</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a:effectLst/>
                          <a:latin typeface="Times New Roman" pitchFamily="18" charset="0"/>
                          <a:cs typeface="Times New Roman" pitchFamily="18" charset="0"/>
                        </a:rPr>
                        <a:t>(All)</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190500">
                <a:tc>
                  <a:txBody>
                    <a:bodyPr/>
                    <a:lstStyle/>
                    <a:p>
                      <a:pPr algn="l" fontAlgn="b"/>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190500">
                <a:tc>
                  <a:txBody>
                    <a:bodyPr/>
                    <a:lstStyle/>
                    <a:p>
                      <a:pPr algn="l" fontAlgn="b"/>
                      <a:r>
                        <a:rPr lang="en-IN" sz="1400" u="none" strike="noStrike">
                          <a:effectLst/>
                          <a:latin typeface="Times New Roman" pitchFamily="18" charset="0"/>
                          <a:cs typeface="Times New Roman" pitchFamily="18" charset="0"/>
                        </a:rPr>
                        <a:t>Count of FirstName</a:t>
                      </a:r>
                      <a:endParaRPr lang="en-IN" sz="1400" b="1"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a:effectLst/>
                          <a:latin typeface="Times New Roman" pitchFamily="18" charset="0"/>
                          <a:cs typeface="Times New Roman" pitchFamily="18" charset="0"/>
                        </a:rPr>
                        <a:t>Column Labels</a:t>
                      </a:r>
                      <a:endParaRPr lang="en-IN" sz="1400" b="1"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endParaRPr lang="en-IN" sz="1400" b="1"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endParaRPr lang="en-IN" sz="1400" b="1"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endParaRPr lang="en-IN" sz="1400" b="1"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endParaRPr lang="en-IN" sz="1400" b="1" i="0" u="none" strike="noStrike">
                        <a:solidFill>
                          <a:srgbClr val="000000"/>
                        </a:solidFill>
                        <a:effectLst/>
                        <a:latin typeface="Times New Roman" pitchFamily="18" charset="0"/>
                        <a:cs typeface="Times New Roman" pitchFamily="18" charset="0"/>
                      </a:endParaRPr>
                    </a:p>
                  </a:txBody>
                  <a:tcPr marL="9525" marR="9525" marT="9525" marB="0" anchor="b"/>
                </a:tc>
              </a:tr>
              <a:tr h="190500">
                <a:tc>
                  <a:txBody>
                    <a:bodyPr/>
                    <a:lstStyle/>
                    <a:p>
                      <a:pPr algn="l" fontAlgn="b"/>
                      <a:r>
                        <a:rPr lang="en-IN" sz="1400" u="none" strike="noStrike">
                          <a:effectLst/>
                          <a:latin typeface="Times New Roman" pitchFamily="18" charset="0"/>
                          <a:cs typeface="Times New Roman" pitchFamily="18" charset="0"/>
                        </a:rPr>
                        <a:t>Row Labels</a:t>
                      </a:r>
                      <a:endParaRPr lang="en-IN" sz="1400" b="1"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a:effectLst/>
                          <a:latin typeface="Times New Roman" pitchFamily="18" charset="0"/>
                          <a:cs typeface="Times New Roman" pitchFamily="18" charset="0"/>
                        </a:rPr>
                        <a:t>Exceeds</a:t>
                      </a:r>
                      <a:endParaRPr lang="en-IN" sz="1400" b="1"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a:effectLst/>
                          <a:latin typeface="Times New Roman" pitchFamily="18" charset="0"/>
                          <a:cs typeface="Times New Roman" pitchFamily="18" charset="0"/>
                        </a:rPr>
                        <a:t>Fully Meets</a:t>
                      </a:r>
                      <a:endParaRPr lang="en-IN" sz="1400" b="1"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a:effectLst/>
                          <a:latin typeface="Times New Roman" pitchFamily="18" charset="0"/>
                          <a:cs typeface="Times New Roman" pitchFamily="18" charset="0"/>
                        </a:rPr>
                        <a:t>Needs Improvement</a:t>
                      </a:r>
                      <a:endParaRPr lang="en-IN" sz="1400" b="1"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a:effectLst/>
                          <a:latin typeface="Times New Roman" pitchFamily="18" charset="0"/>
                          <a:cs typeface="Times New Roman" pitchFamily="18" charset="0"/>
                        </a:rPr>
                        <a:t>PIP</a:t>
                      </a:r>
                      <a:endParaRPr lang="en-IN" sz="1400" b="1"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l" fontAlgn="b"/>
                      <a:r>
                        <a:rPr lang="en-IN" sz="1400" u="none" strike="noStrike">
                          <a:effectLst/>
                          <a:latin typeface="Times New Roman" pitchFamily="18" charset="0"/>
                          <a:cs typeface="Times New Roman" pitchFamily="18" charset="0"/>
                        </a:rPr>
                        <a:t>Grand Total</a:t>
                      </a:r>
                      <a:endParaRPr lang="en-IN" sz="1400" b="1" i="0" u="none" strike="noStrike">
                        <a:solidFill>
                          <a:srgbClr val="000000"/>
                        </a:solidFill>
                        <a:effectLst/>
                        <a:latin typeface="Times New Roman" pitchFamily="18" charset="0"/>
                        <a:cs typeface="Times New Roman" pitchFamily="18" charset="0"/>
                      </a:endParaRPr>
                    </a:p>
                  </a:txBody>
                  <a:tcPr marL="9525" marR="9525" marT="9525" marB="0" anchor="b"/>
                </a:tc>
              </a:tr>
              <a:tr h="190500">
                <a:tc>
                  <a:txBody>
                    <a:bodyPr/>
                    <a:lstStyle/>
                    <a:p>
                      <a:pPr algn="l" fontAlgn="b"/>
                      <a:r>
                        <a:rPr lang="en-IN" sz="1400" u="none" strike="noStrike">
                          <a:effectLst/>
                          <a:latin typeface="Times New Roman" pitchFamily="18" charset="0"/>
                          <a:cs typeface="Times New Roman" pitchFamily="18" charset="0"/>
                        </a:rPr>
                        <a:t>BPC</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12</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84</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10</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2</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108</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190500">
                <a:tc>
                  <a:txBody>
                    <a:bodyPr/>
                    <a:lstStyle/>
                    <a:p>
                      <a:pPr algn="l" fontAlgn="b"/>
                      <a:r>
                        <a:rPr lang="en-IN" sz="1400" u="none" strike="noStrike">
                          <a:effectLst/>
                          <a:latin typeface="Times New Roman" pitchFamily="18" charset="0"/>
                          <a:cs typeface="Times New Roman" pitchFamily="18" charset="0"/>
                        </a:rPr>
                        <a:t>CCDR</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15</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91</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8</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2</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116</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190500">
                <a:tc>
                  <a:txBody>
                    <a:bodyPr/>
                    <a:lstStyle/>
                    <a:p>
                      <a:pPr algn="l" fontAlgn="b"/>
                      <a:r>
                        <a:rPr lang="en-IN" sz="1400" u="none" strike="noStrike">
                          <a:effectLst/>
                          <a:latin typeface="Times New Roman" pitchFamily="18" charset="0"/>
                          <a:cs typeface="Times New Roman" pitchFamily="18" charset="0"/>
                        </a:rPr>
                        <a:t>EW</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10</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80</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4</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5</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99</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190500">
                <a:tc>
                  <a:txBody>
                    <a:bodyPr/>
                    <a:lstStyle/>
                    <a:p>
                      <a:pPr algn="l" fontAlgn="b"/>
                      <a:r>
                        <a:rPr lang="en-IN" sz="1400" u="none" strike="noStrike">
                          <a:effectLst/>
                          <a:latin typeface="Times New Roman" pitchFamily="18" charset="0"/>
                          <a:cs typeface="Times New Roman" pitchFamily="18" charset="0"/>
                        </a:rPr>
                        <a:t>MSC</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13</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86</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5</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2</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dirty="0">
                          <a:effectLst/>
                          <a:latin typeface="Times New Roman" pitchFamily="18" charset="0"/>
                          <a:cs typeface="Times New Roman" pitchFamily="18" charset="0"/>
                        </a:rPr>
                        <a:t>106</a:t>
                      </a:r>
                      <a:endParaRPr lang="en-IN" sz="1400" b="0" i="0" u="none" strike="noStrike" dirty="0">
                        <a:solidFill>
                          <a:srgbClr val="000000"/>
                        </a:solidFill>
                        <a:effectLst/>
                        <a:latin typeface="Times New Roman" pitchFamily="18" charset="0"/>
                        <a:cs typeface="Times New Roman" pitchFamily="18" charset="0"/>
                      </a:endParaRPr>
                    </a:p>
                  </a:txBody>
                  <a:tcPr marL="9525" marR="9525" marT="9525" marB="0" anchor="b"/>
                </a:tc>
              </a:tr>
              <a:tr h="190500">
                <a:tc>
                  <a:txBody>
                    <a:bodyPr/>
                    <a:lstStyle/>
                    <a:p>
                      <a:pPr algn="l" fontAlgn="b"/>
                      <a:r>
                        <a:rPr lang="en-IN" sz="1400" u="none" strike="noStrike">
                          <a:effectLst/>
                          <a:latin typeface="Times New Roman" pitchFamily="18" charset="0"/>
                          <a:cs typeface="Times New Roman" pitchFamily="18" charset="0"/>
                        </a:rPr>
                        <a:t>NEL</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10</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83</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2</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5</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100</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229716">
                <a:tc>
                  <a:txBody>
                    <a:bodyPr/>
                    <a:lstStyle/>
                    <a:p>
                      <a:pPr algn="l" fontAlgn="b"/>
                      <a:r>
                        <a:rPr lang="en-IN" sz="1400" u="none" strike="noStrike">
                          <a:effectLst/>
                          <a:latin typeface="Times New Roman" pitchFamily="18" charset="0"/>
                          <a:cs typeface="Times New Roman" pitchFamily="18" charset="0"/>
                        </a:rPr>
                        <a:t>PL</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12</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82</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5</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6</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105</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190500">
                <a:tc>
                  <a:txBody>
                    <a:bodyPr/>
                    <a:lstStyle/>
                    <a:p>
                      <a:pPr algn="l" fontAlgn="b"/>
                      <a:r>
                        <a:rPr lang="en-IN" sz="1400" u="none" strike="noStrike">
                          <a:effectLst/>
                          <a:latin typeface="Times New Roman" pitchFamily="18" charset="0"/>
                          <a:cs typeface="Times New Roman" pitchFamily="18" charset="0"/>
                        </a:rPr>
                        <a:t>PYZ</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11</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82</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11</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4</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108</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190500">
                <a:tc>
                  <a:txBody>
                    <a:bodyPr/>
                    <a:lstStyle/>
                    <a:p>
                      <a:pPr algn="l" fontAlgn="b"/>
                      <a:r>
                        <a:rPr lang="en-IN" sz="1400" u="none" strike="noStrike">
                          <a:effectLst/>
                          <a:latin typeface="Times New Roman" pitchFamily="18" charset="0"/>
                          <a:cs typeface="Times New Roman" pitchFamily="18" charset="0"/>
                        </a:rPr>
                        <a:t>SVG</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11</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79</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4</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2</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96</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190500">
                <a:tc>
                  <a:txBody>
                    <a:bodyPr/>
                    <a:lstStyle/>
                    <a:p>
                      <a:pPr algn="l" fontAlgn="b"/>
                      <a:r>
                        <a:rPr lang="en-IN" sz="1400" u="none" strike="noStrike">
                          <a:effectLst/>
                          <a:latin typeface="Times New Roman" pitchFamily="18" charset="0"/>
                          <a:cs typeface="Times New Roman" pitchFamily="18" charset="0"/>
                        </a:rPr>
                        <a:t>TNS</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12</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79</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7</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99</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190500">
                <a:tc>
                  <a:txBody>
                    <a:bodyPr/>
                    <a:lstStyle/>
                    <a:p>
                      <a:pPr algn="l" fontAlgn="b"/>
                      <a:r>
                        <a:rPr lang="en-IN" sz="1400" u="none" strike="noStrike">
                          <a:effectLst/>
                          <a:latin typeface="Times New Roman" pitchFamily="18" charset="0"/>
                          <a:cs typeface="Times New Roman" pitchFamily="18" charset="0"/>
                        </a:rPr>
                        <a:t>WBL</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14</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77</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9</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101</a:t>
                      </a:r>
                      <a:endParaRPr lang="en-IN" sz="1400" b="0" i="0" u="none" strike="noStrike">
                        <a:solidFill>
                          <a:srgbClr val="000000"/>
                        </a:solidFill>
                        <a:effectLst/>
                        <a:latin typeface="Times New Roman" pitchFamily="18" charset="0"/>
                        <a:cs typeface="Times New Roman" pitchFamily="18" charset="0"/>
                      </a:endParaRPr>
                    </a:p>
                  </a:txBody>
                  <a:tcPr marL="9525" marR="9525" marT="9525" marB="0" anchor="b"/>
                </a:tc>
              </a:tr>
              <a:tr h="1005408">
                <a:tc>
                  <a:txBody>
                    <a:bodyPr/>
                    <a:lstStyle/>
                    <a:p>
                      <a:pPr algn="l" fontAlgn="b"/>
                      <a:r>
                        <a:rPr lang="en-IN" sz="1400" u="none" strike="noStrike">
                          <a:effectLst/>
                          <a:latin typeface="Times New Roman" pitchFamily="18" charset="0"/>
                          <a:cs typeface="Times New Roman" pitchFamily="18" charset="0"/>
                        </a:rPr>
                        <a:t>Grand Total</a:t>
                      </a:r>
                      <a:endParaRPr lang="en-IN" sz="1400" b="1"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120</a:t>
                      </a:r>
                      <a:endParaRPr lang="en-IN" sz="1400" b="1"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823</a:t>
                      </a:r>
                      <a:endParaRPr lang="en-IN" sz="1400" b="1"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65</a:t>
                      </a:r>
                      <a:endParaRPr lang="en-IN" sz="1400" b="1"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a:effectLst/>
                          <a:latin typeface="Times New Roman" pitchFamily="18" charset="0"/>
                          <a:cs typeface="Times New Roman" pitchFamily="18" charset="0"/>
                        </a:rPr>
                        <a:t>30</a:t>
                      </a:r>
                      <a:endParaRPr lang="en-IN" sz="1400" b="1" i="0" u="none" strike="noStrike">
                        <a:solidFill>
                          <a:srgbClr val="000000"/>
                        </a:solidFill>
                        <a:effectLst/>
                        <a:latin typeface="Times New Roman" pitchFamily="18" charset="0"/>
                        <a:cs typeface="Times New Roman" pitchFamily="18" charset="0"/>
                      </a:endParaRPr>
                    </a:p>
                  </a:txBody>
                  <a:tcPr marL="9525" marR="9525" marT="9525" marB="0" anchor="b"/>
                </a:tc>
                <a:tc>
                  <a:txBody>
                    <a:bodyPr/>
                    <a:lstStyle/>
                    <a:p>
                      <a:pPr algn="r" fontAlgn="b"/>
                      <a:r>
                        <a:rPr lang="en-IN" sz="1400" u="none" strike="noStrike" dirty="0">
                          <a:effectLst/>
                          <a:latin typeface="Times New Roman" pitchFamily="18" charset="0"/>
                          <a:cs typeface="Times New Roman" pitchFamily="18" charset="0"/>
                        </a:rPr>
                        <a:t>1038</a:t>
                      </a:r>
                      <a:endParaRPr lang="en-IN" sz="1400" b="1" i="0" u="none" strike="noStrike" dirty="0">
                        <a:solidFill>
                          <a:srgbClr val="000000"/>
                        </a:solidFill>
                        <a:effectLst/>
                        <a:latin typeface="Times New Roman" pitchFamily="18" charset="0"/>
                        <a:cs typeface="Times New Roman" pitchFamily="18" charset="0"/>
                      </a:endParaRPr>
                    </a:p>
                  </a:txBody>
                  <a:tcPr marL="9525" marR="9525" marT="9525" marB="0" anchor="b"/>
                </a:tc>
              </a:tr>
            </a:tbl>
          </a:graphicData>
        </a:graphic>
      </p:graphicFrame>
    </p:spTree>
    <p:extLst>
      <p:ext uri="{BB962C8B-B14F-4D97-AF65-F5344CB8AC3E}">
        <p14:creationId xmlns:p14="http://schemas.microsoft.com/office/powerpoint/2010/main" val="3906126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726623580"/>
              </p:ext>
            </p:extLst>
          </p:nvPr>
        </p:nvGraphicFramePr>
        <p:xfrm>
          <a:off x="683568" y="908720"/>
          <a:ext cx="7344816" cy="45552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0726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52736"/>
            <a:ext cx="3744415"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67544" y="2132856"/>
            <a:ext cx="7272808" cy="3754874"/>
          </a:xfrm>
          <a:prstGeom prst="rect">
            <a:avLst/>
          </a:prstGeom>
          <a:noFill/>
        </p:spPr>
        <p:txBody>
          <a:bodyPr wrap="square" rtlCol="0">
            <a:spAutoFit/>
          </a:bodyPr>
          <a:lstStyle/>
          <a:p>
            <a:r>
              <a:rPr lang="en-IN" sz="2000" dirty="0" smtClean="0">
                <a:latin typeface="Times New Roman" pitchFamily="18" charset="0"/>
                <a:cs typeface="Times New Roman" pitchFamily="18" charset="0"/>
              </a:rPr>
              <a:t>Employee performance analysis using excel and modelling enables organisations to make data-driven decisions, improve productivity, and drive strategic growth.  By </a:t>
            </a:r>
            <a:r>
              <a:rPr lang="en-IN" sz="2000" dirty="0" err="1" smtClean="0">
                <a:latin typeface="Times New Roman" pitchFamily="18" charset="0"/>
                <a:cs typeface="Times New Roman" pitchFamily="18" charset="0"/>
              </a:rPr>
              <a:t>leveragig</a:t>
            </a:r>
            <a:r>
              <a:rPr lang="en-IN" sz="2000" dirty="0" smtClean="0">
                <a:latin typeface="Times New Roman" pitchFamily="18" charset="0"/>
                <a:cs typeface="Times New Roman" pitchFamily="18" charset="0"/>
              </a:rPr>
              <a:t> Excel’s powerful tools and modelling techniques, HR professionals and managers can: </a:t>
            </a:r>
          </a:p>
          <a:p>
            <a:endParaRPr lang="en-IN" sz="2000" dirty="0" smtClean="0">
              <a:latin typeface="Times New Roman" pitchFamily="18" charset="0"/>
              <a:cs typeface="Times New Roman" pitchFamily="18" charset="0"/>
            </a:endParaRPr>
          </a:p>
          <a:p>
            <a:pPr marL="285750" indent="-285750">
              <a:buFont typeface="Arial" pitchFamily="34" charset="0"/>
              <a:buChar char="•"/>
            </a:pPr>
            <a:r>
              <a:rPr lang="en-IN" sz="2000" dirty="0" smtClean="0">
                <a:latin typeface="Times New Roman" pitchFamily="18" charset="0"/>
                <a:cs typeface="Times New Roman" pitchFamily="18" charset="0"/>
              </a:rPr>
              <a:t>Enhance employee development </a:t>
            </a:r>
          </a:p>
          <a:p>
            <a:pPr marL="285750" indent="-285750">
              <a:buFont typeface="Arial" pitchFamily="34" charset="0"/>
              <a:buChar char="•"/>
            </a:pPr>
            <a:r>
              <a:rPr lang="en-IN" sz="2000" dirty="0" smtClean="0">
                <a:latin typeface="Times New Roman" pitchFamily="18" charset="0"/>
                <a:cs typeface="Times New Roman" pitchFamily="18" charset="0"/>
              </a:rPr>
              <a:t>Optimize performance management</a:t>
            </a:r>
          </a:p>
          <a:p>
            <a:pPr marL="342900" indent="-342900">
              <a:buFont typeface="Arial" pitchFamily="34" charset="0"/>
              <a:buChar char="•"/>
            </a:pPr>
            <a:r>
              <a:rPr lang="en-IN" sz="2000" dirty="0" smtClean="0">
                <a:latin typeface="Times New Roman" pitchFamily="18" charset="0"/>
                <a:cs typeface="Times New Roman" pitchFamily="18" charset="0"/>
              </a:rPr>
              <a:t>Inform resource allocation</a:t>
            </a:r>
          </a:p>
          <a:p>
            <a:endParaRPr lang="en-IN" sz="2000" dirty="0">
              <a:latin typeface="Times New Roman" pitchFamily="18" charset="0"/>
              <a:cs typeface="Times New Roman" pitchFamily="18" charset="0"/>
            </a:endParaRPr>
          </a:p>
          <a:p>
            <a:r>
              <a:rPr lang="en-IN" sz="2000" dirty="0" smtClean="0">
                <a:latin typeface="Times New Roman" pitchFamily="18" charset="0"/>
                <a:cs typeface="Times New Roman" pitchFamily="18" charset="0"/>
              </a:rPr>
              <a:t>By embracing data-driven insights, organisations can unlock their full potential and achieve success.</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158102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836712"/>
            <a:ext cx="4541837"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2839532"/>
            <a:ext cx="8208912" cy="116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70827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837194"/>
            <a:ext cx="2952328" cy="707886"/>
          </a:xfrm>
          <a:prstGeom prst="rect">
            <a:avLst/>
          </a:prstGeom>
          <a:noFill/>
        </p:spPr>
        <p:txBody>
          <a:bodyPr wrap="square" rtlCol="0">
            <a:spAutoFit/>
          </a:bodyPr>
          <a:lstStyle/>
          <a:p>
            <a:r>
              <a:rPr lang="en-IN" sz="4000" dirty="0" smtClean="0"/>
              <a:t>AGENDA</a:t>
            </a:r>
            <a:endParaRPr lang="en-IN" sz="4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838" y="1230313"/>
            <a:ext cx="5138737" cy="440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5282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374" y="908720"/>
            <a:ext cx="62611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99592" y="1916832"/>
            <a:ext cx="5958408" cy="1754326"/>
          </a:xfrm>
          <a:prstGeom prst="rect">
            <a:avLst/>
          </a:prstGeom>
        </p:spPr>
        <p:txBody>
          <a:bodyPr wrap="square">
            <a:spAutoFit/>
          </a:bodyPr>
          <a:lstStyle/>
          <a:p>
            <a:r>
              <a:rPr lang="en-US" dirty="0"/>
              <a:t>"Despite investing significant time and resources in employee performance evaluations, our organization struggles to effectively assess and improve employee performance, leading to inconsistent productivity, low employee engagement, and limited career development opportunities."</a:t>
            </a:r>
            <a:endParaRPr lang="en-IN" dirty="0"/>
          </a:p>
        </p:txBody>
      </p:sp>
      <p:sp>
        <p:nvSpPr>
          <p:cNvPr id="3" name="Rectangle 2"/>
          <p:cNvSpPr/>
          <p:nvPr/>
        </p:nvSpPr>
        <p:spPr>
          <a:xfrm>
            <a:off x="1403648" y="3820398"/>
            <a:ext cx="5454352" cy="2031325"/>
          </a:xfrm>
          <a:prstGeom prst="rect">
            <a:avLst/>
          </a:prstGeom>
        </p:spPr>
        <p:txBody>
          <a:bodyPr wrap="square">
            <a:spAutoFit/>
          </a:bodyPr>
          <a:lstStyle/>
          <a:p>
            <a:pPr marL="285750" indent="-285750">
              <a:buFont typeface="Arial" pitchFamily="34" charset="0"/>
              <a:buChar char="•"/>
            </a:pPr>
            <a:r>
              <a:rPr lang="en-IN" b="1" dirty="0"/>
              <a:t>Inefficient Evaluation </a:t>
            </a:r>
            <a:r>
              <a:rPr lang="en-IN" b="1" dirty="0" smtClean="0"/>
              <a:t>Process</a:t>
            </a:r>
          </a:p>
          <a:p>
            <a:endParaRPr lang="en-IN" b="1" dirty="0" smtClean="0"/>
          </a:p>
          <a:p>
            <a:pPr marL="285750" indent="-285750">
              <a:buFont typeface="Arial" pitchFamily="34" charset="0"/>
              <a:buChar char="•"/>
            </a:pPr>
            <a:r>
              <a:rPr lang="en-IN" b="1" dirty="0">
                <a:solidFill>
                  <a:srgbClr val="11181B"/>
                </a:solidFill>
                <a:latin typeface="Roboto Flex"/>
              </a:rPr>
              <a:t>Inadequate Feedback and </a:t>
            </a:r>
            <a:r>
              <a:rPr lang="en-IN" b="1" dirty="0" smtClean="0">
                <a:solidFill>
                  <a:srgbClr val="11181B"/>
                </a:solidFill>
                <a:latin typeface="Roboto Flex"/>
              </a:rPr>
              <a:t>Coaching</a:t>
            </a:r>
          </a:p>
          <a:p>
            <a:pPr marL="285750" indent="-285750">
              <a:buFont typeface="Arial" pitchFamily="34" charset="0"/>
              <a:buChar char="•"/>
            </a:pPr>
            <a:endParaRPr lang="en-IN" b="1" dirty="0" smtClean="0">
              <a:solidFill>
                <a:srgbClr val="11181B"/>
              </a:solidFill>
              <a:latin typeface="Roboto Flex"/>
            </a:endParaRPr>
          </a:p>
          <a:p>
            <a:pPr marL="285750" indent="-285750">
              <a:buFont typeface="Arial" pitchFamily="34" charset="0"/>
              <a:buChar char="•"/>
            </a:pPr>
            <a:r>
              <a:rPr lang="en-IN" b="1" dirty="0"/>
              <a:t>Limited Career Development </a:t>
            </a:r>
            <a:r>
              <a:rPr lang="en-IN" b="1" dirty="0" smtClean="0"/>
              <a:t>Opportunities</a:t>
            </a:r>
          </a:p>
          <a:p>
            <a:pPr marL="285750" indent="-285750">
              <a:buFont typeface="Arial" pitchFamily="34" charset="0"/>
              <a:buChar char="•"/>
            </a:pPr>
            <a:endParaRPr lang="en-IN" b="1" dirty="0" smtClean="0"/>
          </a:p>
          <a:p>
            <a:pPr marL="285750" indent="-285750">
              <a:buFont typeface="Arial" pitchFamily="34" charset="0"/>
              <a:buChar char="•"/>
            </a:pPr>
            <a:r>
              <a:rPr lang="en-IN" b="1" dirty="0"/>
              <a:t>Inconsistent Performance Standards</a:t>
            </a:r>
            <a:r>
              <a:rPr lang="en-IN" dirty="0"/>
              <a:t>:</a:t>
            </a:r>
          </a:p>
        </p:txBody>
      </p:sp>
    </p:spTree>
    <p:extLst>
      <p:ext uri="{BB962C8B-B14F-4D97-AF65-F5344CB8AC3E}">
        <p14:creationId xmlns:p14="http://schemas.microsoft.com/office/powerpoint/2010/main" val="3620457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5900737"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86305" y="1936969"/>
            <a:ext cx="6606480" cy="2862322"/>
          </a:xfrm>
          <a:prstGeom prst="rect">
            <a:avLst/>
          </a:prstGeom>
        </p:spPr>
        <p:txBody>
          <a:bodyPr wrap="square">
            <a:spAutoFit/>
          </a:bodyPr>
          <a:lstStyle/>
          <a:p>
            <a:r>
              <a:rPr lang="en-US" b="1" dirty="0">
                <a:solidFill>
                  <a:srgbClr val="11181B"/>
                </a:solidFill>
                <a:latin typeface="Roboto Flex"/>
              </a:rPr>
              <a:t>Project Title:</a:t>
            </a:r>
            <a:r>
              <a:rPr lang="en-US" dirty="0">
                <a:solidFill>
                  <a:srgbClr val="11181B"/>
                </a:solidFill>
                <a:latin typeface="Roboto Flex"/>
              </a:rPr>
              <a:t> "Employee Performance Analysis and Development (EPAD) </a:t>
            </a:r>
            <a:r>
              <a:rPr lang="en-US" dirty="0" smtClean="0">
                <a:solidFill>
                  <a:srgbClr val="11181B"/>
                </a:solidFill>
                <a:latin typeface="Roboto Flex"/>
              </a:rPr>
              <a:t>System“</a:t>
            </a:r>
          </a:p>
          <a:p>
            <a:endParaRPr lang="en-US" dirty="0">
              <a:solidFill>
                <a:srgbClr val="11181B"/>
              </a:solidFill>
              <a:latin typeface="Roboto Flex"/>
            </a:endParaRPr>
          </a:p>
          <a:p>
            <a:r>
              <a:rPr lang="en-US" b="1" dirty="0">
                <a:solidFill>
                  <a:srgbClr val="11181B"/>
                </a:solidFill>
                <a:latin typeface="Roboto Flex"/>
              </a:rPr>
              <a:t>Project Objective:</a:t>
            </a:r>
            <a:endParaRPr lang="en-US" dirty="0">
              <a:solidFill>
                <a:srgbClr val="11181B"/>
              </a:solidFill>
              <a:latin typeface="Roboto Flex"/>
            </a:endParaRPr>
          </a:p>
          <a:p>
            <a:r>
              <a:rPr lang="en-US" dirty="0">
                <a:solidFill>
                  <a:srgbClr val="11181B"/>
                </a:solidFill>
                <a:latin typeface="Roboto Flex"/>
              </a:rPr>
              <a:t>Design and implement a comprehensive employee performance analysis system that streamlines the evaluation process, provides actionable insights, and fosters employee growth and development, ultimately enhancing organizational productivity and competitiveness</a:t>
            </a:r>
            <a:r>
              <a:rPr lang="en-US" dirty="0" smtClean="0">
                <a:solidFill>
                  <a:srgbClr val="11181B"/>
                </a:solidFill>
                <a:latin typeface="Roboto Flex"/>
              </a:rPr>
              <a:t>.</a:t>
            </a:r>
          </a:p>
          <a:p>
            <a:endParaRPr lang="en-US" b="0" i="0" dirty="0">
              <a:solidFill>
                <a:srgbClr val="11181B"/>
              </a:solidFill>
              <a:effectLst/>
              <a:latin typeface="Roboto Flex"/>
            </a:endParaRPr>
          </a:p>
        </p:txBody>
      </p:sp>
      <p:sp>
        <p:nvSpPr>
          <p:cNvPr id="3" name="Rectangle 2"/>
          <p:cNvSpPr/>
          <p:nvPr/>
        </p:nvSpPr>
        <p:spPr>
          <a:xfrm>
            <a:off x="251520" y="4509119"/>
            <a:ext cx="7632848" cy="1754326"/>
          </a:xfrm>
          <a:prstGeom prst="rect">
            <a:avLst/>
          </a:prstGeom>
        </p:spPr>
        <p:txBody>
          <a:bodyPr wrap="square">
            <a:spAutoFit/>
          </a:bodyPr>
          <a:lstStyle/>
          <a:p>
            <a:r>
              <a:rPr lang="en-US" b="1" dirty="0"/>
              <a:t>Project Scope</a:t>
            </a:r>
            <a:r>
              <a:rPr lang="en-US" b="1" dirty="0" smtClean="0"/>
              <a:t>:</a:t>
            </a:r>
          </a:p>
          <a:p>
            <a:endParaRPr lang="en-US" b="1" dirty="0"/>
          </a:p>
          <a:p>
            <a:pPr marL="285750" indent="-285750">
              <a:buFont typeface="Arial" pitchFamily="34" charset="0"/>
              <a:buChar char="•"/>
            </a:pPr>
            <a:r>
              <a:rPr lang="en-US" dirty="0" smtClean="0"/>
              <a:t>Develop </a:t>
            </a:r>
            <a:r>
              <a:rPr lang="en-US" dirty="0"/>
              <a:t>a standardized performance evaluation framework, including clear performance metrics and benchmarks.</a:t>
            </a:r>
          </a:p>
          <a:p>
            <a:pPr marL="285750" indent="-285750">
              <a:buFont typeface="Arial" pitchFamily="34" charset="0"/>
              <a:buChar char="•"/>
            </a:pPr>
            <a:r>
              <a:rPr lang="en-US" dirty="0"/>
              <a:t>Automate the performance evaluation process, reducing administrative burden and increasing efficiency.</a:t>
            </a:r>
            <a:endParaRPr lang="en-IN" dirty="0"/>
          </a:p>
        </p:txBody>
      </p:sp>
    </p:spTree>
    <p:extLst>
      <p:ext uri="{BB962C8B-B14F-4D97-AF65-F5344CB8AC3E}">
        <p14:creationId xmlns:p14="http://schemas.microsoft.com/office/powerpoint/2010/main" val="1322682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90" y="1196752"/>
            <a:ext cx="546258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51520" y="2050827"/>
            <a:ext cx="7992888" cy="3754874"/>
          </a:xfrm>
          <a:prstGeom prst="rect">
            <a:avLst/>
          </a:prstGeom>
        </p:spPr>
        <p:txBody>
          <a:bodyPr wrap="square">
            <a:spAutoFit/>
          </a:bodyPr>
          <a:lstStyle/>
          <a:p>
            <a:pPr marL="285750" indent="-285750">
              <a:buFont typeface="Arial" pitchFamily="34" charset="0"/>
              <a:buChar char="•"/>
            </a:pPr>
            <a:r>
              <a:rPr lang="en-US" dirty="0"/>
              <a:t>Employees: All </a:t>
            </a:r>
            <a:r>
              <a:rPr lang="en-US" dirty="0">
                <a:latin typeface="Times New Roman" pitchFamily="18" charset="0"/>
                <a:cs typeface="Times New Roman" pitchFamily="18" charset="0"/>
              </a:rPr>
              <a:t>employees</a:t>
            </a:r>
            <a:r>
              <a:rPr lang="en-US" dirty="0"/>
              <a:t> within the organization, across various departments and levels, will use </a:t>
            </a:r>
            <a:r>
              <a:rPr lang="en-US" dirty="0" smtClean="0"/>
              <a:t>this employee performance </a:t>
            </a:r>
            <a:r>
              <a:rPr lang="en-US" sz="2000" dirty="0" smtClean="0">
                <a:latin typeface="Times New Roman" pitchFamily="18" charset="0"/>
                <a:cs typeface="Times New Roman" pitchFamily="18" charset="0"/>
              </a:rPr>
              <a:t>analysis</a:t>
            </a:r>
          </a:p>
          <a:p>
            <a:pPr marL="285750" indent="-285750">
              <a:buFont typeface="Arial" pitchFamily="34" charset="0"/>
              <a:buChar char="•"/>
            </a:pPr>
            <a:endParaRPr lang="en-US" sz="2000" dirty="0" smtClean="0">
              <a:latin typeface="Times New Roman" pitchFamily="18" charset="0"/>
              <a:cs typeface="Times New Roman" pitchFamily="18" charset="0"/>
            </a:endParaRPr>
          </a:p>
          <a:p>
            <a:pPr marL="285750" indent="-285750">
              <a:buFont typeface="Arial" pitchFamily="34" charset="0"/>
              <a:buChar char="•"/>
            </a:pPr>
            <a:r>
              <a:rPr lang="en-US" sz="2000" dirty="0" smtClean="0">
                <a:latin typeface="Times New Roman" pitchFamily="18" charset="0"/>
                <a:cs typeface="Times New Roman" pitchFamily="18" charset="0"/>
              </a:rPr>
              <a:t>Managers</a:t>
            </a:r>
            <a:r>
              <a:rPr lang="en-US" sz="2000" dirty="0">
                <a:latin typeface="Times New Roman" pitchFamily="18" charset="0"/>
                <a:cs typeface="Times New Roman" pitchFamily="18" charset="0"/>
              </a:rPr>
              <a:t>: Department managers and supervisors will use </a:t>
            </a:r>
            <a:r>
              <a:rPr lang="en-US" sz="2000" dirty="0" smtClean="0">
                <a:latin typeface="Times New Roman" pitchFamily="18" charset="0"/>
                <a:cs typeface="Times New Roman" pitchFamily="18" charset="0"/>
              </a:rPr>
              <a:t>this employee performance analysis</a:t>
            </a:r>
          </a:p>
          <a:p>
            <a:pPr marL="285750" indent="-285750">
              <a:buFont typeface="Arial" pitchFamily="34" charset="0"/>
              <a:buChar char="•"/>
            </a:pPr>
            <a:endParaRPr lang="en-US" sz="2000" dirty="0">
              <a:latin typeface="Times New Roman" pitchFamily="18" charset="0"/>
              <a:cs typeface="Times New Roman" pitchFamily="18" charset="0"/>
            </a:endParaRPr>
          </a:p>
          <a:p>
            <a:pPr marL="285750" indent="-285750">
              <a:buFont typeface="Arial" pitchFamily="34" charset="0"/>
              <a:buChar char="•"/>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HR Representatives: Human Resources personnel will use </a:t>
            </a:r>
            <a:r>
              <a:rPr lang="en-US" sz="2000" dirty="0" smtClean="0">
                <a:latin typeface="Times New Roman" pitchFamily="18" charset="0"/>
                <a:cs typeface="Times New Roman" pitchFamily="18" charset="0"/>
              </a:rPr>
              <a:t>this employee performance analysis</a:t>
            </a:r>
          </a:p>
          <a:p>
            <a:pPr marL="285750" indent="-285750">
              <a:buFont typeface="Arial" pitchFamily="34" charset="0"/>
              <a:buChar char="•"/>
            </a:pPr>
            <a:endParaRPr lang="en-US" sz="2000" dirty="0">
              <a:latin typeface="Times New Roman" pitchFamily="18" charset="0"/>
              <a:cs typeface="Times New Roman" pitchFamily="18" charset="0"/>
            </a:endParaRPr>
          </a:p>
          <a:p>
            <a:pPr marL="285750" indent="-285750">
              <a:buFont typeface="Arial" pitchFamily="34" charset="0"/>
              <a:buChar char="•"/>
            </a:pPr>
            <a:r>
              <a:rPr lang="en-US" sz="2000" dirty="0">
                <a:latin typeface="Times New Roman" pitchFamily="18" charset="0"/>
                <a:cs typeface="Times New Roman" pitchFamily="18" charset="0"/>
              </a:rPr>
              <a:t>Executive Leadership: Senior executives and leadership team members will use </a:t>
            </a:r>
            <a:r>
              <a:rPr lang="en-US" sz="2000" dirty="0" smtClean="0">
                <a:latin typeface="Times New Roman" pitchFamily="18" charset="0"/>
                <a:cs typeface="Times New Roman" pitchFamily="18" charset="0"/>
              </a:rPr>
              <a:t>this employee performance analysis</a:t>
            </a:r>
          </a:p>
          <a:p>
            <a:pPr marL="285750" indent="-285750">
              <a:buFont typeface="Arial" pitchFamily="34" charset="0"/>
              <a:buChar char="•"/>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1493465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736"/>
            <a:ext cx="8640960" cy="95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2482" y="5517232"/>
            <a:ext cx="1779835" cy="1181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23528" y="1924088"/>
            <a:ext cx="7848872" cy="3970318"/>
          </a:xfrm>
          <a:prstGeom prst="rect">
            <a:avLst/>
          </a:prstGeom>
        </p:spPr>
        <p:txBody>
          <a:bodyPr wrap="square">
            <a:spAutoFit/>
          </a:bodyPr>
          <a:lstStyle/>
          <a:p>
            <a:pPr marL="285750" indent="-285750">
              <a:buFont typeface="Arial" pitchFamily="34" charset="0"/>
              <a:buChar char="•"/>
            </a:pPr>
            <a:r>
              <a:rPr lang="en-US" b="1" dirty="0"/>
              <a:t>Streamlined Evaluation Process: </a:t>
            </a:r>
            <a:r>
              <a:rPr lang="en-US" dirty="0"/>
              <a:t>Automate performance evaluations, reducing administrative burden and increasing efficiency</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b="1" dirty="0" smtClean="0"/>
              <a:t>Actionable </a:t>
            </a:r>
            <a:r>
              <a:rPr lang="en-US" b="1" dirty="0"/>
              <a:t>Insights</a:t>
            </a:r>
            <a:r>
              <a:rPr lang="en-US" dirty="0"/>
              <a:t>: Provide data-driven insights to inform performance decisions, identify areas for improvement, and optimize employee development</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b="1" dirty="0"/>
              <a:t>Personalized Development Plans</a:t>
            </a:r>
            <a:r>
              <a:rPr lang="en-US" dirty="0"/>
              <a:t>: Create tailored development plans, aligning employee goals with organizational objectives and career aspirations</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b="1" dirty="0"/>
              <a:t>Real-time Feedback and Coaching: </a:t>
            </a:r>
            <a:r>
              <a:rPr lang="en-US" dirty="0"/>
              <a:t>Enable managers to provide regular, constructive feedback and coaching, driving employee growth and improvement.</a:t>
            </a:r>
            <a:endParaRPr lang="en-IN" dirty="0"/>
          </a:p>
        </p:txBody>
      </p:sp>
    </p:spTree>
    <p:extLst>
      <p:ext uri="{BB962C8B-B14F-4D97-AF65-F5344CB8AC3E}">
        <p14:creationId xmlns:p14="http://schemas.microsoft.com/office/powerpoint/2010/main" val="19970191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0728"/>
            <a:ext cx="6297613"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751497" y="2033985"/>
            <a:ext cx="6124759" cy="461665"/>
          </a:xfrm>
          <a:prstGeom prst="rect">
            <a:avLst/>
          </a:prstGeom>
        </p:spPr>
        <p:txBody>
          <a:bodyPr wrap="square">
            <a:spAutoFit/>
          </a:bodyPr>
          <a:lstStyle/>
          <a:p>
            <a:pPr marL="342900" indent="-342900">
              <a:buFont typeface="Arial" pitchFamily="34" charset="0"/>
              <a:buChar char="•"/>
            </a:pPr>
            <a:r>
              <a:rPr lang="en-IN" sz="2400" dirty="0">
                <a:latin typeface="Times New Roman" pitchFamily="18" charset="0"/>
                <a:cs typeface="Times New Roman" pitchFamily="18" charset="0"/>
              </a:rPr>
              <a:t> </a:t>
            </a:r>
            <a:r>
              <a:rPr lang="en-IN" sz="2400" dirty="0" smtClean="0">
                <a:latin typeface="Times New Roman" pitchFamily="18" charset="0"/>
                <a:cs typeface="Times New Roman" pitchFamily="18" charset="0"/>
              </a:rPr>
              <a:t>Understanding </a:t>
            </a:r>
            <a:r>
              <a:rPr lang="en-IN" sz="2400" dirty="0">
                <a:latin typeface="Times New Roman" pitchFamily="18" charset="0"/>
                <a:cs typeface="Times New Roman" pitchFamily="18" charset="0"/>
              </a:rPr>
              <a:t>the Dataset</a:t>
            </a:r>
          </a:p>
        </p:txBody>
      </p:sp>
      <p:sp>
        <p:nvSpPr>
          <p:cNvPr id="3" name="Rectangle 2"/>
          <p:cNvSpPr/>
          <p:nvPr/>
        </p:nvSpPr>
        <p:spPr>
          <a:xfrm>
            <a:off x="774828" y="2495650"/>
            <a:ext cx="4733276" cy="461665"/>
          </a:xfrm>
          <a:prstGeom prst="rect">
            <a:avLst/>
          </a:prstGeom>
        </p:spPr>
        <p:txBody>
          <a:bodyPr wrap="square">
            <a:spAutoFit/>
          </a:bodyPr>
          <a:lstStyle/>
          <a:p>
            <a:pPr marL="285750" indent="-285750">
              <a:buFont typeface="Arial" pitchFamily="34" charset="0"/>
              <a:buChar char="•"/>
            </a:pPr>
            <a:r>
              <a:rPr lang="en-IN" sz="24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Data</a:t>
            </a:r>
            <a:r>
              <a:rPr lang="en-IN" sz="2400" b="1"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Cleaning </a:t>
            </a:r>
            <a:r>
              <a:rPr lang="en-IN" sz="2400" dirty="0" smtClean="0">
                <a:latin typeface="Times New Roman" pitchFamily="18" charset="0"/>
                <a:cs typeface="Times New Roman" pitchFamily="18" charset="0"/>
              </a:rPr>
              <a:t>and </a:t>
            </a:r>
            <a:r>
              <a:rPr lang="en-IN" sz="2400" dirty="0">
                <a:latin typeface="Times New Roman" pitchFamily="18" charset="0"/>
                <a:cs typeface="Times New Roman" pitchFamily="18" charset="0"/>
              </a:rPr>
              <a:t>Preparation</a:t>
            </a:r>
          </a:p>
        </p:txBody>
      </p:sp>
      <p:sp>
        <p:nvSpPr>
          <p:cNvPr id="4" name="Rectangle 3"/>
          <p:cNvSpPr/>
          <p:nvPr/>
        </p:nvSpPr>
        <p:spPr>
          <a:xfrm>
            <a:off x="774828" y="2957315"/>
            <a:ext cx="5021308" cy="461665"/>
          </a:xfrm>
          <a:prstGeom prst="rect">
            <a:avLst/>
          </a:prstGeom>
        </p:spPr>
        <p:txBody>
          <a:bodyPr wrap="square">
            <a:spAutoFit/>
          </a:bodyPr>
          <a:lstStyle/>
          <a:p>
            <a:pPr marL="285750" indent="-285750">
              <a:buFont typeface="Arial" pitchFamily="34" charset="0"/>
              <a:buChar char="•"/>
            </a:pPr>
            <a:r>
              <a:rPr lang="en-IN" sz="2400" dirty="0">
                <a:latin typeface="Times New Roman" pitchFamily="18" charset="0"/>
                <a:cs typeface="Times New Roman" pitchFamily="18" charset="0"/>
              </a:rPr>
              <a:t>Exploratory Data Analysis </a:t>
            </a:r>
            <a:r>
              <a:rPr lang="en-IN" sz="2400" dirty="0" smtClean="0">
                <a:latin typeface="Times New Roman" pitchFamily="18" charset="0"/>
                <a:cs typeface="Times New Roman" pitchFamily="18" charset="0"/>
              </a:rPr>
              <a:t>(EDA)</a:t>
            </a:r>
            <a:endParaRPr lang="en-IN" dirty="0"/>
          </a:p>
        </p:txBody>
      </p:sp>
      <p:sp>
        <p:nvSpPr>
          <p:cNvPr id="5" name="Rectangle 4"/>
          <p:cNvSpPr/>
          <p:nvPr/>
        </p:nvSpPr>
        <p:spPr>
          <a:xfrm flipH="1">
            <a:off x="774827" y="3418980"/>
            <a:ext cx="3653155" cy="461665"/>
          </a:xfrm>
          <a:prstGeom prst="rect">
            <a:avLst/>
          </a:prstGeom>
        </p:spPr>
        <p:txBody>
          <a:bodyPr wrap="square">
            <a:spAutoFit/>
          </a:bodyPr>
          <a:lstStyle/>
          <a:p>
            <a:pPr marL="285750" indent="-285750">
              <a:buFont typeface="Arial" pitchFamily="34" charset="0"/>
              <a:buChar char="•"/>
            </a:pPr>
            <a:r>
              <a:rPr lang="en-IN" sz="2400" dirty="0">
                <a:latin typeface="Times New Roman" pitchFamily="18" charset="0"/>
                <a:cs typeface="Times New Roman" pitchFamily="18" charset="0"/>
              </a:rPr>
              <a:t>Advanced Analysis</a:t>
            </a:r>
          </a:p>
        </p:txBody>
      </p:sp>
      <p:sp>
        <p:nvSpPr>
          <p:cNvPr id="6" name="Rectangle 5"/>
          <p:cNvSpPr/>
          <p:nvPr/>
        </p:nvSpPr>
        <p:spPr>
          <a:xfrm>
            <a:off x="751499" y="3880646"/>
            <a:ext cx="5201084" cy="461665"/>
          </a:xfrm>
          <a:prstGeom prst="rect">
            <a:avLst/>
          </a:prstGeom>
        </p:spPr>
        <p:txBody>
          <a:bodyPr wrap="square">
            <a:spAutoFit/>
          </a:bodyPr>
          <a:lstStyle/>
          <a:p>
            <a:pPr marL="285750" indent="-285750">
              <a:buFont typeface="Arial" pitchFamily="34" charset="0"/>
              <a:buChar char="•"/>
            </a:pPr>
            <a:r>
              <a:rPr lang="en-IN" sz="2400" dirty="0">
                <a:latin typeface="Times New Roman" pitchFamily="18" charset="0"/>
                <a:cs typeface="Times New Roman" pitchFamily="18" charset="0"/>
              </a:rPr>
              <a:t>Reporting and Interpretation</a:t>
            </a:r>
          </a:p>
        </p:txBody>
      </p:sp>
      <p:sp>
        <p:nvSpPr>
          <p:cNvPr id="7" name="Rectangle 6"/>
          <p:cNvSpPr/>
          <p:nvPr/>
        </p:nvSpPr>
        <p:spPr>
          <a:xfrm>
            <a:off x="774827" y="4342312"/>
            <a:ext cx="5157777" cy="461665"/>
          </a:xfrm>
          <a:prstGeom prst="rect">
            <a:avLst/>
          </a:prstGeom>
        </p:spPr>
        <p:txBody>
          <a:bodyPr wrap="square">
            <a:spAutoFit/>
          </a:bodyPr>
          <a:lstStyle/>
          <a:p>
            <a:pPr marL="285750" indent="-285750">
              <a:buFont typeface="Arial" pitchFamily="34" charset="0"/>
              <a:buChar char="•"/>
            </a:pPr>
            <a:r>
              <a:rPr lang="en-IN" sz="2400" dirty="0">
                <a:latin typeface="Times New Roman" pitchFamily="18" charset="0"/>
                <a:cs typeface="Times New Roman" pitchFamily="18" charset="0"/>
              </a:rPr>
              <a:t>Ethical</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Considerations</a:t>
            </a:r>
          </a:p>
        </p:txBody>
      </p:sp>
      <p:sp>
        <p:nvSpPr>
          <p:cNvPr id="8" name="Rectangle 7"/>
          <p:cNvSpPr/>
          <p:nvPr/>
        </p:nvSpPr>
        <p:spPr>
          <a:xfrm>
            <a:off x="774828" y="4803978"/>
            <a:ext cx="3414852" cy="461665"/>
          </a:xfrm>
          <a:prstGeom prst="rect">
            <a:avLst/>
          </a:prstGeom>
        </p:spPr>
        <p:txBody>
          <a:bodyPr wrap="square">
            <a:spAutoFit/>
          </a:bodyPr>
          <a:lstStyle/>
          <a:p>
            <a:pPr marL="285750" indent="-285750">
              <a:buFont typeface="Arial" pitchFamily="34" charset="0"/>
              <a:buChar char="•"/>
            </a:pPr>
            <a:r>
              <a:rPr lang="en-IN" sz="2400" dirty="0">
                <a:latin typeface="Times New Roman" pitchFamily="18" charset="0"/>
                <a:cs typeface="Times New Roman" pitchFamily="18" charset="0"/>
              </a:rPr>
              <a:t>Tools and Techniques</a:t>
            </a:r>
          </a:p>
        </p:txBody>
      </p:sp>
    </p:spTree>
    <p:extLst>
      <p:ext uri="{BB962C8B-B14F-4D97-AF65-F5344CB8AC3E}">
        <p14:creationId xmlns:p14="http://schemas.microsoft.com/office/powerpoint/2010/main" val="3055225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53428"/>
            <a:ext cx="8199437"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0905" y="3140968"/>
            <a:ext cx="1907704" cy="3131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67544" y="1786903"/>
            <a:ext cx="6912768" cy="1200329"/>
          </a:xfrm>
          <a:prstGeom prst="rect">
            <a:avLst/>
          </a:prstGeom>
        </p:spPr>
        <p:txBody>
          <a:bodyPr wrap="square">
            <a:spAutoFit/>
          </a:bodyPr>
          <a:lstStyle/>
          <a:p>
            <a:pPr marL="457200" indent="-457200">
              <a:buAutoNum type="arabicPeriod"/>
            </a:pPr>
            <a:r>
              <a:rPr lang="en-IN" sz="2400" dirty="0" smtClean="0">
                <a:latin typeface="Times New Roman" pitchFamily="18" charset="0"/>
                <a:cs typeface="Times New Roman" pitchFamily="18" charset="0"/>
              </a:rPr>
              <a:t>Advanced </a:t>
            </a:r>
            <a:r>
              <a:rPr lang="en-IN" sz="2400" dirty="0">
                <a:latin typeface="Times New Roman" pitchFamily="18" charset="0"/>
                <a:cs typeface="Times New Roman" pitchFamily="18" charset="0"/>
              </a:rPr>
              <a:t>Predictive </a:t>
            </a:r>
            <a:r>
              <a:rPr lang="en-IN" sz="2400" dirty="0" smtClean="0">
                <a:latin typeface="Times New Roman" pitchFamily="18" charset="0"/>
                <a:cs typeface="Times New Roman" pitchFamily="18" charset="0"/>
              </a:rPr>
              <a:t>Modelling</a:t>
            </a:r>
            <a:endParaRPr lang="en-IN" sz="2400" dirty="0" smtClean="0">
              <a:latin typeface="Times New Roman" pitchFamily="18" charset="0"/>
              <a:cs typeface="Times New Roman" pitchFamily="18" charset="0"/>
            </a:endParaRPr>
          </a:p>
          <a:p>
            <a:pPr marL="457200" indent="-457200">
              <a:buAutoNum type="arabicPeriod"/>
            </a:pPr>
            <a:endParaRPr lang="en-IN"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2.  </a:t>
            </a:r>
            <a:r>
              <a:rPr lang="en-IN" sz="2400" dirty="0">
                <a:latin typeface="Times New Roman" pitchFamily="18" charset="0"/>
                <a:cs typeface="Times New Roman" pitchFamily="18" charset="0"/>
              </a:rPr>
              <a:t>Dynamic Visual Dashboards</a:t>
            </a:r>
          </a:p>
        </p:txBody>
      </p:sp>
      <p:sp>
        <p:nvSpPr>
          <p:cNvPr id="3" name="Rectangle 2"/>
          <p:cNvSpPr/>
          <p:nvPr/>
        </p:nvSpPr>
        <p:spPr>
          <a:xfrm>
            <a:off x="467973" y="3290110"/>
            <a:ext cx="6390456" cy="461665"/>
          </a:xfrm>
          <a:prstGeom prst="rect">
            <a:avLst/>
          </a:prstGeom>
        </p:spPr>
        <p:txBody>
          <a:bodyPr wrap="square">
            <a:spAutoFit/>
          </a:bodyPr>
          <a:lstStyle/>
          <a:p>
            <a:r>
              <a:rPr lang="en-IN" sz="2400" dirty="0">
                <a:latin typeface="Times New Roman" pitchFamily="18" charset="0"/>
                <a:cs typeface="Times New Roman" pitchFamily="18" charset="0"/>
              </a:rPr>
              <a:t>3. Comprehensive Performance Segmentation</a:t>
            </a:r>
          </a:p>
        </p:txBody>
      </p:sp>
      <p:sp>
        <p:nvSpPr>
          <p:cNvPr id="4" name="Rectangle 3"/>
          <p:cNvSpPr/>
          <p:nvPr/>
        </p:nvSpPr>
        <p:spPr>
          <a:xfrm>
            <a:off x="467973" y="3982996"/>
            <a:ext cx="5544187" cy="461665"/>
          </a:xfrm>
          <a:prstGeom prst="rect">
            <a:avLst/>
          </a:prstGeom>
        </p:spPr>
        <p:txBody>
          <a:bodyPr wrap="square">
            <a:spAutoFit/>
          </a:bodyPr>
          <a:lstStyle/>
          <a:p>
            <a:r>
              <a:rPr lang="en-IN" sz="2400" dirty="0" smtClean="0">
                <a:latin typeface="Times New Roman" pitchFamily="18" charset="0"/>
                <a:cs typeface="Times New Roman" pitchFamily="18" charset="0"/>
              </a:rPr>
              <a:t>4. Integrated Data </a:t>
            </a:r>
            <a:r>
              <a:rPr lang="en-IN" sz="2400" dirty="0">
                <a:latin typeface="Times New Roman" pitchFamily="18" charset="0"/>
                <a:cs typeface="Times New Roman" pitchFamily="18" charset="0"/>
              </a:rPr>
              <a:t>Insights</a:t>
            </a:r>
          </a:p>
        </p:txBody>
      </p:sp>
    </p:spTree>
    <p:extLst>
      <p:ext uri="{BB962C8B-B14F-4D97-AF65-F5344CB8AC3E}">
        <p14:creationId xmlns:p14="http://schemas.microsoft.com/office/powerpoint/2010/main" val="41660897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219</TotalTime>
  <Words>516</Words>
  <Application>Microsoft Office PowerPoint</Application>
  <PresentationFormat>On-screen Show (4:3)</PresentationFormat>
  <Paragraphs>151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Employee Data Analysis using Excel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G A Laps</dc:creator>
  <cp:lastModifiedBy>G A Laps</cp:lastModifiedBy>
  <cp:revision>19</cp:revision>
  <dcterms:created xsi:type="dcterms:W3CDTF">2024-09-01T11:13:31Z</dcterms:created>
  <dcterms:modified xsi:type="dcterms:W3CDTF">2024-09-02T10:05:42Z</dcterms:modified>
</cp:coreProperties>
</file>