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0603-5AD3-C494-421B-E5323BD6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6943F-AC90-7C5C-6BA5-E3536545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4BCD-E563-25CB-919A-09D5FD3B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2CF3-0C61-140F-9D5E-9DD64BA4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5745-B346-243B-4222-70EBAF36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8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D5E2-207F-FFFE-E5D6-DCB5A69B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42A09-D0D2-2E78-0A44-92366517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7FAE-7153-08EE-C67B-389B820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57E8-D965-BEE8-B0A7-90FA50E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4D91-3BC3-ACA1-895C-AE8BFF0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FECF0-386D-70ED-B70C-774445E4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E50C-19BF-264B-07D6-B7241EC16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F369-E7B5-658A-D169-6992355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35F4-BF49-C9B9-D5EB-528D0349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8708-DD3A-C6C3-9FC1-D7152FD7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CA99-4113-5162-3E0E-5E5E96E2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EDF4-34E1-2295-A5E8-EE2A79BF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52CF-A046-BC3D-A6F4-B22A39A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A7CE-40D7-4885-FAC2-32E8B2A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BF3-819D-7A5E-B1A7-6F023DEE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4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07A1-2B10-CDF8-19D7-337EE5F7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4963-A6BE-3D5C-EC3B-DBB54F86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0559-660B-3CD2-28B9-72C82F2D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6960-6750-5D59-82A4-CD8C2675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1983-0B98-94B1-5FE0-433B4A37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1F2E-F2B7-D64C-ABC2-5A15E82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3FD9-740F-D517-3391-2F21B674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800F2-8219-FB16-8891-E1AF14CC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260E-1896-0364-D81F-2FF8683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1352-FCB6-6DDD-4951-A8FA3F23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661A-B6FE-E4B4-304F-9BFDEF94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2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4E5-4AA5-A110-F140-44A9A42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78A8-77A3-270B-00B6-C8263CFC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10C8D-0E31-B1B0-F2F2-7897741C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F6FE-AF2C-924E-64AD-BE6C0F396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28FD0-256A-6DCE-B482-7ABF1B507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DF8D2-681F-C727-08E4-F177C89E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9F85E-171F-EEFE-5403-FD059385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1D8F8-5C87-6E54-EE16-DC32F4C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2F47-6956-30FE-FC96-86043A31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B2661-C2B6-5B2C-380F-737BAC4D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2896-7EFE-0D93-A9E1-D1525C7D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FFA29-5EFE-316C-4C83-B6555A5B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B9675-8FCF-C5AF-B2C5-759C287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95505-58E0-846B-E726-4A9F2B7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740D-1E10-8202-F9AA-84163592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9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B72B-2F2E-0BC4-A9B5-43001860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F8F3-5655-5ECE-7181-9356DA3B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FC67C-5F25-BC90-3F95-5947CAEB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9239-E168-9180-555A-F0A14C6E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E7F4C-C487-8DD5-3719-ABE7B41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8D31-E3E6-3EF6-5C77-81EFE617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6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7CB9-0292-4564-DDE4-3DFD8987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C4607-C585-E320-1FC0-7A20F57F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1F51-EA52-65F2-2BD5-78AB6757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E3A6-6BB2-DECA-14F4-401CC3C7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982B-B38F-3E34-D501-35DA5AE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4E4ED-6CB4-993A-2487-9DE7CE4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72D31-236A-3C5A-E0FD-BF0C6A17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59BF-06D9-3505-731F-82C0AB28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671C-DAB4-BB85-ED2F-CF43147A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B833-D720-4A9A-9254-7C07252EF43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D566-F69B-6797-5E3C-2CF9FC2EE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D0EB-C8E0-7CE1-AD4A-42ACE0C5C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1693-132C-405D-B286-7AB3491A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3770-FEEA-8602-7DC4-FFDFF0A75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/>
              <a:t>ascading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tyle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640C6-2DA1-4A47-87A5-F71BB27C0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K. </a:t>
            </a:r>
            <a:r>
              <a:rPr lang="en-IN" dirty="0" err="1"/>
              <a:t>Sriharitha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5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8F464-20E1-EAE8-4AC2-27953A3965F3}"/>
              </a:ext>
            </a:extLst>
          </p:cNvPr>
          <p:cNvSpPr/>
          <p:nvPr/>
        </p:nvSpPr>
        <p:spPr>
          <a:xfrm>
            <a:off x="1328413" y="2713335"/>
            <a:ext cx="9535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include CSS inside HTML?</a:t>
            </a:r>
          </a:p>
        </p:txBody>
      </p:sp>
    </p:spTree>
    <p:extLst>
      <p:ext uri="{BB962C8B-B14F-4D97-AF65-F5344CB8AC3E}">
        <p14:creationId xmlns:p14="http://schemas.microsoft.com/office/powerpoint/2010/main" val="369055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35000-065E-7E33-AE8B-D78F5C24B55D}"/>
              </a:ext>
            </a:extLst>
          </p:cNvPr>
          <p:cNvSpPr/>
          <p:nvPr/>
        </p:nvSpPr>
        <p:spPr>
          <a:xfrm>
            <a:off x="0" y="407015"/>
            <a:ext cx="1210056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There are three ways to include CSS to our webpage.</a:t>
            </a: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Inline CSS</a:t>
            </a:r>
          </a:p>
          <a:p>
            <a:pPr marL="742950" indent="-742950" algn="just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Internal CSS</a:t>
            </a:r>
          </a:p>
          <a:p>
            <a:pPr marL="742950" indent="-742950" algn="just">
              <a:buAutoNum type="arabicPeriod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External CSS</a:t>
            </a:r>
          </a:p>
        </p:txBody>
      </p:sp>
    </p:spTree>
    <p:extLst>
      <p:ext uri="{BB962C8B-B14F-4D97-AF65-F5344CB8AC3E}">
        <p14:creationId xmlns:p14="http://schemas.microsoft.com/office/powerpoint/2010/main" val="207653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7FEE7-72B4-82B0-6684-0B949C34CE80}"/>
              </a:ext>
            </a:extLst>
          </p:cNvPr>
          <p:cNvSpPr txBox="1"/>
          <p:nvPr/>
        </p:nvSpPr>
        <p:spPr>
          <a:xfrm>
            <a:off x="447040" y="2099995"/>
            <a:ext cx="1158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 color: yellow;"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One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C0DFA-F11C-01F6-DEE2-0CC712AA9E96}"/>
              </a:ext>
            </a:extLst>
          </p:cNvPr>
          <p:cNvSpPr txBox="1"/>
          <p:nvPr/>
        </p:nvSpPr>
        <p:spPr>
          <a:xfrm>
            <a:off x="284480" y="4579035"/>
            <a:ext cx="1190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"color: blue; background-color: pink;"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paragraph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F7588-3C44-E1EA-1C9A-015816C9FB75}"/>
              </a:ext>
            </a:extLst>
          </p:cNvPr>
          <p:cNvSpPr/>
          <p:nvPr/>
        </p:nvSpPr>
        <p:spPr>
          <a:xfrm>
            <a:off x="4251052" y="82620"/>
            <a:ext cx="297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Inline CSS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889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7F5D4B-49BC-733F-D795-3B9790B3E93C}"/>
              </a:ext>
            </a:extLst>
          </p:cNvPr>
          <p:cNvSpPr/>
          <p:nvPr/>
        </p:nvSpPr>
        <p:spPr>
          <a:xfrm>
            <a:off x="3887354" y="163175"/>
            <a:ext cx="3543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Internal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6A02D-214D-2BB8-DE63-983D418AB08D}"/>
              </a:ext>
            </a:extLst>
          </p:cNvPr>
          <p:cNvSpPr txBox="1"/>
          <p:nvPr/>
        </p:nvSpPr>
        <p:spPr>
          <a:xfrm>
            <a:off x="1137920" y="1854260"/>
            <a:ext cx="98450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'Times New Roman'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90E781-9CBF-2FB6-7B57-7A10293DE6FA}"/>
              </a:ext>
            </a:extLst>
          </p:cNvPr>
          <p:cNvSpPr/>
          <p:nvPr/>
        </p:nvSpPr>
        <p:spPr>
          <a:xfrm>
            <a:off x="4008253" y="19040"/>
            <a:ext cx="3728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1032-F5AA-0585-778D-4E026B37F177}"/>
              </a:ext>
            </a:extLst>
          </p:cNvPr>
          <p:cNvSpPr txBox="1"/>
          <p:nvPr/>
        </p:nvSpPr>
        <p:spPr>
          <a:xfrm>
            <a:off x="304800" y="1859340"/>
            <a:ext cx="4886960" cy="31393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lawngreen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azure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0F21-4046-BD5F-6B93-0A33BCABC86D}"/>
              </a:ext>
            </a:extLst>
          </p:cNvPr>
          <p:cNvSpPr txBox="1"/>
          <p:nvPr/>
        </p:nvSpPr>
        <p:spPr>
          <a:xfrm>
            <a:off x="6238240" y="1727200"/>
            <a:ext cx="57404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&lt;html&gt;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&lt;head&gt;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 &lt;link  </a:t>
            </a:r>
            <a:r>
              <a:rPr lang="en-US" sz="2400" dirty="0" err="1">
                <a:latin typeface="Baskerville Old Face" panose="02020602080505020303" pitchFamily="18" charset="0"/>
              </a:rPr>
              <a:t>rel</a:t>
            </a:r>
            <a:r>
              <a:rPr lang="en-US" sz="2400" dirty="0">
                <a:latin typeface="Baskerville Old Face" panose="02020602080505020303" pitchFamily="18" charset="0"/>
              </a:rPr>
              <a:t>=“stylesheet”  </a:t>
            </a:r>
            <a:r>
              <a:rPr lang="en-US" sz="2400" dirty="0" err="1">
                <a:latin typeface="Baskerville Old Face" panose="02020602080505020303" pitchFamily="18" charset="0"/>
              </a:rPr>
              <a:t>href</a:t>
            </a:r>
            <a:r>
              <a:rPr lang="en-US" sz="2400" dirty="0">
                <a:latin typeface="Baskerville Old Face" panose="02020602080505020303" pitchFamily="18" charset="0"/>
              </a:rPr>
              <a:t>=“Test.css&gt;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&lt;/head&gt;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&lt;body&gt;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   &lt;h1&gt;this is heading one&lt;/h1&gt;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   &lt;div&gt; this is division &lt;/div&gt;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&lt;/body&gt;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&lt;/html&gt;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ACB1D5-443C-C828-183D-26A8415EF7A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191760" y="3429000"/>
            <a:ext cx="1046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89C347-6C7B-F76E-0423-9CDE7201B4D2}"/>
              </a:ext>
            </a:extLst>
          </p:cNvPr>
          <p:cNvSpPr/>
          <p:nvPr/>
        </p:nvSpPr>
        <p:spPr>
          <a:xfrm>
            <a:off x="1667893" y="1244105"/>
            <a:ext cx="16019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Test.css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0A71E-A501-DA1F-31A6-2B83AF1D7E78}"/>
              </a:ext>
            </a:extLst>
          </p:cNvPr>
          <p:cNvSpPr/>
          <p:nvPr/>
        </p:nvSpPr>
        <p:spPr>
          <a:xfrm>
            <a:off x="8279967" y="1185159"/>
            <a:ext cx="12843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44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02455-BB23-8869-D9BA-E2D3FFAB5E69}"/>
              </a:ext>
            </a:extLst>
          </p:cNvPr>
          <p:cNvSpPr/>
          <p:nvPr/>
        </p:nvSpPr>
        <p:spPr>
          <a:xfrm>
            <a:off x="3964619" y="2967335"/>
            <a:ext cx="4262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58990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17709-4DDF-EA14-F5DC-09D22F5BC585}"/>
              </a:ext>
            </a:extLst>
          </p:cNvPr>
          <p:cNvSpPr/>
          <p:nvPr/>
        </p:nvSpPr>
        <p:spPr>
          <a:xfrm>
            <a:off x="4056862" y="203815"/>
            <a:ext cx="3590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031C9-88FA-4F6E-7A17-693A542A78FF}"/>
              </a:ext>
            </a:extLst>
          </p:cNvPr>
          <p:cNvSpPr txBox="1"/>
          <p:nvPr/>
        </p:nvSpPr>
        <p:spPr>
          <a:xfrm>
            <a:off x="1137920" y="1483360"/>
            <a:ext cx="9154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background-color</a:t>
            </a:r>
          </a:p>
          <a:p>
            <a:endParaRPr lang="en-US" sz="3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background-image</a:t>
            </a:r>
          </a:p>
          <a:p>
            <a:endParaRPr lang="en-US" sz="3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background-repeat</a:t>
            </a:r>
          </a:p>
          <a:p>
            <a:endParaRPr lang="en-US" sz="3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background-attachment</a:t>
            </a:r>
          </a:p>
          <a:p>
            <a:endParaRPr lang="en-US" sz="3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background-position</a:t>
            </a:r>
            <a:endParaRPr lang="en-IN" sz="3200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7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4FD92-505E-1823-34FA-BFC3BFBA7573}"/>
              </a:ext>
            </a:extLst>
          </p:cNvPr>
          <p:cNvSpPr/>
          <p:nvPr/>
        </p:nvSpPr>
        <p:spPr>
          <a:xfrm>
            <a:off x="4785426" y="-56436"/>
            <a:ext cx="213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border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CE50C-7EB3-DB2F-1903-53D3AEFE8496}"/>
              </a:ext>
            </a:extLst>
          </p:cNvPr>
          <p:cNvSpPr txBox="1"/>
          <p:nvPr/>
        </p:nvSpPr>
        <p:spPr>
          <a:xfrm>
            <a:off x="822895" y="880348"/>
            <a:ext cx="6096000" cy="488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border-style 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border-width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border-color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border-sides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rounded border (border-radius)</a:t>
            </a:r>
          </a:p>
        </p:txBody>
      </p:sp>
    </p:spTree>
    <p:extLst>
      <p:ext uri="{BB962C8B-B14F-4D97-AF65-F5344CB8AC3E}">
        <p14:creationId xmlns:p14="http://schemas.microsoft.com/office/powerpoint/2010/main" val="299504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1CA68-4297-22B5-64B1-EE3734F7D6E3}"/>
              </a:ext>
            </a:extLst>
          </p:cNvPr>
          <p:cNvSpPr/>
          <p:nvPr/>
        </p:nvSpPr>
        <p:spPr>
          <a:xfrm>
            <a:off x="4705684" y="2601575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Element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052A0-C1FB-F700-FECF-57CF169968B1}"/>
              </a:ext>
            </a:extLst>
          </p:cNvPr>
          <p:cNvSpPr txBox="1"/>
          <p:nvPr/>
        </p:nvSpPr>
        <p:spPr>
          <a:xfrm>
            <a:off x="2230120" y="1332854"/>
            <a:ext cx="7731760" cy="396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44D56-E6D8-78AF-658A-D8FE03F7BEB3}"/>
              </a:ext>
            </a:extLst>
          </p:cNvPr>
          <p:cNvSpPr txBox="1"/>
          <p:nvPr/>
        </p:nvSpPr>
        <p:spPr>
          <a:xfrm>
            <a:off x="4399289" y="2390060"/>
            <a:ext cx="3525510" cy="15723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16B64-10C9-9E02-8C43-D0F4D8CB7D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30120" y="3176230"/>
            <a:ext cx="21691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B4EED-5EC5-C91E-0608-38F6778915F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924799" y="3176230"/>
            <a:ext cx="2037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27751-5C21-E74F-9D20-05485DFEC00F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6096000" y="1332854"/>
            <a:ext cx="0" cy="1080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9FFADF-604E-EFEF-728B-802CE55C8BB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96000" y="3985229"/>
            <a:ext cx="0" cy="1310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98109-0671-BF6E-BD76-9487848D0072}"/>
              </a:ext>
            </a:extLst>
          </p:cNvPr>
          <p:cNvSpPr/>
          <p:nvPr/>
        </p:nvSpPr>
        <p:spPr>
          <a:xfrm>
            <a:off x="6043594" y="1597998"/>
            <a:ext cx="18288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Margin-top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E424-E5C4-5F21-AC38-3D759527EB69}"/>
              </a:ext>
            </a:extLst>
          </p:cNvPr>
          <p:cNvSpPr/>
          <p:nvPr/>
        </p:nvSpPr>
        <p:spPr>
          <a:xfrm>
            <a:off x="5984239" y="4427310"/>
            <a:ext cx="242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Margin-botto</a:t>
            </a:r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endParaRPr 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A404A-EC30-A468-8BD7-74B6F55710F8}"/>
              </a:ext>
            </a:extLst>
          </p:cNvPr>
          <p:cNvSpPr/>
          <p:nvPr/>
        </p:nvSpPr>
        <p:spPr>
          <a:xfrm>
            <a:off x="7837226" y="3116580"/>
            <a:ext cx="20855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Margin-Right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DC72F-91DC-9DB4-6729-3203CD6D1F84}"/>
              </a:ext>
            </a:extLst>
          </p:cNvPr>
          <p:cNvSpPr/>
          <p:nvPr/>
        </p:nvSpPr>
        <p:spPr>
          <a:xfrm>
            <a:off x="2356155" y="3176230"/>
            <a:ext cx="1888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Margin-Left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371EBD05-E409-DF89-92F8-24CA5A02C2F3}"/>
              </a:ext>
            </a:extLst>
          </p:cNvPr>
          <p:cNvSpPr/>
          <p:nvPr/>
        </p:nvSpPr>
        <p:spPr>
          <a:xfrm>
            <a:off x="9047479" y="474337"/>
            <a:ext cx="2753358" cy="523220"/>
          </a:xfrm>
          <a:prstGeom prst="borderCallout1">
            <a:avLst>
              <a:gd name="adj1" fmla="val 100307"/>
              <a:gd name="adj2" fmla="val 24139"/>
              <a:gd name="adj3" fmla="val 403773"/>
              <a:gd name="adj4" fmla="val -405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Border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F80174-BC79-4BF4-2C90-623607B43B58}"/>
              </a:ext>
            </a:extLst>
          </p:cNvPr>
          <p:cNvSpPr/>
          <p:nvPr/>
        </p:nvSpPr>
        <p:spPr>
          <a:xfrm>
            <a:off x="2499251" y="51961"/>
            <a:ext cx="5645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00B050"/>
                </a:solidFill>
                <a:effectLst/>
              </a:rPr>
              <a:t>Margins &amp; padding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25C1E-8F7A-06D6-CE3F-4F2222E7C98F}"/>
              </a:ext>
            </a:extLst>
          </p:cNvPr>
          <p:cNvSpPr txBox="1"/>
          <p:nvPr/>
        </p:nvSpPr>
        <p:spPr>
          <a:xfrm>
            <a:off x="4785140" y="2824490"/>
            <a:ext cx="239798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4995E4E-4A27-E972-ED7F-C54F08CE8E89}"/>
              </a:ext>
            </a:extLst>
          </p:cNvPr>
          <p:cNvSpPr/>
          <p:nvPr/>
        </p:nvSpPr>
        <p:spPr>
          <a:xfrm>
            <a:off x="8880012" y="5630551"/>
            <a:ext cx="2753358" cy="523220"/>
          </a:xfrm>
          <a:prstGeom prst="borderCallout1">
            <a:avLst>
              <a:gd name="adj1" fmla="val -14261"/>
              <a:gd name="adj2" fmla="val 20449"/>
              <a:gd name="adj3" fmla="val -402083"/>
              <a:gd name="adj4" fmla="val -508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Padding 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0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942F6-AE0A-6A28-09A9-E5C9C47A2E0B}"/>
              </a:ext>
            </a:extLst>
          </p:cNvPr>
          <p:cNvSpPr txBox="1"/>
          <p:nvPr/>
        </p:nvSpPr>
        <p:spPr>
          <a:xfrm>
            <a:off x="711200" y="228123"/>
            <a:ext cx="915416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Height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rgbClr val="00B0F0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Text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 	text color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	text alignment	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	text decoration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	text spacing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	txt shadow</a:t>
            </a:r>
          </a:p>
          <a:p>
            <a:pPr marL="457200" indent="-10160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Font</a:t>
            </a:r>
          </a:p>
          <a:p>
            <a:pPr marL="285750" indent="698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	font-family</a:t>
            </a:r>
          </a:p>
          <a:p>
            <a:pPr marL="285750" indent="608013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	font-style</a:t>
            </a:r>
          </a:p>
          <a:p>
            <a:pPr marL="285750" indent="6985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	font-size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81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72C247-E852-8B0B-AA24-3000A7F8305A}"/>
              </a:ext>
            </a:extLst>
          </p:cNvPr>
          <p:cNvSpPr txBox="1"/>
          <p:nvPr/>
        </p:nvSpPr>
        <p:spPr>
          <a:xfrm>
            <a:off x="406400" y="847844"/>
            <a:ext cx="11125200" cy="442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It is used to design the HTML tags.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They can make look and feel better for a web page.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They can be combined with HTML and XML tags.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We can write CSS once and we can reuse them for multiple times.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It loads faster than HTML.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It is easy to maintain.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9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0A585-6D36-CB6B-F907-BDB4736EF3DB}"/>
              </a:ext>
            </a:extLst>
          </p:cNvPr>
          <p:cNvSpPr txBox="1"/>
          <p:nvPr/>
        </p:nvSpPr>
        <p:spPr>
          <a:xfrm>
            <a:off x="822960" y="71120"/>
            <a:ext cx="108508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Position</a:t>
            </a:r>
          </a:p>
          <a:p>
            <a:pPr marL="1076325" indent="-9048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static</a:t>
            </a:r>
          </a:p>
          <a:p>
            <a:pPr marL="1076325" indent="-9048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relative</a:t>
            </a:r>
          </a:p>
          <a:p>
            <a:pPr marL="1076325" indent="-9048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fixed</a:t>
            </a:r>
          </a:p>
          <a:p>
            <a:pPr marL="1076325" indent="-9048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absolute</a:t>
            </a:r>
          </a:p>
          <a:p>
            <a:pPr marL="1076325" indent="-9048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sticky</a:t>
            </a:r>
          </a:p>
          <a:p>
            <a:endParaRPr lang="en-IN" sz="32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Transitions</a:t>
            </a:r>
          </a:p>
          <a:p>
            <a:endParaRPr lang="en-IN" sz="32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marL="98583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 	transition</a:t>
            </a:r>
          </a:p>
          <a:p>
            <a:pPr marL="98583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transition-delay</a:t>
            </a:r>
          </a:p>
          <a:p>
            <a:pPr marL="98583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transition-duration</a:t>
            </a:r>
          </a:p>
          <a:p>
            <a:pPr marL="985838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transition-property</a:t>
            </a:r>
          </a:p>
          <a:p>
            <a:r>
              <a:rPr lang="en-I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7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7A55A-C379-47FF-07A3-474B5EC214A3}"/>
              </a:ext>
            </a:extLst>
          </p:cNvPr>
          <p:cNvSpPr txBox="1"/>
          <p:nvPr/>
        </p:nvSpPr>
        <p:spPr>
          <a:xfrm>
            <a:off x="508000" y="256947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Animations: </a:t>
            </a:r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@key-frames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animation-name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animation-duration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animation-delay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animation-iteration-count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animation-direction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animation-timing-function</a:t>
            </a:r>
          </a:p>
          <a:p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		animation</a:t>
            </a:r>
          </a:p>
          <a:p>
            <a:endParaRPr lang="en-IN" sz="28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Visibility :     </a:t>
            </a:r>
            <a:r>
              <a:rPr lang="en-IN" sz="28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V</a:t>
            </a:r>
            <a:r>
              <a:rPr lang="en-IN" sz="2800" b="0" i="0" dirty="0">
                <a:solidFill>
                  <a:srgbClr val="0070C0"/>
                </a:solidFill>
                <a:effectLst/>
                <a:latin typeface="Baskerville Old Face" panose="02020602080505020303" pitchFamily="18" charset="0"/>
              </a:rPr>
              <a:t>isible</a:t>
            </a:r>
          </a:p>
          <a:p>
            <a:r>
              <a:rPr lang="en-IN" sz="2800" b="0" i="0" dirty="0">
                <a:solidFill>
                  <a:srgbClr val="0070C0"/>
                </a:solidFill>
                <a:effectLst/>
                <a:latin typeface="Baskerville Old Face" panose="02020602080505020303" pitchFamily="18" charset="0"/>
              </a:rPr>
              <a:t>		Hidden</a:t>
            </a:r>
          </a:p>
          <a:p>
            <a:r>
              <a:rPr lang="en-IN" sz="2800" b="0" i="0" dirty="0">
                <a:solidFill>
                  <a:srgbClr val="0070C0"/>
                </a:solidFill>
                <a:effectLst/>
                <a:latin typeface="Baskerville Old Face" panose="02020602080505020303" pitchFamily="18" charset="0"/>
              </a:rPr>
              <a:t>		Collapse</a:t>
            </a:r>
          </a:p>
          <a:p>
            <a:r>
              <a:rPr lang="en-IN" sz="2800" b="0" i="0" dirty="0">
                <a:solidFill>
                  <a:srgbClr val="0070C0"/>
                </a:solidFill>
                <a:effectLst/>
                <a:latin typeface="Baskerville Old Face" panose="02020602080505020303" pitchFamily="18" charset="0"/>
              </a:rPr>
              <a:t>		Initial</a:t>
            </a:r>
          </a:p>
          <a:p>
            <a:r>
              <a:rPr lang="en-IN" sz="2800" b="0" i="0" dirty="0">
                <a:solidFill>
                  <a:srgbClr val="0070C0"/>
                </a:solidFill>
                <a:effectLst/>
                <a:latin typeface="Baskerville Old Face" panose="02020602080505020303" pitchFamily="18" charset="0"/>
              </a:rPr>
              <a:t>		inherit</a:t>
            </a:r>
            <a:endParaRPr lang="en-IN" sz="28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8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0F05A2-60BE-1DAF-BB46-DB44779D96B5}"/>
              </a:ext>
            </a:extLst>
          </p:cNvPr>
          <p:cNvSpPr txBox="1"/>
          <p:nvPr/>
        </p:nvSpPr>
        <p:spPr>
          <a:xfrm>
            <a:off x="3596640" y="77545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selector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{</a:t>
            </a:r>
          </a:p>
          <a:p>
            <a:r>
              <a:rPr lang="en-US" sz="3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property1</a:t>
            </a:r>
            <a:r>
              <a:rPr lang="en-US" sz="3600" dirty="0">
                <a:latin typeface="Baskerville Old Face" panose="02020602080505020303" pitchFamily="18" charset="0"/>
              </a:rPr>
              <a:t>:value1;</a:t>
            </a:r>
          </a:p>
          <a:p>
            <a:r>
              <a:rPr lang="en-US" sz="3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property2</a:t>
            </a:r>
            <a:r>
              <a:rPr lang="en-US" sz="3600" dirty="0">
                <a:latin typeface="Baskerville Old Face" panose="02020602080505020303" pitchFamily="18" charset="0"/>
              </a:rPr>
              <a:t>:value2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 …;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}</a:t>
            </a:r>
            <a:endParaRPr lang="en-IN" sz="3600" dirty="0">
              <a:latin typeface="Baskerville Old Face" panose="02020602080505020303" pitchFamily="18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7663881E-539A-29C2-C04B-3D8DFFAD0C7E}"/>
              </a:ext>
            </a:extLst>
          </p:cNvPr>
          <p:cNvSpPr/>
          <p:nvPr/>
        </p:nvSpPr>
        <p:spPr>
          <a:xfrm>
            <a:off x="7091680" y="274320"/>
            <a:ext cx="3596640" cy="792480"/>
          </a:xfrm>
          <a:prstGeom prst="borderCallout1">
            <a:avLst>
              <a:gd name="adj1" fmla="val 18750"/>
              <a:gd name="adj2" fmla="val -8333"/>
              <a:gd name="adj3" fmla="val 108654"/>
              <a:gd name="adj4" fmla="val -558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Baskerville Old Face" panose="02020602080505020303" pitchFamily="18" charset="0"/>
              </a:rPr>
              <a:t>Element</a:t>
            </a:r>
            <a:r>
              <a:rPr lang="en-IN" sz="2400" dirty="0">
                <a:latin typeface="Baskerville Old Face" panose="02020602080505020303" pitchFamily="18" charset="0"/>
              </a:rPr>
              <a:t> name to which we would like to apply styles.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8ABAE7C-C52F-FFE7-F096-80AB3DEF5BFC}"/>
              </a:ext>
            </a:extLst>
          </p:cNvPr>
          <p:cNvSpPr/>
          <p:nvPr/>
        </p:nvSpPr>
        <p:spPr>
          <a:xfrm>
            <a:off x="7589520" y="3604964"/>
            <a:ext cx="3596640" cy="792480"/>
          </a:xfrm>
          <a:prstGeom prst="borderCallout1">
            <a:avLst>
              <a:gd name="adj1" fmla="val 18750"/>
              <a:gd name="adj2" fmla="val -8333"/>
              <a:gd name="adj3" fmla="val -91347"/>
              <a:gd name="adj4" fmla="val -287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skerville Old Face" panose="02020602080505020303" pitchFamily="18" charset="0"/>
              </a:rPr>
              <a:t>Style </a:t>
            </a:r>
            <a:r>
              <a:rPr lang="en-IN" sz="2400" b="1" dirty="0">
                <a:latin typeface="Baskerville Old Face" panose="02020602080505020303" pitchFamily="18" charset="0"/>
              </a:rPr>
              <a:t>value</a:t>
            </a:r>
            <a:r>
              <a:rPr lang="en-IN" sz="2400" dirty="0">
                <a:latin typeface="Baskerville Old Face" panose="02020602080505020303" pitchFamily="18" charset="0"/>
              </a:rPr>
              <a:t> which we would like to apply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0DB7577-53D4-12FD-2E9E-84CA92E8B0C1}"/>
              </a:ext>
            </a:extLst>
          </p:cNvPr>
          <p:cNvSpPr/>
          <p:nvPr/>
        </p:nvSpPr>
        <p:spPr>
          <a:xfrm>
            <a:off x="0" y="3300164"/>
            <a:ext cx="2804160" cy="792480"/>
          </a:xfrm>
          <a:prstGeom prst="borderCallout1">
            <a:avLst>
              <a:gd name="adj1" fmla="val -8173"/>
              <a:gd name="adj2" fmla="val 85870"/>
              <a:gd name="adj3" fmla="val -120834"/>
              <a:gd name="adj4" fmla="val 1285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skerville Old Face" panose="02020602080505020303" pitchFamily="18" charset="0"/>
              </a:rPr>
              <a:t>Style </a:t>
            </a:r>
            <a:r>
              <a:rPr lang="en-IN" sz="2400" b="1" dirty="0">
                <a:latin typeface="Baskerville Old Face" panose="02020602080505020303" pitchFamily="18" charset="0"/>
              </a:rPr>
              <a:t>type</a:t>
            </a:r>
            <a:r>
              <a:rPr lang="en-IN" sz="2400" dirty="0">
                <a:latin typeface="Baskerville Old Face" panose="02020602080505020303" pitchFamily="18" charset="0"/>
              </a:rPr>
              <a:t> which we would like to apply</a:t>
            </a:r>
          </a:p>
        </p:txBody>
      </p:sp>
    </p:spTree>
    <p:extLst>
      <p:ext uri="{BB962C8B-B14F-4D97-AF65-F5344CB8AC3E}">
        <p14:creationId xmlns:p14="http://schemas.microsoft.com/office/powerpoint/2010/main" val="21637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8DC01-8306-7526-80A3-151B50DF8557}"/>
              </a:ext>
            </a:extLst>
          </p:cNvPr>
          <p:cNvSpPr/>
          <p:nvPr/>
        </p:nvSpPr>
        <p:spPr>
          <a:xfrm>
            <a:off x="81706" y="396855"/>
            <a:ext cx="10057561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   h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1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{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				</a:t>
            </a:r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Color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: red;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							</a:t>
            </a:r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Background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: yellow;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}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0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9812D-A5C2-9B9C-2DA5-5AB2D2D729D7}"/>
              </a:ext>
            </a:extLst>
          </p:cNvPr>
          <p:cNvSpPr/>
          <p:nvPr/>
        </p:nvSpPr>
        <p:spPr>
          <a:xfrm>
            <a:off x="1140068" y="915015"/>
            <a:ext cx="9324732" cy="405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There are different types of selectors available in CSS.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skerville Old Face" panose="02020602080505020303" pitchFamily="18" charset="0"/>
              </a:rPr>
              <a:t>CSS element selector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skerville Old Face" panose="02020602080505020303" pitchFamily="18" charset="0"/>
              </a:rPr>
              <a:t>CSS id selector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skerville Old Face" panose="02020602080505020303" pitchFamily="18" charset="0"/>
              </a:rPr>
              <a:t>CSS CLASS selector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skerville Old Face" panose="02020602080505020303" pitchFamily="18" charset="0"/>
              </a:rPr>
              <a:t> CSS universal selector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skerville Old Face" panose="02020602080505020303" pitchFamily="18" charset="0"/>
              </a:rPr>
              <a:t> CSS group selector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9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2D29D-4454-758D-D21A-92BAF41739BB}"/>
              </a:ext>
            </a:extLst>
          </p:cNvPr>
          <p:cNvSpPr/>
          <p:nvPr/>
        </p:nvSpPr>
        <p:spPr>
          <a:xfrm>
            <a:off x="3625523" y="193655"/>
            <a:ext cx="4270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ABF4E-91DF-B0BC-612B-011BAB007EA6}"/>
              </a:ext>
            </a:extLst>
          </p:cNvPr>
          <p:cNvSpPr txBox="1"/>
          <p:nvPr/>
        </p:nvSpPr>
        <p:spPr>
          <a:xfrm>
            <a:off x="4734560" y="194703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#id_name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property1</a:t>
            </a:r>
            <a:r>
              <a:rPr lang="en-US" sz="2400" dirty="0">
                <a:latin typeface="Baskerville Old Face" panose="02020602080505020303" pitchFamily="18" charset="0"/>
              </a:rPr>
              <a:t>:value1;</a:t>
            </a:r>
          </a:p>
          <a:p>
            <a:r>
              <a:rPr lang="en-US" sz="2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property2</a:t>
            </a:r>
            <a:r>
              <a:rPr lang="en-US" sz="2400" dirty="0">
                <a:latin typeface="Baskerville Old Face" panose="02020602080505020303" pitchFamily="18" charset="0"/>
              </a:rPr>
              <a:t>:value2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…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…;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}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FCEB8-D086-FB92-1FA5-5768187F5252}"/>
              </a:ext>
            </a:extLst>
          </p:cNvPr>
          <p:cNvSpPr/>
          <p:nvPr/>
        </p:nvSpPr>
        <p:spPr>
          <a:xfrm>
            <a:off x="3144622" y="193655"/>
            <a:ext cx="5232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78E01-BA28-0327-4EB4-E0C0D508A1C2}"/>
              </a:ext>
            </a:extLst>
          </p:cNvPr>
          <p:cNvSpPr txBox="1"/>
          <p:nvPr/>
        </p:nvSpPr>
        <p:spPr>
          <a:xfrm>
            <a:off x="4297680" y="151015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.class_name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property1</a:t>
            </a:r>
            <a:r>
              <a:rPr lang="en-US" sz="3200" dirty="0">
                <a:latin typeface="Baskerville Old Face" panose="02020602080505020303" pitchFamily="18" charset="0"/>
              </a:rPr>
              <a:t>:value1;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property2</a:t>
            </a:r>
            <a:r>
              <a:rPr lang="en-US" sz="3200" dirty="0">
                <a:latin typeface="Baskerville Old Face" panose="02020602080505020303" pitchFamily="18" charset="0"/>
              </a:rPr>
              <a:t>:value2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	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	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	…;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}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E491A-56D2-D3D9-1D66-4958129D4B81}"/>
              </a:ext>
            </a:extLst>
          </p:cNvPr>
          <p:cNvSpPr txBox="1"/>
          <p:nvPr/>
        </p:nvSpPr>
        <p:spPr>
          <a:xfrm>
            <a:off x="3992880" y="1963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Baskerville Old Face" panose="02020602080505020303" pitchFamily="18" charset="0"/>
              </a:rPr>
              <a:t>CSS </a:t>
            </a:r>
            <a:r>
              <a:rPr lang="en-IN" sz="48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universal</a:t>
            </a:r>
            <a:r>
              <a:rPr lang="en-IN" sz="4800" dirty="0">
                <a:latin typeface="Baskerville Old Face" panose="02020602080505020303" pitchFamily="18" charset="0"/>
              </a:rPr>
              <a:t>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A8194-EC07-D54B-BB3B-E1CD84DF649C}"/>
              </a:ext>
            </a:extLst>
          </p:cNvPr>
          <p:cNvSpPr txBox="1"/>
          <p:nvPr/>
        </p:nvSpPr>
        <p:spPr>
          <a:xfrm>
            <a:off x="4196080" y="1337439"/>
            <a:ext cx="6096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*</a:t>
            </a:r>
            <a:r>
              <a:rPr lang="en-US" sz="3200" dirty="0">
                <a:latin typeface="Baskerville Old Face" panose="02020602080505020303" pitchFamily="18" charset="0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property1</a:t>
            </a:r>
            <a:r>
              <a:rPr lang="en-US" sz="3200" dirty="0">
                <a:latin typeface="Baskerville Old Face" panose="02020602080505020303" pitchFamily="18" charset="0"/>
              </a:rPr>
              <a:t>:value1;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property2</a:t>
            </a:r>
            <a:r>
              <a:rPr lang="en-US" sz="3200" dirty="0">
                <a:latin typeface="Baskerville Old Face" panose="02020602080505020303" pitchFamily="18" charset="0"/>
              </a:rPr>
              <a:t>:value2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	…;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}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2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96A18-5BF1-242B-C4F2-5E25F381A9E6}"/>
              </a:ext>
            </a:extLst>
          </p:cNvPr>
          <p:cNvSpPr/>
          <p:nvPr/>
        </p:nvSpPr>
        <p:spPr>
          <a:xfrm>
            <a:off x="3498917" y="81895"/>
            <a:ext cx="5397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en-US" sz="5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62227-2C2D-F2B5-93C8-F93775371262}"/>
              </a:ext>
            </a:extLst>
          </p:cNvPr>
          <p:cNvSpPr txBox="1"/>
          <p:nvPr/>
        </p:nvSpPr>
        <p:spPr>
          <a:xfrm>
            <a:off x="4196080" y="133743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Collection_of_elements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property1</a:t>
            </a:r>
            <a:r>
              <a:rPr lang="en-US" sz="3200" dirty="0">
                <a:latin typeface="Baskerville Old Face" panose="02020602080505020303" pitchFamily="18" charset="0"/>
              </a:rPr>
              <a:t>:value1;</a:t>
            </a:r>
          </a:p>
          <a:p>
            <a:r>
              <a:rPr lang="en-US" sz="32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	property2</a:t>
            </a:r>
            <a:r>
              <a:rPr lang="en-US" sz="3200" dirty="0">
                <a:latin typeface="Baskerville Old Face" panose="02020602080505020303" pitchFamily="18" charset="0"/>
              </a:rPr>
              <a:t>:value2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	 …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	…;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}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9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620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Baskerville Old Face</vt:lpstr>
      <vt:lpstr>Calibri</vt:lpstr>
      <vt:lpstr>Calibri Light</vt:lpstr>
      <vt:lpstr>Consolas</vt:lpstr>
      <vt:lpstr>Wingdings</vt:lpstr>
      <vt:lpstr>Office Theme</vt:lpstr>
      <vt:lpstr>Cascading Style 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Haritha K</dc:creator>
  <cp:lastModifiedBy>Haritha K</cp:lastModifiedBy>
  <cp:revision>69</cp:revision>
  <dcterms:created xsi:type="dcterms:W3CDTF">2024-08-17T16:24:25Z</dcterms:created>
  <dcterms:modified xsi:type="dcterms:W3CDTF">2024-09-23T07:05:14Z</dcterms:modified>
</cp:coreProperties>
</file>