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25" r:id="rId1"/>
  </p:sldMasterIdLst>
  <p:notesMasterIdLst>
    <p:notesMasterId r:id="rId15"/>
  </p:notesMasterIdLst>
  <p:sldIdLst>
    <p:sldId id="272" r:id="rId2"/>
    <p:sldId id="258" r:id="rId3"/>
    <p:sldId id="261" r:id="rId4"/>
    <p:sldId id="259" r:id="rId5"/>
    <p:sldId id="262" r:id="rId6"/>
    <p:sldId id="260" r:id="rId7"/>
    <p:sldId id="263" r:id="rId8"/>
    <p:sldId id="264" r:id="rId9"/>
    <p:sldId id="265" r:id="rId10"/>
    <p:sldId id="266" r:id="rId11"/>
    <p:sldId id="273" r:id="rId12"/>
    <p:sldId id="269" r:id="rId13"/>
    <p:sldId id="267"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oujanyasai911@gmail.com" initials="s" lastIdx="1" clrIdx="0">
    <p:extLst>
      <p:ext uri="{19B8F6BF-5375-455C-9EA6-DF929625EA0E}">
        <p15:presenceInfo xmlns:p15="http://schemas.microsoft.com/office/powerpoint/2012/main" userId="ce13f12b84d20f6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3294" autoAdjust="0"/>
  </p:normalViewPr>
  <p:slideViewPr>
    <p:cSldViewPr snapToGrid="0">
      <p:cViewPr varScale="1">
        <p:scale>
          <a:sx n="81" d="100"/>
          <a:sy n="81" d="100"/>
        </p:scale>
        <p:origin x="75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D72B06-CC20-4C2A-94D3-C146570BF3BC}" type="datetimeFigureOut">
              <a:rPr lang="en-IN" smtClean="0"/>
              <a:t>01-02-2025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874FBD-C4D6-45E0-9646-288003BF3C88}" type="slidenum">
              <a:rPr lang="en-IN" smtClean="0"/>
              <a:t>‹#›</a:t>
            </a:fld>
            <a:endParaRPr lang="en-IN"/>
          </a:p>
        </p:txBody>
      </p:sp>
    </p:spTree>
    <p:extLst>
      <p:ext uri="{BB962C8B-B14F-4D97-AF65-F5344CB8AC3E}">
        <p14:creationId xmlns:p14="http://schemas.microsoft.com/office/powerpoint/2010/main" val="10606295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A471C61-74DB-45A5-82D3-1795C4F1DCD5}" type="datetimeFigureOut">
              <a:rPr lang="en-IN" smtClean="0"/>
              <a:t>01-02-2025</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DCA1CD43-E12A-45F0-B60C-6A95FEF0DAF3}"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942448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471C61-74DB-45A5-82D3-1795C4F1DCD5}" type="datetimeFigureOut">
              <a:rPr lang="en-IN" smtClean="0"/>
              <a:t>01-02-2025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CA1CD43-E12A-45F0-B60C-6A95FEF0DAF3}"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483229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471C61-74DB-45A5-82D3-1795C4F1DCD5}" type="datetimeFigureOut">
              <a:rPr lang="en-IN" smtClean="0"/>
              <a:t>01-02-2025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CA1CD43-E12A-45F0-B60C-6A95FEF0DAF3}"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034761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471C61-74DB-45A5-82D3-1795C4F1DCD5}" type="datetimeFigureOut">
              <a:rPr lang="en-IN" smtClean="0"/>
              <a:t>01-02-2025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CA1CD43-E12A-45F0-B60C-6A95FEF0DAF3}"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821849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A471C61-74DB-45A5-82D3-1795C4F1DCD5}" type="datetimeFigureOut">
              <a:rPr lang="en-IN" smtClean="0"/>
              <a:t>01-02-2025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CA1CD43-E12A-45F0-B60C-6A95FEF0DAF3}"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500690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A471C61-74DB-45A5-82D3-1795C4F1DCD5}" type="datetimeFigureOut">
              <a:rPr lang="en-IN" smtClean="0"/>
              <a:t>01-02-2025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CA1CD43-E12A-45F0-B60C-6A95FEF0DAF3}"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099941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A471C61-74DB-45A5-82D3-1795C4F1DCD5}" type="datetimeFigureOut">
              <a:rPr lang="en-IN" smtClean="0"/>
              <a:t>01-02-2025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CA1CD43-E12A-45F0-B60C-6A95FEF0DAF3}"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803064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A471C61-74DB-45A5-82D3-1795C4F1DCD5}" type="datetimeFigureOut">
              <a:rPr lang="en-IN" smtClean="0"/>
              <a:t>01-02-2025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CA1CD43-E12A-45F0-B60C-6A95FEF0DAF3}"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810015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A471C61-74DB-45A5-82D3-1795C4F1DCD5}" type="datetimeFigureOut">
              <a:rPr lang="en-IN" smtClean="0"/>
              <a:t>01-02-2025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CA1CD43-E12A-45F0-B60C-6A95FEF0DAF3}" type="slidenum">
              <a:rPr lang="en-IN" smtClean="0"/>
              <a:t>‹#›</a:t>
            </a:fld>
            <a:endParaRPr lang="en-IN"/>
          </a:p>
        </p:txBody>
      </p:sp>
    </p:spTree>
    <p:extLst>
      <p:ext uri="{BB962C8B-B14F-4D97-AF65-F5344CB8AC3E}">
        <p14:creationId xmlns:p14="http://schemas.microsoft.com/office/powerpoint/2010/main" val="17422517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A471C61-74DB-45A5-82D3-1795C4F1DCD5}" type="datetimeFigureOut">
              <a:rPr lang="en-IN" smtClean="0"/>
              <a:t>01-02-2025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CA1CD43-E12A-45F0-B60C-6A95FEF0DAF3}"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979535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6A471C61-74DB-45A5-82D3-1795C4F1DCD5}" type="datetimeFigureOut">
              <a:rPr lang="en-IN" smtClean="0"/>
              <a:t>01-02-2025</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DCA1CD43-E12A-45F0-B60C-6A95FEF0DAF3}"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038978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6A471C61-74DB-45A5-82D3-1795C4F1DCD5}" type="datetimeFigureOut">
              <a:rPr lang="en-IN" smtClean="0"/>
              <a:t>01-02-2025</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DCA1CD43-E12A-45F0-B60C-6A95FEF0DAF3}"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05361983"/>
      </p:ext>
    </p:extLst>
  </p:cSld>
  <p:clrMap bg1="lt1" tx1="dk1" bg2="lt2" tx2="dk2" accent1="accent1" accent2="accent2" accent3="accent3" accent4="accent4" accent5="accent5" accent6="accent6" hlink="hlink" folHlink="folHlink"/>
  <p:sldLayoutIdLst>
    <p:sldLayoutId id="2147484226" r:id="rId1"/>
    <p:sldLayoutId id="2147484227" r:id="rId2"/>
    <p:sldLayoutId id="2147484228" r:id="rId3"/>
    <p:sldLayoutId id="2147484229" r:id="rId4"/>
    <p:sldLayoutId id="2147484230" r:id="rId5"/>
    <p:sldLayoutId id="2147484231" r:id="rId6"/>
    <p:sldLayoutId id="2147484232" r:id="rId7"/>
    <p:sldLayoutId id="2147484233" r:id="rId8"/>
    <p:sldLayoutId id="2147484234" r:id="rId9"/>
    <p:sldLayoutId id="2147484235" r:id="rId10"/>
    <p:sldLayoutId id="2147484236"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A3EC3-30B9-D0FD-7355-FB0E3D624702}"/>
              </a:ext>
            </a:extLst>
          </p:cNvPr>
          <p:cNvSpPr>
            <a:spLocks noGrp="1"/>
          </p:cNvSpPr>
          <p:nvPr>
            <p:ph type="title"/>
          </p:nvPr>
        </p:nvSpPr>
        <p:spPr>
          <a:xfrm>
            <a:off x="1350380" y="749461"/>
            <a:ext cx="9849433" cy="5359078"/>
          </a:xfrm>
        </p:spPr>
        <p:txBody>
          <a:bodyPr>
            <a:noAutofit/>
          </a:bodyPr>
          <a:lstStyle/>
          <a:p>
            <a:r>
              <a:rPr lang="en-US" sz="4000" b="1" i="0" dirty="0">
                <a:solidFill>
                  <a:srgbClr val="374151"/>
                </a:solidFill>
                <a:effectLst/>
                <a:latin typeface="Times New Roman" panose="02020603050405020304" pitchFamily="18" charset="0"/>
                <a:cs typeface="Times New Roman" panose="02020603050405020304" pitchFamily="18" charset="0"/>
              </a:rPr>
              <a:t>DRIVER DROWSINESS DETECTION USING MACHINE LEARNING WITH VISUAL BEHAVIOUR.</a:t>
            </a:r>
            <a:br>
              <a:rPr lang="en-US" sz="4000" i="0" dirty="0">
                <a:solidFill>
                  <a:srgbClr val="374151"/>
                </a:solidFill>
                <a:effectLst/>
                <a:latin typeface="Söhne"/>
              </a:rPr>
            </a:br>
            <a:br>
              <a:rPr lang="en-US" sz="4000" b="1" i="0" dirty="0">
                <a:solidFill>
                  <a:srgbClr val="374151"/>
                </a:solidFill>
                <a:effectLst/>
                <a:latin typeface="Söhne"/>
              </a:rPr>
            </a:br>
            <a:endParaRPr lang="en-IN" sz="4000" dirty="0"/>
          </a:p>
        </p:txBody>
      </p:sp>
      <p:pic>
        <p:nvPicPr>
          <p:cNvPr id="3076" name="Picture 4" descr="Cloud security - highly relevant and yet neglected by many companies. Why?  - Allgeier secion">
            <a:extLst>
              <a:ext uri="{FF2B5EF4-FFF2-40B4-BE49-F238E27FC236}">
                <a16:creationId xmlns:a16="http://schemas.microsoft.com/office/drawing/2014/main" id="{DE30B1D5-F858-353D-E873-49A6AE3E4E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8365" y="3158836"/>
            <a:ext cx="10664536" cy="27709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74210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0AE3B-5F21-3009-8027-3821BC5B4039}"/>
              </a:ext>
            </a:extLst>
          </p:cNvPr>
          <p:cNvSpPr>
            <a:spLocks noGrp="1"/>
          </p:cNvSpPr>
          <p:nvPr>
            <p:ph type="title"/>
          </p:nvPr>
        </p:nvSpPr>
        <p:spPr>
          <a:xfrm>
            <a:off x="900546" y="1025236"/>
            <a:ext cx="6636328" cy="748146"/>
          </a:xfrm>
        </p:spPr>
        <p:txBody>
          <a:bodyPr>
            <a:normAutofit/>
          </a:bodyPr>
          <a:lstStyle/>
          <a:p>
            <a:r>
              <a:rPr lang="en-IN" sz="4000" b="1" dirty="0">
                <a:latin typeface="Times New Roman" panose="02020603050405020304" pitchFamily="18" charset="0"/>
                <a:cs typeface="Times New Roman" panose="02020603050405020304" pitchFamily="18" charset="0"/>
              </a:rPr>
              <a:t>SYSTEM REQUIRMENTS</a:t>
            </a:r>
          </a:p>
        </p:txBody>
      </p:sp>
      <p:sp>
        <p:nvSpPr>
          <p:cNvPr id="3" name="Content Placeholder 2">
            <a:extLst>
              <a:ext uri="{FF2B5EF4-FFF2-40B4-BE49-F238E27FC236}">
                <a16:creationId xmlns:a16="http://schemas.microsoft.com/office/drawing/2014/main" id="{9E6B045A-9A95-EA14-012C-8611C6108AC8}"/>
              </a:ext>
            </a:extLst>
          </p:cNvPr>
          <p:cNvSpPr>
            <a:spLocks noGrp="1"/>
          </p:cNvSpPr>
          <p:nvPr>
            <p:ph idx="1"/>
          </p:nvPr>
        </p:nvSpPr>
        <p:spPr>
          <a:xfrm>
            <a:off x="1357745" y="1191492"/>
            <a:ext cx="10146867" cy="5347854"/>
          </a:xfrm>
        </p:spPr>
        <p:txBody>
          <a:bodyPr>
            <a:normAutofit/>
          </a:bodyPr>
          <a:lstStyle/>
          <a:p>
            <a:endParaRPr lang="en-IN" sz="2800" b="1"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HARDWARE SYSTEM CONFIGURATION</a:t>
            </a:r>
          </a:p>
          <a:p>
            <a:r>
              <a:rPr lang="en-IN" dirty="0">
                <a:latin typeface="Times New Roman" panose="02020603050405020304" pitchFamily="18" charset="0"/>
                <a:cs typeface="Times New Roman" panose="02020603050405020304" pitchFamily="18" charset="0"/>
              </a:rPr>
              <a:t>System                                             :Pentium IV 2.4 GHz.</a:t>
            </a:r>
          </a:p>
          <a:p>
            <a:r>
              <a:rPr lang="en-IN" dirty="0">
                <a:latin typeface="Times New Roman" panose="02020603050405020304" pitchFamily="18" charset="0"/>
                <a:cs typeface="Times New Roman" panose="02020603050405020304" pitchFamily="18" charset="0"/>
              </a:rPr>
              <a:t>Hard Disk                                        : 40GB</a:t>
            </a:r>
          </a:p>
          <a:p>
            <a:r>
              <a:rPr lang="en-IN" dirty="0">
                <a:latin typeface="Times New Roman" panose="02020603050405020304" pitchFamily="18" charset="0"/>
                <a:cs typeface="Times New Roman" panose="02020603050405020304" pitchFamily="18" charset="0"/>
              </a:rPr>
              <a:t>Floppy Drive                                   :1.44mb</a:t>
            </a:r>
          </a:p>
          <a:p>
            <a:r>
              <a:rPr lang="en-IN" b="1" dirty="0">
                <a:latin typeface="Times New Roman" panose="02020603050405020304" pitchFamily="18" charset="0"/>
                <a:cs typeface="Times New Roman" panose="02020603050405020304" pitchFamily="18" charset="0"/>
              </a:rPr>
              <a:t>SOFTWARE SYSTEM REQUIRMENTS</a:t>
            </a:r>
          </a:p>
          <a:p>
            <a:r>
              <a:rPr lang="en-IN" dirty="0">
                <a:latin typeface="Times New Roman" panose="02020603050405020304" pitchFamily="18" charset="0"/>
                <a:cs typeface="Times New Roman" panose="02020603050405020304" pitchFamily="18" charset="0"/>
              </a:rPr>
              <a:t>Technology                                      : Python</a:t>
            </a:r>
          </a:p>
          <a:p>
            <a:r>
              <a:rPr lang="en-IN" dirty="0">
                <a:latin typeface="Times New Roman" panose="02020603050405020304" pitchFamily="18" charset="0"/>
                <a:cs typeface="Times New Roman" panose="02020603050405020304" pitchFamily="18" charset="0"/>
              </a:rPr>
              <a:t>Web Server                                      :Django</a:t>
            </a:r>
          </a:p>
          <a:p>
            <a:r>
              <a:rPr lang="en-IN" dirty="0">
                <a:latin typeface="Times New Roman" panose="02020603050405020304" pitchFamily="18" charset="0"/>
                <a:cs typeface="Times New Roman" panose="02020603050405020304" pitchFamily="18" charset="0"/>
              </a:rPr>
              <a:t>Designing                                        :</a:t>
            </a:r>
            <a:r>
              <a:rPr lang="en-IN" dirty="0" err="1">
                <a:latin typeface="Times New Roman" panose="02020603050405020304" pitchFamily="18" charset="0"/>
                <a:cs typeface="Times New Roman" panose="02020603050405020304" pitchFamily="18" charset="0"/>
              </a:rPr>
              <a:t>Html,CSS.JavaScript,AJAX</a:t>
            </a:r>
            <a:r>
              <a:rPr lang="en-IN" dirty="0">
                <a:latin typeface="Times New Roman" panose="02020603050405020304" pitchFamily="18" charset="0"/>
                <a:cs typeface="Times New Roman" panose="02020603050405020304" pitchFamily="18" charset="0"/>
              </a:rPr>
              <a:t>.</a:t>
            </a:r>
          </a:p>
          <a:p>
            <a:r>
              <a:rPr lang="en-IN" dirty="0">
                <a:latin typeface="Times New Roman" panose="02020603050405020304" pitchFamily="18" charset="0"/>
                <a:cs typeface="Times New Roman" panose="02020603050405020304" pitchFamily="18" charset="0"/>
              </a:rPr>
              <a:t>Database and Algorithm                  :</a:t>
            </a:r>
            <a:r>
              <a:rPr lang="en-IN" dirty="0" err="1">
                <a:latin typeface="Times New Roman" panose="02020603050405020304" pitchFamily="18" charset="0"/>
                <a:cs typeface="Times New Roman" panose="02020603050405020304" pitchFamily="18" charset="0"/>
              </a:rPr>
              <a:t>MySql</a:t>
            </a:r>
            <a:r>
              <a:rPr lang="en-IN" dirty="0">
                <a:latin typeface="Times New Roman" panose="02020603050405020304" pitchFamily="18" charset="0"/>
                <a:cs typeface="Times New Roman" panose="02020603050405020304" pitchFamily="18" charset="0"/>
              </a:rPr>
              <a:t> And Deep Neural Network</a:t>
            </a: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298073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22FF83-46A4-6362-BE4E-68D53F73E33F}"/>
              </a:ext>
            </a:extLst>
          </p:cNvPr>
          <p:cNvSpPr>
            <a:spLocks noGrp="1"/>
          </p:cNvSpPr>
          <p:nvPr>
            <p:ph type="title"/>
          </p:nvPr>
        </p:nvSpPr>
        <p:spPr>
          <a:xfrm>
            <a:off x="1080655" y="867037"/>
            <a:ext cx="10209727" cy="1049235"/>
          </a:xfrm>
        </p:spPr>
        <p:txBody>
          <a:bodyPr>
            <a:normAutofit/>
          </a:bodyPr>
          <a:lstStyle/>
          <a:p>
            <a:r>
              <a:rPr lang="en-IN" sz="4000" b="1" dirty="0"/>
              <a:t>modules</a:t>
            </a:r>
          </a:p>
        </p:txBody>
      </p:sp>
      <p:sp>
        <p:nvSpPr>
          <p:cNvPr id="3" name="Content Placeholder 2">
            <a:extLst>
              <a:ext uri="{FF2B5EF4-FFF2-40B4-BE49-F238E27FC236}">
                <a16:creationId xmlns:a16="http://schemas.microsoft.com/office/drawing/2014/main" id="{51223CDC-4D3A-9D95-C632-8EA20351767D}"/>
              </a:ext>
            </a:extLst>
          </p:cNvPr>
          <p:cNvSpPr>
            <a:spLocks noGrp="1"/>
          </p:cNvSpPr>
          <p:nvPr>
            <p:ph idx="1"/>
          </p:nvPr>
        </p:nvSpPr>
        <p:spPr/>
        <p:txBody>
          <a:bodyPr>
            <a:normAutofit/>
          </a:bodyPr>
          <a:lstStyle/>
          <a:p>
            <a:r>
              <a:rPr lang="en-IN" sz="2800" b="1" dirty="0">
                <a:solidFill>
                  <a:srgbClr val="000000"/>
                </a:solidFill>
                <a:effectLst/>
                <a:latin typeface="Times New Roman" panose="02020603050405020304" pitchFamily="18" charset="0"/>
                <a:ea typeface="Times New Roman" panose="02020603050405020304" pitchFamily="18" charset="0"/>
              </a:rPr>
              <a:t>Data Acquisition</a:t>
            </a:r>
          </a:p>
          <a:p>
            <a:r>
              <a:rPr lang="en-IN" sz="2800" b="1" dirty="0">
                <a:solidFill>
                  <a:srgbClr val="000000"/>
                </a:solidFill>
                <a:effectLst/>
                <a:latin typeface="Times New Roman" panose="02020603050405020304" pitchFamily="18" charset="0"/>
                <a:ea typeface="Times New Roman" panose="02020603050405020304" pitchFamily="18" charset="0"/>
              </a:rPr>
              <a:t>Face Detection</a:t>
            </a:r>
            <a:endParaRPr lang="en-IN" sz="2800" b="1" dirty="0">
              <a:solidFill>
                <a:srgbClr val="000000"/>
              </a:solidFill>
              <a:latin typeface="Times New Roman" panose="02020603050405020304" pitchFamily="18" charset="0"/>
              <a:ea typeface="Times New Roman" panose="02020603050405020304" pitchFamily="18" charset="0"/>
            </a:endParaRPr>
          </a:p>
          <a:p>
            <a:r>
              <a:rPr lang="en-IN" sz="2800" b="1" dirty="0">
                <a:solidFill>
                  <a:srgbClr val="000000"/>
                </a:solidFill>
                <a:effectLst/>
                <a:latin typeface="Times New Roman" panose="02020603050405020304" pitchFamily="18" charset="0"/>
                <a:ea typeface="Times New Roman" panose="02020603050405020304" pitchFamily="18" charset="0"/>
              </a:rPr>
              <a:t>Facial Landmark marking</a:t>
            </a:r>
          </a:p>
          <a:p>
            <a:r>
              <a:rPr lang="en-IN" sz="2800" b="1" kern="100" dirty="0">
                <a:solidFill>
                  <a:srgbClr val="000000"/>
                </a:solidFill>
                <a:effectLst/>
                <a:latin typeface="Times New Roman" panose="02020603050405020304" pitchFamily="18" charset="0"/>
                <a:ea typeface="Times New Roman" panose="02020603050405020304" pitchFamily="18" charset="0"/>
              </a:rPr>
              <a:t>Feature Extraction </a:t>
            </a:r>
            <a:endParaRPr lang="en-IN" sz="2800" kern="100" dirty="0">
              <a:solidFill>
                <a:srgbClr val="000000"/>
              </a:solidFill>
              <a:effectLst/>
              <a:latin typeface="Times New Roman" panose="02020603050405020304" pitchFamily="18" charset="0"/>
              <a:ea typeface="Times New Roman" panose="02020603050405020304" pitchFamily="18" charset="0"/>
            </a:endParaRPr>
          </a:p>
          <a:p>
            <a:endParaRPr lang="en-IN"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297099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F33DC551-B731-8E11-532C-7C47129A4C36}"/>
              </a:ext>
            </a:extLst>
          </p:cNvPr>
          <p:cNvSpPr>
            <a:spLocks noGrp="1"/>
          </p:cNvSpPr>
          <p:nvPr>
            <p:ph idx="1"/>
          </p:nvPr>
        </p:nvSpPr>
        <p:spPr>
          <a:xfrm>
            <a:off x="1226634" y="1271240"/>
            <a:ext cx="10965366" cy="6021658"/>
          </a:xfrm>
        </p:spPr>
        <p:txBody>
          <a:bodyPr>
            <a:noAutofit/>
          </a:bodyPr>
          <a:lstStyle/>
          <a:p>
            <a:endParaRPr lang="en-IN"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This paper presents a low-cost, real-time driver drowsiness detection system using webcam video to analyze eye, mouth, and nose ratios.</a:t>
            </a:r>
          </a:p>
          <a:p>
            <a:r>
              <a:rPr lang="en-US" sz="2800" dirty="0">
                <a:latin typeface="Times New Roman" panose="02020603050405020304" pitchFamily="18" charset="0"/>
                <a:cs typeface="Times New Roman" panose="02020603050405020304" pitchFamily="18" charset="0"/>
              </a:rPr>
              <a:t> Adaptive thresholding and machine learning (FLDA and SVM) are used for classification, showing high accuracy. </a:t>
            </a:r>
          </a:p>
          <a:p>
            <a:r>
              <a:rPr lang="en-US" sz="2800" dirty="0">
                <a:latin typeface="Times New Roman" panose="02020603050405020304" pitchFamily="18" charset="0"/>
                <a:cs typeface="Times New Roman" panose="02020603050405020304" pitchFamily="18" charset="0"/>
              </a:rPr>
              <a:t>The system will be implemented in hardware and tested with drivers. </a:t>
            </a:r>
          </a:p>
          <a:p>
            <a:r>
              <a:rPr lang="en-US" sz="2800" dirty="0">
                <a:latin typeface="Times New Roman" panose="02020603050405020304" pitchFamily="18" charset="0"/>
                <a:cs typeface="Times New Roman" panose="02020603050405020304" pitchFamily="18" charset="0"/>
              </a:rPr>
              <a:t>A traffic density control system is also proposed.</a:t>
            </a:r>
            <a:endParaRPr lang="en-IN" sz="2800" dirty="0">
              <a:latin typeface="Times New Roman" panose="02020603050405020304" pitchFamily="18" charset="0"/>
              <a:cs typeface="Times New Roman" panose="02020603050405020304" pitchFamily="18" charset="0"/>
            </a:endParaRPr>
          </a:p>
          <a:p>
            <a:pPr marL="0" indent="0">
              <a:buNone/>
            </a:pPr>
            <a:endParaRPr lang="en-US" sz="2800" dirty="0">
              <a:solidFill>
                <a:srgbClr val="374151"/>
              </a:solidFill>
              <a:latin typeface="Times New Roman" panose="02020603050405020304" pitchFamily="18" charset="0"/>
              <a:cs typeface="Times New Roman" panose="02020603050405020304" pitchFamily="18" charset="0"/>
            </a:endParaRPr>
          </a:p>
        </p:txBody>
      </p:sp>
      <p:sp>
        <p:nvSpPr>
          <p:cNvPr id="4" name="Title 3">
            <a:extLst>
              <a:ext uri="{FF2B5EF4-FFF2-40B4-BE49-F238E27FC236}">
                <a16:creationId xmlns:a16="http://schemas.microsoft.com/office/drawing/2014/main" id="{42D967F6-005A-1B2A-CA03-0BA808A76DA4}"/>
              </a:ext>
            </a:extLst>
          </p:cNvPr>
          <p:cNvSpPr>
            <a:spLocks noGrp="1"/>
          </p:cNvSpPr>
          <p:nvPr>
            <p:ph type="title"/>
          </p:nvPr>
        </p:nvSpPr>
        <p:spPr/>
        <p:txBody>
          <a:bodyPr>
            <a:normAutofit/>
          </a:bodyPr>
          <a:lstStyle/>
          <a:p>
            <a:r>
              <a:rPr lang="en-IN" sz="4000" b="1" dirty="0">
                <a:latin typeface="Times New Roman" panose="02020603050405020304" pitchFamily="18" charset="0"/>
                <a:cs typeface="Times New Roman" panose="02020603050405020304" pitchFamily="18" charset="0"/>
              </a:rPr>
              <a:t>conclusion</a:t>
            </a:r>
          </a:p>
        </p:txBody>
      </p:sp>
    </p:spTree>
    <p:extLst>
      <p:ext uri="{BB962C8B-B14F-4D97-AF65-F5344CB8AC3E}">
        <p14:creationId xmlns:p14="http://schemas.microsoft.com/office/powerpoint/2010/main" val="30197818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9493B-E561-B696-486D-1F978E1EA3FB}"/>
              </a:ext>
            </a:extLst>
          </p:cNvPr>
          <p:cNvSpPr>
            <a:spLocks noGrp="1"/>
          </p:cNvSpPr>
          <p:nvPr>
            <p:ph type="title"/>
          </p:nvPr>
        </p:nvSpPr>
        <p:spPr>
          <a:xfrm>
            <a:off x="651164" y="2881745"/>
            <a:ext cx="10335491" cy="2736857"/>
          </a:xfrm>
        </p:spPr>
        <p:txBody>
          <a:bodyPr>
            <a:normAutofit/>
          </a:bodyPr>
          <a:lstStyle/>
          <a:p>
            <a:r>
              <a:rPr lang="en-IN" sz="6600" b="1" dirty="0">
                <a:latin typeface="Times New Roman" panose="02020603050405020304" pitchFamily="18" charset="0"/>
                <a:cs typeface="Times New Roman" panose="02020603050405020304" pitchFamily="18" charset="0"/>
              </a:rPr>
              <a:t>            </a:t>
            </a:r>
            <a:r>
              <a:rPr lang="en-IN" sz="8000" b="1"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28427457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CED3E6-2D99-8336-6846-1464BB06FAF8}"/>
              </a:ext>
            </a:extLst>
          </p:cNvPr>
          <p:cNvSpPr>
            <a:spLocks noGrp="1"/>
          </p:cNvSpPr>
          <p:nvPr>
            <p:ph type="title"/>
          </p:nvPr>
        </p:nvSpPr>
        <p:spPr>
          <a:xfrm>
            <a:off x="1683835" y="669073"/>
            <a:ext cx="9796104" cy="4616605"/>
          </a:xfrm>
        </p:spPr>
        <p:txBody>
          <a:bodyPr>
            <a:normAutofit/>
          </a:bodyPr>
          <a:lstStyle/>
          <a:p>
            <a:r>
              <a:rPr lang="en-IN" sz="4000" b="1" dirty="0">
                <a:latin typeface="Times New Roman" panose="02020603050405020304" pitchFamily="18" charset="0"/>
                <a:cs typeface="Times New Roman" panose="02020603050405020304" pitchFamily="18" charset="0"/>
              </a:rPr>
              <a:t>AGENDA</a:t>
            </a:r>
          </a:p>
        </p:txBody>
      </p:sp>
      <p:sp>
        <p:nvSpPr>
          <p:cNvPr id="3" name="Content Placeholder 2">
            <a:extLst>
              <a:ext uri="{FF2B5EF4-FFF2-40B4-BE49-F238E27FC236}">
                <a16:creationId xmlns:a16="http://schemas.microsoft.com/office/drawing/2014/main" id="{73C5FE01-CA74-EF3B-1536-BDC73A709FD8}"/>
              </a:ext>
            </a:extLst>
          </p:cNvPr>
          <p:cNvSpPr>
            <a:spLocks noGrp="1"/>
          </p:cNvSpPr>
          <p:nvPr>
            <p:ph idx="1"/>
          </p:nvPr>
        </p:nvSpPr>
        <p:spPr>
          <a:xfrm>
            <a:off x="2161308" y="1572322"/>
            <a:ext cx="9033465" cy="4426696"/>
          </a:xfrm>
        </p:spPr>
        <p:txBody>
          <a:bodyPr>
            <a:normAutofit fontScale="25000" lnSpcReduction="20000"/>
          </a:bodyPr>
          <a:lstStyle/>
          <a:p>
            <a:pPr marL="0" indent="0">
              <a:buNone/>
            </a:pPr>
            <a:endParaRPr lang="en-IN" sz="2400" dirty="0">
              <a:latin typeface="Times New Roman" panose="02020603050405020304" pitchFamily="18" charset="0"/>
              <a:cs typeface="Times New Roman" panose="02020603050405020304" pitchFamily="18" charset="0"/>
            </a:endParaRPr>
          </a:p>
          <a:p>
            <a:r>
              <a:rPr lang="en-IN" sz="8000" dirty="0">
                <a:latin typeface="Times New Roman" panose="02020603050405020304" pitchFamily="18" charset="0"/>
                <a:cs typeface="Times New Roman" panose="02020603050405020304" pitchFamily="18" charset="0"/>
              </a:rPr>
              <a:t>Abstract</a:t>
            </a:r>
          </a:p>
          <a:p>
            <a:r>
              <a:rPr lang="en-IN" sz="8000" dirty="0">
                <a:latin typeface="Times New Roman" panose="02020603050405020304" pitchFamily="18" charset="0"/>
                <a:cs typeface="Times New Roman" panose="02020603050405020304" pitchFamily="18" charset="0"/>
              </a:rPr>
              <a:t>Introduction</a:t>
            </a:r>
          </a:p>
          <a:p>
            <a:r>
              <a:rPr lang="en-IN" sz="8000" dirty="0">
                <a:latin typeface="Times New Roman" panose="02020603050405020304" pitchFamily="18" charset="0"/>
                <a:cs typeface="Times New Roman" panose="02020603050405020304" pitchFamily="18" charset="0"/>
              </a:rPr>
              <a:t>Existing system</a:t>
            </a:r>
          </a:p>
          <a:p>
            <a:r>
              <a:rPr lang="en-IN" sz="8000" dirty="0">
                <a:latin typeface="Times New Roman" panose="02020603050405020304" pitchFamily="18" charset="0"/>
                <a:cs typeface="Times New Roman" panose="02020603050405020304" pitchFamily="18" charset="0"/>
              </a:rPr>
              <a:t>Disadvantages</a:t>
            </a:r>
          </a:p>
          <a:p>
            <a:r>
              <a:rPr lang="en-IN" sz="8000" dirty="0">
                <a:latin typeface="Times New Roman" panose="02020603050405020304" pitchFamily="18" charset="0"/>
                <a:cs typeface="Times New Roman" panose="02020603050405020304" pitchFamily="18" charset="0"/>
              </a:rPr>
              <a:t>Proposed system</a:t>
            </a:r>
          </a:p>
          <a:p>
            <a:r>
              <a:rPr lang="en-IN" sz="8000" dirty="0">
                <a:latin typeface="Times New Roman" panose="02020603050405020304" pitchFamily="18" charset="0"/>
                <a:cs typeface="Times New Roman" panose="02020603050405020304" pitchFamily="18" charset="0"/>
              </a:rPr>
              <a:t>Advantages</a:t>
            </a:r>
          </a:p>
          <a:p>
            <a:r>
              <a:rPr lang="en-IN" sz="8000" dirty="0">
                <a:latin typeface="Times New Roman" panose="02020603050405020304" pitchFamily="18" charset="0"/>
                <a:cs typeface="Times New Roman" panose="02020603050405020304" pitchFamily="18" charset="0"/>
              </a:rPr>
              <a:t>Modules</a:t>
            </a:r>
          </a:p>
          <a:p>
            <a:r>
              <a:rPr lang="en-IN" sz="8000" dirty="0">
                <a:latin typeface="Times New Roman" panose="02020603050405020304" pitchFamily="18" charset="0"/>
                <a:cs typeface="Times New Roman" panose="02020603050405020304" pitchFamily="18" charset="0"/>
              </a:rPr>
              <a:t>System architecture</a:t>
            </a:r>
          </a:p>
          <a:p>
            <a:r>
              <a:rPr lang="en-IN" sz="8000" dirty="0">
                <a:latin typeface="Times New Roman" panose="02020603050405020304" pitchFamily="18" charset="0"/>
                <a:cs typeface="Times New Roman" panose="02020603050405020304" pitchFamily="18" charset="0"/>
              </a:rPr>
              <a:t>System requirements</a:t>
            </a:r>
          </a:p>
          <a:p>
            <a:r>
              <a:rPr lang="en-IN" sz="8000" dirty="0">
                <a:latin typeface="Times New Roman" panose="02020603050405020304" pitchFamily="18" charset="0"/>
                <a:cs typeface="Times New Roman" panose="02020603050405020304" pitchFamily="18" charset="0"/>
              </a:rPr>
              <a:t>Conclusion</a:t>
            </a:r>
          </a:p>
          <a:p>
            <a:endParaRPr lang="en-IN" sz="80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8766587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F41D9-8302-E176-8D66-CDBA017A2B66}"/>
              </a:ext>
            </a:extLst>
          </p:cNvPr>
          <p:cNvSpPr>
            <a:spLocks noGrp="1"/>
          </p:cNvSpPr>
          <p:nvPr>
            <p:ph type="title"/>
          </p:nvPr>
        </p:nvSpPr>
        <p:spPr>
          <a:xfrm>
            <a:off x="1374577" y="708266"/>
            <a:ext cx="9603275" cy="1049235"/>
          </a:xfrm>
        </p:spPr>
        <p:txBody>
          <a:bodyPr>
            <a:normAutofit/>
          </a:bodyPr>
          <a:lstStyle/>
          <a:p>
            <a:r>
              <a:rPr lang="en-IN" sz="4000" b="1" dirty="0">
                <a:latin typeface="Times New Roman" panose="02020603050405020304" pitchFamily="18" charset="0"/>
                <a:cs typeface="Times New Roman" panose="02020603050405020304" pitchFamily="18" charset="0"/>
              </a:rPr>
              <a:t>ABSTRACT</a:t>
            </a:r>
          </a:p>
        </p:txBody>
      </p:sp>
      <p:sp>
        <p:nvSpPr>
          <p:cNvPr id="3" name="Content Placeholder 2">
            <a:extLst>
              <a:ext uri="{FF2B5EF4-FFF2-40B4-BE49-F238E27FC236}">
                <a16:creationId xmlns:a16="http://schemas.microsoft.com/office/drawing/2014/main" id="{AB622956-11E4-8C72-3736-00EA9AE9F72F}"/>
              </a:ext>
            </a:extLst>
          </p:cNvPr>
          <p:cNvSpPr>
            <a:spLocks noGrp="1"/>
          </p:cNvSpPr>
          <p:nvPr>
            <p:ph idx="1"/>
          </p:nvPr>
        </p:nvSpPr>
        <p:spPr>
          <a:xfrm>
            <a:off x="336882" y="1328285"/>
            <a:ext cx="11685071" cy="5322772"/>
          </a:xfrm>
        </p:spPr>
        <p:txBody>
          <a:bodyPr>
            <a:normAutofit fontScale="25000" lnSpcReduction="20000"/>
          </a:bodyPr>
          <a:lstStyle/>
          <a:p>
            <a:pPr marL="457200" lvl="1" indent="0">
              <a:buNone/>
            </a:pPr>
            <a:r>
              <a:rPr lang="en-IN" sz="9600" dirty="0">
                <a:latin typeface="Times New Roman" panose="02020603050405020304" pitchFamily="18" charset="0"/>
                <a:cs typeface="Times New Roman" panose="02020603050405020304" pitchFamily="18" charset="0"/>
              </a:rPr>
              <a:t>The main aim of this project is :</a:t>
            </a:r>
          </a:p>
          <a:p>
            <a:pPr algn="just">
              <a:lnSpc>
                <a:spcPct val="148000"/>
              </a:lnSpc>
              <a:spcAft>
                <a:spcPts val="680"/>
              </a:spcAft>
            </a:pPr>
            <a:r>
              <a:rPr lang="en-IN" sz="8600" dirty="0">
                <a:latin typeface="Times New Roman" panose="02020603050405020304" pitchFamily="18" charset="0"/>
                <a:cs typeface="Times New Roman" panose="02020603050405020304" pitchFamily="18" charset="0"/>
              </a:rPr>
              <a:t> </a:t>
            </a:r>
            <a:r>
              <a:rPr lang="en-IN" sz="8600" kern="100" dirty="0">
                <a:solidFill>
                  <a:srgbClr val="000000"/>
                </a:solidFill>
                <a:effectLst/>
                <a:latin typeface="Times New Roman" panose="02020603050405020304" pitchFamily="18" charset="0"/>
                <a:ea typeface="Times New Roman" panose="02020603050405020304" pitchFamily="18" charset="0"/>
              </a:rPr>
              <a:t>A person while driving a vehicle - if does not have proper sleep or rest, is more inclined to fall asleep which may cause a traffic accident. This is why a system is required which will detect the drowsiness of the driver.</a:t>
            </a:r>
          </a:p>
          <a:p>
            <a:pPr algn="just">
              <a:lnSpc>
                <a:spcPct val="148000"/>
              </a:lnSpc>
              <a:spcAft>
                <a:spcPts val="680"/>
              </a:spcAft>
            </a:pPr>
            <a:r>
              <a:rPr lang="en-IN" sz="8600" kern="100" dirty="0">
                <a:solidFill>
                  <a:srgbClr val="000000"/>
                </a:solidFill>
                <a:effectLst/>
                <a:latin typeface="Times New Roman" panose="02020603050405020304" pitchFamily="18" charset="0"/>
                <a:ea typeface="Times New Roman" panose="02020603050405020304" pitchFamily="18" charset="0"/>
              </a:rPr>
              <a:t>A driver's condition can be estimated by basic characteristics age, gender and driving experience. Also, driver's driving behaviours, facial expressions, bio-signals can prove helpful in the estimation.</a:t>
            </a:r>
          </a:p>
          <a:p>
            <a:pPr algn="just">
              <a:lnSpc>
                <a:spcPct val="148000"/>
              </a:lnSpc>
              <a:spcAft>
                <a:spcPts val="680"/>
              </a:spcAft>
            </a:pPr>
            <a:r>
              <a:rPr lang="en-IN" sz="8600" kern="100" dirty="0">
                <a:solidFill>
                  <a:srgbClr val="000000"/>
                </a:solidFill>
                <a:effectLst/>
                <a:latin typeface="Times New Roman" panose="02020603050405020304" pitchFamily="18" charset="0"/>
                <a:ea typeface="Times New Roman" panose="02020603050405020304" pitchFamily="18" charset="0"/>
              </a:rPr>
              <a:t>Machine Learning has brought progression in video processing which enables images to be analysed with accuracy we proposed a method for detecting drowsiness by using convolution neural network model over position of eyes and extracting detailed features of the mouth using OpenCV and </a:t>
            </a:r>
            <a:r>
              <a:rPr lang="en-IN" sz="8600" kern="100" dirty="0" err="1">
                <a:solidFill>
                  <a:srgbClr val="000000"/>
                </a:solidFill>
                <a:effectLst/>
                <a:latin typeface="Times New Roman" panose="02020603050405020304" pitchFamily="18" charset="0"/>
                <a:ea typeface="Times New Roman" panose="02020603050405020304" pitchFamily="18" charset="0"/>
              </a:rPr>
              <a:t>Dlib</a:t>
            </a:r>
            <a:r>
              <a:rPr lang="en-IN" sz="8600" kern="100" dirty="0">
                <a:solidFill>
                  <a:srgbClr val="000000"/>
                </a:solidFill>
                <a:effectLst/>
                <a:latin typeface="Times New Roman" panose="02020603050405020304" pitchFamily="18" charset="0"/>
                <a:ea typeface="Times New Roman" panose="02020603050405020304" pitchFamily="18" charset="0"/>
              </a:rPr>
              <a:t> to count the yawning. </a:t>
            </a:r>
            <a:endParaRPr lang="en-IN" sz="2800" dirty="0">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3048913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5DB84A-E20B-E2AC-B10D-0315BB09A221}"/>
              </a:ext>
            </a:extLst>
          </p:cNvPr>
          <p:cNvSpPr>
            <a:spLocks noGrp="1"/>
          </p:cNvSpPr>
          <p:nvPr>
            <p:ph type="title"/>
          </p:nvPr>
        </p:nvSpPr>
        <p:spPr>
          <a:xfrm>
            <a:off x="342304" y="-139954"/>
            <a:ext cx="10452410" cy="1523419"/>
          </a:xfrm>
        </p:spPr>
        <p:txBody>
          <a:bodyPr>
            <a:normAutofit/>
          </a:bodyPr>
          <a:lstStyle/>
          <a:p>
            <a:r>
              <a:rPr lang="en-IN" sz="4000" b="1" dirty="0">
                <a:solidFill>
                  <a:schemeClr val="bg1"/>
                </a:solidFill>
                <a:highlight>
                  <a:srgbClr val="000000"/>
                </a:highlight>
                <a:latin typeface="Times New Roman" panose="02020603050405020304" pitchFamily="18" charset="0"/>
                <a:cs typeface="Times New Roman" panose="02020603050405020304" pitchFamily="18" charset="0"/>
              </a:rPr>
              <a:t>  </a:t>
            </a:r>
          </a:p>
        </p:txBody>
      </p:sp>
      <p:sp>
        <p:nvSpPr>
          <p:cNvPr id="3" name="Content Placeholder 2">
            <a:extLst>
              <a:ext uri="{FF2B5EF4-FFF2-40B4-BE49-F238E27FC236}">
                <a16:creationId xmlns:a16="http://schemas.microsoft.com/office/drawing/2014/main" id="{1325CCCD-AD71-3CC9-00A6-A1205499D6C7}"/>
              </a:ext>
            </a:extLst>
          </p:cNvPr>
          <p:cNvSpPr>
            <a:spLocks noGrp="1"/>
          </p:cNvSpPr>
          <p:nvPr>
            <p:ph idx="1"/>
          </p:nvPr>
        </p:nvSpPr>
        <p:spPr>
          <a:xfrm>
            <a:off x="848240" y="1255316"/>
            <a:ext cx="10827678" cy="4868556"/>
          </a:xfrm>
        </p:spPr>
        <p:txBody>
          <a:bodyPr>
            <a:normAutofit fontScale="62500" lnSpcReduction="20000"/>
          </a:bodyPr>
          <a:lstStyle/>
          <a:p>
            <a:pPr marL="457200" lvl="1" indent="0">
              <a:buNone/>
            </a:pPr>
            <a:r>
              <a:rPr lang="en-IN" sz="5700" b="1" dirty="0">
                <a:latin typeface="Times New Roman" panose="02020603050405020304" pitchFamily="18" charset="0"/>
                <a:cs typeface="Times New Roman" panose="02020603050405020304" pitchFamily="18" charset="0"/>
              </a:rPr>
              <a:t>INTRODUCTION</a:t>
            </a:r>
          </a:p>
          <a:p>
            <a:r>
              <a:rPr lang="en-US" sz="4000" dirty="0">
                <a:latin typeface="Times New Roman" panose="02020603050405020304" pitchFamily="18" charset="0"/>
                <a:cs typeface="Times New Roman" panose="02020603050405020304" pitchFamily="18" charset="0"/>
              </a:rPr>
              <a:t>This Python project aims to develop a cost-effective, real-time driver drowsiness detection system using OpenCV and Deep Learning.</a:t>
            </a:r>
          </a:p>
          <a:p>
            <a:r>
              <a:rPr lang="en-US" sz="4000" dirty="0">
                <a:latin typeface="Times New Roman" panose="02020603050405020304" pitchFamily="18" charset="0"/>
                <a:cs typeface="Times New Roman" panose="02020603050405020304" pitchFamily="18" charset="0"/>
              </a:rPr>
              <a:t> The process involves capturing images from a webcam, detecting the driver’s face, and defining a Region of Interest (ROI) for the eyes. </a:t>
            </a:r>
          </a:p>
          <a:p>
            <a:r>
              <a:rPr lang="en-US" sz="4000" dirty="0">
                <a:latin typeface="Times New Roman" panose="02020603050405020304" pitchFamily="18" charset="0"/>
                <a:cs typeface="Times New Roman" panose="02020603050405020304" pitchFamily="18" charset="0"/>
              </a:rPr>
              <a:t>The system then classifies whether the eyes are open or closed using a Deep Learning model. </a:t>
            </a:r>
          </a:p>
          <a:p>
            <a:r>
              <a:rPr lang="en-US" sz="4000" dirty="0">
                <a:latin typeface="Times New Roman" panose="02020603050405020304" pitchFamily="18" charset="0"/>
                <a:cs typeface="Times New Roman" panose="02020603050405020304" pitchFamily="18" charset="0"/>
              </a:rPr>
              <a:t>By focusing on facial features without requiring intrusive sensors, this approach provides a portable and low-cost solution to monitor driver fatigue and enhance road safety.</a:t>
            </a:r>
            <a:endParaRPr lang="en-IN" sz="4000" dirty="0">
              <a:latin typeface="Times New Roman" panose="02020603050405020304" pitchFamily="18" charset="0"/>
              <a:cs typeface="Times New Roman" panose="02020603050405020304" pitchFamily="18" charset="0"/>
            </a:endParaRPr>
          </a:p>
          <a:p>
            <a:pPr marL="457200" lvl="1" indent="0">
              <a:buNone/>
            </a:pPr>
            <a:endParaRPr lang="en-IN" sz="4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165446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3E076A-31F0-090B-BEBC-62E81E945E44}"/>
              </a:ext>
            </a:extLst>
          </p:cNvPr>
          <p:cNvSpPr>
            <a:spLocks noGrp="1"/>
          </p:cNvSpPr>
          <p:nvPr>
            <p:ph type="title"/>
          </p:nvPr>
        </p:nvSpPr>
        <p:spPr>
          <a:xfrm>
            <a:off x="687388" y="1136728"/>
            <a:ext cx="9742719" cy="1280890"/>
          </a:xfrm>
        </p:spPr>
        <p:txBody>
          <a:bodyPr>
            <a:normAutofit/>
          </a:bodyPr>
          <a:lstStyle/>
          <a:p>
            <a:r>
              <a:rPr lang="en-IN" sz="4000" b="1" dirty="0">
                <a:latin typeface="Times New Roman" panose="02020603050405020304" pitchFamily="18" charset="0"/>
                <a:cs typeface="Times New Roman" panose="02020603050405020304" pitchFamily="18" charset="0"/>
              </a:rPr>
              <a:t>EXISTING SYSTEM</a:t>
            </a:r>
          </a:p>
        </p:txBody>
      </p:sp>
      <p:sp>
        <p:nvSpPr>
          <p:cNvPr id="3" name="Content Placeholder 2">
            <a:extLst>
              <a:ext uri="{FF2B5EF4-FFF2-40B4-BE49-F238E27FC236}">
                <a16:creationId xmlns:a16="http://schemas.microsoft.com/office/drawing/2014/main" id="{B7D192C0-5C35-D039-B279-0D69FFF9B5FB}"/>
              </a:ext>
            </a:extLst>
          </p:cNvPr>
          <p:cNvSpPr>
            <a:spLocks noGrp="1"/>
          </p:cNvSpPr>
          <p:nvPr>
            <p:ph idx="1"/>
          </p:nvPr>
        </p:nvSpPr>
        <p:spPr>
          <a:xfrm>
            <a:off x="687388" y="1905000"/>
            <a:ext cx="10817224" cy="3927909"/>
          </a:xfrm>
        </p:spPr>
        <p:txBody>
          <a:bodyPr>
            <a:normAutofit/>
          </a:bodyPr>
          <a:lstStyle/>
          <a:p>
            <a:endParaRPr lang="en-IN" sz="2600" kern="100" dirty="0">
              <a:solidFill>
                <a:srgbClr val="000000"/>
              </a:solidFill>
              <a:effectLst/>
              <a:latin typeface="Times New Roman" panose="02020603050405020304" pitchFamily="18" charset="0"/>
              <a:ea typeface="Times New Roman" panose="02020603050405020304" pitchFamily="18" charset="0"/>
            </a:endParaRPr>
          </a:p>
          <a:p>
            <a:r>
              <a:rPr lang="en-IN" sz="2600" kern="100" dirty="0">
                <a:solidFill>
                  <a:srgbClr val="000000"/>
                </a:solidFill>
                <a:effectLst/>
                <a:latin typeface="Times New Roman" panose="02020603050405020304" pitchFamily="18" charset="0"/>
                <a:ea typeface="Times New Roman" panose="02020603050405020304" pitchFamily="18" charset="0"/>
              </a:rPr>
              <a:t>Now a days maximum members are using vehicle (car, lorry, bus). </a:t>
            </a:r>
          </a:p>
          <a:p>
            <a:r>
              <a:rPr lang="en-IN" sz="2600" kern="100" dirty="0">
                <a:solidFill>
                  <a:srgbClr val="000000"/>
                </a:solidFill>
                <a:effectLst/>
                <a:latin typeface="Times New Roman" panose="02020603050405020304" pitchFamily="18" charset="0"/>
                <a:ea typeface="Times New Roman" panose="02020603050405020304" pitchFamily="18" charset="0"/>
              </a:rPr>
              <a:t>according to survey 10 to 15% are accidents are accruing because of the driver was in sleepy mode. </a:t>
            </a:r>
          </a:p>
          <a:p>
            <a:r>
              <a:rPr lang="en-IN" sz="2600" kern="100" dirty="0">
                <a:solidFill>
                  <a:srgbClr val="000000"/>
                </a:solidFill>
                <a:effectLst/>
                <a:latin typeface="Times New Roman" panose="02020603050405020304" pitchFamily="18" charset="0"/>
                <a:ea typeface="Times New Roman" panose="02020603050405020304" pitchFamily="18" charset="0"/>
              </a:rPr>
              <a:t>No software is having to give alert to the driver </a:t>
            </a:r>
          </a:p>
          <a:p>
            <a:pPr marL="0" indent="0">
              <a:buNone/>
            </a:pPr>
            <a:endParaRPr lang="en-IN" sz="2800" dirty="0">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3985187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36F196-390B-C9F0-1D70-702D7FEC751C}"/>
              </a:ext>
            </a:extLst>
          </p:cNvPr>
          <p:cNvSpPr>
            <a:spLocks noGrp="1"/>
          </p:cNvSpPr>
          <p:nvPr>
            <p:ph type="title"/>
          </p:nvPr>
        </p:nvSpPr>
        <p:spPr>
          <a:xfrm>
            <a:off x="1260764" y="1080655"/>
            <a:ext cx="9291079" cy="868950"/>
          </a:xfrm>
        </p:spPr>
        <p:txBody>
          <a:bodyPr>
            <a:normAutofit/>
          </a:bodyPr>
          <a:lstStyle/>
          <a:p>
            <a:r>
              <a:rPr lang="en-IN" sz="4000" b="1" dirty="0">
                <a:latin typeface="Times New Roman" panose="02020603050405020304" pitchFamily="18" charset="0"/>
                <a:cs typeface="Times New Roman" panose="02020603050405020304" pitchFamily="18" charset="0"/>
              </a:rPr>
              <a:t>Disadvantages</a:t>
            </a:r>
          </a:p>
        </p:txBody>
      </p:sp>
      <p:sp>
        <p:nvSpPr>
          <p:cNvPr id="3" name="Content Placeholder 2">
            <a:extLst>
              <a:ext uri="{FF2B5EF4-FFF2-40B4-BE49-F238E27FC236}">
                <a16:creationId xmlns:a16="http://schemas.microsoft.com/office/drawing/2014/main" id="{DFA24690-4EF7-D834-D6CA-AC944011399B}"/>
              </a:ext>
            </a:extLst>
          </p:cNvPr>
          <p:cNvSpPr>
            <a:spLocks noGrp="1"/>
          </p:cNvSpPr>
          <p:nvPr>
            <p:ph idx="1"/>
          </p:nvPr>
        </p:nvSpPr>
        <p:spPr>
          <a:xfrm>
            <a:off x="1260764" y="1274618"/>
            <a:ext cx="10243848" cy="4502727"/>
          </a:xfrm>
        </p:spPr>
        <p:txBody>
          <a:bodyPr/>
          <a:lstStyle/>
          <a:p>
            <a:pPr marL="0" indent="0">
              <a:buNone/>
            </a:pPr>
            <a:endParaRPr lang="en-IN" sz="2800" dirty="0">
              <a:latin typeface="Times New Roman" panose="02020603050405020304" pitchFamily="18" charset="0"/>
              <a:cs typeface="Times New Roman" panose="02020603050405020304" pitchFamily="18" charset="0"/>
            </a:endParaRPr>
          </a:p>
          <a:p>
            <a:r>
              <a:rPr lang="en-IN" sz="2800" dirty="0">
                <a:latin typeface="Times New Roman" panose="02020603050405020304" pitchFamily="18" charset="0"/>
                <a:cs typeface="Times New Roman" panose="02020603050405020304" pitchFamily="18" charset="0"/>
              </a:rPr>
              <a:t> </a:t>
            </a:r>
            <a:r>
              <a:rPr lang="en-IN" sz="2800" dirty="0">
                <a:solidFill>
                  <a:srgbClr val="000000"/>
                </a:solidFill>
                <a:effectLst/>
                <a:latin typeface="Times New Roman" panose="02020603050405020304" pitchFamily="18" charset="0"/>
                <a:ea typeface="Times New Roman" panose="02020603050405020304" pitchFamily="18" charset="0"/>
              </a:rPr>
              <a:t>More</a:t>
            </a:r>
            <a:r>
              <a:rPr lang="en-IN" sz="1800" dirty="0">
                <a:solidFill>
                  <a:srgbClr val="000000"/>
                </a:solidFill>
                <a:effectLst/>
                <a:latin typeface="Times New Roman" panose="02020603050405020304" pitchFamily="18" charset="0"/>
                <a:ea typeface="Times New Roman" panose="02020603050405020304" pitchFamily="18" charset="0"/>
              </a:rPr>
              <a:t> </a:t>
            </a:r>
            <a:r>
              <a:rPr lang="en-IN" sz="2800" dirty="0">
                <a:solidFill>
                  <a:srgbClr val="000000"/>
                </a:solidFill>
                <a:effectLst/>
                <a:latin typeface="Times New Roman" panose="02020603050405020304" pitchFamily="18" charset="0"/>
                <a:ea typeface="Times New Roman" panose="02020603050405020304" pitchFamily="18" charset="0"/>
              </a:rPr>
              <a:t>Accidents are accruing</a:t>
            </a:r>
            <a:endParaRPr lang="en-IN" sz="2800" dirty="0">
              <a:latin typeface="Times New Roman" panose="02020603050405020304" pitchFamily="18" charset="0"/>
              <a:cs typeface="Times New Roman" panose="02020603050405020304" pitchFamily="18" charset="0"/>
            </a:endParaRPr>
          </a:p>
          <a:p>
            <a:r>
              <a:rPr lang="en-IN" sz="2800" dirty="0">
                <a:solidFill>
                  <a:srgbClr val="000000"/>
                </a:solidFill>
                <a:effectLst/>
                <a:latin typeface="Times New Roman" panose="02020603050405020304" pitchFamily="18" charset="0"/>
                <a:ea typeface="Times New Roman" panose="02020603050405020304" pitchFamily="18" charset="0"/>
              </a:rPr>
              <a:t>Unable to give alert while driver was sleepy</a:t>
            </a:r>
            <a:endParaRPr lang="en-IN" sz="2800" dirty="0">
              <a:latin typeface="Times New Roman" panose="02020603050405020304" pitchFamily="18" charset="0"/>
              <a:cs typeface="Times New Roman" panose="02020603050405020304" pitchFamily="18" charset="0"/>
            </a:endParaRPr>
          </a:p>
          <a:p>
            <a:r>
              <a:rPr lang="en-IN" sz="2800" dirty="0">
                <a:latin typeface="Times New Roman" panose="02020603050405020304" pitchFamily="18" charset="0"/>
                <a:cs typeface="Times New Roman" panose="02020603050405020304" pitchFamily="18" charset="0"/>
              </a:rPr>
              <a:t>No confidentially</a:t>
            </a:r>
          </a:p>
          <a:p>
            <a:endParaRPr lang="en-IN" dirty="0"/>
          </a:p>
        </p:txBody>
      </p:sp>
    </p:spTree>
    <p:extLst>
      <p:ext uri="{BB962C8B-B14F-4D97-AF65-F5344CB8AC3E}">
        <p14:creationId xmlns:p14="http://schemas.microsoft.com/office/powerpoint/2010/main" val="15656002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C1722-85C0-BF1A-1BA5-10EEC516C092}"/>
              </a:ext>
            </a:extLst>
          </p:cNvPr>
          <p:cNvSpPr>
            <a:spLocks noGrp="1"/>
          </p:cNvSpPr>
          <p:nvPr>
            <p:ph type="title"/>
          </p:nvPr>
        </p:nvSpPr>
        <p:spPr>
          <a:xfrm>
            <a:off x="642782" y="1080655"/>
            <a:ext cx="10906435" cy="880101"/>
          </a:xfrm>
        </p:spPr>
        <p:txBody>
          <a:bodyPr>
            <a:normAutofit/>
          </a:bodyPr>
          <a:lstStyle/>
          <a:p>
            <a:r>
              <a:rPr lang="en-IN" sz="4000" b="1" dirty="0">
                <a:latin typeface="Times New Roman" panose="02020603050405020304" pitchFamily="18" charset="0"/>
                <a:cs typeface="Times New Roman" panose="02020603050405020304" pitchFamily="18" charset="0"/>
              </a:rPr>
              <a:t>PROPOSED system </a:t>
            </a:r>
          </a:p>
        </p:txBody>
      </p:sp>
      <p:sp>
        <p:nvSpPr>
          <p:cNvPr id="3" name="Content Placeholder 2">
            <a:extLst>
              <a:ext uri="{FF2B5EF4-FFF2-40B4-BE49-F238E27FC236}">
                <a16:creationId xmlns:a16="http://schemas.microsoft.com/office/drawing/2014/main" id="{A742B974-299A-2508-9358-99B994F02A52}"/>
              </a:ext>
            </a:extLst>
          </p:cNvPr>
          <p:cNvSpPr>
            <a:spLocks noGrp="1"/>
          </p:cNvSpPr>
          <p:nvPr>
            <p:ph idx="1"/>
          </p:nvPr>
        </p:nvSpPr>
        <p:spPr>
          <a:xfrm>
            <a:off x="1039091" y="1960756"/>
            <a:ext cx="10465521" cy="5396008"/>
          </a:xfrm>
        </p:spPr>
        <p:txBody>
          <a:bodyPr>
            <a:noAutofit/>
          </a:bodyPr>
          <a:lstStyle/>
          <a:p>
            <a:pPr marL="203835" marR="158115" algn="just">
              <a:lnSpc>
                <a:spcPct val="146000"/>
              </a:lnSpc>
              <a:spcAft>
                <a:spcPts val="200"/>
              </a:spcAft>
            </a:pPr>
            <a:r>
              <a:rPr lang="en-IN" sz="2400" kern="100" dirty="0">
                <a:solidFill>
                  <a:srgbClr val="000000"/>
                </a:solidFill>
                <a:effectLst/>
                <a:latin typeface="Times New Roman" panose="02020603050405020304" pitchFamily="18" charset="0"/>
                <a:ea typeface="Times New Roman" panose="02020603050405020304" pitchFamily="18" charset="0"/>
              </a:rPr>
              <a:t>A block diagram of the proposed driver drowsiness monitoring system has been depicted in 1. The camera will be positioned in front below Fig of the driver to capture the front face image.</a:t>
            </a:r>
          </a:p>
          <a:p>
            <a:pPr marL="203835" marR="158115" algn="just">
              <a:lnSpc>
                <a:spcPct val="146000"/>
              </a:lnSpc>
              <a:spcAft>
                <a:spcPts val="200"/>
              </a:spcAft>
            </a:pPr>
            <a:r>
              <a:rPr lang="en-IN" sz="2400" kern="100" dirty="0">
                <a:solidFill>
                  <a:srgbClr val="000000"/>
                </a:solidFill>
                <a:effectLst/>
                <a:latin typeface="Times New Roman" panose="02020603050405020304" pitchFamily="18" charset="0"/>
                <a:ea typeface="Times New Roman" panose="02020603050405020304" pitchFamily="18" charset="0"/>
              </a:rPr>
              <a:t> From the video , the frames are extracted to obtain 2-D images. Face is detected in the frames using histogram of oriented gradients (HOG) and linear support vector machine (SVM) for object detection. </a:t>
            </a:r>
            <a:endParaRPr lang="en-IN" sz="2400" kern="100" dirty="0">
              <a:solidFill>
                <a:srgbClr val="000000"/>
              </a:solidFill>
              <a:latin typeface="Times New Roman" panose="02020603050405020304" pitchFamily="18" charset="0"/>
              <a:ea typeface="Times New Roman" panose="02020603050405020304" pitchFamily="18" charset="0"/>
            </a:endParaRPr>
          </a:p>
          <a:p>
            <a:pPr marL="203835" marR="158115" algn="just">
              <a:lnSpc>
                <a:spcPct val="146000"/>
              </a:lnSpc>
              <a:spcAft>
                <a:spcPts val="200"/>
              </a:spcAft>
            </a:pPr>
            <a:r>
              <a:rPr lang="en-IN" sz="2400" kern="100" dirty="0">
                <a:solidFill>
                  <a:srgbClr val="000000"/>
                </a:solidFill>
                <a:effectLst/>
                <a:latin typeface="Times New Roman" panose="02020603050405020304" pitchFamily="18" charset="0"/>
                <a:ea typeface="Times New Roman" panose="02020603050405020304" pitchFamily="18" charset="0"/>
              </a:rPr>
              <a:t> If drowsiness is detected, an alarm will be sent to the driver to alert him/her</a:t>
            </a:r>
            <a:r>
              <a:rPr lang="en-IN" sz="1800" kern="100" dirty="0">
                <a:solidFill>
                  <a:srgbClr val="000000"/>
                </a:solidFill>
                <a:effectLst/>
                <a:latin typeface="Times New Roman" panose="02020603050405020304" pitchFamily="18" charset="0"/>
                <a:ea typeface="Times New Roman" panose="02020603050405020304" pitchFamily="18" charset="0"/>
              </a:rPr>
              <a:t>.</a:t>
            </a:r>
          </a:p>
          <a:p>
            <a:pPr marL="0" indent="0" algn="l">
              <a:lnSpc>
                <a:spcPct val="107000"/>
              </a:lnSpc>
              <a:spcAft>
                <a:spcPts val="25"/>
              </a:spcAft>
              <a:buNone/>
            </a:pPr>
            <a:endParaRPr lang="en-IN" sz="2800" dirty="0">
              <a:latin typeface="Times New Roman" panose="02020603050405020304" pitchFamily="18" charset="0"/>
              <a:cs typeface="Times New Roman" panose="02020603050405020304" pitchFamily="18" charset="0"/>
            </a:endParaRPr>
          </a:p>
          <a:p>
            <a:pPr marL="0" indent="0">
              <a:buNone/>
            </a:pP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381174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2F458F-FE54-CE27-ED82-412D914F8B3B}"/>
              </a:ext>
            </a:extLst>
          </p:cNvPr>
          <p:cNvSpPr>
            <a:spLocks noGrp="1"/>
          </p:cNvSpPr>
          <p:nvPr>
            <p:ph type="title"/>
          </p:nvPr>
        </p:nvSpPr>
        <p:spPr>
          <a:xfrm>
            <a:off x="812689" y="1163783"/>
            <a:ext cx="9911338" cy="568036"/>
          </a:xfrm>
        </p:spPr>
        <p:txBody>
          <a:bodyPr>
            <a:normAutofit fontScale="90000"/>
          </a:bodyPr>
          <a:lstStyle/>
          <a:p>
            <a:r>
              <a:rPr lang="en-IN" sz="4000" b="1" dirty="0">
                <a:latin typeface="Times New Roman" panose="02020603050405020304" pitchFamily="18" charset="0"/>
                <a:cs typeface="Times New Roman" panose="02020603050405020304" pitchFamily="18" charset="0"/>
              </a:rPr>
              <a:t>ADVANTAGES</a:t>
            </a:r>
          </a:p>
        </p:txBody>
      </p:sp>
      <p:sp>
        <p:nvSpPr>
          <p:cNvPr id="3" name="Content Placeholder 2">
            <a:extLst>
              <a:ext uri="{FF2B5EF4-FFF2-40B4-BE49-F238E27FC236}">
                <a16:creationId xmlns:a16="http://schemas.microsoft.com/office/drawing/2014/main" id="{D12A3E7A-2444-5529-79B9-61A60DD21A41}"/>
              </a:ext>
            </a:extLst>
          </p:cNvPr>
          <p:cNvSpPr>
            <a:spLocks noGrp="1"/>
          </p:cNvSpPr>
          <p:nvPr>
            <p:ph idx="1"/>
          </p:nvPr>
        </p:nvSpPr>
        <p:spPr>
          <a:xfrm>
            <a:off x="1227342" y="2387358"/>
            <a:ext cx="9911339" cy="2483026"/>
          </a:xfrm>
        </p:spPr>
        <p:txBody>
          <a:bodyPr>
            <a:normAutofit/>
          </a:bodyPr>
          <a:lstStyle/>
          <a:p>
            <a:r>
              <a:rPr lang="en-IN" sz="2800" dirty="0">
                <a:solidFill>
                  <a:srgbClr val="000000"/>
                </a:solidFill>
                <a:effectLst/>
                <a:latin typeface="Times New Roman" panose="02020603050405020304" pitchFamily="18" charset="0"/>
                <a:ea typeface="Times New Roman" panose="02020603050405020304" pitchFamily="18" charset="0"/>
              </a:rPr>
              <a:t>Provide alert to the driver</a:t>
            </a:r>
            <a:endParaRPr lang="en-IN" sz="2800" dirty="0">
              <a:latin typeface="Times New Roman" panose="02020603050405020304" pitchFamily="18" charset="0"/>
              <a:cs typeface="Times New Roman" panose="02020603050405020304" pitchFamily="18" charset="0"/>
            </a:endParaRPr>
          </a:p>
          <a:p>
            <a:r>
              <a:rPr lang="en-IN" sz="2800" dirty="0">
                <a:solidFill>
                  <a:srgbClr val="000000"/>
                </a:solidFill>
                <a:effectLst/>
                <a:latin typeface="Times New Roman" panose="02020603050405020304" pitchFamily="18" charset="0"/>
                <a:ea typeface="Times New Roman" panose="02020603050405020304" pitchFamily="18" charset="0"/>
              </a:rPr>
              <a:t>Decrease the accidents</a:t>
            </a:r>
            <a:r>
              <a:rPr lang="en-IN" sz="1800" dirty="0">
                <a:solidFill>
                  <a:srgbClr val="000000"/>
                </a:solidFill>
                <a:effectLst/>
                <a:latin typeface="Times New Roman" panose="02020603050405020304" pitchFamily="18" charset="0"/>
                <a:ea typeface="Times New Roman" panose="02020603050405020304" pitchFamily="18" charset="0"/>
              </a:rPr>
              <a:t>.</a:t>
            </a:r>
          </a:p>
          <a:p>
            <a:pPr marL="0" indent="0">
              <a:buNone/>
            </a:pP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662919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D6D245-8B6D-07B1-505A-7FCE36A09591}"/>
              </a:ext>
            </a:extLst>
          </p:cNvPr>
          <p:cNvSpPr>
            <a:spLocks noGrp="1"/>
          </p:cNvSpPr>
          <p:nvPr>
            <p:ph type="title"/>
          </p:nvPr>
        </p:nvSpPr>
        <p:spPr>
          <a:xfrm>
            <a:off x="1048210" y="1039747"/>
            <a:ext cx="9722111" cy="1280890"/>
          </a:xfrm>
        </p:spPr>
        <p:txBody>
          <a:bodyPr>
            <a:normAutofit/>
          </a:bodyPr>
          <a:lstStyle/>
          <a:p>
            <a:r>
              <a:rPr lang="en-IN" sz="4000" b="1" dirty="0">
                <a:latin typeface="Times New Roman" panose="02020603050405020304" pitchFamily="18" charset="0"/>
                <a:cs typeface="Times New Roman" panose="02020603050405020304" pitchFamily="18" charset="0"/>
              </a:rPr>
              <a:t>SYSTEM ARCHITECTURE   </a:t>
            </a:r>
          </a:p>
        </p:txBody>
      </p:sp>
      <p:sp>
        <p:nvSpPr>
          <p:cNvPr id="7" name="Content Placeholder 6">
            <a:extLst>
              <a:ext uri="{FF2B5EF4-FFF2-40B4-BE49-F238E27FC236}">
                <a16:creationId xmlns:a16="http://schemas.microsoft.com/office/drawing/2014/main" id="{0E95D05F-A70D-E63C-02FD-E2891B38792D}"/>
              </a:ext>
            </a:extLst>
          </p:cNvPr>
          <p:cNvSpPr>
            <a:spLocks noGrp="1"/>
          </p:cNvSpPr>
          <p:nvPr>
            <p:ph idx="1"/>
          </p:nvPr>
        </p:nvSpPr>
        <p:spPr/>
        <p:txBody>
          <a:bodyPr/>
          <a:lstStyle/>
          <a:p>
            <a:pPr marL="0" indent="0">
              <a:buNone/>
            </a:pPr>
            <a:endParaRPr lang="en-IN" dirty="0"/>
          </a:p>
        </p:txBody>
      </p:sp>
      <p:pic>
        <p:nvPicPr>
          <p:cNvPr id="8" name="Picture 7">
            <a:extLst>
              <a:ext uri="{FF2B5EF4-FFF2-40B4-BE49-F238E27FC236}">
                <a16:creationId xmlns:a16="http://schemas.microsoft.com/office/drawing/2014/main" id="{8D9D0F0F-2CC0-089E-C3F1-E66824AFE9F2}"/>
              </a:ext>
            </a:extLst>
          </p:cNvPr>
          <p:cNvPicPr/>
          <p:nvPr/>
        </p:nvPicPr>
        <p:blipFill>
          <a:blip r:embed="rId2"/>
          <a:stretch>
            <a:fillRect/>
          </a:stretch>
        </p:blipFill>
        <p:spPr>
          <a:xfrm>
            <a:off x="3044858" y="2015733"/>
            <a:ext cx="5354424" cy="3450612"/>
          </a:xfrm>
          <a:prstGeom prst="rect">
            <a:avLst/>
          </a:prstGeom>
        </p:spPr>
      </p:pic>
    </p:spTree>
    <p:extLst>
      <p:ext uri="{BB962C8B-B14F-4D97-AF65-F5344CB8AC3E}">
        <p14:creationId xmlns:p14="http://schemas.microsoft.com/office/powerpoint/2010/main" val="3868088756"/>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1070</TotalTime>
  <Words>559</Words>
  <Application>Microsoft Office PowerPoint</Application>
  <PresentationFormat>Widescreen</PresentationFormat>
  <Paragraphs>70</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Gill Sans MT</vt:lpstr>
      <vt:lpstr>Söhne</vt:lpstr>
      <vt:lpstr>Times New Roman</vt:lpstr>
      <vt:lpstr>Gallery</vt:lpstr>
      <vt:lpstr>DRIVER DROWSINESS DETECTION USING MACHINE LEARNING WITH VISUAL BEHAVIOUR.  </vt:lpstr>
      <vt:lpstr>AGENDA</vt:lpstr>
      <vt:lpstr>ABSTRACT</vt:lpstr>
      <vt:lpstr>  </vt:lpstr>
      <vt:lpstr>EXISTING SYSTEM</vt:lpstr>
      <vt:lpstr>Disadvantages</vt:lpstr>
      <vt:lpstr>PROPOSED system </vt:lpstr>
      <vt:lpstr>ADVANTAGES</vt:lpstr>
      <vt:lpstr>SYSTEM ARCHITECTURE   </vt:lpstr>
      <vt:lpstr>SYSTEM REQUIRMENTS</vt:lpstr>
      <vt:lpstr>modules</vt:lpstr>
      <vt:lpstr>conclusion</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Strengthening Cloud Computing Security    mechanisms :For Secure Keyword Search and Data Sharing</dc:title>
  <dc:creator>soujanyasai911@gmail.com</dc:creator>
  <cp:lastModifiedBy>Raju Madipelli</cp:lastModifiedBy>
  <cp:revision>9</cp:revision>
  <dcterms:created xsi:type="dcterms:W3CDTF">2023-09-13T17:13:50Z</dcterms:created>
  <dcterms:modified xsi:type="dcterms:W3CDTF">2025-02-01T09:12:54Z</dcterms:modified>
</cp:coreProperties>
</file>