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04df12b5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04df12b5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6c8d87c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6c8d87c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6c8d87c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6c8d87c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fd2275e0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fd2275e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6c8d87c2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6c8d87c2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6c8d87c28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6c8d87c28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fc943c1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fc943c1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fd2275e0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fd2275e0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fd2275e0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fd2275e0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fc418862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fc418862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7770c5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f7770c5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fc943c10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fc943c10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6c8d87c2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6c8d87c2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c943c10e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c943c10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fc943c10e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fc943c10e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f7770c54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f7770c54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f7770c54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f7770c54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f7770c54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f7770c54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fc418862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fc418862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f7770c54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f7770c54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6c8d87c28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6c8d87c28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f7770c54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f7770c54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Data_analysis" TargetMode="External"/><Relationship Id="rId4" Type="http://schemas.openxmlformats.org/officeDocument/2006/relationships/hyperlink" Target="https://en.wikipedia.org/wiki/Data_se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0350" y="623350"/>
            <a:ext cx="8463300" cy="99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672575" y="3027825"/>
            <a:ext cx="3009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Batch 16</a:t>
            </a:r>
            <a:endParaRPr sz="2500"/>
          </a:p>
        </p:txBody>
      </p:sp>
      <p:sp>
        <p:nvSpPr>
          <p:cNvPr id="56" name="Google Shape;56;p13"/>
          <p:cNvSpPr txBox="1"/>
          <p:nvPr/>
        </p:nvSpPr>
        <p:spPr>
          <a:xfrm>
            <a:off x="1100400" y="1928625"/>
            <a:ext cx="6943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Music Recommender System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Outlier</a:t>
            </a:r>
            <a:r>
              <a:rPr lang="en-GB"/>
              <a:t> 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255750" y="1121950"/>
            <a:ext cx="8632500" cy="36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highlight>
                  <a:srgbClr val="FFFFFF"/>
                </a:highlight>
              </a:rPr>
              <a:t>An outlier is a data point that differs significantly from other observations. An outlier may be due to variability in the measurement or it may indicate experimental error; the latter are sometimes excluded from the data set.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13" y="685350"/>
            <a:ext cx="8807175" cy="445814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3"/>
          <p:cNvSpPr txBox="1"/>
          <p:nvPr/>
        </p:nvSpPr>
        <p:spPr>
          <a:xfrm>
            <a:off x="1162500" y="0"/>
            <a:ext cx="6819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Word Cloud Representing Top Popular Artists</a:t>
            </a:r>
            <a:endParaRPr sz="2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Analysis Using Artist Names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12121"/>
                </a:solidFill>
              </a:rPr>
              <a:t>The Popular Bands / Artists are </a:t>
            </a:r>
            <a:endParaRPr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212121"/>
                </a:solidFill>
              </a:rPr>
              <a:t>1.ColdPlay</a:t>
            </a:r>
            <a:endParaRPr b="1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212121"/>
                </a:solidFill>
              </a:rPr>
              <a:t>2.</a:t>
            </a:r>
            <a:r>
              <a:rPr b="1" lang="en-GB">
                <a:solidFill>
                  <a:srgbClr val="212121"/>
                </a:solidFill>
              </a:rPr>
              <a:t>Florence</a:t>
            </a:r>
            <a:r>
              <a:rPr b="1" lang="en-GB">
                <a:solidFill>
                  <a:srgbClr val="212121"/>
                </a:solidFill>
              </a:rPr>
              <a:t> + The Machine</a:t>
            </a:r>
            <a:endParaRPr b="1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>
                <a:solidFill>
                  <a:srgbClr val="212121"/>
                </a:solidFill>
              </a:rPr>
              <a:t>3.Train etc.,</a:t>
            </a:r>
            <a:endParaRPr b="1">
              <a:solidFill>
                <a:srgbClr val="212121"/>
              </a:solidFill>
            </a:endParaRPr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2075" y="1152475"/>
            <a:ext cx="5361923" cy="371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3775" y="76200"/>
            <a:ext cx="5580174" cy="499109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/>
        </p:nvSpPr>
        <p:spPr>
          <a:xfrm>
            <a:off x="272975" y="502850"/>
            <a:ext cx="3031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top_artist = sorted_artist_popularity.head()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top_artist.plot(kind='bar', figsize=(15,5));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plt.title("Top 20 artist")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plt.ylabel('frequency');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Analysis Using Release(Song Name)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12121"/>
                </a:solidFill>
              </a:rPr>
              <a:t>The Most Popular Song is </a:t>
            </a:r>
            <a:endParaRPr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212121"/>
                </a:solidFill>
              </a:rPr>
              <a:t>Sehr Kosmisch</a:t>
            </a:r>
            <a:endParaRPr b="1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12121"/>
                </a:solidFill>
              </a:rPr>
              <a:t>Followed by </a:t>
            </a:r>
            <a:r>
              <a:rPr b="1" lang="en-GB">
                <a:solidFill>
                  <a:srgbClr val="212121"/>
                </a:solidFill>
              </a:rPr>
              <a:t>Undo,</a:t>
            </a:r>
            <a:r>
              <a:rPr lang="en-GB">
                <a:solidFill>
                  <a:srgbClr val="212121"/>
                </a:solidFill>
              </a:rPr>
              <a:t> </a:t>
            </a:r>
            <a:endParaRPr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>
                <a:solidFill>
                  <a:srgbClr val="212121"/>
                </a:solidFill>
              </a:rPr>
              <a:t>You ‘re the One</a:t>
            </a:r>
            <a:endParaRPr b="1">
              <a:solidFill>
                <a:srgbClr val="212121"/>
              </a:solidFill>
            </a:endParaRPr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5100" y="1152475"/>
            <a:ext cx="5442199" cy="33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5775" y="152400"/>
            <a:ext cx="5666376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7"/>
          <p:cNvSpPr txBox="1"/>
          <p:nvPr/>
        </p:nvSpPr>
        <p:spPr>
          <a:xfrm>
            <a:off x="316075" y="416650"/>
            <a:ext cx="300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is a Histogram showing Top 20 Songs</a:t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75" y="3881988"/>
            <a:ext cx="341947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78325"/>
            <a:ext cx="8839199" cy="417343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 txBox="1"/>
          <p:nvPr/>
        </p:nvSpPr>
        <p:spPr>
          <a:xfrm>
            <a:off x="483850" y="199850"/>
            <a:ext cx="420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 5 Songs and their Respective Artists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Song Frequency Using Density Plot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Kde Plot representing the song frequency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850" y="1937850"/>
            <a:ext cx="4034750" cy="255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172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All Songs Of The Most Popular Band</a:t>
            </a:r>
            <a:endParaRPr/>
          </a:p>
        </p:txBody>
      </p:sp>
      <p:pic>
        <p:nvPicPr>
          <p:cNvPr id="165" name="Google Shape;165;p30"/>
          <p:cNvPicPr preferRelativeResize="0"/>
          <p:nvPr/>
        </p:nvPicPr>
        <p:blipFill rotWithShape="1">
          <a:blip r:embed="rId3">
            <a:alphaModFix/>
          </a:blip>
          <a:srcRect b="15320" l="0" r="0" t="-15320"/>
          <a:stretch/>
        </p:blipFill>
        <p:spPr>
          <a:xfrm>
            <a:off x="1184250" y="270573"/>
            <a:ext cx="6775525" cy="458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Analysis Using User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Here are the top </a:t>
            </a:r>
            <a:r>
              <a:rPr lang="en-GB">
                <a:solidFill>
                  <a:schemeClr val="dk1"/>
                </a:solidFill>
              </a:rPr>
              <a:t>listening</a:t>
            </a:r>
            <a:r>
              <a:rPr lang="en-GB">
                <a:solidFill>
                  <a:schemeClr val="dk1"/>
                </a:solidFill>
              </a:rPr>
              <a:t> User using their listen values.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2" name="Google Shape;1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15325"/>
            <a:ext cx="8832301" cy="33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Exploratory Data Analysis 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779025" y="1236075"/>
            <a:ext cx="7748100" cy="3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Exploratory data analysis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 is an approach of </a:t>
            </a:r>
            <a:r>
              <a:rPr lang="en-GB" sz="20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analyzing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GB" sz="20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sets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 to summarize their main characteristics, often using </a:t>
            </a:r>
            <a:r>
              <a:rPr lang="en-GB" sz="2000">
                <a:solidFill>
                  <a:schemeClr val="dk1"/>
                </a:solidFill>
              </a:rPr>
              <a:t>statistical graphics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 and other </a:t>
            </a:r>
            <a:r>
              <a:rPr lang="en-GB" sz="2000">
                <a:solidFill>
                  <a:schemeClr val="dk1"/>
                </a:solidFill>
              </a:rPr>
              <a:t>data visualization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 methods.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By the end of EDA we must be able to find the KPIs and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remove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 all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unnecessary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</a:rPr>
              <a:t> data that can reduce the accuracy of our conclusions.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The main Objective of EDA is to understand  the relationship between the variables and further use them to increase the accuracy of the system. 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00" y="615225"/>
            <a:ext cx="6683426" cy="394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2"/>
          <p:cNvSpPr txBox="1"/>
          <p:nvPr/>
        </p:nvSpPr>
        <p:spPr>
          <a:xfrm>
            <a:off x="7048425" y="615225"/>
            <a:ext cx="1903800" cy="3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Count of Unique Listeners for artist </a:t>
            </a:r>
            <a:r>
              <a:rPr b="1" lang="en-GB"/>
              <a:t>“Justin </a:t>
            </a:r>
            <a:r>
              <a:rPr b="1" lang="en-GB"/>
              <a:t>Bieber</a:t>
            </a:r>
            <a:r>
              <a:rPr b="1" lang="en-GB"/>
              <a:t>”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Observation:</a:t>
            </a:r>
            <a:endParaRPr b="1"/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E"/>
                </a:highlight>
              </a:rPr>
              <a:t>from the histogram we can conclude that </a:t>
            </a:r>
            <a:r>
              <a:rPr b="1" lang="en-GB" sz="1100">
                <a:solidFill>
                  <a:schemeClr val="dk1"/>
                </a:solidFill>
                <a:highlight>
                  <a:srgbClr val="FFFFFE"/>
                </a:highlight>
              </a:rPr>
              <a:t>U smile </a:t>
            </a:r>
            <a:r>
              <a:rPr lang="en-GB" sz="1100">
                <a:solidFill>
                  <a:schemeClr val="dk1"/>
                </a:solidFill>
                <a:highlight>
                  <a:srgbClr val="FFFFFE"/>
                </a:highlight>
              </a:rPr>
              <a:t>is most listened and </a:t>
            </a:r>
            <a:r>
              <a:rPr b="1" lang="en-GB" sz="1100">
                <a:solidFill>
                  <a:schemeClr val="dk1"/>
                </a:solidFill>
                <a:highlight>
                  <a:srgbClr val="FFFFFE"/>
                </a:highlight>
              </a:rPr>
              <a:t>Bigger </a:t>
            </a:r>
            <a:r>
              <a:rPr lang="en-GB" sz="1100">
                <a:solidFill>
                  <a:schemeClr val="dk1"/>
                </a:solidFill>
                <a:highlight>
                  <a:srgbClr val="FFFFFE"/>
                </a:highlight>
              </a:rPr>
              <a:t>is least favourite song to Users from all Justin Bieber Songs</a:t>
            </a:r>
            <a:endParaRPr sz="11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Density Plot representing Users</a:t>
            </a:r>
            <a:endParaRPr/>
          </a:p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311700" y="1102900"/>
            <a:ext cx="85206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Density Plot Showing the Average listen by a user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5" name="Google Shape;1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7025" y="2025975"/>
            <a:ext cx="4269957" cy="285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170625" y="320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Conclusions</a:t>
            </a:r>
            <a:endParaRPr/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264650" y="1124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From the above analysis we can conclude that the variables falls under various filtering technique categories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Artist Name -  </a:t>
            </a:r>
            <a:r>
              <a:rPr lang="en-GB">
                <a:solidFill>
                  <a:schemeClr val="dk1"/>
                </a:solidFill>
              </a:rPr>
              <a:t>Collaborative Filtering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Song Name -  </a:t>
            </a:r>
            <a:r>
              <a:rPr lang="en-GB">
                <a:solidFill>
                  <a:schemeClr val="dk1"/>
                </a:solidFill>
              </a:rPr>
              <a:t>Collaborative</a:t>
            </a:r>
            <a:r>
              <a:rPr lang="en-GB">
                <a:solidFill>
                  <a:schemeClr val="dk1"/>
                </a:solidFill>
              </a:rPr>
              <a:t> Filtering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Users Name - Content Based Filtering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From the</a:t>
            </a:r>
            <a:r>
              <a:rPr lang="en-GB" sz="2000"/>
              <a:t> </a:t>
            </a:r>
            <a:r>
              <a:rPr lang="en-GB" sz="2000">
                <a:solidFill>
                  <a:schemeClr val="dk1"/>
                </a:solidFill>
              </a:rPr>
              <a:t>Density Plot representing the “</a:t>
            </a:r>
            <a:r>
              <a:rPr b="1" lang="en-GB" sz="2000">
                <a:solidFill>
                  <a:schemeClr val="dk1"/>
                </a:solidFill>
              </a:rPr>
              <a:t>Average listens by a user”</a:t>
            </a:r>
            <a:r>
              <a:rPr lang="en-GB" sz="2000">
                <a:solidFill>
                  <a:schemeClr val="dk1"/>
                </a:solidFill>
              </a:rPr>
              <a:t> we can conclude that the data is into a cold-start problem as we can see that most of the users are listening on an average around 8-10 songs and the most songs listened by a unique  user is 32 where we have around 1400000+ songs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Data Exploration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Data Exploration is the first stage of Exploratory Data Analysis.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Data Exploration is a process where analyst explore the data in unstructured way and find out the </a:t>
            </a:r>
            <a:r>
              <a:rPr lang="en-GB" sz="2000">
                <a:solidFill>
                  <a:schemeClr val="dk1"/>
                </a:solidFill>
              </a:rPr>
              <a:t>preliminary</a:t>
            </a:r>
            <a:r>
              <a:rPr lang="en-GB" sz="2000">
                <a:solidFill>
                  <a:schemeClr val="dk1"/>
                </a:solidFill>
              </a:rPr>
              <a:t> </a:t>
            </a:r>
            <a:r>
              <a:rPr lang="en-GB" sz="2000">
                <a:solidFill>
                  <a:schemeClr val="dk1"/>
                </a:solidFill>
              </a:rPr>
              <a:t>insights</a:t>
            </a:r>
            <a:r>
              <a:rPr lang="en-GB" sz="2000">
                <a:solidFill>
                  <a:schemeClr val="dk1"/>
                </a:solidFill>
              </a:rPr>
              <a:t> present in the data to better understand its characteristics 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Data Exploration can </a:t>
            </a:r>
            <a:r>
              <a:rPr lang="en-GB" sz="2000">
                <a:solidFill>
                  <a:schemeClr val="dk1"/>
                </a:solidFill>
              </a:rPr>
              <a:t>further</a:t>
            </a:r>
            <a:r>
              <a:rPr lang="en-GB" sz="2000">
                <a:solidFill>
                  <a:schemeClr val="dk1"/>
                </a:solidFill>
              </a:rPr>
              <a:t> classified into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GB" sz="2000">
                <a:solidFill>
                  <a:schemeClr val="dk1"/>
                </a:solidFill>
              </a:rPr>
              <a:t>Summarization</a:t>
            </a:r>
            <a:r>
              <a:rPr lang="en-GB" sz="2000">
                <a:solidFill>
                  <a:schemeClr val="dk1"/>
                </a:solidFill>
              </a:rPr>
              <a:t> of </a:t>
            </a:r>
            <a:r>
              <a:rPr lang="en-GB" sz="2000">
                <a:solidFill>
                  <a:schemeClr val="dk1"/>
                </a:solidFill>
              </a:rPr>
              <a:t>Statistics.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GB" sz="2000">
                <a:solidFill>
                  <a:schemeClr val="dk1"/>
                </a:solidFill>
              </a:rPr>
              <a:t>Visulatzation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3137"/>
              <a:buFont typeface="Arial"/>
              <a:buNone/>
            </a:pPr>
            <a:r>
              <a:rPr lang="en-GB" sz="2550"/>
              <a:t>Steps of Data Exploration and Preparation</a:t>
            </a:r>
            <a:r>
              <a:rPr lang="en-GB" sz="1100"/>
              <a:t>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/>
              <a:t>	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/>
              <a:t>						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/>
              <a:t>	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/>
              <a:t>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AutoNum type="arabicPeriod"/>
            </a:pPr>
            <a:r>
              <a:rPr lang="en-GB" sz="23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Variable Identification.</a:t>
            </a:r>
            <a:endParaRPr sz="23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AutoNum type="arabicPeriod"/>
            </a:pPr>
            <a:r>
              <a:rPr lang="en-GB" sz="23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Univariate Analysis.</a:t>
            </a:r>
            <a:endParaRPr sz="23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AutoNum type="arabicPeriod"/>
            </a:pPr>
            <a:r>
              <a:rPr lang="en-GB" sz="23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Bi-variate Analysis.         </a:t>
            </a:r>
            <a:endParaRPr sz="23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AutoNum type="arabicPeriod"/>
            </a:pPr>
            <a:r>
              <a:rPr lang="en-GB" sz="23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Missing values treatment.         </a:t>
            </a:r>
            <a:endParaRPr sz="23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AutoNum type="arabicPeriod"/>
            </a:pPr>
            <a:r>
              <a:rPr lang="en-GB" sz="23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Outlier treatment.</a:t>
            </a:r>
            <a:endParaRPr sz="23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AutoNum type="arabicPeriod"/>
            </a:pPr>
            <a:r>
              <a:rPr lang="en-GB" sz="23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Variable transformation.</a:t>
            </a:r>
            <a:endParaRPr sz="23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AutoNum type="arabicPeriod"/>
            </a:pPr>
            <a:r>
              <a:rPr lang="en-GB" sz="23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Variable creation.</a:t>
            </a:r>
            <a:endParaRPr sz="23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3479125" y="1673750"/>
            <a:ext cx="39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212121"/>
                </a:solidFill>
              </a:rPr>
              <a:t>}</a:t>
            </a:r>
            <a:endParaRPr sz="3600">
              <a:solidFill>
                <a:srgbClr val="212121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3968100" y="1843100"/>
            <a:ext cx="3112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GB" sz="2300">
                <a:solidFill>
                  <a:schemeClr val="dk1"/>
                </a:solidFill>
                <a:highlight>
                  <a:schemeClr val="lt1"/>
                </a:highlight>
              </a:rPr>
              <a:t>Descriptive Statistics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 of Data Set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017725"/>
            <a:ext cx="8520600" cy="3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The dataset is provided  by Kaggle Million </a:t>
            </a:r>
            <a:r>
              <a:rPr lang="en-GB">
                <a:solidFill>
                  <a:schemeClr val="dk1"/>
                </a:solidFill>
              </a:rPr>
              <a:t>Song</a:t>
            </a:r>
            <a:r>
              <a:rPr lang="en-GB">
                <a:solidFill>
                  <a:schemeClr val="dk1"/>
                </a:solidFill>
              </a:rPr>
              <a:t> D</a:t>
            </a:r>
            <a:r>
              <a:rPr lang="en-GB">
                <a:solidFill>
                  <a:schemeClr val="dk1"/>
                </a:solidFill>
              </a:rPr>
              <a:t>ataset Challenge.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The data contains around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100000+ Users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1400000+ songs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The data set is open and easily available  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Content: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Triplets (User, Song ,Count)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Meta - data, content - analysis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No User Demographic Information 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Understanding</a:t>
            </a:r>
            <a:r>
              <a:rPr lang="en-GB"/>
              <a:t> Data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dk1"/>
                </a:solidFill>
              </a:rPr>
              <a:t>Triplets dataset consists of </a:t>
            </a:r>
            <a:endParaRPr b="1" i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n-GB">
                <a:solidFill>
                  <a:schemeClr val="dk1"/>
                </a:solidFill>
              </a:rPr>
              <a:t>User ID - </a:t>
            </a:r>
            <a:r>
              <a:rPr lang="en-GB">
                <a:solidFill>
                  <a:schemeClr val="dk1"/>
                </a:solidFill>
              </a:rPr>
              <a:t>No User Demographic Information 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n-GB">
                <a:solidFill>
                  <a:schemeClr val="dk1"/>
                </a:solidFill>
              </a:rPr>
              <a:t>Song ID -</a:t>
            </a:r>
            <a:r>
              <a:rPr lang="en-GB">
                <a:solidFill>
                  <a:schemeClr val="dk1"/>
                </a:solidFill>
              </a:rPr>
              <a:t> </a:t>
            </a:r>
            <a:r>
              <a:rPr lang="en-GB">
                <a:solidFill>
                  <a:schemeClr val="dk1"/>
                </a:solidFill>
              </a:rPr>
              <a:t>The Song Unique ID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n-GB">
                <a:solidFill>
                  <a:schemeClr val="dk1"/>
                </a:solidFill>
              </a:rPr>
              <a:t>Frequency </a:t>
            </a:r>
            <a:r>
              <a:rPr lang="en-GB">
                <a:solidFill>
                  <a:schemeClr val="dk1"/>
                </a:solidFill>
              </a:rPr>
              <a:t>- Times Unique User Listened to a particular song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dk1"/>
                </a:solidFill>
              </a:rPr>
              <a:t>Unique Tacks Data </a:t>
            </a:r>
            <a:r>
              <a:rPr b="1" i="1" lang="en-GB">
                <a:solidFill>
                  <a:schemeClr val="dk1"/>
                </a:solidFill>
              </a:rPr>
              <a:t>consists of </a:t>
            </a:r>
            <a:r>
              <a:rPr b="1" i="1" lang="en-GB">
                <a:solidFill>
                  <a:schemeClr val="dk1"/>
                </a:solidFill>
              </a:rPr>
              <a:t> </a:t>
            </a:r>
            <a:endParaRPr b="1" i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n-GB">
                <a:solidFill>
                  <a:schemeClr val="dk1"/>
                </a:solidFill>
              </a:rPr>
              <a:t>Song Id / Track ID </a:t>
            </a:r>
            <a:r>
              <a:rPr lang="en-GB">
                <a:solidFill>
                  <a:schemeClr val="dk1"/>
                </a:solidFill>
              </a:rPr>
              <a:t>- The Song Unique ID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n-GB">
                <a:solidFill>
                  <a:schemeClr val="dk1"/>
                </a:solidFill>
              </a:rPr>
              <a:t>Artist name</a:t>
            </a:r>
            <a:r>
              <a:rPr lang="en-GB">
                <a:solidFill>
                  <a:schemeClr val="dk1"/>
                </a:solidFill>
              </a:rPr>
              <a:t> - Artist Name or the Band Name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n-GB">
                <a:solidFill>
                  <a:schemeClr val="dk1"/>
                </a:solidFill>
              </a:rPr>
              <a:t>Release - </a:t>
            </a:r>
            <a:r>
              <a:rPr lang="en-GB">
                <a:solidFill>
                  <a:schemeClr val="dk1"/>
                </a:solidFill>
              </a:rPr>
              <a:t>basically Song Name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Preprocessing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</a:rPr>
              <a:t>We Performed following steps to analyze the dataset: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-GB" sz="2100">
                <a:solidFill>
                  <a:schemeClr val="dk1"/>
                </a:solidFill>
              </a:rPr>
              <a:t>Checking missing values and duplicates.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-GB" sz="2100">
                <a:solidFill>
                  <a:schemeClr val="dk1"/>
                </a:solidFill>
              </a:rPr>
              <a:t>Merging Unique_ tracks and Triplets Dataset.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-GB" sz="2100">
                <a:solidFill>
                  <a:schemeClr val="dk1"/>
                </a:solidFill>
              </a:rPr>
              <a:t>Descriptive </a:t>
            </a:r>
            <a:r>
              <a:rPr lang="en-GB" sz="2100">
                <a:solidFill>
                  <a:schemeClr val="dk1"/>
                </a:solidFill>
              </a:rPr>
              <a:t>Statistics.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-GB" sz="2100">
                <a:solidFill>
                  <a:schemeClr val="dk1"/>
                </a:solidFill>
              </a:rPr>
              <a:t>Frequency Distribution.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-GB" sz="2100">
                <a:solidFill>
                  <a:schemeClr val="dk1"/>
                </a:solidFill>
              </a:rPr>
              <a:t>Number of songs listened per User.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-GB" sz="2100">
                <a:solidFill>
                  <a:schemeClr val="dk1"/>
                </a:solidFill>
              </a:rPr>
              <a:t>Analysis of Popular Artists and Songs.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18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Understanding The Data 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75" y="1462184"/>
            <a:ext cx="9143999" cy="310668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/>
        </p:nvSpPr>
        <p:spPr>
          <a:xfrm>
            <a:off x="311700" y="830375"/>
            <a:ext cx="864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Describing</a:t>
            </a:r>
            <a:r>
              <a:rPr lang="en-GB"/>
              <a:t> the basic </a:t>
            </a:r>
            <a:r>
              <a:rPr lang="en-GB"/>
              <a:t>statistics</a:t>
            </a:r>
            <a:r>
              <a:rPr lang="en-GB"/>
              <a:t> results of the data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Checking Missing Values</a:t>
            </a:r>
            <a:r>
              <a:rPr lang="en-GB"/>
              <a:t> 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255750" y="1871975"/>
            <a:ext cx="8632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0000"/>
                </a:solidFill>
                <a:highlight>
                  <a:srgbClr val="FFFFFE"/>
                </a:highlight>
              </a:rPr>
              <a:t>df = pd.read_csv(</a:t>
            </a:r>
            <a:r>
              <a:rPr lang="en-GB" sz="1050">
                <a:solidFill>
                  <a:srgbClr val="A31515"/>
                </a:solidFill>
                <a:highlight>
                  <a:srgbClr val="FFFFFE"/>
                </a:highlight>
              </a:rPr>
              <a:t>'kaggle_visible_evaluation_triplets.txt'</a:t>
            </a:r>
            <a:r>
              <a:rPr lang="en-GB" sz="1050">
                <a:solidFill>
                  <a:srgbClr val="000000"/>
                </a:solidFill>
                <a:highlight>
                  <a:srgbClr val="FFFFFE"/>
                </a:highlight>
              </a:rPr>
              <a:t>,sep=</a:t>
            </a:r>
            <a:r>
              <a:rPr lang="en-GB" sz="1050">
                <a:solidFill>
                  <a:srgbClr val="A31515"/>
                </a:solidFill>
                <a:highlight>
                  <a:srgbClr val="FFFFFE"/>
                </a:highlight>
              </a:rPr>
              <a:t>'\t'</a:t>
            </a:r>
            <a:r>
              <a:rPr lang="en-GB" sz="1050">
                <a:solidFill>
                  <a:srgbClr val="000000"/>
                </a:solidFill>
                <a:highlight>
                  <a:srgbClr val="FFFFFE"/>
                </a:highlight>
              </a:rPr>
              <a:t>,names=[</a:t>
            </a:r>
            <a:r>
              <a:rPr lang="en-GB" sz="1050">
                <a:solidFill>
                  <a:srgbClr val="A31515"/>
                </a:solidFill>
                <a:highlight>
                  <a:srgbClr val="FFFFFE"/>
                </a:highlight>
              </a:rPr>
              <a:t>'user_id'</a:t>
            </a:r>
            <a:r>
              <a:rPr lang="en-GB" sz="1050">
                <a:solidFill>
                  <a:srgbClr val="000000"/>
                </a:solidFill>
                <a:highlight>
                  <a:srgbClr val="FFFFFE"/>
                </a:highlight>
              </a:rPr>
              <a:t>,</a:t>
            </a:r>
            <a:r>
              <a:rPr lang="en-GB" sz="1050">
                <a:solidFill>
                  <a:srgbClr val="A31515"/>
                </a:solidFill>
                <a:highlight>
                  <a:srgbClr val="FFFFFE"/>
                </a:highlight>
              </a:rPr>
              <a:t>'song_id'</a:t>
            </a:r>
            <a:r>
              <a:rPr lang="en-GB" sz="1050">
                <a:solidFill>
                  <a:srgbClr val="000000"/>
                </a:solidFill>
                <a:highlight>
                  <a:srgbClr val="FFFFFE"/>
                </a:highlight>
              </a:rPr>
              <a:t>,</a:t>
            </a:r>
            <a:r>
              <a:rPr lang="en-GB" sz="1050">
                <a:solidFill>
                  <a:srgbClr val="A31515"/>
                </a:solidFill>
                <a:highlight>
                  <a:srgbClr val="FFFFFE"/>
                </a:highlight>
              </a:rPr>
              <a:t>'freq'</a:t>
            </a:r>
            <a:r>
              <a:rPr lang="en-GB" sz="1050">
                <a:solidFill>
                  <a:srgbClr val="000000"/>
                </a:solidFill>
                <a:highlight>
                  <a:srgbClr val="FFFFFE"/>
                </a:highlight>
              </a:rPr>
              <a:t>])</a:t>
            </a:r>
            <a:endParaRPr sz="1050">
              <a:solidFill>
                <a:srgbClr val="000000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0000"/>
                </a:solidFill>
                <a:highlight>
                  <a:srgbClr val="FFFFFE"/>
                </a:highlight>
              </a:rPr>
              <a:t>df.head() </a:t>
            </a:r>
            <a:endParaRPr sz="1050">
              <a:solidFill>
                <a:srgbClr val="000000"/>
              </a:solidFill>
              <a:highlight>
                <a:srgbClr val="FFFF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0000"/>
                </a:solidFill>
                <a:highlight>
                  <a:srgbClr val="FFFFFE"/>
                </a:highlight>
              </a:rPr>
              <a:t>df.isnull().</a:t>
            </a:r>
            <a:r>
              <a:rPr lang="en-GB" sz="1050">
                <a:solidFill>
                  <a:srgbClr val="795E26"/>
                </a:solidFill>
                <a:highlight>
                  <a:srgbClr val="FFFFFE"/>
                </a:highlight>
              </a:rPr>
              <a:t>sum</a:t>
            </a:r>
            <a:r>
              <a:rPr lang="en-GB" sz="1050">
                <a:solidFill>
                  <a:srgbClr val="000000"/>
                </a:solidFill>
                <a:highlight>
                  <a:srgbClr val="FFFFFE"/>
                </a:highlight>
              </a:rPr>
              <a:t>()</a:t>
            </a:r>
            <a:r>
              <a:rPr lang="en-GB" sz="1050">
                <a:solidFill>
                  <a:srgbClr val="008000"/>
                </a:solidFill>
                <a:highlight>
                  <a:srgbClr val="FFFFFE"/>
                </a:highlight>
              </a:rPr>
              <a:t>#checking the null values in each column</a:t>
            </a:r>
            <a:endParaRPr sz="1050">
              <a:solidFill>
                <a:srgbClr val="008000"/>
              </a:solidFill>
              <a:highlight>
                <a:srgbClr val="FFFFF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212121"/>
                </a:solidFill>
                <a:highlight>
                  <a:srgbClr val="FFFFFF"/>
                </a:highlight>
              </a:rPr>
              <a:t>user_id    0</a:t>
            </a:r>
            <a:endParaRPr sz="10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212121"/>
                </a:solidFill>
                <a:highlight>
                  <a:srgbClr val="FFFFFF"/>
                </a:highlight>
              </a:rPr>
              <a:t>song_id    0</a:t>
            </a:r>
            <a:endParaRPr sz="10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212121"/>
                </a:solidFill>
                <a:highlight>
                  <a:srgbClr val="FFFFFF"/>
                </a:highlight>
              </a:rPr>
              <a:t>freq       0</a:t>
            </a:r>
            <a:endParaRPr sz="105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050">
                <a:solidFill>
                  <a:srgbClr val="212121"/>
                </a:solidFill>
                <a:highlight>
                  <a:srgbClr val="FFFFFF"/>
                </a:highlight>
              </a:rPr>
              <a:t>dtype: int64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