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0fc78d50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0fc78d50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0f464575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0f464575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0f464575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0f464575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11263e7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11263e7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0f464575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0f464575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de26ecbe2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de26ecbe2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de26ecbe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de26ecbe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0f464575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0f464575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de26ecb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de26ecb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de26ecbe2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de26ecbe2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de26ecbe2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de26ecbe2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0fc78d50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0fc78d50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de26ecbe2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de26ecbe2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0f464575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0f464575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0f4645757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0f4645757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0f4645757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0f4645757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0f4645757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0f4645757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19f64db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19f64db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19f64db4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19f64db4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19f64db4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19f64db4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19f64db4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19f64db4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19f64db4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19f64db4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0fc78d50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0fc78d50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19f64db4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19f64db4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0f4645757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0f4645757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0f4645757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0f4645757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0fc78d50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0fc78d50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11263e72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11263e72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11263e726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11263e726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0fc78d50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0fc78d50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0fc78d50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0fc78d50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0f464575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0f464575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1202425" y="3747375"/>
            <a:ext cx="63048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Recommendation System</a:t>
            </a:r>
            <a:endParaRPr/>
          </a:p>
        </p:txBody>
      </p:sp>
      <p:pic>
        <p:nvPicPr>
          <p:cNvPr id="86" name="Google Shape;86;p13"/>
          <p:cNvPicPr preferRelativeResize="0"/>
          <p:nvPr/>
        </p:nvPicPr>
        <p:blipFill>
          <a:blip r:embed="rId3">
            <a:alphaModFix/>
          </a:blip>
          <a:stretch>
            <a:fillRect/>
          </a:stretch>
        </p:blipFill>
        <p:spPr>
          <a:xfrm>
            <a:off x="0" y="0"/>
            <a:ext cx="9144000" cy="3666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Algorithms or Methods we used </a:t>
            </a:r>
            <a:endParaRPr sz="2500"/>
          </a:p>
        </p:txBody>
      </p:sp>
      <p:sp>
        <p:nvSpPr>
          <p:cNvPr id="148" name="Google Shape;148;p22"/>
          <p:cNvSpPr txBox="1"/>
          <p:nvPr/>
        </p:nvSpPr>
        <p:spPr>
          <a:xfrm>
            <a:off x="496900" y="1020650"/>
            <a:ext cx="4527600" cy="29553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Popularity Based</a:t>
            </a:r>
            <a:endParaRPr sz="2000">
              <a:solidFill>
                <a:schemeClr val="lt1"/>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Collaborative </a:t>
            </a:r>
            <a:r>
              <a:rPr lang="en" sz="2000">
                <a:solidFill>
                  <a:schemeClr val="lt1"/>
                </a:solidFill>
                <a:latin typeface="Times New Roman"/>
                <a:ea typeface="Times New Roman"/>
                <a:cs typeface="Times New Roman"/>
                <a:sym typeface="Times New Roman"/>
              </a:rPr>
              <a:t>Filtering</a:t>
            </a:r>
            <a:r>
              <a:rPr lang="en" sz="2000">
                <a:solidFill>
                  <a:schemeClr val="lt1"/>
                </a:solidFill>
                <a:latin typeface="Times New Roman"/>
                <a:ea typeface="Times New Roman"/>
                <a:cs typeface="Times New Roman"/>
                <a:sym typeface="Times New Roman"/>
              </a:rPr>
              <a:t> </a:t>
            </a:r>
            <a:endParaRPr sz="2000">
              <a:solidFill>
                <a:schemeClr val="lt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rPr lang="en" sz="2000">
                <a:solidFill>
                  <a:schemeClr val="lt1"/>
                </a:solidFill>
                <a:latin typeface="Times New Roman"/>
                <a:ea typeface="Times New Roman"/>
                <a:cs typeface="Times New Roman"/>
                <a:sym typeface="Times New Roman"/>
              </a:rPr>
              <a:t>        Item Similarity Based </a:t>
            </a:r>
            <a:endParaRPr sz="2000">
              <a:solidFill>
                <a:schemeClr val="lt1"/>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Content Based </a:t>
            </a:r>
            <a:endParaRPr sz="2000">
              <a:solidFill>
                <a:schemeClr val="lt1"/>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SVD (Singular Value Decomposition) </a:t>
            </a:r>
            <a:endParaRPr sz="2000">
              <a:solidFill>
                <a:schemeClr val="lt1"/>
              </a:solidFill>
              <a:latin typeface="Times New Roman"/>
              <a:ea typeface="Times New Roman"/>
              <a:cs typeface="Times New Roman"/>
              <a:sym typeface="Times New Roman"/>
            </a:endParaRPr>
          </a:p>
        </p:txBody>
      </p:sp>
      <p:pic>
        <p:nvPicPr>
          <p:cNvPr id="149" name="Google Shape;149;p22"/>
          <p:cNvPicPr preferRelativeResize="0"/>
          <p:nvPr/>
        </p:nvPicPr>
        <p:blipFill>
          <a:blip r:embed="rId3">
            <a:alphaModFix/>
          </a:blip>
          <a:stretch>
            <a:fillRect/>
          </a:stretch>
        </p:blipFill>
        <p:spPr>
          <a:xfrm>
            <a:off x="5024500" y="1020650"/>
            <a:ext cx="4024250" cy="281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Content </a:t>
            </a:r>
            <a:r>
              <a:rPr lang="en" sz="2500"/>
              <a:t>Based Recommendation</a:t>
            </a:r>
            <a:r>
              <a:rPr lang="en" sz="2500"/>
              <a:t> </a:t>
            </a:r>
            <a:endParaRPr sz="2500"/>
          </a:p>
        </p:txBody>
      </p:sp>
      <p:sp>
        <p:nvSpPr>
          <p:cNvPr id="155" name="Google Shape;155;p23"/>
          <p:cNvSpPr txBox="1"/>
          <p:nvPr/>
        </p:nvSpPr>
        <p:spPr>
          <a:xfrm>
            <a:off x="-75" y="1020650"/>
            <a:ext cx="9144000" cy="3509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00"/>
              </a:buClr>
              <a:buSzPts val="1400"/>
              <a:buFont typeface="Roboto"/>
              <a:buChar char="●"/>
            </a:pPr>
            <a:r>
              <a:rPr lang="en" sz="1800">
                <a:solidFill>
                  <a:srgbClr val="FFFF00"/>
                </a:solidFill>
                <a:latin typeface="Roboto"/>
                <a:ea typeface="Roboto"/>
                <a:cs typeface="Roboto"/>
                <a:sym typeface="Roboto"/>
              </a:rPr>
              <a:t>Approach 1 -- Analysing the similarity between the items </a:t>
            </a:r>
            <a:endParaRPr sz="1800">
              <a:solidFill>
                <a:srgbClr val="FFFF00"/>
              </a:solidFill>
              <a:latin typeface="Roboto"/>
              <a:ea typeface="Roboto"/>
              <a:cs typeface="Roboto"/>
              <a:sym typeface="Roboto"/>
            </a:endParaRPr>
          </a:p>
          <a:p>
            <a:pPr indent="0" lvl="0" marL="457200" rtl="0" algn="l">
              <a:spcBef>
                <a:spcPts val="0"/>
              </a:spcBef>
              <a:spcAft>
                <a:spcPts val="0"/>
              </a:spcAft>
              <a:buNone/>
            </a:pPr>
            <a:r>
              <a:rPr lang="en" sz="1800">
                <a:solidFill>
                  <a:schemeClr val="lt1"/>
                </a:solidFill>
                <a:latin typeface="Roboto"/>
                <a:ea typeface="Roboto"/>
                <a:cs typeface="Roboto"/>
                <a:sym typeface="Roboto"/>
              </a:rPr>
              <a:t>       Unlike Collaborative Filtering, if the items have sufficient descriptions, we avoid the “new item problem”</a:t>
            </a:r>
            <a:endParaRPr sz="1800">
              <a:solidFill>
                <a:schemeClr val="lt1"/>
              </a:solidFill>
              <a:latin typeface="Roboto"/>
              <a:ea typeface="Roboto"/>
              <a:cs typeface="Roboto"/>
              <a:sym typeface="Roboto"/>
            </a:endParaRPr>
          </a:p>
          <a:p>
            <a:pPr indent="0" lvl="0" marL="457200" rtl="0" algn="l">
              <a:spcBef>
                <a:spcPts val="0"/>
              </a:spcBef>
              <a:spcAft>
                <a:spcPts val="0"/>
              </a:spcAft>
              <a:buNone/>
            </a:pPr>
            <a:r>
              <a:rPr lang="en" sz="1800">
                <a:solidFill>
                  <a:schemeClr val="lt1"/>
                </a:solidFill>
                <a:latin typeface="Roboto"/>
                <a:ea typeface="Roboto"/>
                <a:cs typeface="Roboto"/>
                <a:sym typeface="Roboto"/>
              </a:rPr>
              <a:t>       It is easy to make a more transparent system: we use the same content to explain the recommendations.</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rgbClr val="FFFF00"/>
              </a:buClr>
              <a:buSzPts val="1400"/>
              <a:buFont typeface="Roboto"/>
              <a:buChar char="●"/>
            </a:pPr>
            <a:r>
              <a:rPr lang="en" sz="1800">
                <a:solidFill>
                  <a:srgbClr val="FFFF00"/>
                </a:solidFill>
                <a:latin typeface="Roboto"/>
                <a:ea typeface="Roboto"/>
                <a:cs typeface="Roboto"/>
                <a:sym typeface="Roboto"/>
              </a:rPr>
              <a:t>Approach 2 -- Building User Profile and Item Profile User Rated Content</a:t>
            </a:r>
            <a:endParaRPr sz="1800">
              <a:solidFill>
                <a:srgbClr val="FFFF00"/>
              </a:solidFill>
              <a:latin typeface="Roboto"/>
              <a:ea typeface="Roboto"/>
              <a:cs typeface="Roboto"/>
              <a:sym typeface="Roboto"/>
            </a:endParaRPr>
          </a:p>
          <a:p>
            <a:pPr indent="0" lvl="0" marL="457200" marR="0" rtl="0" algn="l">
              <a:lnSpc>
                <a:spcPct val="100000"/>
              </a:lnSpc>
              <a:spcBef>
                <a:spcPts val="0"/>
              </a:spcBef>
              <a:spcAft>
                <a:spcPts val="0"/>
              </a:spcAft>
              <a:buNone/>
            </a:pPr>
            <a:r>
              <a:rPr lang="en" sz="1800">
                <a:solidFill>
                  <a:schemeClr val="lt1"/>
                </a:solidFill>
                <a:latin typeface="Roboto"/>
                <a:ea typeface="Roboto"/>
                <a:cs typeface="Roboto"/>
                <a:sym typeface="Roboto"/>
              </a:rPr>
              <a:t>       Content-based method only have to analyze the items and user profile for recommendation.</a:t>
            </a:r>
            <a:endParaRPr sz="18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rPr lang="en" sz="1800">
                <a:solidFill>
                  <a:schemeClr val="lt1"/>
                </a:solidFill>
                <a:latin typeface="Roboto"/>
                <a:ea typeface="Roboto"/>
                <a:cs typeface="Roboto"/>
                <a:sym typeface="Roboto"/>
              </a:rPr>
              <a:t>        	Content-based method can tell you they recommend you the items based on what features.</a:t>
            </a:r>
            <a:endParaRPr sz="18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Content Based Recommendation </a:t>
            </a:r>
            <a:endParaRPr sz="2500"/>
          </a:p>
        </p:txBody>
      </p:sp>
      <p:sp>
        <p:nvSpPr>
          <p:cNvPr id="161" name="Google Shape;161;p24"/>
          <p:cNvSpPr txBox="1"/>
          <p:nvPr/>
        </p:nvSpPr>
        <p:spPr>
          <a:xfrm>
            <a:off x="644625" y="1020650"/>
            <a:ext cx="80307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Find total number of recommended song based on similarity score</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Get song to find recommendation </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Get number of songs most similar</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sz="1800">
                <a:solidFill>
                  <a:schemeClr val="lt1"/>
                </a:solidFill>
                <a:latin typeface="Roboto"/>
                <a:ea typeface="Roboto"/>
                <a:cs typeface="Roboto"/>
                <a:sym typeface="Roboto"/>
              </a:rPr>
              <a:t>Get number of songs to recommend </a:t>
            </a:r>
            <a:r>
              <a:rPr lang="en">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Popularity Based Recommendation </a:t>
            </a:r>
            <a:r>
              <a:rPr lang="en" sz="2500"/>
              <a:t> </a:t>
            </a:r>
            <a:endParaRPr sz="2500"/>
          </a:p>
        </p:txBody>
      </p:sp>
      <p:sp>
        <p:nvSpPr>
          <p:cNvPr id="167" name="Google Shape;167;p25"/>
          <p:cNvSpPr txBox="1"/>
          <p:nvPr/>
        </p:nvSpPr>
        <p:spPr>
          <a:xfrm>
            <a:off x="94000" y="1007225"/>
            <a:ext cx="90501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Char char="●"/>
            </a:pPr>
            <a:r>
              <a:rPr lang="en" sz="1800">
                <a:solidFill>
                  <a:schemeClr val="lt1"/>
                </a:solidFill>
              </a:rPr>
              <a:t>It is a type of recommendation system which works on the principle of popularity and or anything which is in trend</a:t>
            </a:r>
            <a:endParaRPr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These systems check about the product or movie which are in trend or are most popular among the users and directly recommend those.</a:t>
            </a:r>
            <a:endParaRPr sz="1800">
              <a:solidFill>
                <a:schemeClr val="lt1"/>
              </a:solidFill>
            </a:endParaRPr>
          </a:p>
          <a:p>
            <a:pPr indent="0" lvl="0" marL="457200" rtl="0" algn="l">
              <a:lnSpc>
                <a:spcPct val="115000"/>
              </a:lnSpc>
              <a:spcBef>
                <a:spcPts val="0"/>
              </a:spcBef>
              <a:spcAft>
                <a:spcPts val="0"/>
              </a:spcAft>
              <a:buNone/>
            </a:pPr>
            <a:r>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For example, if a product is often purchased by most people then the system will get to know that that product is most popular so for every new user who just signed it, the system will recommend that product to that user also and chances becomes high that the new user will also purchase that. </a:t>
            </a:r>
            <a:endParaRPr sz="1800">
              <a:solidFill>
                <a:schemeClr val="lt1"/>
              </a:solidFill>
            </a:endParaRPr>
          </a:p>
          <a:p>
            <a:pPr indent="0" lvl="0" marL="457200" rtl="0" algn="l">
              <a:lnSpc>
                <a:spcPct val="150000"/>
              </a:lnSpc>
              <a:spcBef>
                <a:spcPts val="0"/>
              </a:spcBef>
              <a:spcAft>
                <a:spcPts val="0"/>
              </a:spcAft>
              <a:buNone/>
            </a:pPr>
            <a:r>
              <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Popularity Based Recommendation  </a:t>
            </a:r>
            <a:endParaRPr sz="2500"/>
          </a:p>
        </p:txBody>
      </p:sp>
      <p:sp>
        <p:nvSpPr>
          <p:cNvPr id="173" name="Google Shape;173;p26"/>
          <p:cNvSpPr txBox="1"/>
          <p:nvPr/>
        </p:nvSpPr>
        <p:spPr>
          <a:xfrm>
            <a:off x="46950" y="810375"/>
            <a:ext cx="9050100" cy="51255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b="1" lang="en" sz="2000">
                <a:solidFill>
                  <a:schemeClr val="lt1"/>
                </a:solidFill>
              </a:rPr>
              <a:t>Merits of popularity based recommendation system </a:t>
            </a:r>
            <a:endParaRPr b="1" sz="2000">
              <a:solidFill>
                <a:schemeClr val="lt1"/>
              </a:solidFill>
            </a:endParaRPr>
          </a:p>
          <a:p>
            <a:pPr indent="-342900" lvl="0" marL="457200" rtl="0" algn="l">
              <a:lnSpc>
                <a:spcPct val="150000"/>
              </a:lnSpc>
              <a:spcBef>
                <a:spcPts val="0"/>
              </a:spcBef>
              <a:spcAft>
                <a:spcPts val="0"/>
              </a:spcAft>
              <a:buClr>
                <a:schemeClr val="lt1"/>
              </a:buClr>
              <a:buSzPts val="1800"/>
              <a:buAutoNum type="arabicPeriod"/>
            </a:pPr>
            <a:r>
              <a:rPr lang="en" sz="1800">
                <a:solidFill>
                  <a:schemeClr val="lt1"/>
                </a:solidFill>
              </a:rPr>
              <a:t>It does not suffer from problems like means on day 1 of the business also it can recommend products on various different filters.</a:t>
            </a:r>
            <a:endParaRPr sz="1800">
              <a:solidFill>
                <a:schemeClr val="lt1"/>
              </a:solidFill>
            </a:endParaRPr>
          </a:p>
          <a:p>
            <a:pPr indent="-342900" lvl="0" marL="457200" rtl="0" algn="l">
              <a:lnSpc>
                <a:spcPct val="150000"/>
              </a:lnSpc>
              <a:spcBef>
                <a:spcPts val="0"/>
              </a:spcBef>
              <a:spcAft>
                <a:spcPts val="0"/>
              </a:spcAft>
              <a:buClr>
                <a:schemeClr val="lt1"/>
              </a:buClr>
              <a:buSzPts val="1800"/>
              <a:buAutoNum type="arabicPeriod"/>
            </a:pPr>
            <a:r>
              <a:rPr lang="en" sz="1800">
                <a:solidFill>
                  <a:schemeClr val="lt1"/>
                </a:solidFill>
              </a:rPr>
              <a:t>There is no need for the user's historical data.</a:t>
            </a:r>
            <a:endParaRPr sz="1800">
              <a:solidFill>
                <a:schemeClr val="lt1"/>
              </a:solidFill>
            </a:endParaRPr>
          </a:p>
          <a:p>
            <a:pPr indent="0" lvl="0" marL="914400" rtl="0" algn="l">
              <a:lnSpc>
                <a:spcPct val="15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b="1" lang="en" sz="2000">
                <a:solidFill>
                  <a:schemeClr val="lt1"/>
                </a:solidFill>
              </a:rPr>
              <a:t>Demerits of popularity based recommendation system</a:t>
            </a:r>
            <a:endParaRPr b="1" sz="2000">
              <a:solidFill>
                <a:schemeClr val="lt1"/>
              </a:solidFill>
            </a:endParaRPr>
          </a:p>
          <a:p>
            <a:pPr indent="-342900" lvl="0" marL="457200" rtl="0" algn="l">
              <a:lnSpc>
                <a:spcPct val="150000"/>
              </a:lnSpc>
              <a:spcBef>
                <a:spcPts val="0"/>
              </a:spcBef>
              <a:spcAft>
                <a:spcPts val="0"/>
              </a:spcAft>
              <a:buClr>
                <a:schemeClr val="lt1"/>
              </a:buClr>
              <a:buSzPts val="1800"/>
              <a:buFont typeface="Times New Roman"/>
              <a:buAutoNum type="arabicPeriod"/>
            </a:pPr>
            <a:r>
              <a:rPr lang="en" sz="1800">
                <a:solidFill>
                  <a:schemeClr val="lt1"/>
                </a:solidFill>
                <a:latin typeface="Times New Roman"/>
                <a:ea typeface="Times New Roman"/>
                <a:cs typeface="Times New Roman"/>
                <a:sym typeface="Times New Roman"/>
              </a:rPr>
              <a:t> </a:t>
            </a:r>
            <a:r>
              <a:rPr lang="en" sz="1800">
                <a:solidFill>
                  <a:schemeClr val="lt1"/>
                </a:solidFill>
              </a:rPr>
              <a:t>Not personalized.They are not sensitive to the interests and tastes of a particular user.</a:t>
            </a:r>
            <a:endParaRPr sz="1800">
              <a:solidFill>
                <a:schemeClr val="lt1"/>
              </a:solidFill>
            </a:endParaRPr>
          </a:p>
          <a:p>
            <a:pPr indent="-342900" lvl="0" marL="457200" rtl="0" algn="l">
              <a:lnSpc>
                <a:spcPct val="150000"/>
              </a:lnSpc>
              <a:spcBef>
                <a:spcPts val="0"/>
              </a:spcBef>
              <a:spcAft>
                <a:spcPts val="0"/>
              </a:spcAft>
              <a:buClr>
                <a:schemeClr val="lt1"/>
              </a:buClr>
              <a:buSzPts val="1800"/>
              <a:buAutoNum type="arabicPeriod"/>
            </a:pPr>
            <a:r>
              <a:rPr lang="en" sz="1800">
                <a:solidFill>
                  <a:schemeClr val="lt1"/>
                </a:solidFill>
              </a:rPr>
              <a:t>The system would recommend the same sort of products/movies which are solely based upon popularity to every other user.</a:t>
            </a:r>
            <a:endParaRPr sz="1800">
              <a:solidFill>
                <a:schemeClr val="lt1"/>
              </a:solidFill>
            </a:endParaRPr>
          </a:p>
          <a:p>
            <a:pPr indent="0" lvl="0" marL="457200" rtl="0" algn="l">
              <a:lnSpc>
                <a:spcPct val="150000"/>
              </a:lnSpc>
              <a:spcBef>
                <a:spcPts val="0"/>
              </a:spcBef>
              <a:spcAft>
                <a:spcPts val="0"/>
              </a:spcAft>
              <a:buNone/>
            </a:pPr>
            <a:r>
              <a:t/>
            </a:r>
            <a:endParaRPr sz="1800">
              <a:solidFill>
                <a:schemeClr val="lt1"/>
              </a:solidFill>
            </a:endParaRPr>
          </a:p>
          <a:p>
            <a:pPr indent="0" lvl="0" marL="457200" rtl="0" algn="l">
              <a:lnSpc>
                <a:spcPct val="150000"/>
              </a:lnSpc>
              <a:spcBef>
                <a:spcPts val="0"/>
              </a:spcBef>
              <a:spcAft>
                <a:spcPts val="0"/>
              </a:spcAft>
              <a:buNone/>
            </a:pPr>
            <a:r>
              <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Popularity Based Recommendation  </a:t>
            </a:r>
            <a:endParaRPr sz="2500"/>
          </a:p>
        </p:txBody>
      </p:sp>
      <p:sp>
        <p:nvSpPr>
          <p:cNvPr id="179" name="Google Shape;179;p27"/>
          <p:cNvSpPr txBox="1"/>
          <p:nvPr/>
        </p:nvSpPr>
        <p:spPr>
          <a:xfrm>
            <a:off x="94000" y="1007225"/>
            <a:ext cx="90501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b="1" lang="en" sz="1800">
                <a:solidFill>
                  <a:schemeClr val="lt1"/>
                </a:solidFill>
              </a:rPr>
              <a:t>Get a count of user_ids for each unique song as recommendation score</a:t>
            </a:r>
            <a:endParaRPr b="1" sz="1800">
              <a:solidFill>
                <a:schemeClr val="lt1"/>
              </a:solidFill>
            </a:endParaRPr>
          </a:p>
          <a:p>
            <a:pPr indent="0" lvl="0" marL="457200" rtl="0" algn="l">
              <a:spcBef>
                <a:spcPts val="0"/>
              </a:spcBef>
              <a:spcAft>
                <a:spcPts val="0"/>
              </a:spcAft>
              <a:buNone/>
            </a:pPr>
            <a:r>
              <a:t/>
            </a:r>
            <a:endParaRPr b="1" sz="1800">
              <a:solidFill>
                <a:schemeClr val="lt1"/>
              </a:solidFill>
            </a:endParaRPr>
          </a:p>
          <a:p>
            <a:pPr indent="-342900" lvl="0" marL="457200" rtl="0" algn="l">
              <a:spcBef>
                <a:spcPts val="0"/>
              </a:spcBef>
              <a:spcAft>
                <a:spcPts val="0"/>
              </a:spcAft>
              <a:buClr>
                <a:schemeClr val="lt1"/>
              </a:buClr>
              <a:buSzPts val="1800"/>
              <a:buChar char="●"/>
            </a:pPr>
            <a:r>
              <a:rPr b="1" lang="en" sz="1800">
                <a:solidFill>
                  <a:schemeClr val="lt1"/>
                </a:solidFill>
              </a:rPr>
              <a:t>Sort the songs based upon recommendation score</a:t>
            </a:r>
            <a:endParaRPr b="1" sz="1800">
              <a:solidFill>
                <a:schemeClr val="lt1"/>
              </a:solidFill>
            </a:endParaRPr>
          </a:p>
          <a:p>
            <a:pPr indent="0" lvl="0" marL="457200" rtl="0" algn="l">
              <a:spcBef>
                <a:spcPts val="0"/>
              </a:spcBef>
              <a:spcAft>
                <a:spcPts val="0"/>
              </a:spcAft>
              <a:buNone/>
            </a:pPr>
            <a:r>
              <a:t/>
            </a:r>
            <a:endParaRPr b="1" sz="1800">
              <a:solidFill>
                <a:schemeClr val="lt1"/>
              </a:solidFill>
            </a:endParaRPr>
          </a:p>
          <a:p>
            <a:pPr indent="-342900" lvl="0" marL="457200" rtl="0" algn="l">
              <a:spcBef>
                <a:spcPts val="0"/>
              </a:spcBef>
              <a:spcAft>
                <a:spcPts val="0"/>
              </a:spcAft>
              <a:buClr>
                <a:schemeClr val="lt1"/>
              </a:buClr>
              <a:buSzPts val="1800"/>
              <a:buChar char="●"/>
            </a:pPr>
            <a:r>
              <a:rPr b="1" lang="en" sz="1800">
                <a:solidFill>
                  <a:schemeClr val="lt1"/>
                </a:solidFill>
              </a:rPr>
              <a:t>Generate a recommendation rank based upon score</a:t>
            </a:r>
            <a:endParaRPr b="1" sz="1800">
              <a:solidFill>
                <a:schemeClr val="lt1"/>
              </a:solidFill>
            </a:endParaRPr>
          </a:p>
          <a:p>
            <a:pPr indent="0" lvl="0" marL="457200" rtl="0" algn="l">
              <a:spcBef>
                <a:spcPts val="0"/>
              </a:spcBef>
              <a:spcAft>
                <a:spcPts val="0"/>
              </a:spcAft>
              <a:buNone/>
            </a:pPr>
            <a:r>
              <a:t/>
            </a:r>
            <a:endParaRPr b="1" sz="1800">
              <a:solidFill>
                <a:schemeClr val="lt1"/>
              </a:solidFill>
            </a:endParaRPr>
          </a:p>
          <a:p>
            <a:pPr indent="-342900" lvl="0" marL="457200" rtl="0" algn="l">
              <a:spcBef>
                <a:spcPts val="0"/>
              </a:spcBef>
              <a:spcAft>
                <a:spcPts val="0"/>
              </a:spcAft>
              <a:buClr>
                <a:schemeClr val="lt1"/>
              </a:buClr>
              <a:buSzPts val="1800"/>
              <a:buChar char="●"/>
            </a:pPr>
            <a:r>
              <a:rPr b="1" lang="en" sz="1800">
                <a:solidFill>
                  <a:schemeClr val="lt1"/>
                </a:solidFill>
              </a:rPr>
              <a:t>Get the top n recommendations</a:t>
            </a:r>
            <a:endParaRPr b="1" sz="1800">
              <a:solidFill>
                <a:schemeClr val="lt1"/>
              </a:solidFill>
            </a:endParaRPr>
          </a:p>
          <a:p>
            <a:pPr indent="0" lvl="0" marL="457200" rtl="0" algn="l">
              <a:spcBef>
                <a:spcPts val="0"/>
              </a:spcBef>
              <a:spcAft>
                <a:spcPts val="0"/>
              </a:spcAft>
              <a:buNone/>
            </a:pPr>
            <a:r>
              <a:t/>
            </a:r>
            <a:endParaRPr b="1" sz="1800">
              <a:solidFill>
                <a:schemeClr val="lt1"/>
              </a:solidFill>
            </a:endParaRPr>
          </a:p>
          <a:p>
            <a:pPr indent="-342900" lvl="0" marL="457200" rtl="0" algn="l">
              <a:spcBef>
                <a:spcPts val="0"/>
              </a:spcBef>
              <a:spcAft>
                <a:spcPts val="0"/>
              </a:spcAft>
              <a:buClr>
                <a:schemeClr val="lt1"/>
              </a:buClr>
              <a:buSzPts val="1800"/>
              <a:buChar char="●"/>
            </a:pPr>
            <a:r>
              <a:rPr b="1" lang="en" sz="1800">
                <a:solidFill>
                  <a:schemeClr val="lt1"/>
                </a:solidFill>
              </a:rPr>
              <a:t>We can use our popularity recommendation function to find the 10 artists recommendations</a:t>
            </a:r>
            <a:endParaRPr b="1" sz="1800">
              <a:solidFill>
                <a:schemeClr val="lt1"/>
              </a:solidFill>
            </a:endParaRPr>
          </a:p>
          <a:p>
            <a:pPr indent="0" lvl="0" marL="45720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Popularity Based Recommendation  </a:t>
            </a:r>
            <a:endParaRPr sz="2500"/>
          </a:p>
        </p:txBody>
      </p:sp>
      <p:pic>
        <p:nvPicPr>
          <p:cNvPr id="185" name="Google Shape;185;p28"/>
          <p:cNvPicPr preferRelativeResize="0"/>
          <p:nvPr/>
        </p:nvPicPr>
        <p:blipFill>
          <a:blip r:embed="rId3">
            <a:alphaModFix/>
          </a:blip>
          <a:stretch>
            <a:fillRect/>
          </a:stretch>
        </p:blipFill>
        <p:spPr>
          <a:xfrm>
            <a:off x="152400" y="872925"/>
            <a:ext cx="8697650" cy="4118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sp>
        <p:nvSpPr>
          <p:cNvPr id="190" name="Google Shape;190;p29"/>
          <p:cNvSpPr txBox="1"/>
          <p:nvPr>
            <p:ph type="title"/>
          </p:nvPr>
        </p:nvSpPr>
        <p:spPr>
          <a:xfrm>
            <a:off x="358525" y="240872"/>
            <a:ext cx="8222100" cy="8388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2444">
                <a:solidFill>
                  <a:schemeClr val="lt1"/>
                </a:solidFill>
              </a:rPr>
              <a:t>Collaborative filtering</a:t>
            </a:r>
            <a:endParaRPr sz="3444"/>
          </a:p>
        </p:txBody>
      </p:sp>
      <p:sp>
        <p:nvSpPr>
          <p:cNvPr id="191" name="Google Shape;191;p29"/>
          <p:cNvSpPr txBox="1"/>
          <p:nvPr>
            <p:ph idx="4294967295" type="body"/>
          </p:nvPr>
        </p:nvSpPr>
        <p:spPr>
          <a:xfrm>
            <a:off x="311700" y="1079675"/>
            <a:ext cx="8520600" cy="387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solidFill>
                  <a:schemeClr val="lt1"/>
                </a:solidFill>
              </a:rPr>
              <a:t>Collaborative filtering is a method of making automatic predictions about the interests of a user by collecting preferences or taste information from many users .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rPr lang="en" sz="1900">
                <a:solidFill>
                  <a:schemeClr val="lt1"/>
                </a:solidFill>
              </a:rPr>
              <a:t>Predictions made by </a:t>
            </a:r>
            <a:r>
              <a:rPr lang="en" sz="1900">
                <a:solidFill>
                  <a:schemeClr val="lt1"/>
                </a:solidFill>
              </a:rPr>
              <a:t>collaborative</a:t>
            </a:r>
            <a:r>
              <a:rPr lang="en" sz="1900">
                <a:solidFill>
                  <a:schemeClr val="lt1"/>
                </a:solidFill>
              </a:rPr>
              <a:t> filtering are personalized, but in this process of filtering for information or patterns i</a:t>
            </a:r>
            <a:r>
              <a:rPr lang="en" sz="1900">
                <a:solidFill>
                  <a:schemeClr val="lt1"/>
                </a:solidFill>
              </a:rPr>
              <a:t>nvolves collaboration</a:t>
            </a:r>
            <a:r>
              <a:rPr lang="en" sz="1900">
                <a:solidFill>
                  <a:schemeClr val="lt1"/>
                </a:solidFill>
              </a:rPr>
              <a:t> among multiple users and their interests.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rPr lang="en" sz="1900">
                <a:solidFill>
                  <a:schemeClr val="lt1"/>
                </a:solidFill>
              </a:rPr>
              <a:t>They are classified into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349250" lvl="0" marL="457200" rtl="0" algn="l">
              <a:lnSpc>
                <a:spcPct val="115000"/>
              </a:lnSpc>
              <a:spcBef>
                <a:spcPts val="0"/>
              </a:spcBef>
              <a:spcAft>
                <a:spcPts val="0"/>
              </a:spcAft>
              <a:buClr>
                <a:schemeClr val="lt1"/>
              </a:buClr>
              <a:buSzPts val="1900"/>
              <a:buChar char="●"/>
            </a:pPr>
            <a:r>
              <a:rPr lang="en" sz="1900">
                <a:solidFill>
                  <a:schemeClr val="lt1"/>
                </a:solidFill>
              </a:rPr>
              <a:t>Item Based Similarity Recommendation </a:t>
            </a:r>
            <a:endParaRPr sz="1900">
              <a:solidFill>
                <a:schemeClr val="lt1"/>
              </a:solidFill>
            </a:endParaRPr>
          </a:p>
          <a:p>
            <a:pPr indent="-349250" lvl="0" marL="457200" rtl="0" algn="l">
              <a:lnSpc>
                <a:spcPct val="115000"/>
              </a:lnSpc>
              <a:spcBef>
                <a:spcPts val="0"/>
              </a:spcBef>
              <a:spcAft>
                <a:spcPts val="0"/>
              </a:spcAft>
              <a:buClr>
                <a:schemeClr val="lt1"/>
              </a:buClr>
              <a:buSzPts val="1900"/>
              <a:buChar char="●"/>
            </a:pPr>
            <a:r>
              <a:rPr lang="en" sz="1900">
                <a:solidFill>
                  <a:schemeClr val="lt1"/>
                </a:solidFill>
              </a:rPr>
              <a:t>User Based Similarity Recommendation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sp>
        <p:nvSpPr>
          <p:cNvPr id="196" name="Google Shape;196;p30"/>
          <p:cNvSpPr txBox="1"/>
          <p:nvPr>
            <p:ph idx="4294967295" type="body"/>
          </p:nvPr>
        </p:nvSpPr>
        <p:spPr>
          <a:xfrm>
            <a:off x="311700" y="1011425"/>
            <a:ext cx="8520600" cy="22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lt1"/>
                </a:solidFill>
                <a:latin typeface="Arial"/>
                <a:ea typeface="Arial"/>
                <a:cs typeface="Arial"/>
                <a:sym typeface="Arial"/>
              </a:rPr>
              <a:t>Songs that are often listened to by a unique user. These songs are more likely to be heard by another user in the future with similar interests.</a:t>
            </a:r>
            <a:endParaRPr sz="2000">
              <a:solidFill>
                <a:schemeClr val="lt1"/>
              </a:solidFill>
              <a:latin typeface="Arial"/>
              <a:ea typeface="Arial"/>
              <a:cs typeface="Arial"/>
              <a:sym typeface="Arial"/>
            </a:endParaRPr>
          </a:p>
          <a:p>
            <a:pPr indent="0" lvl="0" marL="0" rtl="0" algn="l">
              <a:spcBef>
                <a:spcPts val="0"/>
              </a:spcBef>
              <a:spcAft>
                <a:spcPts val="0"/>
              </a:spcAft>
              <a:buNone/>
            </a:pPr>
            <a:r>
              <a:t/>
            </a:r>
            <a:endParaRPr sz="2000">
              <a:solidFill>
                <a:schemeClr val="lt1"/>
              </a:solidFill>
              <a:latin typeface="Arial"/>
              <a:ea typeface="Arial"/>
              <a:cs typeface="Arial"/>
              <a:sym typeface="Arial"/>
            </a:endParaRPr>
          </a:p>
          <a:p>
            <a:pPr indent="0" lvl="0" marL="0" rtl="0" algn="l">
              <a:spcBef>
                <a:spcPts val="0"/>
              </a:spcBef>
              <a:spcAft>
                <a:spcPts val="0"/>
              </a:spcAft>
              <a:buNone/>
            </a:pPr>
            <a:r>
              <a:rPr lang="en" sz="2000">
                <a:solidFill>
                  <a:schemeClr val="lt1"/>
                </a:solidFill>
                <a:latin typeface="Arial"/>
                <a:ea typeface="Arial"/>
                <a:cs typeface="Arial"/>
                <a:sym typeface="Arial"/>
              </a:rPr>
              <a:t>Users who tend to listen to the same songs with a frequency  in the past might have similar interests and will probably listen to the same genre / artist songs in future </a:t>
            </a:r>
            <a:endParaRPr>
              <a:solidFill>
                <a:srgbClr val="202124"/>
              </a:solidFill>
            </a:endParaRPr>
          </a:p>
        </p:txBody>
      </p:sp>
      <p:sp>
        <p:nvSpPr>
          <p:cNvPr id="197" name="Google Shape;197;p30"/>
          <p:cNvSpPr txBox="1"/>
          <p:nvPr>
            <p:ph type="title"/>
          </p:nvPr>
        </p:nvSpPr>
        <p:spPr>
          <a:xfrm>
            <a:off x="311700" y="171650"/>
            <a:ext cx="8321100" cy="62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Methods Used In Implementation</a:t>
            </a:r>
            <a:endParaRPr sz="2500"/>
          </a:p>
        </p:txBody>
      </p:sp>
      <p:sp>
        <p:nvSpPr>
          <p:cNvPr id="198" name="Google Shape;198;p30"/>
          <p:cNvSpPr txBox="1"/>
          <p:nvPr/>
        </p:nvSpPr>
        <p:spPr>
          <a:xfrm>
            <a:off x="265775" y="3642650"/>
            <a:ext cx="8653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Item based  similarity doesn't imply that two things  imply that two things are like each other in case of attributes, Rather, it is similarly  concerning having Individuals treat that two given things in case of Like or  dislike</a:t>
            </a:r>
            <a:endParaRPr sz="2000">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426475" y="326675"/>
            <a:ext cx="82221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80"/>
              <a:t>Steps Involved in Item based recommender model</a:t>
            </a:r>
            <a:endParaRPr sz="2580"/>
          </a:p>
        </p:txBody>
      </p:sp>
      <p:sp>
        <p:nvSpPr>
          <p:cNvPr id="204" name="Google Shape;204;p31"/>
          <p:cNvSpPr txBox="1"/>
          <p:nvPr/>
        </p:nvSpPr>
        <p:spPr>
          <a:xfrm>
            <a:off x="226700" y="1024000"/>
            <a:ext cx="8793900" cy="2893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Get unique Songs corresponding to the user</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Get unique users corresponding to the songs </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Get unique items based on the training data </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Constructing the co-occurrence matrix</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Using the </a:t>
            </a:r>
            <a:r>
              <a:rPr lang="en" sz="1800">
                <a:solidFill>
                  <a:schemeClr val="lt1"/>
                </a:solidFill>
                <a:latin typeface="Roboto"/>
                <a:ea typeface="Roboto"/>
                <a:cs typeface="Roboto"/>
                <a:sym typeface="Roboto"/>
              </a:rPr>
              <a:t>co-occurrence matrix to make some music recommendations</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7775" y="9762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92" name="Google Shape;92;p14"/>
          <p:cNvSpPr txBox="1"/>
          <p:nvPr/>
        </p:nvSpPr>
        <p:spPr>
          <a:xfrm>
            <a:off x="268600" y="1101225"/>
            <a:ext cx="7332600" cy="30555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2300"/>
              </a:spcBef>
              <a:spcAft>
                <a:spcPts val="0"/>
              </a:spcAft>
              <a:buClr>
                <a:schemeClr val="lt1"/>
              </a:buClr>
              <a:buSzPts val="1100"/>
              <a:buFont typeface="Times New Roman"/>
              <a:buAutoNum type="arabicPeriod"/>
            </a:pPr>
            <a:r>
              <a:rPr lang="en" sz="2300">
                <a:solidFill>
                  <a:schemeClr val="lt1"/>
                </a:solidFill>
                <a:latin typeface="Times New Roman"/>
                <a:ea typeface="Times New Roman"/>
                <a:cs typeface="Times New Roman"/>
                <a:sym typeface="Times New Roman"/>
              </a:rPr>
              <a:t>Recommendation Engine</a:t>
            </a:r>
            <a:endParaRPr sz="2300">
              <a:solidFill>
                <a:schemeClr val="lt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chemeClr val="lt1"/>
              </a:buClr>
              <a:buSzPts val="1100"/>
              <a:buFont typeface="Times New Roman"/>
              <a:buAutoNum type="arabicPeriod"/>
            </a:pPr>
            <a:r>
              <a:rPr lang="en" sz="2300">
                <a:solidFill>
                  <a:schemeClr val="lt1"/>
                </a:solidFill>
                <a:latin typeface="Times New Roman"/>
                <a:ea typeface="Times New Roman"/>
                <a:cs typeface="Times New Roman"/>
                <a:sym typeface="Times New Roman"/>
              </a:rPr>
              <a:t>How We Prepared Our Data</a:t>
            </a:r>
            <a:endParaRPr sz="3800">
              <a:solidFill>
                <a:schemeClr val="lt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chemeClr val="lt1"/>
              </a:buClr>
              <a:buSzPts val="1100"/>
              <a:buFont typeface="Times New Roman"/>
              <a:buAutoNum type="arabicPeriod"/>
            </a:pPr>
            <a:r>
              <a:rPr lang="en" sz="2300">
                <a:solidFill>
                  <a:schemeClr val="lt1"/>
                </a:solidFill>
                <a:latin typeface="Times New Roman"/>
                <a:ea typeface="Times New Roman"/>
                <a:cs typeface="Times New Roman"/>
                <a:sym typeface="Times New Roman"/>
              </a:rPr>
              <a:t>Data Cleaning</a:t>
            </a:r>
            <a:endParaRPr sz="3800">
              <a:solidFill>
                <a:schemeClr val="lt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chemeClr val="lt1"/>
              </a:buClr>
              <a:buSzPts val="1100"/>
              <a:buFont typeface="Times New Roman"/>
              <a:buAutoNum type="arabicPeriod"/>
            </a:pPr>
            <a:r>
              <a:rPr lang="en" sz="2300">
                <a:solidFill>
                  <a:schemeClr val="lt1"/>
                </a:solidFill>
                <a:latin typeface="Times New Roman"/>
                <a:ea typeface="Times New Roman"/>
                <a:cs typeface="Times New Roman"/>
                <a:sym typeface="Times New Roman"/>
              </a:rPr>
              <a:t>Algorithms  We Used (methods)</a:t>
            </a:r>
            <a:endParaRPr sz="3800">
              <a:solidFill>
                <a:schemeClr val="lt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chemeClr val="lt1"/>
              </a:buClr>
              <a:buSzPts val="1100"/>
              <a:buFont typeface="Times New Roman"/>
              <a:buAutoNum type="arabicPeriod"/>
            </a:pPr>
            <a:r>
              <a:rPr lang="en" sz="2300">
                <a:solidFill>
                  <a:schemeClr val="lt1"/>
                </a:solidFill>
                <a:latin typeface="Times New Roman"/>
                <a:ea typeface="Times New Roman"/>
                <a:cs typeface="Times New Roman"/>
                <a:sym typeface="Times New Roman"/>
              </a:rPr>
              <a:t>Results &amp; Analysis</a:t>
            </a:r>
            <a:endParaRPr sz="38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sp>
        <p:nvSpPr>
          <p:cNvPr id="209" name="Google Shape;209;p32"/>
          <p:cNvSpPr txBox="1"/>
          <p:nvPr>
            <p:ph idx="4294967295" type="body"/>
          </p:nvPr>
        </p:nvSpPr>
        <p:spPr>
          <a:xfrm>
            <a:off x="311700" y="758375"/>
            <a:ext cx="8520600" cy="39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lt1"/>
                </a:solidFill>
                <a:latin typeface="Arial"/>
                <a:ea typeface="Arial"/>
                <a:cs typeface="Arial"/>
                <a:sym typeface="Arial"/>
              </a:rPr>
              <a:t>Co-occurrence matrix transforms the history matrix into item-by-item </a:t>
            </a:r>
            <a:r>
              <a:rPr lang="en" sz="2000">
                <a:solidFill>
                  <a:schemeClr val="lt1"/>
                </a:solidFill>
                <a:latin typeface="Arial"/>
                <a:ea typeface="Arial"/>
                <a:cs typeface="Arial"/>
                <a:sym typeface="Arial"/>
              </a:rPr>
              <a:t>based</a:t>
            </a:r>
            <a:r>
              <a:rPr lang="en" sz="2000">
                <a:solidFill>
                  <a:schemeClr val="lt1"/>
                </a:solidFill>
                <a:latin typeface="Arial"/>
                <a:ea typeface="Arial"/>
                <a:cs typeface="Arial"/>
                <a:sym typeface="Arial"/>
              </a:rPr>
              <a:t> matrix recording with items </a:t>
            </a:r>
            <a:r>
              <a:rPr lang="en" sz="2000">
                <a:solidFill>
                  <a:schemeClr val="lt1"/>
                </a:solidFill>
                <a:latin typeface="Arial"/>
                <a:ea typeface="Arial"/>
                <a:cs typeface="Arial"/>
                <a:sym typeface="Arial"/>
              </a:rPr>
              <a:t>appeared</a:t>
            </a:r>
            <a:r>
              <a:rPr lang="en" sz="2000">
                <a:solidFill>
                  <a:schemeClr val="lt1"/>
                </a:solidFill>
                <a:latin typeface="Arial"/>
                <a:ea typeface="Arial"/>
                <a:cs typeface="Arial"/>
                <a:sym typeface="Arial"/>
              </a:rPr>
              <a:t> together in the users history.</a:t>
            </a:r>
            <a:endParaRPr sz="2000">
              <a:solidFill>
                <a:schemeClr val="lt1"/>
              </a:solidFill>
              <a:latin typeface="Arial"/>
              <a:ea typeface="Arial"/>
              <a:cs typeface="Arial"/>
              <a:sym typeface="Arial"/>
            </a:endParaRPr>
          </a:p>
          <a:p>
            <a:pPr indent="0" lvl="0" marL="0" rtl="0" algn="l">
              <a:lnSpc>
                <a:spcPct val="150000"/>
              </a:lnSpc>
              <a:spcBef>
                <a:spcPts val="1200"/>
              </a:spcBef>
              <a:spcAft>
                <a:spcPts val="0"/>
              </a:spcAft>
              <a:buNone/>
            </a:pPr>
            <a:r>
              <a:rPr b="1" lang="en" sz="2000">
                <a:solidFill>
                  <a:schemeClr val="lt1"/>
                </a:solidFill>
                <a:latin typeface="Arial"/>
                <a:ea typeface="Arial"/>
                <a:cs typeface="Arial"/>
                <a:sym typeface="Arial"/>
              </a:rPr>
              <a:t>Steps Involved in Constructing a co-occurrence matrix</a:t>
            </a:r>
            <a:endParaRPr b="1" sz="2000">
              <a:solidFill>
                <a:schemeClr val="lt1"/>
              </a:solidFill>
              <a:latin typeface="Arial"/>
              <a:ea typeface="Arial"/>
              <a:cs typeface="Arial"/>
              <a:sym typeface="Arial"/>
            </a:endParaRPr>
          </a:p>
          <a:p>
            <a:pPr indent="-355600" lvl="0" marL="457200" rtl="0" algn="l">
              <a:lnSpc>
                <a:spcPct val="115000"/>
              </a:lnSpc>
              <a:spcBef>
                <a:spcPts val="1200"/>
              </a:spcBef>
              <a:spcAft>
                <a:spcPts val="0"/>
              </a:spcAft>
              <a:buClr>
                <a:schemeClr val="lt1"/>
              </a:buClr>
              <a:buSzPts val="2000"/>
              <a:buFont typeface="Arial"/>
              <a:buAutoNum type="arabicPeriod"/>
            </a:pPr>
            <a:r>
              <a:rPr lang="en" sz="2000">
                <a:solidFill>
                  <a:schemeClr val="lt1"/>
                </a:solidFill>
                <a:latin typeface="Arial"/>
                <a:ea typeface="Arial"/>
                <a:cs typeface="Arial"/>
                <a:sym typeface="Arial"/>
              </a:rPr>
              <a:t>Get users for all songs in user_songs.</a:t>
            </a:r>
            <a:endParaRPr sz="2000">
              <a:solidFill>
                <a:schemeClr val="lt1"/>
              </a:solidFill>
              <a:latin typeface="Arial"/>
              <a:ea typeface="Arial"/>
              <a:cs typeface="Arial"/>
              <a:sym typeface="Arial"/>
            </a:endParaRPr>
          </a:p>
          <a:p>
            <a:pPr indent="-355600" lvl="0" marL="457200" rtl="0" algn="l">
              <a:lnSpc>
                <a:spcPct val="115000"/>
              </a:lnSpc>
              <a:spcBef>
                <a:spcPts val="0"/>
              </a:spcBef>
              <a:spcAft>
                <a:spcPts val="0"/>
              </a:spcAft>
              <a:buClr>
                <a:schemeClr val="lt1"/>
              </a:buClr>
              <a:buSzPts val="2000"/>
              <a:buFont typeface="Arial"/>
              <a:buAutoNum type="arabicPeriod"/>
            </a:pPr>
            <a:r>
              <a:rPr lang="en" sz="2000">
                <a:solidFill>
                  <a:schemeClr val="lt1"/>
                </a:solidFill>
                <a:latin typeface="Arial"/>
                <a:ea typeface="Arial"/>
                <a:cs typeface="Arial"/>
                <a:sym typeface="Arial"/>
              </a:rPr>
              <a:t>The size of the matrix is the sum of all user_songs multiplied by  the length of </a:t>
            </a:r>
            <a:r>
              <a:rPr lang="en" sz="2000">
                <a:solidFill>
                  <a:schemeClr val="lt1"/>
                </a:solidFill>
                <a:latin typeface="Arial"/>
                <a:ea typeface="Arial"/>
                <a:cs typeface="Arial"/>
                <a:sym typeface="Arial"/>
              </a:rPr>
              <a:t>unique</a:t>
            </a:r>
            <a:r>
              <a:rPr lang="en" sz="2000">
                <a:solidFill>
                  <a:schemeClr val="lt1"/>
                </a:solidFill>
                <a:latin typeface="Arial"/>
                <a:ea typeface="Arial"/>
                <a:cs typeface="Arial"/>
                <a:sym typeface="Arial"/>
              </a:rPr>
              <a:t> songs</a:t>
            </a:r>
            <a:endParaRPr sz="2000">
              <a:solidFill>
                <a:schemeClr val="lt1"/>
              </a:solidFill>
              <a:latin typeface="Arial"/>
              <a:ea typeface="Arial"/>
              <a:cs typeface="Arial"/>
              <a:sym typeface="Arial"/>
            </a:endParaRPr>
          </a:p>
          <a:p>
            <a:pPr indent="-355600" lvl="0" marL="457200" rtl="0" algn="l">
              <a:lnSpc>
                <a:spcPct val="115000"/>
              </a:lnSpc>
              <a:spcBef>
                <a:spcPts val="0"/>
              </a:spcBef>
              <a:spcAft>
                <a:spcPts val="0"/>
              </a:spcAft>
              <a:buClr>
                <a:schemeClr val="lt1"/>
              </a:buClr>
              <a:buSzPts val="2000"/>
              <a:buFont typeface="Arial"/>
              <a:buAutoNum type="arabicPeriod"/>
            </a:pPr>
            <a:r>
              <a:rPr lang="en" sz="2000">
                <a:solidFill>
                  <a:schemeClr val="lt1"/>
                </a:solidFill>
                <a:latin typeface="Arial"/>
                <a:ea typeface="Arial"/>
                <a:cs typeface="Arial"/>
                <a:sym typeface="Arial"/>
              </a:rPr>
              <a:t>Calculate similarity between user songs and all unique songs in the training data</a:t>
            </a:r>
            <a:endParaRPr sz="2000">
              <a:solidFill>
                <a:schemeClr val="lt1"/>
              </a:solidFill>
              <a:latin typeface="Arial"/>
              <a:ea typeface="Arial"/>
              <a:cs typeface="Arial"/>
              <a:sym typeface="Arial"/>
            </a:endParaRPr>
          </a:p>
        </p:txBody>
      </p:sp>
      <p:sp>
        <p:nvSpPr>
          <p:cNvPr id="210" name="Google Shape;210;p32"/>
          <p:cNvSpPr txBox="1"/>
          <p:nvPr>
            <p:ph type="title"/>
          </p:nvPr>
        </p:nvSpPr>
        <p:spPr>
          <a:xfrm>
            <a:off x="311700" y="115775"/>
            <a:ext cx="8222100" cy="64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Co-Occurrence Matrix</a:t>
            </a:r>
            <a:endParaRPr sz="3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94000" y="-3"/>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Collaborative </a:t>
            </a:r>
            <a:r>
              <a:rPr lang="en" sz="2500"/>
              <a:t>Recommendation  </a:t>
            </a:r>
            <a:endParaRPr sz="2500"/>
          </a:p>
        </p:txBody>
      </p:sp>
      <p:sp>
        <p:nvSpPr>
          <p:cNvPr id="216" name="Google Shape;216;p33"/>
          <p:cNvSpPr txBox="1"/>
          <p:nvPr/>
        </p:nvSpPr>
        <p:spPr>
          <a:xfrm>
            <a:off x="46950" y="1383250"/>
            <a:ext cx="9050100" cy="3648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b="1" lang="en" sz="1800">
                <a:solidFill>
                  <a:schemeClr val="lt1"/>
                </a:solidFill>
                <a:latin typeface="Times New Roman"/>
                <a:ea typeface="Times New Roman"/>
                <a:cs typeface="Times New Roman"/>
                <a:sym typeface="Times New Roman"/>
              </a:rPr>
              <a:t>5,000 most popular songs represents 65.98% of total listen.</a:t>
            </a:r>
            <a:endParaRPr b="1" sz="1800">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b="1" lang="en" sz="1800">
                <a:solidFill>
                  <a:schemeClr val="lt1"/>
                </a:solidFill>
                <a:latin typeface="Times New Roman"/>
                <a:ea typeface="Times New Roman"/>
                <a:cs typeface="Times New Roman"/>
                <a:sym typeface="Times New Roman"/>
              </a:rPr>
              <a:t>Recommend songs for the user using personalized model</a:t>
            </a:r>
            <a:endParaRPr b="1" sz="1800">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b="1" lang="en" sz="1800">
                <a:solidFill>
                  <a:schemeClr val="lt1"/>
                </a:solidFill>
                <a:latin typeface="Times New Roman"/>
                <a:ea typeface="Times New Roman"/>
                <a:cs typeface="Times New Roman"/>
                <a:sym typeface="Times New Roman"/>
              </a:rPr>
              <a:t>No. of unique songs for the user: 3</a:t>
            </a:r>
            <a:endParaRPr b="1" sz="1800">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b="1" lang="en" sz="1800">
                <a:solidFill>
                  <a:schemeClr val="lt1"/>
                </a:solidFill>
                <a:latin typeface="Times New Roman"/>
                <a:ea typeface="Times New Roman"/>
                <a:cs typeface="Times New Roman"/>
                <a:sym typeface="Times New Roman"/>
              </a:rPr>
              <a:t>no. of unique songs in the training set: 5000</a:t>
            </a:r>
            <a:endParaRPr b="1" sz="1800">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b="1" lang="en" sz="1800">
                <a:solidFill>
                  <a:schemeClr val="lt1"/>
                </a:solidFill>
                <a:latin typeface="Times New Roman"/>
                <a:ea typeface="Times New Roman"/>
                <a:cs typeface="Times New Roman"/>
                <a:sym typeface="Times New Roman"/>
              </a:rPr>
              <a:t>Non zero values in cooccurence_matrix :1398</a:t>
            </a:r>
            <a:endParaRPr b="1" sz="1800">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b="1" lang="en" sz="1800">
                <a:solidFill>
                  <a:schemeClr val="lt1"/>
                </a:solidFill>
                <a:latin typeface="Times New Roman"/>
                <a:ea typeface="Times New Roman"/>
                <a:cs typeface="Times New Roman"/>
                <a:sym typeface="Times New Roman"/>
              </a:rPr>
              <a:t>The top 1 and compare them to the two most played songs by this subscriber.</a:t>
            </a:r>
            <a:endParaRPr b="1" sz="18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p:txBody>
      </p:sp>
      <p:sp>
        <p:nvSpPr>
          <p:cNvPr id="217" name="Google Shape;217;p33"/>
          <p:cNvSpPr txBox="1"/>
          <p:nvPr>
            <p:ph type="title"/>
          </p:nvPr>
        </p:nvSpPr>
        <p:spPr>
          <a:xfrm>
            <a:off x="1152450" y="643850"/>
            <a:ext cx="6839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900"/>
              <a:t>Item Similarity Based</a:t>
            </a:r>
            <a:r>
              <a:rPr lang="en" sz="1900"/>
              <a:t> Recommendation  </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Collaborative Recommendation  </a:t>
            </a:r>
            <a:endParaRPr sz="2500"/>
          </a:p>
        </p:txBody>
      </p:sp>
      <p:pic>
        <p:nvPicPr>
          <p:cNvPr id="223" name="Google Shape;223;p34"/>
          <p:cNvPicPr preferRelativeResize="0"/>
          <p:nvPr/>
        </p:nvPicPr>
        <p:blipFill>
          <a:blip r:embed="rId3">
            <a:alphaModFix/>
          </a:blip>
          <a:stretch>
            <a:fillRect/>
          </a:stretch>
        </p:blipFill>
        <p:spPr>
          <a:xfrm>
            <a:off x="152400" y="976700"/>
            <a:ext cx="8657350" cy="3857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0" y="127872"/>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500"/>
              <a:t>K-Means clustering					</a:t>
            </a:r>
            <a:endParaRPr sz="2500"/>
          </a:p>
          <a:p>
            <a:pPr indent="0" lvl="0" marL="0" rtl="0" algn="l">
              <a:spcBef>
                <a:spcPts val="0"/>
              </a:spcBef>
              <a:spcAft>
                <a:spcPts val="0"/>
              </a:spcAft>
              <a:buNone/>
            </a:pPr>
            <a:r>
              <a:rPr lang="en" sz="2500"/>
              <a:t>						</a:t>
            </a:r>
            <a:endParaRPr sz="2500"/>
          </a:p>
          <a:p>
            <a:pPr indent="457200" lvl="0" marL="1828800" rtl="0" algn="l">
              <a:spcBef>
                <a:spcPts val="0"/>
              </a:spcBef>
              <a:spcAft>
                <a:spcPts val="0"/>
              </a:spcAft>
              <a:buNone/>
            </a:pPr>
            <a:r>
              <a:rPr lang="en" sz="2500"/>
              <a:t>Clustering on Artist data</a:t>
            </a:r>
            <a:endParaRPr sz="2500"/>
          </a:p>
        </p:txBody>
      </p:sp>
      <p:pic>
        <p:nvPicPr>
          <p:cNvPr id="229" name="Google Shape;229;p35"/>
          <p:cNvPicPr preferRelativeResize="0"/>
          <p:nvPr/>
        </p:nvPicPr>
        <p:blipFill>
          <a:blip r:embed="rId3">
            <a:alphaModFix/>
          </a:blip>
          <a:stretch>
            <a:fillRect/>
          </a:stretch>
        </p:blipFill>
        <p:spPr>
          <a:xfrm>
            <a:off x="1086675" y="1657575"/>
            <a:ext cx="6387475" cy="3415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181800" y="13789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500"/>
              <a:t>K-Means Clustering</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                                   Clustering on User data</a:t>
            </a:r>
            <a:endParaRPr sz="2500"/>
          </a:p>
        </p:txBody>
      </p:sp>
      <p:pic>
        <p:nvPicPr>
          <p:cNvPr id="235" name="Google Shape;235;p36"/>
          <p:cNvPicPr preferRelativeResize="0"/>
          <p:nvPr/>
        </p:nvPicPr>
        <p:blipFill>
          <a:blip r:embed="rId3">
            <a:alphaModFix/>
          </a:blip>
          <a:stretch>
            <a:fillRect/>
          </a:stretch>
        </p:blipFill>
        <p:spPr>
          <a:xfrm>
            <a:off x="1297625" y="1199425"/>
            <a:ext cx="6990225" cy="3743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Singular Value Decomposition(SVD)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426475" y="326675"/>
            <a:ext cx="82221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80"/>
              <a:t>Definition</a:t>
            </a:r>
            <a:endParaRPr sz="2580"/>
          </a:p>
        </p:txBody>
      </p:sp>
      <p:sp>
        <p:nvSpPr>
          <p:cNvPr id="246" name="Google Shape;246;p38"/>
          <p:cNvSpPr txBox="1"/>
          <p:nvPr/>
        </p:nvSpPr>
        <p:spPr>
          <a:xfrm>
            <a:off x="536400" y="1427775"/>
            <a:ext cx="8071200" cy="3170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SVD essentially reduces the </a:t>
            </a:r>
            <a:r>
              <a:rPr lang="en" sz="1800">
                <a:solidFill>
                  <a:schemeClr val="lt1"/>
                </a:solidFill>
                <a:latin typeface="Roboto"/>
                <a:ea typeface="Roboto"/>
                <a:cs typeface="Roboto"/>
                <a:sym typeface="Roboto"/>
              </a:rPr>
              <a:t>dimension</a:t>
            </a:r>
            <a:r>
              <a:rPr lang="en" sz="1800">
                <a:solidFill>
                  <a:schemeClr val="lt1"/>
                </a:solidFill>
                <a:latin typeface="Roboto"/>
                <a:ea typeface="Roboto"/>
                <a:cs typeface="Roboto"/>
                <a:sym typeface="Roboto"/>
              </a:rPr>
              <a:t> through latent factors extraction/</a:t>
            </a:r>
            <a:r>
              <a:rPr lang="en" sz="1800">
                <a:solidFill>
                  <a:schemeClr val="lt1"/>
                </a:solidFill>
                <a:latin typeface="Roboto"/>
                <a:ea typeface="Roboto"/>
                <a:cs typeface="Roboto"/>
                <a:sym typeface="Roboto"/>
              </a:rPr>
              <a:t>recommender</a:t>
            </a:r>
            <a:r>
              <a:rPr lang="en" sz="1800">
                <a:solidFill>
                  <a:schemeClr val="lt1"/>
                </a:solidFill>
                <a:latin typeface="Roboto"/>
                <a:ea typeface="Roboto"/>
                <a:cs typeface="Roboto"/>
                <a:sym typeface="Roboto"/>
              </a:rPr>
              <a:t> systems</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It decomposes Original User Item matrix (A) into 3 matrices:</a:t>
            </a:r>
            <a:endParaRPr sz="1800">
              <a:solidFill>
                <a:schemeClr val="lt1"/>
              </a:solidFill>
              <a:latin typeface="Roboto"/>
              <a:ea typeface="Roboto"/>
              <a:cs typeface="Roboto"/>
              <a:sym typeface="Roboto"/>
            </a:endParaRPr>
          </a:p>
          <a:p>
            <a:pPr indent="-342900" lvl="1" marL="9144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Matrix</a:t>
            </a:r>
            <a:r>
              <a:rPr lang="en" sz="1800">
                <a:solidFill>
                  <a:schemeClr val="lt1"/>
                </a:solidFill>
                <a:latin typeface="Roboto"/>
                <a:ea typeface="Roboto"/>
                <a:cs typeface="Roboto"/>
                <a:sym typeface="Roboto"/>
              </a:rPr>
              <a:t> U - left orthogonal matrix which is related to User and latent factors</a:t>
            </a:r>
            <a:endParaRPr sz="1800">
              <a:solidFill>
                <a:schemeClr val="lt1"/>
              </a:solidFill>
              <a:latin typeface="Roboto"/>
              <a:ea typeface="Roboto"/>
              <a:cs typeface="Roboto"/>
              <a:sym typeface="Roboto"/>
            </a:endParaRPr>
          </a:p>
          <a:p>
            <a:pPr indent="-342900" lvl="1" marL="9144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Matrix S - </a:t>
            </a:r>
            <a:r>
              <a:rPr lang="en" sz="1800">
                <a:solidFill>
                  <a:schemeClr val="lt1"/>
                </a:solidFill>
                <a:latin typeface="Roboto"/>
                <a:ea typeface="Roboto"/>
                <a:cs typeface="Roboto"/>
                <a:sym typeface="Roboto"/>
              </a:rPr>
              <a:t>Diagonal</a:t>
            </a:r>
            <a:r>
              <a:rPr lang="en" sz="1800">
                <a:solidFill>
                  <a:schemeClr val="lt1"/>
                </a:solidFill>
                <a:latin typeface="Roboto"/>
                <a:ea typeface="Roboto"/>
                <a:cs typeface="Roboto"/>
                <a:sym typeface="Roboto"/>
              </a:rPr>
              <a:t> factors which relates to the strength of latent factors</a:t>
            </a:r>
            <a:endParaRPr sz="1800">
              <a:solidFill>
                <a:schemeClr val="lt1"/>
              </a:solidFill>
              <a:latin typeface="Roboto"/>
              <a:ea typeface="Roboto"/>
              <a:cs typeface="Roboto"/>
              <a:sym typeface="Roboto"/>
            </a:endParaRPr>
          </a:p>
          <a:p>
            <a:pPr indent="-342900" lvl="1" marL="9144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Matrix V - right orthogonal </a:t>
            </a:r>
            <a:r>
              <a:rPr lang="en" sz="1800">
                <a:solidFill>
                  <a:schemeClr val="lt1"/>
                </a:solidFill>
                <a:latin typeface="Roboto"/>
                <a:ea typeface="Roboto"/>
                <a:cs typeface="Roboto"/>
                <a:sym typeface="Roboto"/>
              </a:rPr>
              <a:t>matrix</a:t>
            </a:r>
            <a:r>
              <a:rPr lang="en" sz="1800">
                <a:solidFill>
                  <a:schemeClr val="lt1"/>
                </a:solidFill>
                <a:latin typeface="Roboto"/>
                <a:ea typeface="Roboto"/>
                <a:cs typeface="Roboto"/>
                <a:sym typeface="Roboto"/>
              </a:rPr>
              <a:t> which is related to Item and latent factors</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SVD - contd</a:t>
            </a:r>
            <a:endParaRPr sz="2500"/>
          </a:p>
        </p:txBody>
      </p:sp>
      <p:sp>
        <p:nvSpPr>
          <p:cNvPr id="252" name="Google Shape;252;p39"/>
          <p:cNvSpPr txBox="1"/>
          <p:nvPr/>
        </p:nvSpPr>
        <p:spPr>
          <a:xfrm>
            <a:off x="389450" y="743650"/>
            <a:ext cx="8222100" cy="284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lt1"/>
                </a:solidFill>
                <a:latin typeface="Roboto"/>
                <a:ea typeface="Roboto"/>
                <a:cs typeface="Roboto"/>
                <a:sym typeface="Roboto"/>
              </a:rPr>
              <a:t>Going back to our main goal of prediction of missing ratings – we essentially want a system which gives smallest RMSE – Root mean squared errors.</a:t>
            </a:r>
            <a:endParaRPr>
              <a:solidFill>
                <a:schemeClr val="lt1"/>
              </a:solidFill>
              <a:latin typeface="Roboto"/>
              <a:ea typeface="Roboto"/>
              <a:cs typeface="Roboto"/>
              <a:sym typeface="Roboto"/>
            </a:endParaRPr>
          </a:p>
          <a:p>
            <a:pPr indent="0" lvl="0" marL="0" rtl="0" algn="l">
              <a:lnSpc>
                <a:spcPct val="115000"/>
              </a:lnSpc>
              <a:spcBef>
                <a:spcPts val="1200"/>
              </a:spcBef>
              <a:spcAft>
                <a:spcPts val="0"/>
              </a:spcAft>
              <a:buNone/>
            </a:pPr>
            <a:r>
              <a:rPr lang="en">
                <a:solidFill>
                  <a:schemeClr val="lt1"/>
                </a:solidFill>
                <a:latin typeface="Roboto"/>
                <a:ea typeface="Roboto"/>
                <a:cs typeface="Roboto"/>
                <a:sym typeface="Roboto"/>
              </a:rPr>
              <a:t>How do we approach the rating prediction? It would be through Martix factorisation. I.e we factorise our rating matrix of User/Movies into sub singular matrices by applying SVD</a:t>
            </a:r>
            <a:endParaRPr>
              <a:solidFill>
                <a:schemeClr val="lt1"/>
              </a:solidFill>
              <a:latin typeface="Roboto"/>
              <a:ea typeface="Roboto"/>
              <a:cs typeface="Roboto"/>
              <a:sym typeface="Roboto"/>
            </a:endParaRPr>
          </a:p>
          <a:p>
            <a:pPr indent="0" lvl="0" marL="0" rtl="0" algn="l">
              <a:lnSpc>
                <a:spcPct val="115000"/>
              </a:lnSpc>
              <a:spcBef>
                <a:spcPts val="1200"/>
              </a:spcBef>
              <a:spcAft>
                <a:spcPts val="0"/>
              </a:spcAft>
              <a:buNone/>
            </a:pPr>
            <a:r>
              <a:rPr lang="en">
                <a:solidFill>
                  <a:schemeClr val="lt1"/>
                </a:solidFill>
                <a:latin typeface="Roboto"/>
                <a:ea typeface="Roboto"/>
                <a:cs typeface="Roboto"/>
                <a:sym typeface="Roboto"/>
              </a:rPr>
              <a:t>Fig 1: Below is Netflix Utility Matrix – where greyed out cells are known ratings but we try to predict using Latent factorisation:</a:t>
            </a:r>
            <a:endParaRPr>
              <a:solidFill>
                <a:schemeClr val="lt1"/>
              </a:solidFill>
              <a:latin typeface="Roboto"/>
              <a:ea typeface="Roboto"/>
              <a:cs typeface="Roboto"/>
              <a:sym typeface="Roboto"/>
            </a:endParaRPr>
          </a:p>
          <a:p>
            <a:pPr indent="0" lvl="0" marL="0" rtl="0" algn="just">
              <a:spcBef>
                <a:spcPts val="120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53" name="Google Shape;253;p39"/>
          <p:cNvPicPr preferRelativeResize="0"/>
          <p:nvPr/>
        </p:nvPicPr>
        <p:blipFill>
          <a:blip r:embed="rId3">
            <a:alphaModFix/>
          </a:blip>
          <a:stretch>
            <a:fillRect/>
          </a:stretch>
        </p:blipFill>
        <p:spPr>
          <a:xfrm>
            <a:off x="282475" y="2788650"/>
            <a:ext cx="3571875" cy="2181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SVD - contd</a:t>
            </a:r>
            <a:endParaRPr sz="2500"/>
          </a:p>
        </p:txBody>
      </p:sp>
      <p:sp>
        <p:nvSpPr>
          <p:cNvPr id="259" name="Google Shape;259;p40"/>
          <p:cNvSpPr txBox="1"/>
          <p:nvPr/>
        </p:nvSpPr>
        <p:spPr>
          <a:xfrm>
            <a:off x="389450" y="743650"/>
            <a:ext cx="8222100" cy="427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Verdana"/>
                <a:ea typeface="Verdana"/>
                <a:cs typeface="Verdana"/>
                <a:sym typeface="Verdana"/>
              </a:rPr>
              <a:t>What is latent factorisation?</a:t>
            </a:r>
            <a:endParaRPr sz="1100">
              <a:solidFill>
                <a:schemeClr val="lt1"/>
              </a:solidFill>
              <a:latin typeface="Verdana"/>
              <a:ea typeface="Verdana"/>
              <a:cs typeface="Verdana"/>
              <a:sym typeface="Verdana"/>
            </a:endParaRPr>
          </a:p>
          <a:p>
            <a:pPr indent="0" lvl="0" marL="0" rtl="0" algn="l">
              <a:lnSpc>
                <a:spcPct val="115000"/>
              </a:lnSpc>
              <a:spcBef>
                <a:spcPts val="1200"/>
              </a:spcBef>
              <a:spcAft>
                <a:spcPts val="0"/>
              </a:spcAft>
              <a:buNone/>
            </a:pPr>
            <a:r>
              <a:rPr lang="en" sz="1100">
                <a:solidFill>
                  <a:schemeClr val="lt1"/>
                </a:solidFill>
                <a:latin typeface="Verdana"/>
                <a:ea typeface="Verdana"/>
                <a:cs typeface="Verdana"/>
                <a:sym typeface="Verdana"/>
              </a:rPr>
              <a:t>We factorise our Rating matrix (R) into sub matrices Q &amp; P</a:t>
            </a:r>
            <a:r>
              <a:rPr baseline="30000" lang="en" sz="1100">
                <a:solidFill>
                  <a:schemeClr val="lt1"/>
                </a:solidFill>
                <a:latin typeface="Verdana"/>
                <a:ea typeface="Verdana"/>
                <a:cs typeface="Verdana"/>
                <a:sym typeface="Verdana"/>
              </a:rPr>
              <a:t>T </a:t>
            </a:r>
            <a:r>
              <a:rPr lang="en" sz="1100">
                <a:solidFill>
                  <a:schemeClr val="lt1"/>
                </a:solidFill>
                <a:latin typeface="Verdana"/>
                <a:ea typeface="Verdana"/>
                <a:cs typeface="Verdana"/>
                <a:sym typeface="Verdana"/>
              </a:rPr>
              <a:t>, where dot product of Q &amp; P</a:t>
            </a:r>
            <a:r>
              <a:rPr baseline="30000" lang="en" sz="1100">
                <a:solidFill>
                  <a:schemeClr val="lt1"/>
                </a:solidFill>
                <a:latin typeface="Verdana"/>
                <a:ea typeface="Verdana"/>
                <a:cs typeface="Verdana"/>
                <a:sym typeface="Verdana"/>
              </a:rPr>
              <a:t>T </a:t>
            </a:r>
            <a:r>
              <a:rPr lang="en" sz="1100">
                <a:solidFill>
                  <a:schemeClr val="lt1"/>
                </a:solidFill>
                <a:latin typeface="Verdana"/>
                <a:ea typeface="Verdana"/>
                <a:cs typeface="Verdana"/>
                <a:sym typeface="Verdana"/>
              </a:rPr>
              <a:t>would result into our Rating matrix</a:t>
            </a:r>
            <a:endParaRPr sz="1100">
              <a:solidFill>
                <a:schemeClr val="lt1"/>
              </a:solidFill>
              <a:latin typeface="Verdana"/>
              <a:ea typeface="Verdana"/>
              <a:cs typeface="Verdana"/>
              <a:sym typeface="Verdana"/>
            </a:endParaRPr>
          </a:p>
          <a:p>
            <a:pPr indent="0" lvl="0" marL="0" rtl="0" algn="l">
              <a:lnSpc>
                <a:spcPct val="115000"/>
              </a:lnSpc>
              <a:spcBef>
                <a:spcPts val="1200"/>
              </a:spcBef>
              <a:spcAft>
                <a:spcPts val="0"/>
              </a:spcAft>
              <a:buNone/>
            </a:pPr>
            <a:r>
              <a:rPr lang="en" sz="1100">
                <a:solidFill>
                  <a:schemeClr val="lt1"/>
                </a:solidFill>
                <a:latin typeface="Verdana"/>
                <a:ea typeface="Verdana"/>
                <a:cs typeface="Verdana"/>
                <a:sym typeface="Verdana"/>
              </a:rPr>
              <a:t>Our Rating Matrix</a:t>
            </a:r>
            <a:endParaRPr sz="1100">
              <a:solidFill>
                <a:schemeClr val="lt1"/>
              </a:solidFill>
              <a:latin typeface="Verdana"/>
              <a:ea typeface="Verdana"/>
              <a:cs typeface="Verdana"/>
              <a:sym typeface="Verdana"/>
            </a:endParaRPr>
          </a:p>
          <a:p>
            <a:pPr indent="0" lvl="0" marL="0" rtl="0" algn="l">
              <a:lnSpc>
                <a:spcPct val="115000"/>
              </a:lnSpc>
              <a:spcBef>
                <a:spcPts val="1200"/>
              </a:spcBef>
              <a:spcAft>
                <a:spcPts val="0"/>
              </a:spcAft>
              <a:buNone/>
            </a:pPr>
            <a:r>
              <a:rPr lang="en" sz="1100">
                <a:solidFill>
                  <a:schemeClr val="lt1"/>
                </a:solidFill>
                <a:latin typeface="Verdana"/>
                <a:ea typeface="Verdana"/>
                <a:cs typeface="Verdana"/>
                <a:sym typeface="Verdana"/>
              </a:rPr>
              <a:t>R = Q*P</a:t>
            </a:r>
            <a:r>
              <a:rPr baseline="30000" lang="en" sz="1100">
                <a:solidFill>
                  <a:schemeClr val="lt1"/>
                </a:solidFill>
                <a:latin typeface="Verdana"/>
                <a:ea typeface="Verdana"/>
                <a:cs typeface="Verdana"/>
                <a:sym typeface="Verdana"/>
              </a:rPr>
              <a:t>T</a:t>
            </a:r>
            <a:endParaRPr baseline="30000" sz="1100">
              <a:solidFill>
                <a:schemeClr val="lt1"/>
              </a:solidFill>
              <a:latin typeface="Verdana"/>
              <a:ea typeface="Verdana"/>
              <a:cs typeface="Verdana"/>
              <a:sym typeface="Verdana"/>
            </a:endParaRPr>
          </a:p>
          <a:p>
            <a:pPr indent="0" lvl="0" marL="0" rtl="0" algn="l">
              <a:lnSpc>
                <a:spcPct val="115000"/>
              </a:lnSpc>
              <a:spcBef>
                <a:spcPts val="1200"/>
              </a:spcBef>
              <a:spcAft>
                <a:spcPts val="0"/>
              </a:spcAft>
              <a:buNone/>
            </a:pPr>
            <a:r>
              <a:rPr lang="en" sz="1100">
                <a:solidFill>
                  <a:schemeClr val="lt1"/>
                </a:solidFill>
                <a:latin typeface="Verdana"/>
                <a:ea typeface="Verdana"/>
                <a:cs typeface="Verdana"/>
                <a:sym typeface="Verdana"/>
              </a:rPr>
              <a:t>Q will have 1 row per item (movies) and k factors (columns)</a:t>
            </a:r>
            <a:endParaRPr sz="1100">
              <a:solidFill>
                <a:schemeClr val="lt1"/>
              </a:solidFill>
              <a:latin typeface="Verdana"/>
              <a:ea typeface="Verdana"/>
              <a:cs typeface="Verdana"/>
              <a:sym typeface="Verdana"/>
            </a:endParaRPr>
          </a:p>
          <a:p>
            <a:pPr indent="0" lvl="0" marL="0" rtl="0" algn="l">
              <a:lnSpc>
                <a:spcPct val="115000"/>
              </a:lnSpc>
              <a:spcBef>
                <a:spcPts val="1200"/>
              </a:spcBef>
              <a:spcAft>
                <a:spcPts val="0"/>
              </a:spcAft>
              <a:buNone/>
            </a:pPr>
            <a:r>
              <a:rPr lang="en" sz="1100">
                <a:solidFill>
                  <a:schemeClr val="lt1"/>
                </a:solidFill>
                <a:latin typeface="Verdana"/>
                <a:ea typeface="Verdana"/>
                <a:cs typeface="Verdana"/>
                <a:sym typeface="Verdana"/>
              </a:rPr>
              <a:t>P will have 1 column per users and k factors</a:t>
            </a:r>
            <a:endParaRPr sz="1100">
              <a:solidFill>
                <a:schemeClr val="lt1"/>
              </a:solidFill>
              <a:latin typeface="Verdana"/>
              <a:ea typeface="Verdana"/>
              <a:cs typeface="Verdana"/>
              <a:sym typeface="Verdana"/>
            </a:endParaRPr>
          </a:p>
          <a:p>
            <a:pPr indent="0" lvl="0" marL="0" rtl="0" algn="l">
              <a:lnSpc>
                <a:spcPct val="115000"/>
              </a:lnSpc>
              <a:spcBef>
                <a:spcPts val="1200"/>
              </a:spcBef>
              <a:spcAft>
                <a:spcPts val="0"/>
              </a:spcAft>
              <a:buNone/>
            </a:pPr>
            <a:r>
              <a:rPr lang="en" sz="1100">
                <a:solidFill>
                  <a:schemeClr val="lt1"/>
                </a:solidFill>
                <a:latin typeface="Verdana"/>
                <a:ea typeface="Verdana"/>
                <a:cs typeface="Verdana"/>
                <a:sym typeface="Verdana"/>
              </a:rPr>
              <a:t>where k factors is &lt; N (total users in our dataset)</a:t>
            </a:r>
            <a:endParaRPr sz="1100">
              <a:solidFill>
                <a:schemeClr val="lt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100">
              <a:solidFill>
                <a:schemeClr val="lt1"/>
              </a:solidFill>
              <a:latin typeface="Verdana"/>
              <a:ea typeface="Verdana"/>
              <a:cs typeface="Verdana"/>
              <a:sym typeface="Verdana"/>
            </a:endParaRPr>
          </a:p>
          <a:p>
            <a:pPr indent="0" lvl="0" marL="0" rtl="0" algn="l">
              <a:lnSpc>
                <a:spcPct val="115000"/>
              </a:lnSpc>
              <a:spcBef>
                <a:spcPts val="1200"/>
              </a:spcBef>
              <a:spcAft>
                <a:spcPts val="0"/>
              </a:spcAft>
              <a:buNone/>
            </a:pPr>
            <a:r>
              <a:t/>
            </a:r>
            <a:endParaRPr>
              <a:solidFill>
                <a:schemeClr val="lt1"/>
              </a:solidFill>
              <a:latin typeface="Roboto"/>
              <a:ea typeface="Roboto"/>
              <a:cs typeface="Roboto"/>
              <a:sym typeface="Roboto"/>
            </a:endParaRPr>
          </a:p>
          <a:p>
            <a:pPr indent="0" lvl="0" marL="0" rtl="0" algn="just">
              <a:spcBef>
                <a:spcPts val="120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60" name="Google Shape;260;p40"/>
          <p:cNvPicPr preferRelativeResize="0"/>
          <p:nvPr/>
        </p:nvPicPr>
        <p:blipFill>
          <a:blip r:embed="rId3">
            <a:alphaModFix/>
          </a:blip>
          <a:stretch>
            <a:fillRect/>
          </a:stretch>
        </p:blipFill>
        <p:spPr>
          <a:xfrm>
            <a:off x="181788" y="3731625"/>
            <a:ext cx="4391025" cy="1200150"/>
          </a:xfrm>
          <a:prstGeom prst="rect">
            <a:avLst/>
          </a:prstGeom>
          <a:noFill/>
          <a:ln>
            <a:noFill/>
          </a:ln>
        </p:spPr>
      </p:pic>
      <p:pic>
        <p:nvPicPr>
          <p:cNvPr id="261" name="Google Shape;261;p40"/>
          <p:cNvPicPr preferRelativeResize="0"/>
          <p:nvPr/>
        </p:nvPicPr>
        <p:blipFill>
          <a:blip r:embed="rId4">
            <a:alphaModFix/>
          </a:blip>
          <a:stretch>
            <a:fillRect/>
          </a:stretch>
        </p:blipFill>
        <p:spPr>
          <a:xfrm>
            <a:off x="4789050" y="3641138"/>
            <a:ext cx="3822500" cy="1381125"/>
          </a:xfrm>
          <a:prstGeom prst="rect">
            <a:avLst/>
          </a:prstGeom>
          <a:noFill/>
          <a:ln>
            <a:noFill/>
          </a:ln>
        </p:spPr>
      </p:pic>
      <p:pic>
        <p:nvPicPr>
          <p:cNvPr id="262" name="Google Shape;262;p40"/>
          <p:cNvPicPr preferRelativeResize="0"/>
          <p:nvPr/>
        </p:nvPicPr>
        <p:blipFill>
          <a:blip r:embed="rId5">
            <a:alphaModFix/>
          </a:blip>
          <a:stretch>
            <a:fillRect/>
          </a:stretch>
        </p:blipFill>
        <p:spPr>
          <a:xfrm>
            <a:off x="5381275" y="2305050"/>
            <a:ext cx="1962150" cy="533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SVD - contd</a:t>
            </a:r>
            <a:endParaRPr sz="2500"/>
          </a:p>
        </p:txBody>
      </p:sp>
      <p:sp>
        <p:nvSpPr>
          <p:cNvPr id="268" name="Google Shape;268;p41"/>
          <p:cNvSpPr txBox="1"/>
          <p:nvPr/>
        </p:nvSpPr>
        <p:spPr>
          <a:xfrm>
            <a:off x="389450" y="743650"/>
            <a:ext cx="8222100" cy="307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Verdana"/>
                <a:ea typeface="Verdana"/>
                <a:cs typeface="Verdana"/>
                <a:sym typeface="Verdana"/>
              </a:rPr>
              <a:t>So each point in Rating matrix R would correspond to a row and a column in the matrix Q &amp; P. Essentially the factors can be considered as multiple axes in a multidimensional space with each user and movie corresponding to a point in this space.</a:t>
            </a:r>
            <a:endParaRPr sz="1100">
              <a:solidFill>
                <a:schemeClr val="lt1"/>
              </a:solidFill>
              <a:latin typeface="Verdana"/>
              <a:ea typeface="Verdana"/>
              <a:cs typeface="Verdana"/>
              <a:sym typeface="Verdana"/>
            </a:endParaRPr>
          </a:p>
          <a:p>
            <a:pPr indent="0" lvl="0" marL="0" rtl="0" algn="l">
              <a:lnSpc>
                <a:spcPct val="115000"/>
              </a:lnSpc>
              <a:spcBef>
                <a:spcPts val="1200"/>
              </a:spcBef>
              <a:spcAft>
                <a:spcPts val="0"/>
              </a:spcAft>
              <a:buNone/>
            </a:pPr>
            <a:r>
              <a:rPr lang="en" sz="1100">
                <a:solidFill>
                  <a:schemeClr val="lt1"/>
                </a:solidFill>
                <a:latin typeface="Verdana"/>
                <a:ea typeface="Verdana"/>
                <a:cs typeface="Verdana"/>
                <a:sym typeface="Verdana"/>
              </a:rPr>
              <a:t>Fig 3: Here k factors = 2, Serious/funny &amp; Females/males – all movies and users occupy a position in this space.</a:t>
            </a:r>
            <a:endParaRPr sz="1100">
              <a:solidFill>
                <a:schemeClr val="lt1"/>
              </a:solidFill>
              <a:latin typeface="Verdana"/>
              <a:ea typeface="Verdana"/>
              <a:cs typeface="Verdana"/>
              <a:sym typeface="Verdana"/>
            </a:endParaRPr>
          </a:p>
          <a:p>
            <a:pPr indent="0" lvl="0" marL="0" rtl="0" algn="l">
              <a:lnSpc>
                <a:spcPct val="115000"/>
              </a:lnSpc>
              <a:spcBef>
                <a:spcPts val="1200"/>
              </a:spcBef>
              <a:spcAft>
                <a:spcPts val="0"/>
              </a:spcAft>
              <a:buNone/>
            </a:pPr>
            <a:r>
              <a:rPr lang="en" sz="1100">
                <a:solidFill>
                  <a:schemeClr val="lt1"/>
                </a:solidFill>
                <a:latin typeface="Verdana"/>
                <a:ea typeface="Verdana"/>
                <a:cs typeface="Verdana"/>
                <a:sym typeface="Verdana"/>
              </a:rPr>
              <a:t>Here the prediction is which users are closer to which movies?</a:t>
            </a:r>
            <a:endParaRPr sz="1100">
              <a:solidFill>
                <a:schemeClr val="lt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100">
              <a:solidFill>
                <a:schemeClr val="lt1"/>
              </a:solidFill>
              <a:latin typeface="Verdana"/>
              <a:ea typeface="Verdana"/>
              <a:cs typeface="Verdana"/>
              <a:sym typeface="Verdana"/>
            </a:endParaRPr>
          </a:p>
          <a:p>
            <a:pPr indent="0" lvl="0" marL="0" rtl="0" algn="l">
              <a:lnSpc>
                <a:spcPct val="115000"/>
              </a:lnSpc>
              <a:spcBef>
                <a:spcPts val="1200"/>
              </a:spcBef>
              <a:spcAft>
                <a:spcPts val="0"/>
              </a:spcAft>
              <a:buNone/>
            </a:pPr>
            <a:r>
              <a:t/>
            </a:r>
            <a:endParaRPr>
              <a:solidFill>
                <a:schemeClr val="lt1"/>
              </a:solidFill>
              <a:latin typeface="Roboto"/>
              <a:ea typeface="Roboto"/>
              <a:cs typeface="Roboto"/>
              <a:sym typeface="Roboto"/>
            </a:endParaRPr>
          </a:p>
          <a:p>
            <a:pPr indent="0" lvl="0" marL="0" rtl="0" algn="just">
              <a:spcBef>
                <a:spcPts val="120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69" name="Google Shape;269;p41"/>
          <p:cNvPicPr preferRelativeResize="0"/>
          <p:nvPr/>
        </p:nvPicPr>
        <p:blipFill>
          <a:blip r:embed="rId3">
            <a:alphaModFix/>
          </a:blip>
          <a:stretch>
            <a:fillRect/>
          </a:stretch>
        </p:blipFill>
        <p:spPr>
          <a:xfrm>
            <a:off x="533400" y="2173525"/>
            <a:ext cx="4038600" cy="2705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7800" y="57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700"/>
              <a:t>Recommendation Engine</a:t>
            </a:r>
            <a:endParaRPr sz="3700"/>
          </a:p>
        </p:txBody>
      </p:sp>
      <p:sp>
        <p:nvSpPr>
          <p:cNvPr id="98" name="Google Shape;98;p15"/>
          <p:cNvSpPr txBox="1"/>
          <p:nvPr/>
        </p:nvSpPr>
        <p:spPr>
          <a:xfrm>
            <a:off x="214850" y="1235525"/>
            <a:ext cx="6661200" cy="394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800">
                <a:solidFill>
                  <a:schemeClr val="lt1"/>
                </a:solidFill>
                <a:latin typeface="Times New Roman"/>
                <a:ea typeface="Times New Roman"/>
                <a:cs typeface="Times New Roman"/>
                <a:sym typeface="Times New Roman"/>
              </a:rPr>
              <a:t>Recommendation engines are a way of modeling and rearranging information available about subscriber preferences and then using this information to provide informed recommendations on the basis of that information.</a:t>
            </a:r>
            <a:endParaRPr b="1"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b="1" lang="en" sz="1800">
                <a:solidFill>
                  <a:schemeClr val="lt1"/>
                </a:solidFill>
                <a:latin typeface="Times New Roman"/>
                <a:ea typeface="Times New Roman"/>
                <a:cs typeface="Times New Roman"/>
                <a:sym typeface="Times New Roman"/>
              </a:rPr>
              <a:t>Recommender systems help the </a:t>
            </a:r>
            <a:r>
              <a:rPr b="1" lang="en" sz="1800">
                <a:solidFill>
                  <a:schemeClr val="lt1"/>
                </a:solidFill>
                <a:latin typeface="Times New Roman"/>
                <a:ea typeface="Times New Roman"/>
                <a:cs typeface="Times New Roman"/>
                <a:sym typeface="Times New Roman"/>
              </a:rPr>
              <a:t>subscribers</a:t>
            </a:r>
            <a:r>
              <a:rPr b="1" lang="en" sz="1800">
                <a:solidFill>
                  <a:schemeClr val="lt1"/>
                </a:solidFill>
                <a:latin typeface="Times New Roman"/>
                <a:ea typeface="Times New Roman"/>
                <a:cs typeface="Times New Roman"/>
                <a:sym typeface="Times New Roman"/>
              </a:rPr>
              <a:t> to get personalized recommendations, helps users to take correct decisions in their online transactions, increase sales and redefine the users web browsing experience, retain the customers, enhance their shopping experience. </a:t>
            </a:r>
            <a:endParaRPr b="1"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4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75" name="Google Shape;275;p42"/>
          <p:cNvPicPr preferRelativeResize="0"/>
          <p:nvPr/>
        </p:nvPicPr>
        <p:blipFill>
          <a:blip r:embed="rId3">
            <a:alphaModFix/>
          </a:blip>
          <a:stretch>
            <a:fillRect/>
          </a:stretch>
        </p:blipFill>
        <p:spPr>
          <a:xfrm>
            <a:off x="1740888" y="1198675"/>
            <a:ext cx="5662225" cy="3760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Conclusion</a:t>
            </a:r>
            <a:endParaRPr sz="2500"/>
          </a:p>
        </p:txBody>
      </p:sp>
      <p:sp>
        <p:nvSpPr>
          <p:cNvPr id="281" name="Google Shape;281;p43"/>
          <p:cNvSpPr txBox="1"/>
          <p:nvPr/>
        </p:nvSpPr>
        <p:spPr>
          <a:xfrm>
            <a:off x="389450" y="1141475"/>
            <a:ext cx="6553500" cy="283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Once we have defined the focus entity, our greatest effort will be to prepare the data according to this entity and to meet the recommended recommendation algorithm.</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The choice of the algorithm also passes through the information we have, but as we have seen, even with few characteristics, we can develop systems of recommendations of diverse complexity and with expressive results for the business.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Evaluation [ Result &amp; Analysis ]</a:t>
            </a:r>
            <a:endParaRPr sz="2500"/>
          </a:p>
        </p:txBody>
      </p:sp>
      <p:sp>
        <p:nvSpPr>
          <p:cNvPr id="287" name="Google Shape;287;p44"/>
          <p:cNvSpPr txBox="1"/>
          <p:nvPr/>
        </p:nvSpPr>
        <p:spPr>
          <a:xfrm>
            <a:off x="349175" y="913200"/>
            <a:ext cx="860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Precision recall curves for a larger subset of data</a:t>
            </a:r>
            <a:endParaRPr sz="1800">
              <a:solidFill>
                <a:schemeClr val="lt1"/>
              </a:solidFill>
              <a:latin typeface="Times New Roman"/>
              <a:ea typeface="Times New Roman"/>
              <a:cs typeface="Times New Roman"/>
              <a:sym typeface="Times New Roman"/>
            </a:endParaRPr>
          </a:p>
        </p:txBody>
      </p:sp>
      <p:pic>
        <p:nvPicPr>
          <p:cNvPr id="288" name="Google Shape;288;p44"/>
          <p:cNvPicPr preferRelativeResize="0"/>
          <p:nvPr/>
        </p:nvPicPr>
        <p:blipFill>
          <a:blip r:embed="rId3">
            <a:alphaModFix/>
          </a:blip>
          <a:stretch>
            <a:fillRect/>
          </a:stretch>
        </p:blipFill>
        <p:spPr>
          <a:xfrm>
            <a:off x="5103200" y="137900"/>
            <a:ext cx="3961725" cy="2433850"/>
          </a:xfrm>
          <a:prstGeom prst="rect">
            <a:avLst/>
          </a:prstGeom>
          <a:noFill/>
          <a:ln>
            <a:noFill/>
          </a:ln>
        </p:spPr>
      </p:pic>
      <p:pic>
        <p:nvPicPr>
          <p:cNvPr id="289" name="Google Shape;289;p44"/>
          <p:cNvPicPr preferRelativeResize="0"/>
          <p:nvPr/>
        </p:nvPicPr>
        <p:blipFill>
          <a:blip r:embed="rId4">
            <a:alphaModFix/>
          </a:blip>
          <a:stretch>
            <a:fillRect/>
          </a:stretch>
        </p:blipFill>
        <p:spPr>
          <a:xfrm>
            <a:off x="5103200" y="2642500"/>
            <a:ext cx="3961725" cy="2433850"/>
          </a:xfrm>
          <a:prstGeom prst="rect">
            <a:avLst/>
          </a:prstGeom>
          <a:noFill/>
          <a:ln>
            <a:noFill/>
          </a:ln>
        </p:spPr>
      </p:pic>
      <p:sp>
        <p:nvSpPr>
          <p:cNvPr id="290" name="Google Shape;290;p44"/>
          <p:cNvSpPr txBox="1"/>
          <p:nvPr/>
        </p:nvSpPr>
        <p:spPr>
          <a:xfrm>
            <a:off x="125550" y="2851725"/>
            <a:ext cx="8608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Plotting precision recall curves for a larger subset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of data (100,000 rows)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How we </a:t>
            </a:r>
            <a:r>
              <a:rPr lang="en" sz="2500"/>
              <a:t>prepare</a:t>
            </a:r>
            <a:r>
              <a:rPr lang="en" sz="2500"/>
              <a:t> our Data </a:t>
            </a:r>
            <a:endParaRPr sz="2500"/>
          </a:p>
        </p:txBody>
      </p:sp>
      <p:sp>
        <p:nvSpPr>
          <p:cNvPr id="104" name="Google Shape;104;p16"/>
          <p:cNvSpPr txBox="1"/>
          <p:nvPr/>
        </p:nvSpPr>
        <p:spPr>
          <a:xfrm>
            <a:off x="107425" y="1074350"/>
            <a:ext cx="8850000" cy="1385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Times New Roman"/>
              <a:buAutoNum type="arabicPeriod"/>
            </a:pPr>
            <a:r>
              <a:rPr b="1" lang="en" sz="1600">
                <a:solidFill>
                  <a:schemeClr val="lt1"/>
                </a:solidFill>
                <a:latin typeface="Times New Roman"/>
                <a:ea typeface="Times New Roman"/>
                <a:cs typeface="Times New Roman"/>
                <a:sym typeface="Times New Roman"/>
              </a:rPr>
              <a:t>Read the user_id, song_id, freq from the triplet data  set and track_id, song_id, artist_name, release from unique_tracks data set </a:t>
            </a:r>
            <a:endParaRPr b="1"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AutoNum type="arabicPeriod"/>
            </a:pPr>
            <a:r>
              <a:rPr b="1" lang="en" sz="1600">
                <a:solidFill>
                  <a:schemeClr val="lt1"/>
                </a:solidFill>
                <a:latin typeface="Times New Roman"/>
                <a:ea typeface="Times New Roman"/>
                <a:cs typeface="Times New Roman"/>
                <a:sym typeface="Times New Roman"/>
              </a:rPr>
              <a:t>Drop Duplicates from unique tracks data set</a:t>
            </a:r>
            <a:endParaRPr b="1"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AutoNum type="arabicPeriod"/>
            </a:pPr>
            <a:r>
              <a:rPr b="1" lang="en" sz="1600">
                <a:solidFill>
                  <a:schemeClr val="lt1"/>
                </a:solidFill>
                <a:latin typeface="Times New Roman"/>
                <a:ea typeface="Times New Roman"/>
                <a:cs typeface="Times New Roman"/>
                <a:sym typeface="Times New Roman"/>
              </a:rPr>
              <a:t>Merge the two dataframes above to create input data-frame for recommender systems</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pic>
        <p:nvPicPr>
          <p:cNvPr id="105" name="Google Shape;105;p16"/>
          <p:cNvPicPr preferRelativeResize="0"/>
          <p:nvPr/>
        </p:nvPicPr>
        <p:blipFill>
          <a:blip r:embed="rId3">
            <a:alphaModFix/>
          </a:blip>
          <a:stretch>
            <a:fillRect/>
          </a:stretch>
        </p:blipFill>
        <p:spPr>
          <a:xfrm>
            <a:off x="559050" y="2557400"/>
            <a:ext cx="7467600" cy="165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81800" y="137902"/>
            <a:ext cx="8222100" cy="2072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500"/>
              <a:t>Data Cleaning</a:t>
            </a:r>
            <a:endParaRPr sz="2500"/>
          </a:p>
          <a:p>
            <a:pPr indent="0" lvl="0" marL="0" rtl="0" algn="l">
              <a:spcBef>
                <a:spcPts val="0"/>
              </a:spcBef>
              <a:spcAft>
                <a:spcPts val="0"/>
              </a:spcAft>
              <a:buNone/>
            </a:pPr>
            <a:r>
              <a:t/>
            </a:r>
            <a:endParaRPr sz="2500"/>
          </a:p>
          <a:p>
            <a:pPr indent="0" lvl="0" marL="457200" rtl="0" algn="l">
              <a:spcBef>
                <a:spcPts val="0"/>
              </a:spcBef>
              <a:spcAft>
                <a:spcPts val="0"/>
              </a:spcAft>
              <a:buNone/>
            </a:pPr>
            <a:r>
              <a:rPr lang="en" sz="2500"/>
              <a:t>The process of converting or mapping data from the initial “raw” form into another format, in order to prepare the data for future analysis .</a:t>
            </a:r>
            <a:endParaRPr sz="2500"/>
          </a:p>
          <a:p>
            <a:pPr indent="0" lvl="0" marL="457200" rtl="0" algn="l">
              <a:spcBef>
                <a:spcPts val="0"/>
              </a:spcBef>
              <a:spcAft>
                <a:spcPts val="0"/>
              </a:spcAft>
              <a:buNone/>
            </a:pPr>
            <a:r>
              <a:t/>
            </a:r>
            <a:endParaRPr sz="2500"/>
          </a:p>
          <a:p>
            <a:pPr indent="0" lvl="0" marL="457200" rtl="0" algn="l">
              <a:spcBef>
                <a:spcPts val="0"/>
              </a:spcBef>
              <a:spcAft>
                <a:spcPts val="0"/>
              </a:spcAft>
              <a:buNone/>
            </a:pPr>
            <a:r>
              <a:t/>
            </a:r>
            <a:endParaRPr sz="2500"/>
          </a:p>
        </p:txBody>
      </p:sp>
      <p:pic>
        <p:nvPicPr>
          <p:cNvPr id="111" name="Google Shape;111;p17"/>
          <p:cNvPicPr preferRelativeResize="0"/>
          <p:nvPr/>
        </p:nvPicPr>
        <p:blipFill rotWithShape="1">
          <a:blip r:embed="rId3">
            <a:alphaModFix/>
          </a:blip>
          <a:srcRect b="29999" l="21327" r="0" t="38276"/>
          <a:stretch/>
        </p:blipFill>
        <p:spPr>
          <a:xfrm>
            <a:off x="341550" y="1944875"/>
            <a:ext cx="8222102" cy="296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17" name="Google Shape;117;p18"/>
          <p:cNvPicPr preferRelativeResize="0"/>
          <p:nvPr/>
        </p:nvPicPr>
        <p:blipFill rotWithShape="1">
          <a:blip r:embed="rId3">
            <a:alphaModFix/>
          </a:blip>
          <a:srcRect b="6996" l="22649" r="13079" t="20048"/>
          <a:stretch/>
        </p:blipFill>
        <p:spPr>
          <a:xfrm>
            <a:off x="381750" y="341550"/>
            <a:ext cx="8438448" cy="457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50" y="0"/>
            <a:ext cx="91440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500"/>
              <a:t>Music data shows how many times a subscriber listened to a song, as well as the details of the song.</a:t>
            </a:r>
            <a:endParaRPr sz="2500"/>
          </a:p>
        </p:txBody>
      </p:sp>
      <p:pic>
        <p:nvPicPr>
          <p:cNvPr id="123" name="Google Shape;123;p19"/>
          <p:cNvPicPr preferRelativeResize="0"/>
          <p:nvPr/>
        </p:nvPicPr>
        <p:blipFill>
          <a:blip r:embed="rId3">
            <a:alphaModFix/>
          </a:blip>
          <a:stretch>
            <a:fillRect/>
          </a:stretch>
        </p:blipFill>
        <p:spPr>
          <a:xfrm>
            <a:off x="150" y="838800"/>
            <a:ext cx="9143851" cy="2263425"/>
          </a:xfrm>
          <a:prstGeom prst="rect">
            <a:avLst/>
          </a:prstGeom>
          <a:noFill/>
          <a:ln>
            <a:noFill/>
          </a:ln>
        </p:spPr>
      </p:pic>
      <p:sp>
        <p:nvSpPr>
          <p:cNvPr id="124" name="Google Shape;124;p19"/>
          <p:cNvSpPr txBox="1"/>
          <p:nvPr>
            <p:ph type="title"/>
          </p:nvPr>
        </p:nvSpPr>
        <p:spPr>
          <a:xfrm>
            <a:off x="150" y="3276800"/>
            <a:ext cx="9144000" cy="1007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500"/>
              <a:t>The Length of the Data</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We create subset of the dataset</a:t>
            </a:r>
            <a:endParaRPr sz="2500"/>
          </a:p>
        </p:txBody>
      </p:sp>
      <p:pic>
        <p:nvPicPr>
          <p:cNvPr id="125" name="Google Shape;125;p19"/>
          <p:cNvPicPr preferRelativeResize="0"/>
          <p:nvPr/>
        </p:nvPicPr>
        <p:blipFill>
          <a:blip r:embed="rId4">
            <a:alphaModFix/>
          </a:blip>
          <a:stretch>
            <a:fillRect/>
          </a:stretch>
        </p:blipFill>
        <p:spPr>
          <a:xfrm>
            <a:off x="286700" y="3627950"/>
            <a:ext cx="4789650" cy="304800"/>
          </a:xfrm>
          <a:prstGeom prst="rect">
            <a:avLst/>
          </a:prstGeom>
          <a:noFill/>
          <a:ln>
            <a:noFill/>
          </a:ln>
        </p:spPr>
      </p:pic>
      <p:pic>
        <p:nvPicPr>
          <p:cNvPr id="126" name="Google Shape;126;p19"/>
          <p:cNvPicPr preferRelativeResize="0"/>
          <p:nvPr/>
        </p:nvPicPr>
        <p:blipFill>
          <a:blip r:embed="rId5">
            <a:alphaModFix/>
          </a:blip>
          <a:stretch>
            <a:fillRect/>
          </a:stretch>
        </p:blipFill>
        <p:spPr>
          <a:xfrm>
            <a:off x="202525" y="4283900"/>
            <a:ext cx="8741525" cy="73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0" y="-201453"/>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     Analysis </a:t>
            </a:r>
            <a:endParaRPr sz="2500"/>
          </a:p>
        </p:txBody>
      </p:sp>
      <p:sp>
        <p:nvSpPr>
          <p:cNvPr id="132" name="Google Shape;132;p20"/>
          <p:cNvSpPr txBox="1"/>
          <p:nvPr/>
        </p:nvSpPr>
        <p:spPr>
          <a:xfrm>
            <a:off x="416325" y="447450"/>
            <a:ext cx="86487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The Most popular songs in data set </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Second we have to count number of unique users in the data set</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Third we have to count number of unique songs in the dataset</a:t>
            </a:r>
            <a:endParaRPr>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133" name="Google Shape;133;p20"/>
          <p:cNvPicPr preferRelativeResize="0"/>
          <p:nvPr/>
        </p:nvPicPr>
        <p:blipFill>
          <a:blip r:embed="rId3">
            <a:alphaModFix/>
          </a:blip>
          <a:stretch>
            <a:fillRect/>
          </a:stretch>
        </p:blipFill>
        <p:spPr>
          <a:xfrm>
            <a:off x="445575" y="823825"/>
            <a:ext cx="8590200" cy="2150825"/>
          </a:xfrm>
          <a:prstGeom prst="rect">
            <a:avLst/>
          </a:prstGeom>
          <a:noFill/>
          <a:ln>
            <a:noFill/>
          </a:ln>
        </p:spPr>
      </p:pic>
      <p:pic>
        <p:nvPicPr>
          <p:cNvPr id="134" name="Google Shape;134;p20"/>
          <p:cNvPicPr preferRelativeResize="0"/>
          <p:nvPr/>
        </p:nvPicPr>
        <p:blipFill>
          <a:blip r:embed="rId4">
            <a:alphaModFix/>
          </a:blip>
          <a:stretch>
            <a:fillRect/>
          </a:stretch>
        </p:blipFill>
        <p:spPr>
          <a:xfrm>
            <a:off x="445579" y="3409725"/>
            <a:ext cx="5597700" cy="723900"/>
          </a:xfrm>
          <a:prstGeom prst="rect">
            <a:avLst/>
          </a:prstGeom>
          <a:noFill/>
          <a:ln>
            <a:noFill/>
          </a:ln>
        </p:spPr>
      </p:pic>
      <p:pic>
        <p:nvPicPr>
          <p:cNvPr id="135" name="Google Shape;135;p20"/>
          <p:cNvPicPr preferRelativeResize="0"/>
          <p:nvPr/>
        </p:nvPicPr>
        <p:blipFill>
          <a:blip r:embed="rId5">
            <a:alphaModFix/>
          </a:blip>
          <a:stretch>
            <a:fillRect/>
          </a:stretch>
        </p:blipFill>
        <p:spPr>
          <a:xfrm>
            <a:off x="445575" y="4429125"/>
            <a:ext cx="5597700" cy="64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181800" y="1378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Training and Test Sets</a:t>
            </a:r>
            <a:endParaRPr sz="2500"/>
          </a:p>
        </p:txBody>
      </p:sp>
      <p:sp>
        <p:nvSpPr>
          <p:cNvPr id="141" name="Google Shape;141;p21"/>
          <p:cNvSpPr txBox="1"/>
          <p:nvPr/>
        </p:nvSpPr>
        <p:spPr>
          <a:xfrm>
            <a:off x="181800" y="1101225"/>
            <a:ext cx="8962200" cy="22473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Clr>
                <a:schemeClr val="lt1"/>
              </a:buClr>
              <a:buSzPts val="2000"/>
              <a:buFont typeface="Times New Roman"/>
              <a:buAutoNum type="arabicPeriod"/>
            </a:pPr>
            <a:r>
              <a:rPr lang="en" sz="2000">
                <a:solidFill>
                  <a:schemeClr val="lt1"/>
                </a:solidFill>
                <a:latin typeface="Times New Roman"/>
                <a:ea typeface="Times New Roman"/>
                <a:cs typeface="Times New Roman"/>
                <a:sym typeface="Times New Roman"/>
              </a:rPr>
              <a:t>Data set is already stratified </a:t>
            </a:r>
            <a:endParaRPr sz="2000">
              <a:solidFill>
                <a:schemeClr val="lt1"/>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chemeClr val="lt1"/>
              </a:buClr>
              <a:buSzPts val="2000"/>
              <a:buFont typeface="Times New Roman"/>
              <a:buAutoNum type="arabicPeriod"/>
            </a:pPr>
            <a:r>
              <a:rPr lang="en" sz="2000">
                <a:solidFill>
                  <a:schemeClr val="lt1"/>
                </a:solidFill>
                <a:latin typeface="Times New Roman"/>
                <a:ea typeface="Times New Roman"/>
                <a:cs typeface="Times New Roman"/>
                <a:sym typeface="Times New Roman"/>
              </a:rPr>
              <a:t>We use sklearn train test function to to extract 20% data in test set and 80% data in train set</a:t>
            </a:r>
            <a:endParaRPr sz="20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142" name="Google Shape;142;p21"/>
          <p:cNvPicPr preferRelativeResize="0"/>
          <p:nvPr/>
        </p:nvPicPr>
        <p:blipFill>
          <a:blip r:embed="rId3">
            <a:alphaModFix/>
          </a:blip>
          <a:stretch>
            <a:fillRect/>
          </a:stretch>
        </p:blipFill>
        <p:spPr>
          <a:xfrm>
            <a:off x="727463" y="3065275"/>
            <a:ext cx="7488976" cy="143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