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74" r:id="rId15"/>
    <p:sldId id="275" r:id="rId16"/>
    <p:sldId id="278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5F0E-CB73-1295-64CE-EBA26BBED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C9364-F70F-A566-0920-731B09216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3F9F2-E521-C7BB-06F8-E241D3FA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1658-C151-487F-B633-7FF5D381D3DA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6E136-7B58-B9B4-B3AD-40E59592C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BC8CA-8325-4D24-03EE-3CEB4A87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5974-1B03-4E85-BDC6-D1866C919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73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5CBC-3030-83B1-866E-C3B081DBE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3956A-E44D-4960-6CD9-FC7569370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A2BB2-F8BE-CDCE-6684-95D0DFA0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1658-C151-487F-B633-7FF5D381D3DA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98D87-6CF0-EA4D-2CF7-811A7380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2AEF0-EE7C-0831-3BE2-81335676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5974-1B03-4E85-BDC6-D1866C919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70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A8396F-3816-B64C-3849-DD8AF50A1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74B80-7BA7-D56E-6423-CC8264DDB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8CC5E-0690-3A50-6DB4-99FB460F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1658-C151-487F-B633-7FF5D381D3DA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4C13E-B977-1889-C189-0E0AF236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2119-5905-F019-A0B8-AA126A7B7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5974-1B03-4E85-BDC6-D1866C919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98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2D1B-E3D4-6776-8240-659BAD385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43EE5-B0FB-6413-951A-F2D6B6C04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9AC7F-E68C-EF2F-1D3E-0BD3CCC8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1658-C151-487F-B633-7FF5D381D3DA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6E4FA-23A5-FB17-5DA1-D868A843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C722F-B9F2-4A6B-6463-B09E85759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5974-1B03-4E85-BDC6-D1866C919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14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924E-3F73-16A7-DA72-67A48B5CD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41EA8-435E-0CEB-D358-13873638E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CACB5-E4E3-91D9-EC4C-F4C92EF8E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1658-C151-487F-B633-7FF5D381D3DA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0DBCF-890C-F1BC-0B64-5BC79F7B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439AE-532E-70A1-2636-0901B906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5974-1B03-4E85-BDC6-D1866C919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22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6182-E484-3EF2-5FCD-C7D26AC7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EFEEA-E348-1823-4AE3-F4613AE46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59EDC-9840-8EF3-A241-B5882D4A5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5B3D3-B795-40DE-D168-9048A843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1658-C151-487F-B633-7FF5D381D3DA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734A1-8710-694D-CF86-E41AFBE3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CAAB1-823C-0D45-C74E-6547715D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5974-1B03-4E85-BDC6-D1866C919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55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C889-0203-6B92-8E16-C52F771F5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F8A51-42DA-8662-7260-394C01795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85BF6-36C8-A4C7-A3F7-213811CE0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EBD418-6C51-94FE-F9FE-5F9F5DBA3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A591F-E956-A442-01F7-CE5B1CEDD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9E055-16D0-37FA-ACFA-516DFC9FF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1658-C151-487F-B633-7FF5D381D3DA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6E498-75D7-11B0-DE41-DD02C6BC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C401E-0DB7-E4BE-0FFB-D020E56C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5974-1B03-4E85-BDC6-D1866C919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69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732A-864B-388A-6920-9BBD0B5C7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0FD7E-6AA5-5827-EE93-AD0C19F02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1658-C151-487F-B633-7FF5D381D3DA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3CF13-AA82-5DC6-0C2A-1906AF2C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8872B-D93C-3B21-5935-7B89B8C0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5974-1B03-4E85-BDC6-D1866C919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25D4E-7F4A-C635-62D0-C28D41BD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1658-C151-487F-B633-7FF5D381D3DA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DBCA93-1870-300E-3F1E-80FB83F3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93841-9C1D-F7DA-EF82-86639C82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5974-1B03-4E85-BDC6-D1866C919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33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BA9-C9D9-9358-7858-FA0C95D98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A8372-EB56-17DB-D406-E023578B0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5F0BC-4A71-894B-386F-9066A2700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EA344-C0AF-F7B7-335E-9AEB4E87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1658-C151-487F-B633-7FF5D381D3DA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FC4CA-6252-0561-C5D5-BBCF02174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18C69-F656-8390-1C21-22E7B88E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5974-1B03-4E85-BDC6-D1866C919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14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7BED-DD1A-654E-5371-293F9BDE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20458-B17D-4EC6-F080-336846972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DEB47-D1A1-50C6-1DA9-58200ED28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B5F9C-A53D-5CD3-C04E-E1CD68FB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1658-C151-487F-B633-7FF5D381D3DA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6038E-FC1A-21BD-F4B3-E4E3B045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39A8C-4400-87DF-E11A-5BB436DE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5974-1B03-4E85-BDC6-D1866C919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35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3CC6-A729-06DE-DAF7-4DB5CDEAD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50A4C-A647-3E87-468A-B967250C6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2BD81-DCDC-75CF-57DA-74C1160AA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51658-C151-487F-B633-7FF5D381D3DA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1F314-3F91-02F2-7DA5-B5700B7B5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F8787-F29C-9524-1A35-09A581764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85974-1B03-4E85-BDC6-D1866C919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7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bitionbox.com/list-of-companies?campaign=desktop_nav&amp;page1&amp;page=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DD2B-CB64-A52B-D15E-48A4D2C45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70568-3E5D-7345-C49C-6D567915A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1F4295-063D-6B0C-EC7E-F57828B1E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F5A01F-F908-AD26-1A1E-342D36DEBD06}"/>
              </a:ext>
            </a:extLst>
          </p:cNvPr>
          <p:cNvSpPr txBox="1"/>
          <p:nvPr/>
        </p:nvSpPr>
        <p:spPr>
          <a:xfrm>
            <a:off x="3733014" y="3846136"/>
            <a:ext cx="4637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ON TOP 20 COMPANIES IN AMBITION BOX ON VARIOUS FACTORS 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4A3EC-3BA5-46E5-0DC8-A21A7FADADC2}"/>
              </a:ext>
            </a:extLst>
          </p:cNvPr>
          <p:cNvSpPr txBox="1"/>
          <p:nvPr/>
        </p:nvSpPr>
        <p:spPr>
          <a:xfrm>
            <a:off x="518474" y="5257800"/>
            <a:ext cx="2149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332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SANJANA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SRI HARSHA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299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86DB-4C1C-6519-F324-F2A9E70C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24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Correlations: Bivariate Analysis of Key Metrics on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AmbitionBox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229415-CB53-23AB-1BAC-3CD23231D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7005" t="19341" r="22678" b="66447"/>
          <a:stretch>
            <a:fillRect/>
          </a:stretch>
        </p:blipFill>
        <p:spPr>
          <a:xfrm>
            <a:off x="9320982" y="5978013"/>
            <a:ext cx="2794090" cy="8062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A7D57F-CAD8-D184-7B74-5345679C0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7" y="1171370"/>
            <a:ext cx="7206812" cy="52195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3E9A53-73EE-0781-CEE2-19FF276E8015}"/>
              </a:ext>
            </a:extLst>
          </p:cNvPr>
          <p:cNvSpPr txBox="1"/>
          <p:nvPr/>
        </p:nvSpPr>
        <p:spPr>
          <a:xfrm>
            <a:off x="7590503" y="1171370"/>
            <a:ext cx="40607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Salary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Deloitte offers the highest salary at approximately 175,000.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Contenders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Ernst &amp; Young and PwC follow closely, with salaries around 100,000.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 Range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Companies like Kotak Mahindra Bank, DXC Technology, Larsen &amp; Toubro, and JPMorgan Chase offer salaries between 50,000 to 75,000.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Drop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There is a steep decline in salary levels after the top three companies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869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A50FBB-6070-37BB-1426-1D265E02D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7005" t="19341" r="22678" b="66447"/>
          <a:stretch>
            <a:fillRect/>
          </a:stretch>
        </p:blipFill>
        <p:spPr>
          <a:xfrm>
            <a:off x="9743768" y="6017202"/>
            <a:ext cx="2423395" cy="7108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A2AF68-D940-52F0-523E-B91921418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8" y="133612"/>
            <a:ext cx="12142324" cy="38877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441972-1A68-AB89-CEA1-EAA6EBE87002}"/>
              </a:ext>
            </a:extLst>
          </p:cNvPr>
          <p:cNvSpPr txBox="1"/>
          <p:nvPr/>
        </p:nvSpPr>
        <p:spPr>
          <a:xfrm>
            <a:off x="235973" y="4021394"/>
            <a:ext cx="119311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Direct Correlation Between Salary and Rating: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with higher salaries  don’t always have the highest ratings.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Companies Offer Extremely High Salaries: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companies are rare and have varying ratings, suggesting that higher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High-Rating Companies Exist Across Salary Ranges: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companies with lower salaries have ratings above 4, indicating factors beyond salary influence ratings.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3473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D2D91A-0D03-5072-EAD4-89B862F93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91" y="111760"/>
            <a:ext cx="7109369" cy="63601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DD11BB-C321-1BCB-7E98-C803CA829B16}"/>
              </a:ext>
            </a:extLst>
          </p:cNvPr>
          <p:cNvSpPr txBox="1"/>
          <p:nvPr/>
        </p:nvSpPr>
        <p:spPr>
          <a:xfrm>
            <a:off x="7395169" y="308078"/>
            <a:ext cx="44907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Variability in Management Consulting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field shows the widest salary range, indicating significant variability in compensation.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Banking and Oil &amp; Gas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fields also exhibit considerable salary variability, with a notable spread in salary distributions.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&amp; Advertising Has the Lowest Salary Range: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salaries in this field appear more concentrated and lower compared to other industries, with fewer high-paying opportunities</a:t>
            </a:r>
            <a:r>
              <a:rPr lang="en-US" sz="2000" dirty="0"/>
              <a:t>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685AD44-D0BD-3D1A-A369-D738A6227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Banking and Oil &amp; Gas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These fields also exhibit considerable salary variability, with a notable spread in salary distributions.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9C52ED70-6951-4CB6-8333-86E43B2A5F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005" t="19341" r="22678" b="66447"/>
          <a:stretch>
            <a:fillRect/>
          </a:stretch>
        </p:blipFill>
        <p:spPr>
          <a:xfrm>
            <a:off x="8876606" y="6146107"/>
            <a:ext cx="3237243" cy="61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5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8C97F6-9379-468B-3506-DDCA87B54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8155"/>
            <a:ext cx="11995355" cy="37755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13CDBE-AA74-2BD4-A8DD-01FF74156F34}"/>
              </a:ext>
            </a:extLst>
          </p:cNvPr>
          <p:cNvSpPr txBox="1"/>
          <p:nvPr/>
        </p:nvSpPr>
        <p:spPr>
          <a:xfrm>
            <a:off x="324465" y="3883742"/>
            <a:ext cx="11503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4000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Top-Rated Field: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Services &amp; Consulting has the highest median rating, close to 4.95, indicating strong industry performance and reputation.</a:t>
            </a:r>
          </a:p>
          <a:p>
            <a:pPr marL="414000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000"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Industries with Lower Ratings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Defense &amp; Aerospace, Financial Services, BPO, Chemicals, Healthcare show the lowest median ratings (around 4.6 to 4.7).</a:t>
            </a:r>
          </a:p>
          <a:p>
            <a:pPr marL="414000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000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Insights:</a:t>
            </a:r>
          </a:p>
          <a:p>
            <a:pPr marL="41400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box plot whiskers indicate the range of ratings for each industry.</a:t>
            </a:r>
          </a:p>
          <a:p>
            <a:pPr marL="128250"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shorter whisker means the ratings are consistent across companies in that field.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 longer whisker suggests more variation, indicating that some companies are highly rated while others may not be.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1458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E3D339-70C6-0D40-5DC6-A72FA86C1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706"/>
            <a:ext cx="6971071" cy="65445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ABEC60-A779-D801-CE05-F8436F3FCE1B}"/>
              </a:ext>
            </a:extLst>
          </p:cNvPr>
          <p:cNvSpPr txBox="1"/>
          <p:nvPr/>
        </p:nvSpPr>
        <p:spPr>
          <a:xfrm>
            <a:off x="7098890" y="501445"/>
            <a:ext cx="494562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Fall in the Mid-Salary Range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($30,000 - $70,000):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range also receives moderate benefits (1,000 - 2,000).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Salary Jobs Still Receive Fair Benefits: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at $20,000 - $40,000, employees get ~1,000+ benefits.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Strong Correlation Between Salary &amp; Benefits: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salaries don’t always mean significantly more benefits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Salaries Have Fewer Data Points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Suggests fewer high-paying jobs; benefits vary widely.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IN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CABF744D-55C6-3381-6748-D19205FAF4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005" t="19341" r="22678" b="66447"/>
          <a:stretch>
            <a:fillRect/>
          </a:stretch>
        </p:blipFill>
        <p:spPr>
          <a:xfrm>
            <a:off x="8729122" y="6051062"/>
            <a:ext cx="3237243" cy="61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94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96691D-CAC2-2389-2BD6-52888C97E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73" y="183052"/>
            <a:ext cx="6102215" cy="64918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8BEA60-0D0C-51E9-3011-12AC9977B227}"/>
              </a:ext>
            </a:extLst>
          </p:cNvPr>
          <p:cNvSpPr txBox="1"/>
          <p:nvPr/>
        </p:nvSpPr>
        <p:spPr>
          <a:xfrm>
            <a:off x="6446345" y="285135"/>
            <a:ext cx="489024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Bangalore Leads in Job Openings: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Bangalore/Bengaluru has the highest number of job openings, exceeding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1,200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it India's top job hub.</a:t>
            </a:r>
          </a:p>
          <a:p>
            <a:pPr marL="36000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Ahmedabad and Pune Show Moderate Demand: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cities have 600–700 job openings, suggesting stable but comparatively fewer opportunities.</a:t>
            </a:r>
          </a:p>
          <a:p>
            <a:pPr marL="36000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Noida Has the Lowest Job Openings Among Top Cities: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under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openings, Noida has the lowest demand among the top locations but remains significant.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3B052692-ADCD-D6FA-04EA-CA6BECDBD1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005" t="19341" r="22678" b="66447"/>
          <a:stretch>
            <a:fillRect/>
          </a:stretch>
        </p:blipFill>
        <p:spPr>
          <a:xfrm>
            <a:off x="8640632" y="5888952"/>
            <a:ext cx="3237243" cy="61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73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E441C5-5F10-7BD7-4BC1-2C485DB03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37201"/>
            <a:ext cx="7157884" cy="66207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9EEAAB-F22F-0228-518F-943E790D5D89}"/>
              </a:ext>
            </a:extLst>
          </p:cNvPr>
          <p:cNvSpPr txBox="1"/>
          <p:nvPr/>
        </p:nvSpPr>
        <p:spPr>
          <a:xfrm>
            <a:off x="6951406" y="237201"/>
            <a:ext cx="4975123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Correlation Between Reviews and Benefits (0.9):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reviews is highly correlated with the number of benefits provided. This suggests that employees tend to leave more reviews when they receive better benefits.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Salaries &amp; Interviews (0.89):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salaries correlate with more interviews.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or Negative Correlation Between Rating and Other Factors: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overall rating of a company has a very weak or even negative correlation with salaries (-0.12), interviews (-0.1), and jobs available (-0.073). This suggests that higher salaries or more job openings do not necessarily lead to higher ratings.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 Correlation Between Salaries and Number of Jobs (0.49):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positive correlation between salaries and the number of jobs available suggests that companies offering more jobs tend to have higher salaries.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6507DFAB-39B8-A48A-B53F-06DBD28413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005" t="19341" r="22678" b="66447"/>
          <a:stretch>
            <a:fillRect/>
          </a:stretch>
        </p:blipFill>
        <p:spPr>
          <a:xfrm>
            <a:off x="8866774" y="6164255"/>
            <a:ext cx="3237243" cy="61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46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D9004C-3963-30D2-A2B5-7F4045C90FE7}"/>
              </a:ext>
            </a:extLst>
          </p:cNvPr>
          <p:cNvSpPr txBox="1"/>
          <p:nvPr/>
        </p:nvSpPr>
        <p:spPr>
          <a:xfrm>
            <a:off x="344129" y="483926"/>
            <a:ext cx="39820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7AF3E-277E-29A6-786C-69E435411D09}"/>
              </a:ext>
            </a:extLst>
          </p:cNvPr>
          <p:cNvSpPr txBox="1"/>
          <p:nvPr/>
        </p:nvSpPr>
        <p:spPr>
          <a:xfrm>
            <a:off x="344129" y="1268756"/>
            <a:ext cx="1112028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Job Seekers: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beyond just salary; company ratings and employee reviews provide better insights into work culture and satisfaction.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Companies: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pay alone does not guarantee a high rating; factors like work environment, benefits, and growth opportunities matter.</a:t>
            </a: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Industry Trends: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Services &amp; Consulting remains a preferred choice for employees, while fields like Marketing &amp; Advertising need to improve compensation structures.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Location Preferences: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Bangalore offers the most opportunities, making it an attractive choice for job seekers.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356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6;p5">
            <a:extLst>
              <a:ext uri="{FF2B5EF4-FFF2-40B4-BE49-F238E27FC236}">
                <a16:creationId xmlns:a16="http://schemas.microsoft.com/office/drawing/2014/main" id="{0307F69F-8358-E37B-1DAB-22B30764ED0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23832" y="1585278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69BD9B-D6B4-DE50-0685-76648F5E06D3}"/>
              </a:ext>
            </a:extLst>
          </p:cNvPr>
          <p:cNvSpPr txBox="1"/>
          <p:nvPr/>
        </p:nvSpPr>
        <p:spPr>
          <a:xfrm>
            <a:off x="1750141" y="2617715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6822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C401-DFAC-BAEF-2DF5-1DB442F2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AmbitionBox is Back with the 3rd Edition of India's Largest Employee Choice  Awards - ABECA 2024">
            <a:extLst>
              <a:ext uri="{FF2B5EF4-FFF2-40B4-BE49-F238E27FC236}">
                <a16:creationId xmlns:a16="http://schemas.microsoft.com/office/drawing/2014/main" id="{C1B94437-C5FD-9FB7-4624-60A3A8FB92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10" y="1602557"/>
            <a:ext cx="3614786" cy="329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5BDA5C-948E-8F84-FF7E-0E4F4EC16034}"/>
              </a:ext>
            </a:extLst>
          </p:cNvPr>
          <p:cNvSpPr txBox="1"/>
          <p:nvPr/>
        </p:nvSpPr>
        <p:spPr>
          <a:xfrm>
            <a:off x="4722829" y="1423447"/>
            <a:ext cx="7060676" cy="4654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and compare the top 20 companies listed on Ambition Box across key factors such as ratings, reviews, salaries, number of benefits, and job opportunities.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identify trends, patterns, and insights that can help job seekers and professionals make informed decisions about career opportunities.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Assisting job seekers in identifying companies that align with their career aspirations.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Helping companies benchmark their performance against competitors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5603F9-FBF8-F800-8999-9B1A8A60D4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005" t="19341" r="22678" b="66447"/>
          <a:stretch>
            <a:fillRect/>
          </a:stretch>
        </p:blipFill>
        <p:spPr>
          <a:xfrm>
            <a:off x="9437042" y="6085652"/>
            <a:ext cx="2723535" cy="60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3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C411-BBDE-99F9-3F03-4830F7830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9189B6-4627-10A1-251D-1B3F75726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7005" t="19341" r="22678" b="66447"/>
          <a:stretch>
            <a:fillRect/>
          </a:stretch>
        </p:blipFill>
        <p:spPr>
          <a:xfrm>
            <a:off x="8979897" y="6001279"/>
            <a:ext cx="3142973" cy="7147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AE290E-FA03-4DC8-6DDB-4B4948EB9B5C}"/>
              </a:ext>
            </a:extLst>
          </p:cNvPr>
          <p:cNvSpPr txBox="1"/>
          <p:nvPr/>
        </p:nvSpPr>
        <p:spPr>
          <a:xfrm>
            <a:off x="952108" y="1555423"/>
            <a:ext cx="10011266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analyzing data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AmbitionBox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platform that provides insights into companies through employee reviews, ratings, salaries, and job opportunities.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includes information on various companies from multiple locations, offering a rich resource for evaluating organizational performance and employee satisfaction.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dataset provides the details from companies across various industries and regions.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covered various metrics such as ratings, reviews, salaries, benefits.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20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7CDA8-10AB-6996-7E0F-0893DC670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692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75CCE8D3-80D1-9143-191A-69756862F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7005" t="19341" r="22678" b="66447"/>
          <a:stretch>
            <a:fillRect/>
          </a:stretch>
        </p:blipFill>
        <p:spPr>
          <a:xfrm>
            <a:off x="8876201" y="5994646"/>
            <a:ext cx="3237243" cy="641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C37038-7E6D-848D-0869-2E04BFE0F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38287"/>
            <a:ext cx="10351416" cy="43763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26D74D-3F02-87A0-789B-5BB393817874}"/>
              </a:ext>
            </a:extLst>
          </p:cNvPr>
          <p:cNvSpPr txBox="1"/>
          <p:nvPr/>
        </p:nvSpPr>
        <p:spPr>
          <a:xfrm>
            <a:off x="933254" y="5938085"/>
            <a:ext cx="315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Link:-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Website Link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0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A172-ACED-1CA1-FFD5-B5E7B81D3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921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6F59-B9AC-C328-1D71-86ABE58E4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046"/>
            <a:ext cx="10515600" cy="4810917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technique used to extract data from websites. It involves programmatically accessing web pages, parsing their content, and collecting specific information for analysis or use in applications.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web scraping include: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Automating the process of data extraction.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structured or unstructured data such as text, tables, images, and links.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tools and libraries like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Beautiful Soup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Python for efficient data gathering.</a:t>
            </a:r>
          </a:p>
          <a:p>
            <a:endParaRPr lang="en-IN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801A8F97-4501-32C4-39BC-E74FDF3BFC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005" t="19341" r="22678" b="66447"/>
          <a:stretch>
            <a:fillRect/>
          </a:stretch>
        </p:blipFill>
        <p:spPr>
          <a:xfrm>
            <a:off x="8876201" y="5994646"/>
            <a:ext cx="3237243" cy="6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2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C875-E189-A350-2A88-F061D3D2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73FDD-6979-1E01-8C7A-AB2F48FDA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45237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Beautiful Soup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expression(re)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D30617DE-C04F-3B7C-CD51-9A71B424FD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005" t="19341" r="22678" b="66447"/>
          <a:stretch>
            <a:fillRect/>
          </a:stretch>
        </p:blipFill>
        <p:spPr>
          <a:xfrm>
            <a:off x="8876201" y="5994646"/>
            <a:ext cx="3237243" cy="641896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4C848ACC-6E01-58DA-731C-1B3CA9F3DA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C2007B6C-D80C-8D8D-3C03-0B4C8B761F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29C640-771F-98DA-9720-F0C17B07A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192" y="1153981"/>
            <a:ext cx="5594808" cy="424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2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C7CD2-603F-CE62-2533-4D08D809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1897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THE DATA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A47139DE-858C-7F27-21A4-AE024B01EC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005" t="19341" r="22678" b="66447"/>
          <a:stretch>
            <a:fillRect/>
          </a:stretch>
        </p:blipFill>
        <p:spPr>
          <a:xfrm>
            <a:off x="8876201" y="5994646"/>
            <a:ext cx="3237243" cy="64189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95CA861-A50A-E39D-E97B-8F7773F946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4973" y="416205"/>
            <a:ext cx="10171522" cy="5453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Columns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Names of companies (e.g., HDB Financial Services, Deloitte, BYJU’S).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Average company ratings on a 5-point scale.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Industry or sector of the company (e.g., NBFC, EdTech, Banking).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Headquarters or primary operation location.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Total number of reviews by employees.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Salaries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Total salary data entries available.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No_of_Interviews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Count of interviews listed for each company.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No_of_jobs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Number of active job openings.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No_of_Benefits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Count of benefits listed for each company.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327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FA2CE-91CE-0842-52E1-F426E4CB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ACB349-C32E-0113-222B-DCC11C42E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254" y="1442301"/>
            <a:ext cx="8861195" cy="4619134"/>
          </a:xfrm>
        </p:spPr>
      </p:pic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DA23635D-29AD-890E-EFF6-A0FF281F7F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005" t="19341" r="22678" b="66447"/>
          <a:stretch>
            <a:fillRect/>
          </a:stretch>
        </p:blipFill>
        <p:spPr>
          <a:xfrm>
            <a:off x="8866774" y="6171927"/>
            <a:ext cx="3237243" cy="6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3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7808-046F-C739-FDD7-CB030148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 the missing values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9F03EC-2011-54A7-6E1B-B1EEE7842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672" y="1800521"/>
            <a:ext cx="3574198" cy="38555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B456D3-CB92-09D6-DC8F-E592029F5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742" y="2000753"/>
            <a:ext cx="3316657" cy="365532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F4CAB2-D3D4-0A49-E7CF-F528739032AF}"/>
              </a:ext>
            </a:extLst>
          </p:cNvPr>
          <p:cNvCxnSpPr>
            <a:stCxn id="5" idx="3"/>
          </p:cNvCxnSpPr>
          <p:nvPr/>
        </p:nvCxnSpPr>
        <p:spPr>
          <a:xfrm flipV="1">
            <a:off x="4696870" y="3714161"/>
            <a:ext cx="1883039" cy="1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0388A3-83C4-0E82-99EE-DBDB746210EF}"/>
              </a:ext>
            </a:extLst>
          </p:cNvPr>
          <p:cNvSpPr txBox="1"/>
          <p:nvPr/>
        </p:nvSpPr>
        <p:spPr>
          <a:xfrm>
            <a:off x="1170525" y="5948313"/>
            <a:ext cx="893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DATA CLEANING                                               AFTER DATA CLEANING</a:t>
            </a:r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1CFCDEF8-C6AD-B712-4ED8-4D6D848CE75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7005" t="19341" r="22678" b="66447"/>
          <a:stretch>
            <a:fillRect/>
          </a:stretch>
        </p:blipFill>
        <p:spPr>
          <a:xfrm>
            <a:off x="8866774" y="6247014"/>
            <a:ext cx="3237243" cy="61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90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287</TotalTime>
  <Words>1165</Words>
  <Application>Microsoft Office PowerPoint</Application>
  <PresentationFormat>Widescreen</PresentationFormat>
  <Paragraphs>119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PROBLEM STATEMENT</vt:lpstr>
      <vt:lpstr>INTRODUCTION</vt:lpstr>
      <vt:lpstr>DATA COLLECTION</vt:lpstr>
      <vt:lpstr>WEB SCRAPING</vt:lpstr>
      <vt:lpstr>Python Libraries</vt:lpstr>
      <vt:lpstr>SUMMARY OF THE DATA</vt:lpstr>
      <vt:lpstr>EXPLORATORY DATA ANALYSIS</vt:lpstr>
      <vt:lpstr>Removing the missing values </vt:lpstr>
      <vt:lpstr>Exploring Correlations: Bivariate Analysis of Key Metrics on AmbitionBox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sanjana kodipyaka</dc:creator>
  <cp:lastModifiedBy>Abhivardhan Jaggu</cp:lastModifiedBy>
  <cp:revision>6</cp:revision>
  <dcterms:created xsi:type="dcterms:W3CDTF">2025-01-22T09:32:48Z</dcterms:created>
  <dcterms:modified xsi:type="dcterms:W3CDTF">2025-02-13T12:38:54Z</dcterms:modified>
</cp:coreProperties>
</file>