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2" r:id="rId2"/>
    <p:sldId id="257" r:id="rId3"/>
    <p:sldId id="258" r:id="rId4"/>
    <p:sldId id="259" r:id="rId5"/>
    <p:sldId id="260" r:id="rId6"/>
    <p:sldId id="298" r:id="rId7"/>
    <p:sldId id="299" r:id="rId8"/>
    <p:sldId id="331" r:id="rId9"/>
    <p:sldId id="301" r:id="rId10"/>
    <p:sldId id="321" r:id="rId11"/>
    <p:sldId id="322" r:id="rId12"/>
    <p:sldId id="323" r:id="rId13"/>
    <p:sldId id="343" r:id="rId14"/>
    <p:sldId id="344" r:id="rId15"/>
    <p:sldId id="324" r:id="rId16"/>
    <p:sldId id="325" r:id="rId17"/>
    <p:sldId id="326" r:id="rId18"/>
    <p:sldId id="346" r:id="rId19"/>
    <p:sldId id="332" r:id="rId20"/>
    <p:sldId id="328" r:id="rId21"/>
    <p:sldId id="329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7" r:id="rId31"/>
    <p:sldId id="348" r:id="rId32"/>
    <p:sldId id="34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ava/java_url_processing.ht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1.4.2/docs/guide/jdbc/getstart/GettingStartedTOC.fm.html" TargetMode="External"/><Relationship Id="rId2" Type="http://schemas.openxmlformats.org/officeDocument/2006/relationships/hyperlink" Target="http://java.sun.com/j2se/1.4.2/docs/api/java/sql/package-summar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foworld.com/article/2853780/socket-programming-for-scalable-systems.html" TargetMode="External"/><Relationship Id="rId4" Type="http://schemas.openxmlformats.org/officeDocument/2006/relationships/hyperlink" Target="http://java.sun.com/docs/books/jdbc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11429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Department of Computer </a:t>
            </a:r>
            <a:br>
              <a:rPr lang="en-US" dirty="0"/>
            </a:br>
            <a:r>
              <a:rPr lang="en-US" dirty="0"/>
              <a:t>        Science and Engineering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305800" cy="472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			</a:t>
            </a:r>
            <a:endParaRPr lang="en-US" sz="3000" dirty="0">
              <a:solidFill>
                <a:schemeClr val="tx1"/>
              </a:solidFill>
            </a:endParaRPr>
          </a:p>
          <a:p>
            <a:pPr algn="ctr"/>
            <a:r>
              <a:rPr lang="en-US" sz="3000" dirty="0">
                <a:solidFill>
                  <a:schemeClr val="tx1"/>
                </a:solidFill>
              </a:rPr>
              <a:t>                        Advance Programming in java</a:t>
            </a:r>
            <a:r>
              <a:rPr lang="en-US" dirty="0">
                <a:solidFill>
                  <a:schemeClr val="tx1"/>
                </a:solidFill>
              </a:rPr>
              <a:t> 	</a:t>
            </a:r>
          </a:p>
          <a:p>
            <a:pPr algn="ctr"/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</a:t>
            </a:r>
          </a:p>
          <a:p>
            <a:pPr algn="ctr"/>
            <a:r>
              <a:rPr lang="en-US" sz="2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Unit -2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Ashok Kumar Saini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Assistant Professor</a:t>
            </a:r>
          </a:p>
        </p:txBody>
      </p:sp>
      <p:pic>
        <p:nvPicPr>
          <p:cNvPr id="4" name="Picture 3" descr="logoHom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r>
              <a:rPr lang="en-US" b="1" dirty="0"/>
              <a:t>Common JDBC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5178552"/>
          </a:xfrm>
        </p:spPr>
        <p:txBody>
          <a:bodyPr>
            <a:normAutofit/>
          </a:bodyPr>
          <a:lstStyle/>
          <a:p>
            <a:r>
              <a:rPr lang="en-US" dirty="0" err="1"/>
              <a:t>ServerSocket</a:t>
            </a:r>
            <a:r>
              <a:rPr lang="en-US" dirty="0"/>
              <a:t> class</a:t>
            </a:r>
          </a:p>
          <a:p>
            <a:r>
              <a:rPr lang="en-US" dirty="0"/>
              <a:t>The </a:t>
            </a:r>
            <a:r>
              <a:rPr lang="en-US" dirty="0" err="1"/>
              <a:t>ServerSocket</a:t>
            </a:r>
            <a:r>
              <a:rPr lang="en-US" dirty="0"/>
              <a:t> class can be used to create a server socket. This object is used to establish communication with the clients.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E807F-E21E-4BA8-A690-5C82CF273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352800"/>
            <a:ext cx="86106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53400" cy="5254752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/>
              <a:t>File: MyServer.java</a:t>
            </a:r>
            <a:endParaRPr lang="en-US" b="1" dirty="0"/>
          </a:p>
          <a:p>
            <a:r>
              <a:rPr lang="en-US" b="1" dirty="0"/>
              <a:t>import</a:t>
            </a:r>
            <a:r>
              <a:rPr lang="en-US" dirty="0"/>
              <a:t> java.io.*;  </a:t>
            </a:r>
          </a:p>
          <a:p>
            <a:r>
              <a:rPr lang="en-US" b="1" dirty="0"/>
              <a:t>import</a:t>
            </a:r>
            <a:r>
              <a:rPr lang="en-US" dirty="0"/>
              <a:t> java.net.*;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MyServer</a:t>
            </a:r>
            <a:r>
              <a:rPr lang="en-US" dirty="0"/>
              <a:t> {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){  </a:t>
            </a:r>
          </a:p>
          <a:p>
            <a:r>
              <a:rPr lang="en-US" b="1" dirty="0"/>
              <a:t>try</a:t>
            </a:r>
            <a:r>
              <a:rPr lang="en-US" dirty="0"/>
              <a:t>{  </a:t>
            </a:r>
          </a:p>
          <a:p>
            <a:r>
              <a:rPr lang="en-US" dirty="0" err="1"/>
              <a:t>ServerSocket</a:t>
            </a:r>
            <a:r>
              <a:rPr lang="en-US" dirty="0"/>
              <a:t> </a:t>
            </a:r>
            <a:r>
              <a:rPr lang="en-US" dirty="0" err="1"/>
              <a:t>ss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ServerSocket</a:t>
            </a:r>
            <a:r>
              <a:rPr lang="en-US" dirty="0"/>
              <a:t>(6666);  </a:t>
            </a:r>
          </a:p>
          <a:p>
            <a:r>
              <a:rPr lang="en-US" dirty="0"/>
              <a:t>Socket s=</a:t>
            </a:r>
            <a:r>
              <a:rPr lang="en-US" dirty="0" err="1"/>
              <a:t>ss.accept</a:t>
            </a:r>
            <a:r>
              <a:rPr lang="en-US" dirty="0"/>
              <a:t>();//establishes connection   </a:t>
            </a:r>
          </a:p>
          <a:p>
            <a:r>
              <a:rPr lang="en-US" dirty="0" err="1"/>
              <a:t>DataInputStream</a:t>
            </a:r>
            <a:r>
              <a:rPr lang="en-US" dirty="0"/>
              <a:t> </a:t>
            </a:r>
            <a:r>
              <a:rPr lang="en-US" dirty="0" err="1"/>
              <a:t>dis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DataInputStream</a:t>
            </a:r>
            <a:r>
              <a:rPr lang="en-US" dirty="0"/>
              <a:t>(</a:t>
            </a:r>
            <a:r>
              <a:rPr lang="en-US" dirty="0" err="1"/>
              <a:t>s.getInputStream</a:t>
            </a:r>
            <a:r>
              <a:rPr lang="en-US" dirty="0"/>
              <a:t>());  </a:t>
            </a:r>
          </a:p>
          <a:p>
            <a:r>
              <a:rPr lang="en-US" dirty="0"/>
              <a:t>String  </a:t>
            </a:r>
            <a:r>
              <a:rPr lang="en-US" dirty="0" err="1"/>
              <a:t>str</a:t>
            </a:r>
            <a:r>
              <a:rPr lang="en-US" dirty="0"/>
              <a:t>=(String)</a:t>
            </a:r>
            <a:r>
              <a:rPr lang="en-US" dirty="0" err="1"/>
              <a:t>dis.readUTF</a:t>
            </a:r>
            <a:r>
              <a:rPr lang="en-US" dirty="0"/>
              <a:t>();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("message= "+</a:t>
            </a:r>
            <a:r>
              <a:rPr lang="en-US" dirty="0" err="1"/>
              <a:t>str</a:t>
            </a:r>
            <a:r>
              <a:rPr lang="en-US" dirty="0"/>
              <a:t>);  </a:t>
            </a:r>
          </a:p>
          <a:p>
            <a:r>
              <a:rPr lang="en-US" dirty="0" err="1"/>
              <a:t>ss.close</a:t>
            </a:r>
            <a:r>
              <a:rPr lang="en-US" dirty="0"/>
              <a:t>();  </a:t>
            </a:r>
          </a:p>
          <a:p>
            <a:r>
              <a:rPr lang="en-US" dirty="0"/>
              <a:t>}</a:t>
            </a:r>
            <a:r>
              <a:rPr lang="en-US" b="1" dirty="0"/>
              <a:t>catch</a:t>
            </a:r>
            <a:r>
              <a:rPr lang="en-US" dirty="0"/>
              <a:t>(Exception e){</a:t>
            </a:r>
            <a:r>
              <a:rPr lang="en-US" dirty="0" err="1"/>
              <a:t>System.out.println</a:t>
            </a:r>
            <a:r>
              <a:rPr lang="en-US" dirty="0"/>
              <a:t>(e);}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}  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Java Socket Programming</a:t>
            </a:r>
            <a:br>
              <a:rPr lang="en-US" dirty="0"/>
            </a:br>
            <a:r>
              <a:rPr lang="en-US" b="1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001000" cy="6016752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File: MyClient.java</a:t>
            </a:r>
          </a:p>
          <a:p>
            <a:r>
              <a:rPr lang="en-US" b="1" dirty="0"/>
              <a:t>import</a:t>
            </a:r>
            <a:r>
              <a:rPr lang="en-US" dirty="0"/>
              <a:t> java.io.*;  </a:t>
            </a:r>
          </a:p>
          <a:p>
            <a:r>
              <a:rPr lang="en-US" b="1" dirty="0"/>
              <a:t>import</a:t>
            </a:r>
            <a:r>
              <a:rPr lang="en-US" dirty="0"/>
              <a:t> java.net.*;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MyClient</a:t>
            </a:r>
            <a:r>
              <a:rPr lang="en-US" dirty="0"/>
              <a:t> {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 {  </a:t>
            </a:r>
          </a:p>
          <a:p>
            <a:r>
              <a:rPr lang="en-US" b="1" dirty="0"/>
              <a:t>try</a:t>
            </a:r>
            <a:r>
              <a:rPr lang="en-US" dirty="0"/>
              <a:t>{      </a:t>
            </a:r>
          </a:p>
          <a:p>
            <a:r>
              <a:rPr lang="en-US" dirty="0"/>
              <a:t>Socket s=</a:t>
            </a:r>
            <a:r>
              <a:rPr lang="en-US" b="1" dirty="0"/>
              <a:t>new</a:t>
            </a:r>
            <a:r>
              <a:rPr lang="en-US" dirty="0"/>
              <a:t> Socket("localhost",6666);  </a:t>
            </a:r>
          </a:p>
          <a:p>
            <a:r>
              <a:rPr lang="en-US" dirty="0" err="1"/>
              <a:t>DataOutputStream</a:t>
            </a:r>
            <a:r>
              <a:rPr lang="en-US" dirty="0"/>
              <a:t> </a:t>
            </a:r>
            <a:r>
              <a:rPr lang="en-US" dirty="0" err="1"/>
              <a:t>dout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DataOutputStream</a:t>
            </a:r>
            <a:r>
              <a:rPr lang="en-US" dirty="0"/>
              <a:t>(</a:t>
            </a:r>
            <a:r>
              <a:rPr lang="en-US" dirty="0" err="1"/>
              <a:t>s.getOutputStream</a:t>
            </a:r>
            <a:r>
              <a:rPr lang="en-US" dirty="0"/>
              <a:t>());  </a:t>
            </a:r>
          </a:p>
          <a:p>
            <a:r>
              <a:rPr lang="en-US" dirty="0" err="1"/>
              <a:t>dout.writeUTF</a:t>
            </a:r>
            <a:r>
              <a:rPr lang="en-US" dirty="0"/>
              <a:t>("Hello Server");  </a:t>
            </a:r>
          </a:p>
          <a:p>
            <a:r>
              <a:rPr lang="en-US" dirty="0" err="1"/>
              <a:t>dout.flush</a:t>
            </a:r>
            <a:r>
              <a:rPr lang="en-US" dirty="0"/>
              <a:t>();  </a:t>
            </a:r>
          </a:p>
          <a:p>
            <a:r>
              <a:rPr lang="en-US" dirty="0" err="1"/>
              <a:t>dout.close</a:t>
            </a:r>
            <a:r>
              <a:rPr lang="en-US" dirty="0"/>
              <a:t>();  </a:t>
            </a:r>
          </a:p>
          <a:p>
            <a:r>
              <a:rPr lang="en-US" dirty="0" err="1"/>
              <a:t>s.close</a:t>
            </a:r>
            <a:r>
              <a:rPr lang="en-US" dirty="0"/>
              <a:t>();  </a:t>
            </a:r>
          </a:p>
          <a:p>
            <a:r>
              <a:rPr lang="en-US" dirty="0"/>
              <a:t>}</a:t>
            </a:r>
            <a:r>
              <a:rPr lang="en-US" b="1" dirty="0"/>
              <a:t>catch</a:t>
            </a:r>
            <a:r>
              <a:rPr lang="en-US" dirty="0"/>
              <a:t>(Exception e){</a:t>
            </a:r>
            <a:r>
              <a:rPr lang="en-US" dirty="0" err="1"/>
              <a:t>System.out.println</a:t>
            </a:r>
            <a:r>
              <a:rPr lang="en-US" dirty="0"/>
              <a:t>(e);}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}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3D56-778D-41C8-BF96-A9556469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Java Socket Programming (Read-Write both side)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0E71-45DC-49C1-9278-CE35C421B00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IN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File: MyServer.java</a:t>
            </a:r>
            <a:endParaRPr lang="en-IN" b="1" i="0" dirty="0">
              <a:solidFill>
                <a:srgbClr val="006699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java.net.*;  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java.io.*;  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MyServer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  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throws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Exception{  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ServerSocket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ss=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ServerSocket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3333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Socket s=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ss.accept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DataInputStream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din=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DataInputStream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s.getInputStream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());  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DataOutputStream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dout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DataOutputStream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s.getOutputStream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());  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BufferedReader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BufferedReader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InputStreamReader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(System.in));  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 str=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""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,str2=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""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  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while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(!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str.equals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"stop"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)){  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str=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din.readUTF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"client says: "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+str);  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str2=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br.readLine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dout.writeUTF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(str2);  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dout.flush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din.close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s.close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ss.close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8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B154-0517-423F-A19F-139D6D4D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00E2-72E6-41D8-89B6-0DF63E83A4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IN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File: MyClient.java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java.net.*;  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java.io.*;  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MyClient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  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throws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Exception{  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Socket s=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Socket(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"localhost"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en-IN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3333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DataInputStream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din=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DataInputStream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s.getInputStream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());  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DataOutputStream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dout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DataOutputStream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s.getOutputStream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());  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BufferedReader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BufferedReader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InputStreamReader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(System.in));  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 str=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""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,str2=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""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  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while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(!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str.equals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"stop"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)){  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str=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br.readLine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dout.writeUTF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(str);  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dout.flush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str2=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din.readUTF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"Server says: "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+str2);  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dout.close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s.close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909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URL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772400" cy="54833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 </a:t>
            </a:r>
            <a:r>
              <a:rPr lang="en-US" b="1" dirty="0"/>
              <a:t>Java URL</a:t>
            </a:r>
            <a:r>
              <a:rPr lang="en-US" dirty="0"/>
              <a:t> class represents an URL. URL is an acronym for Uniform Resource Locator. </a:t>
            </a:r>
          </a:p>
          <a:p>
            <a:r>
              <a:rPr lang="en-US" dirty="0"/>
              <a:t>It points to a resource on the World Wide Web. For example:</a:t>
            </a:r>
          </a:p>
          <a:p>
            <a:r>
              <a:rPr lang="en-US" dirty="0"/>
              <a:t>http://www.javatpoint.com/java-tutorial  </a:t>
            </a:r>
          </a:p>
          <a:p>
            <a:r>
              <a:rPr lang="en-US" dirty="0"/>
              <a:t>A URL contains many information:</a:t>
            </a:r>
          </a:p>
          <a:p>
            <a:r>
              <a:rPr lang="en-US" b="1" dirty="0"/>
              <a:t>Protocol:</a:t>
            </a:r>
            <a:r>
              <a:rPr lang="en-US" dirty="0"/>
              <a:t> In this case, http is the protocol.</a:t>
            </a:r>
          </a:p>
          <a:p>
            <a:r>
              <a:rPr lang="en-US" b="1" dirty="0"/>
              <a:t>Server name or IP Address:</a:t>
            </a:r>
            <a:r>
              <a:rPr lang="en-US" dirty="0"/>
              <a:t> In this case, www.javatpoint.com is the server name.</a:t>
            </a:r>
          </a:p>
          <a:p>
            <a:r>
              <a:rPr lang="en-US" b="1" dirty="0"/>
              <a:t>Port Number:</a:t>
            </a:r>
            <a:r>
              <a:rPr lang="en-US" dirty="0"/>
              <a:t> It is an optional attribute. If we write http//www.javatpoint.com:80/sonoojaiswal/ , 80 is the port number. If port number is not mentioned in the URL, it returns -1.</a:t>
            </a:r>
          </a:p>
          <a:p>
            <a:r>
              <a:rPr lang="en-US" b="1" dirty="0"/>
              <a:t>File Name or directory name:</a:t>
            </a:r>
            <a:r>
              <a:rPr lang="en-US" dirty="0"/>
              <a:t> In this case, index.jsp is the file name.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381000" y="1295400"/>
          <a:ext cx="81534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068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/>
                        </a:rPr>
                        <a:t>Method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68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latin typeface="verdana"/>
                        </a:rPr>
                        <a:t>public String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verdana"/>
                        </a:rPr>
                        <a:t>getProtocol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verdana"/>
                        </a:rPr>
                        <a:t>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verdana"/>
                        </a:rPr>
                        <a:t>it returns the protocol of the URL.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68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latin typeface="verdana"/>
                        </a:rPr>
                        <a:t>public String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verdana"/>
                        </a:rPr>
                        <a:t>getHost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verdana"/>
                        </a:rPr>
                        <a:t>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verdana"/>
                        </a:rPr>
                        <a:t>it returns the host name of the URL.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068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verdana"/>
                        </a:rPr>
                        <a:t>public String getPort()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verdana"/>
                        </a:rPr>
                        <a:t>it returns the Port Number of the URL.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68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verdana"/>
                        </a:rPr>
                        <a:t>public String getFile()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verdana"/>
                        </a:rPr>
                        <a:t>it returns the file name of the URL.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675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verdana"/>
                        </a:rPr>
                        <a:t>public URLConnection openConnection()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latin typeface="verdana"/>
                        </a:rPr>
                        <a:t>it returns the instance of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verdana"/>
                        </a:rPr>
                        <a:t>URLConnection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verdana"/>
                        </a:rPr>
                        <a:t> i.e. associated with this URL.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401762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Commonly used methods of Java URL class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84BCB1-8061-4DBB-902A-CF4502778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5560"/>
            <a:ext cx="9144000" cy="584063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305800" cy="51785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//URLDemo.java  </a:t>
            </a:r>
          </a:p>
          <a:p>
            <a:r>
              <a:rPr lang="en-US" b="1" dirty="0"/>
              <a:t>import</a:t>
            </a:r>
            <a:r>
              <a:rPr lang="en-US" dirty="0"/>
              <a:t> java.io.*;  </a:t>
            </a:r>
          </a:p>
          <a:p>
            <a:r>
              <a:rPr lang="en-US" b="1" dirty="0"/>
              <a:t>import</a:t>
            </a:r>
            <a:r>
              <a:rPr lang="en-US" dirty="0"/>
              <a:t> java.net.*;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URLDemo</a:t>
            </a:r>
            <a:r>
              <a:rPr lang="en-US" dirty="0"/>
              <a:t>{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){  </a:t>
            </a:r>
          </a:p>
          <a:p>
            <a:r>
              <a:rPr lang="en-US" b="1" dirty="0"/>
              <a:t>try</a:t>
            </a:r>
            <a:r>
              <a:rPr lang="en-US" dirty="0"/>
              <a:t>{  </a:t>
            </a:r>
          </a:p>
          <a:p>
            <a:r>
              <a:rPr lang="en-US" dirty="0"/>
              <a:t>URL </a:t>
            </a:r>
            <a:r>
              <a:rPr lang="en-US" dirty="0" err="1"/>
              <a:t>url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URL("http://www.javatpoint.com/java-tutorial");  </a:t>
            </a:r>
          </a:p>
          <a:p>
            <a:r>
              <a:rPr lang="en-US" dirty="0"/>
              <a:t>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("Protocol: "+</a:t>
            </a:r>
            <a:r>
              <a:rPr lang="en-US" dirty="0" err="1"/>
              <a:t>url.getProtocol</a:t>
            </a:r>
            <a:r>
              <a:rPr lang="en-US" dirty="0"/>
              <a:t>());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("Host Name: "+</a:t>
            </a:r>
            <a:r>
              <a:rPr lang="en-US" dirty="0" err="1"/>
              <a:t>url.getHost</a:t>
            </a:r>
            <a:r>
              <a:rPr lang="en-US" dirty="0"/>
              <a:t>());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("Port Number: "+</a:t>
            </a:r>
            <a:r>
              <a:rPr lang="en-US" dirty="0" err="1"/>
              <a:t>url.getPort</a:t>
            </a:r>
            <a:r>
              <a:rPr lang="en-US" dirty="0"/>
              <a:t>());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("File Name: "+</a:t>
            </a:r>
            <a:r>
              <a:rPr lang="en-US" dirty="0" err="1"/>
              <a:t>url.getFile</a:t>
            </a:r>
            <a:r>
              <a:rPr lang="en-US" dirty="0"/>
              <a:t>());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}</a:t>
            </a:r>
            <a:r>
              <a:rPr lang="en-US" b="1" dirty="0"/>
              <a:t>catch</a:t>
            </a:r>
            <a:r>
              <a:rPr lang="en-US" dirty="0"/>
              <a:t>(Exception e){</a:t>
            </a:r>
            <a:r>
              <a:rPr lang="en-US" dirty="0" err="1"/>
              <a:t>System.out.println</a:t>
            </a:r>
            <a:r>
              <a:rPr lang="en-US" dirty="0"/>
              <a:t>(e);}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}  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4017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Java URL class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50A7-7654-4F8F-9117-7F4D0770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090E-010B-4787-8DA1-AF787E0B7FD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java.net.*;    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URLDemo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    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main(String[]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){    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try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    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URL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url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URL(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"https://www.google.com/search?q=javatpoint&amp;oq=javatpoint&amp;sourceid=chrome&amp;ie=UTF-8"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  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"Protocol: "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+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url.getProtocol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());    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"Host Name: "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+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url.getHost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());    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"Port Number: "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+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url.getPort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());    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"Default Port Number: "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+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url.getDefaultPort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());    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"Query String: "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+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url.getQuery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());    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"Path: "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+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url.getPath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());    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"File: "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+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url.getFile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());    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catch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(Exception e){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(e);}    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  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2FC85-77A4-455B-8624-05BB416AA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4789614"/>
            <a:ext cx="47625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75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Java </a:t>
            </a:r>
            <a:r>
              <a:rPr lang="en-US" dirty="0" err="1"/>
              <a:t>URLConnection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924800" cy="5483352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Java </a:t>
            </a:r>
            <a:r>
              <a:rPr lang="en-US" b="1" dirty="0" err="1"/>
              <a:t>URLConnection</a:t>
            </a:r>
            <a:r>
              <a:rPr lang="en-US" dirty="0"/>
              <a:t> class represents a communication link between the URL and the application. This class can be used to read and write data to the specified resource referred by the URL.</a:t>
            </a:r>
          </a:p>
          <a:p>
            <a:r>
              <a:rPr lang="en-US" dirty="0"/>
              <a:t>How to get the object of </a:t>
            </a:r>
            <a:r>
              <a:rPr lang="en-US" dirty="0" err="1"/>
              <a:t>URLConnection</a:t>
            </a:r>
            <a:r>
              <a:rPr lang="en-US" dirty="0"/>
              <a:t> class</a:t>
            </a:r>
          </a:p>
          <a:p>
            <a:r>
              <a:rPr lang="en-US" dirty="0"/>
              <a:t>The </a:t>
            </a:r>
            <a:r>
              <a:rPr lang="en-US" dirty="0" err="1"/>
              <a:t>openConnection</a:t>
            </a:r>
            <a:r>
              <a:rPr lang="en-US" dirty="0"/>
              <a:t>() method of URL class returns the object of </a:t>
            </a:r>
            <a:r>
              <a:rPr lang="en-US" dirty="0" err="1"/>
              <a:t>URLConnection</a:t>
            </a:r>
            <a:r>
              <a:rPr lang="en-US" dirty="0"/>
              <a:t> class. Syntax: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dirty="0" err="1"/>
              <a:t>URLConnection</a:t>
            </a:r>
            <a:r>
              <a:rPr lang="en-US" dirty="0"/>
              <a:t> </a:t>
            </a:r>
            <a:r>
              <a:rPr lang="en-US" dirty="0" err="1"/>
              <a:t>openConnection</a:t>
            </a:r>
            <a:r>
              <a:rPr lang="en-US" dirty="0"/>
              <a:t>()</a:t>
            </a:r>
            <a:r>
              <a:rPr lang="en-US" b="1" dirty="0"/>
              <a:t>throws</a:t>
            </a:r>
            <a:r>
              <a:rPr lang="en-US" dirty="0"/>
              <a:t> </a:t>
            </a:r>
            <a:r>
              <a:rPr lang="en-US" dirty="0" err="1"/>
              <a:t>IOException</a:t>
            </a:r>
            <a:r>
              <a:rPr lang="en-US" dirty="0"/>
              <a:t>{}  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610600" cy="5334000"/>
          </a:xfrm>
        </p:spPr>
        <p:txBody>
          <a:bodyPr>
            <a:normAutofit/>
          </a:bodyPr>
          <a:lstStyle/>
          <a:p>
            <a:r>
              <a:rPr lang="en-US" dirty="0"/>
              <a:t>The term </a:t>
            </a:r>
            <a:r>
              <a:rPr lang="en-US" i="1" dirty="0"/>
              <a:t>network programming</a:t>
            </a:r>
            <a:r>
              <a:rPr lang="en-US" dirty="0"/>
              <a:t> refers to writing programs that execute across multiple devices (computers), in which the devices are all connected to each other using a network.</a:t>
            </a:r>
          </a:p>
          <a:p>
            <a:r>
              <a:rPr lang="en-US" dirty="0"/>
              <a:t>The java.net package of the J2SE APIs contains a collection of classes and interfaces that provide the low-level communication details, allowing you to write programs that focus on solving the problem at hand.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305800" cy="6016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Displaying source code of a webpage by </a:t>
            </a:r>
            <a:r>
              <a:rPr lang="en-US" b="1" dirty="0" err="1"/>
              <a:t>URLConnecton</a:t>
            </a:r>
            <a:r>
              <a:rPr lang="en-US" b="1" dirty="0"/>
              <a:t> class:</a:t>
            </a:r>
          </a:p>
          <a:p>
            <a:r>
              <a:rPr lang="en-US" dirty="0"/>
              <a:t>The </a:t>
            </a:r>
            <a:r>
              <a:rPr lang="en-US" dirty="0" err="1"/>
              <a:t>URLConnection</a:t>
            </a:r>
            <a:r>
              <a:rPr lang="en-US" dirty="0"/>
              <a:t> class provides many methods, we can display all the data of a webpage by using the </a:t>
            </a:r>
            <a:r>
              <a:rPr lang="en-US" dirty="0" err="1"/>
              <a:t>getInputStream</a:t>
            </a:r>
            <a:r>
              <a:rPr lang="en-US" dirty="0"/>
              <a:t>() method. </a:t>
            </a:r>
          </a:p>
          <a:p>
            <a:r>
              <a:rPr lang="en-US" dirty="0"/>
              <a:t>The </a:t>
            </a:r>
            <a:r>
              <a:rPr lang="en-US" dirty="0" err="1"/>
              <a:t>getInputStream</a:t>
            </a:r>
            <a:r>
              <a:rPr lang="en-US" dirty="0"/>
              <a:t>() method </a:t>
            </a:r>
          </a:p>
          <a:p>
            <a:pPr lvl="1"/>
            <a:r>
              <a:rPr lang="en-US" dirty="0"/>
              <a:t>returns all the data of the specified URL in the stream that can be read and displayed.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305800" cy="6016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Java </a:t>
            </a:r>
            <a:r>
              <a:rPr lang="en-US" b="1" dirty="0" err="1"/>
              <a:t>HttpURLConnection</a:t>
            </a:r>
            <a:r>
              <a:rPr lang="en-US" b="1" dirty="0"/>
              <a:t> class:</a:t>
            </a:r>
          </a:p>
          <a:p>
            <a:r>
              <a:rPr lang="en-US" dirty="0"/>
              <a:t>The </a:t>
            </a:r>
            <a:r>
              <a:rPr lang="en-US" b="1" dirty="0"/>
              <a:t>Java </a:t>
            </a:r>
            <a:r>
              <a:rPr lang="en-US" b="1" dirty="0" err="1"/>
              <a:t>HttpURLConnection</a:t>
            </a:r>
            <a:r>
              <a:rPr lang="en-US" dirty="0"/>
              <a:t> class is http specific </a:t>
            </a:r>
            <a:r>
              <a:rPr lang="en-US" dirty="0" err="1"/>
              <a:t>URLConnection</a:t>
            </a:r>
            <a:r>
              <a:rPr lang="en-US" dirty="0"/>
              <a:t>. It works for HTTP protocol only.</a:t>
            </a:r>
          </a:p>
          <a:p>
            <a:r>
              <a:rPr lang="en-US" dirty="0"/>
              <a:t>By the help of </a:t>
            </a:r>
            <a:r>
              <a:rPr lang="en-US" dirty="0" err="1"/>
              <a:t>HttpURLConnection</a:t>
            </a:r>
            <a:r>
              <a:rPr lang="en-US" dirty="0"/>
              <a:t> class, you can information of any HTTP URL such as header information, status code, response code etc.</a:t>
            </a:r>
          </a:p>
          <a:p>
            <a:r>
              <a:rPr lang="en-US" dirty="0"/>
              <a:t>The </a:t>
            </a:r>
            <a:r>
              <a:rPr lang="en-US" dirty="0" err="1"/>
              <a:t>java.net.HttpURLConnection</a:t>
            </a:r>
            <a:r>
              <a:rPr lang="en-US" dirty="0"/>
              <a:t> is subclass of </a:t>
            </a:r>
            <a:r>
              <a:rPr lang="en-US" dirty="0" err="1"/>
              <a:t>URLConnection</a:t>
            </a:r>
            <a:r>
              <a:rPr lang="en-US" dirty="0"/>
              <a:t> class.</a:t>
            </a:r>
          </a:p>
          <a:p>
            <a:pPr>
              <a:buNone/>
            </a:pPr>
            <a:r>
              <a:rPr lang="en-US" b="1" dirty="0"/>
              <a:t>How to get the object of </a:t>
            </a:r>
            <a:r>
              <a:rPr lang="en-US" b="1" dirty="0" err="1"/>
              <a:t>HttpURLConnection</a:t>
            </a:r>
            <a:r>
              <a:rPr lang="en-US" b="1" dirty="0"/>
              <a:t> class:</a:t>
            </a:r>
          </a:p>
          <a:p>
            <a:r>
              <a:rPr lang="en-US" dirty="0"/>
              <a:t>The </a:t>
            </a:r>
            <a:r>
              <a:rPr lang="en-US" dirty="0" err="1"/>
              <a:t>openConnection</a:t>
            </a:r>
            <a:r>
              <a:rPr lang="en-US" dirty="0"/>
              <a:t>() method of URL class returns the object of </a:t>
            </a:r>
            <a:r>
              <a:rPr lang="en-US" dirty="0" err="1"/>
              <a:t>URLConnection</a:t>
            </a:r>
            <a:r>
              <a:rPr lang="en-US" dirty="0"/>
              <a:t> class. </a:t>
            </a:r>
          </a:p>
          <a:p>
            <a:r>
              <a:rPr lang="en-US" dirty="0"/>
              <a:t>Syntax: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dirty="0" err="1"/>
              <a:t>URLConnection</a:t>
            </a:r>
            <a:r>
              <a:rPr lang="en-US" dirty="0"/>
              <a:t> </a:t>
            </a:r>
            <a:r>
              <a:rPr lang="en-US" dirty="0" err="1"/>
              <a:t>openConnection</a:t>
            </a:r>
            <a:r>
              <a:rPr lang="en-US" dirty="0"/>
              <a:t>()</a:t>
            </a:r>
            <a:r>
              <a:rPr lang="en-US" b="1" dirty="0"/>
              <a:t>throws</a:t>
            </a:r>
            <a:r>
              <a:rPr lang="en-US" dirty="0"/>
              <a:t> </a:t>
            </a:r>
            <a:r>
              <a:rPr lang="en-US" dirty="0" err="1"/>
              <a:t>IOException</a:t>
            </a:r>
            <a:r>
              <a:rPr lang="en-US" dirty="0"/>
              <a:t>{} 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7924800" cy="5940552"/>
          </a:xfrm>
        </p:spPr>
        <p:txBody>
          <a:bodyPr/>
          <a:lstStyle/>
          <a:p>
            <a:pPr>
              <a:buNone/>
            </a:pPr>
            <a:r>
              <a:rPr lang="en-US" b="1" dirty="0"/>
              <a:t>You can typecast it to </a:t>
            </a:r>
            <a:r>
              <a:rPr lang="en-US" b="1" dirty="0" err="1"/>
              <a:t>HttpURLConnection</a:t>
            </a:r>
            <a:r>
              <a:rPr lang="en-US" b="1" dirty="0"/>
              <a:t> type as given below.</a:t>
            </a:r>
          </a:p>
          <a:p>
            <a:r>
              <a:rPr lang="en-US" dirty="0"/>
              <a:t>URL </a:t>
            </a:r>
            <a:r>
              <a:rPr lang="en-US" dirty="0" err="1"/>
              <a:t>url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URL("http://www.javatpoint.com/java-tutorial");    </a:t>
            </a:r>
          </a:p>
          <a:p>
            <a:r>
              <a:rPr lang="en-US" dirty="0" err="1"/>
              <a:t>HttpURLConnection</a:t>
            </a:r>
            <a:r>
              <a:rPr lang="en-US" dirty="0"/>
              <a:t> </a:t>
            </a:r>
            <a:r>
              <a:rPr lang="en-US" dirty="0" err="1"/>
              <a:t>huc</a:t>
            </a:r>
            <a:r>
              <a:rPr lang="en-US" dirty="0"/>
              <a:t>=(</a:t>
            </a:r>
            <a:r>
              <a:rPr lang="en-US" dirty="0" err="1"/>
              <a:t>HttpURLConnection</a:t>
            </a:r>
            <a:r>
              <a:rPr lang="en-US" dirty="0"/>
              <a:t>)</a:t>
            </a:r>
            <a:r>
              <a:rPr lang="en-US" dirty="0" err="1"/>
              <a:t>url.openConnection</a:t>
            </a:r>
            <a:r>
              <a:rPr lang="en-US" dirty="0"/>
              <a:t>();  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848600" cy="6016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/>
              <a:t>Java </a:t>
            </a:r>
            <a:r>
              <a:rPr lang="en-US" sz="1600" b="1" dirty="0" err="1"/>
              <a:t>HttpURLConnecton</a:t>
            </a:r>
            <a:r>
              <a:rPr lang="en-US" sz="1600" b="1" dirty="0"/>
              <a:t> Example:</a:t>
            </a:r>
          </a:p>
          <a:p>
            <a:r>
              <a:rPr lang="en-US" sz="1600" b="1" dirty="0"/>
              <a:t>import</a:t>
            </a:r>
            <a:r>
              <a:rPr lang="en-US" sz="1600" dirty="0"/>
              <a:t> java.io.*;    </a:t>
            </a:r>
          </a:p>
          <a:p>
            <a:r>
              <a:rPr lang="en-US" sz="1600" b="1" dirty="0"/>
              <a:t>import</a:t>
            </a:r>
            <a:r>
              <a:rPr lang="en-US" sz="1600" dirty="0"/>
              <a:t> java.net.*;    </a:t>
            </a:r>
          </a:p>
          <a:p>
            <a:r>
              <a:rPr lang="en-US" sz="1600" b="1" dirty="0"/>
              <a:t>public</a:t>
            </a:r>
            <a:r>
              <a:rPr lang="en-US" sz="1600" dirty="0"/>
              <a:t> </a:t>
            </a:r>
            <a:r>
              <a:rPr lang="en-US" sz="1600" b="1" dirty="0"/>
              <a:t>class</a:t>
            </a:r>
            <a:r>
              <a:rPr lang="en-US" sz="1600" dirty="0"/>
              <a:t> </a:t>
            </a:r>
            <a:r>
              <a:rPr lang="en-US" sz="1600" dirty="0" err="1"/>
              <a:t>HttpURLConnectionDemo</a:t>
            </a:r>
            <a:r>
              <a:rPr lang="en-US" sz="1600" dirty="0"/>
              <a:t>{    </a:t>
            </a:r>
          </a:p>
          <a:p>
            <a:r>
              <a:rPr lang="en-US" sz="1600" b="1" dirty="0"/>
              <a:t>public</a:t>
            </a:r>
            <a:r>
              <a:rPr lang="en-US" sz="1600" dirty="0"/>
              <a:t> </a:t>
            </a:r>
            <a:r>
              <a:rPr lang="en-US" sz="1600" b="1" dirty="0"/>
              <a:t>static</a:t>
            </a:r>
            <a:r>
              <a:rPr lang="en-US" sz="1600" dirty="0"/>
              <a:t> </a:t>
            </a:r>
            <a:r>
              <a:rPr lang="en-US" sz="1600" b="1" dirty="0"/>
              <a:t>void</a:t>
            </a:r>
            <a:r>
              <a:rPr lang="en-US" sz="1600" dirty="0"/>
              <a:t> main(String[] </a:t>
            </a:r>
            <a:r>
              <a:rPr lang="en-US" sz="1600" dirty="0" err="1"/>
              <a:t>args</a:t>
            </a:r>
            <a:r>
              <a:rPr lang="en-US" sz="1600" dirty="0"/>
              <a:t>){    </a:t>
            </a:r>
          </a:p>
          <a:p>
            <a:r>
              <a:rPr lang="en-US" sz="1600" b="1" dirty="0"/>
              <a:t>try</a:t>
            </a:r>
            <a:r>
              <a:rPr lang="en-US" sz="1600" dirty="0"/>
              <a:t>{    </a:t>
            </a:r>
          </a:p>
          <a:p>
            <a:r>
              <a:rPr lang="en-US" sz="1600" dirty="0"/>
              <a:t>URL </a:t>
            </a:r>
            <a:r>
              <a:rPr lang="en-US" sz="1600" dirty="0" err="1"/>
              <a:t>url</a:t>
            </a:r>
            <a:r>
              <a:rPr lang="en-US" sz="1600" dirty="0"/>
              <a:t>=</a:t>
            </a:r>
            <a:r>
              <a:rPr lang="en-US" sz="1600" b="1" dirty="0"/>
              <a:t>new</a:t>
            </a:r>
            <a:r>
              <a:rPr lang="en-US" sz="1600" dirty="0"/>
              <a:t> URL("http://www.javatpoint.com/java-tutorial");    </a:t>
            </a:r>
          </a:p>
          <a:p>
            <a:r>
              <a:rPr lang="en-US" sz="1600" dirty="0" err="1"/>
              <a:t>HttpURLConnection</a:t>
            </a:r>
            <a:r>
              <a:rPr lang="en-US" sz="1600" dirty="0"/>
              <a:t> </a:t>
            </a:r>
            <a:r>
              <a:rPr lang="en-US" sz="1600" dirty="0" err="1"/>
              <a:t>huc</a:t>
            </a:r>
            <a:r>
              <a:rPr lang="en-US" sz="1600" dirty="0"/>
              <a:t>=(</a:t>
            </a:r>
            <a:r>
              <a:rPr lang="en-US" sz="1600" dirty="0" err="1"/>
              <a:t>HttpURLConnection</a:t>
            </a:r>
            <a:r>
              <a:rPr lang="en-US" sz="1600" dirty="0"/>
              <a:t>)</a:t>
            </a:r>
            <a:r>
              <a:rPr lang="en-US" sz="1600" dirty="0" err="1"/>
              <a:t>url.openConnection</a:t>
            </a:r>
            <a:r>
              <a:rPr lang="en-US" sz="1600" dirty="0"/>
              <a:t>();  </a:t>
            </a:r>
          </a:p>
          <a:p>
            <a:r>
              <a:rPr lang="en-US" sz="1600" b="1" dirty="0"/>
              <a:t>for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dirty="0"/>
              <a:t> </a:t>
            </a:r>
            <a:r>
              <a:rPr lang="en-US" sz="1600" dirty="0" err="1"/>
              <a:t>i</a:t>
            </a:r>
            <a:r>
              <a:rPr lang="en-US" sz="1600" dirty="0"/>
              <a:t>=1;i&lt;=8;i++){  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huc.getHeaderFieldKey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)+" = "+</a:t>
            </a:r>
            <a:r>
              <a:rPr lang="en-US" sz="1600" dirty="0" err="1"/>
              <a:t>huc.getHeaderField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));  </a:t>
            </a:r>
          </a:p>
          <a:p>
            <a:r>
              <a:rPr lang="en-US" sz="1600" dirty="0"/>
              <a:t>}  </a:t>
            </a:r>
          </a:p>
          <a:p>
            <a:r>
              <a:rPr lang="en-US" sz="1600" dirty="0" err="1"/>
              <a:t>huc.disconnect</a:t>
            </a:r>
            <a:r>
              <a:rPr lang="en-US" sz="1600" dirty="0"/>
              <a:t>();   </a:t>
            </a:r>
          </a:p>
          <a:p>
            <a:r>
              <a:rPr lang="en-US" sz="1600" dirty="0"/>
              <a:t>}</a:t>
            </a:r>
            <a:r>
              <a:rPr lang="en-US" sz="1600" b="1" dirty="0"/>
              <a:t>catch</a:t>
            </a:r>
            <a:r>
              <a:rPr lang="en-US" sz="1600" dirty="0"/>
              <a:t>(Exception e){</a:t>
            </a:r>
            <a:r>
              <a:rPr lang="en-US" sz="1600" dirty="0" err="1"/>
              <a:t>System.out.println</a:t>
            </a:r>
            <a:r>
              <a:rPr lang="en-US" sz="1600" dirty="0"/>
              <a:t>(e);}    </a:t>
            </a:r>
          </a:p>
          <a:p>
            <a:r>
              <a:rPr lang="en-US" sz="1600" dirty="0"/>
              <a:t>}    </a:t>
            </a:r>
          </a:p>
          <a:p>
            <a:r>
              <a:rPr lang="en-US" sz="1600" dirty="0"/>
              <a:t>}    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5EEF10-A769-42C3-AD6D-6D6FB87A5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3756025"/>
            <a:ext cx="7667625" cy="30765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Java </a:t>
            </a:r>
            <a:r>
              <a:rPr lang="en-US" dirty="0" err="1"/>
              <a:t>InetAddress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559552"/>
          </a:xfrm>
        </p:spPr>
        <p:txBody>
          <a:bodyPr/>
          <a:lstStyle/>
          <a:p>
            <a:r>
              <a:rPr lang="en-US" b="1" dirty="0"/>
              <a:t>Java </a:t>
            </a:r>
            <a:r>
              <a:rPr lang="en-US" b="1" dirty="0" err="1"/>
              <a:t>InetAddress</a:t>
            </a:r>
            <a:r>
              <a:rPr lang="en-US" dirty="0"/>
              <a:t> class represents an IP address. The </a:t>
            </a:r>
            <a:r>
              <a:rPr lang="en-US" dirty="0" err="1"/>
              <a:t>java.net.InetAddress</a:t>
            </a:r>
            <a:r>
              <a:rPr lang="en-US" dirty="0"/>
              <a:t> class provides methods to get the IP of any host name </a:t>
            </a:r>
            <a:r>
              <a:rPr lang="en-US" i="1" dirty="0"/>
              <a:t>for example</a:t>
            </a:r>
            <a:r>
              <a:rPr lang="en-US" dirty="0"/>
              <a:t> www.javatpoint.com, www.google.com, www.facebook.com etc.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565708"/>
              </p:ext>
            </p:extLst>
          </p:nvPr>
        </p:nvGraphicFramePr>
        <p:xfrm>
          <a:off x="685800" y="2992120"/>
          <a:ext cx="7848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ethod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87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verdana"/>
                        </a:rPr>
                        <a:t>public static InetAddress getByName(String host) throws UnknownHostException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verdana"/>
                        </a:rPr>
                        <a:t>it returns the instance of InetAddress containing LocalHost IP and name.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87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verdana"/>
                        </a:rPr>
                        <a:t>public static InetAddress getLocalHost() throws UnknownHostException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latin typeface="verdana"/>
                        </a:rPr>
                        <a:t>it returns the instance of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verdana"/>
                        </a:rPr>
                        <a:t>InetAdddress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verdana"/>
                        </a:rPr>
                        <a:t> containing local host name and address.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34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verdana"/>
                        </a:rPr>
                        <a:t>public String getHostName()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verdana"/>
                        </a:rPr>
                        <a:t>it returns the host name of the IP address.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34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latin typeface="verdana"/>
                        </a:rPr>
                        <a:t>public String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verdana"/>
                        </a:rPr>
                        <a:t>getHostAddress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verdana"/>
                        </a:rPr>
                        <a:t>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latin typeface="verdana"/>
                        </a:rPr>
                        <a:t>it returns the IP address in string format.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12E43E3-C5D8-4740-826B-EB4DB3DF5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2120"/>
            <a:ext cx="9144000" cy="37896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Java </a:t>
            </a:r>
            <a:r>
              <a:rPr lang="en-US" dirty="0" err="1"/>
              <a:t>InetAddress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7924800" cy="5711952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import</a:t>
            </a:r>
            <a:r>
              <a:rPr lang="en-US" dirty="0"/>
              <a:t> java.io.*;  </a:t>
            </a:r>
          </a:p>
          <a:p>
            <a:r>
              <a:rPr lang="en-US" b="1" dirty="0"/>
              <a:t>import</a:t>
            </a:r>
            <a:r>
              <a:rPr lang="en-US" dirty="0"/>
              <a:t> java.net.*;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InetDemo</a:t>
            </a:r>
            <a:r>
              <a:rPr lang="en-US" dirty="0"/>
              <a:t>{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){  </a:t>
            </a:r>
          </a:p>
          <a:p>
            <a:r>
              <a:rPr lang="en-US" b="1" dirty="0"/>
              <a:t>try</a:t>
            </a:r>
            <a:r>
              <a:rPr lang="en-US" dirty="0"/>
              <a:t>{  </a:t>
            </a:r>
          </a:p>
          <a:p>
            <a:r>
              <a:rPr lang="en-US" dirty="0" err="1"/>
              <a:t>InetAddress</a:t>
            </a:r>
            <a:r>
              <a:rPr lang="en-US" dirty="0"/>
              <a:t> </a:t>
            </a:r>
            <a:r>
              <a:rPr lang="en-US" dirty="0" err="1"/>
              <a:t>ip</a:t>
            </a:r>
            <a:r>
              <a:rPr lang="en-US" dirty="0"/>
              <a:t>=</a:t>
            </a:r>
            <a:r>
              <a:rPr lang="en-US" dirty="0" err="1"/>
              <a:t>InetAddress.getByName</a:t>
            </a:r>
            <a:r>
              <a:rPr lang="en-US" dirty="0"/>
              <a:t>("www.javatpoint.com");  </a:t>
            </a:r>
          </a:p>
          <a:p>
            <a:r>
              <a:rPr lang="en-US" dirty="0"/>
              <a:t>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("Host Name: "+</a:t>
            </a:r>
            <a:r>
              <a:rPr lang="en-US" dirty="0" err="1"/>
              <a:t>ip.getHostName</a:t>
            </a:r>
            <a:r>
              <a:rPr lang="en-US" dirty="0"/>
              <a:t>());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("IP Address: "+</a:t>
            </a:r>
            <a:r>
              <a:rPr lang="en-US" dirty="0" err="1"/>
              <a:t>ip.getHostAddress</a:t>
            </a:r>
            <a:r>
              <a:rPr lang="en-US" dirty="0"/>
              <a:t>());  </a:t>
            </a:r>
          </a:p>
          <a:p>
            <a:r>
              <a:rPr lang="en-US" dirty="0"/>
              <a:t>}</a:t>
            </a:r>
            <a:r>
              <a:rPr lang="en-US" b="1" dirty="0"/>
              <a:t>catch</a:t>
            </a:r>
            <a:r>
              <a:rPr lang="en-US" dirty="0"/>
              <a:t>(Exception e){</a:t>
            </a:r>
            <a:r>
              <a:rPr lang="en-US" dirty="0" err="1"/>
              <a:t>System.out.println</a:t>
            </a:r>
            <a:r>
              <a:rPr lang="en-US" dirty="0"/>
              <a:t>(e);}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}  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D7679-1BB1-46ED-91F4-A34F7DE50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5172075"/>
            <a:ext cx="4305300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020762"/>
          </a:xfrm>
        </p:spPr>
        <p:txBody>
          <a:bodyPr>
            <a:noAutofit/>
          </a:bodyPr>
          <a:lstStyle/>
          <a:p>
            <a:r>
              <a:rPr lang="en-US" sz="2400" dirty="0"/>
              <a:t>Java </a:t>
            </a:r>
            <a:r>
              <a:rPr lang="en-US" sz="2400" dirty="0" err="1"/>
              <a:t>DatagramSocket</a:t>
            </a:r>
            <a:r>
              <a:rPr lang="en-US" sz="2400" dirty="0"/>
              <a:t> and </a:t>
            </a:r>
            <a:r>
              <a:rPr lang="en-US" sz="2400" dirty="0" err="1"/>
              <a:t>DatagramPacket: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DatagramSocket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and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DatagramPacket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classes are used for connection-less socket programming.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153400" cy="555955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000" b="1" dirty="0"/>
              <a:t>Java </a:t>
            </a:r>
            <a:r>
              <a:rPr lang="en-US" sz="3000" b="1" dirty="0" err="1"/>
              <a:t>DatagramSocket</a:t>
            </a:r>
            <a:r>
              <a:rPr lang="en-US" sz="3000" b="1" dirty="0"/>
              <a:t> class:</a:t>
            </a:r>
          </a:p>
          <a:p>
            <a:r>
              <a:rPr lang="en-US" b="1" dirty="0"/>
              <a:t>Java </a:t>
            </a:r>
            <a:r>
              <a:rPr lang="en-US" b="1" dirty="0" err="1"/>
              <a:t>DatagramSocket</a:t>
            </a:r>
            <a:r>
              <a:rPr lang="en-US" dirty="0"/>
              <a:t> class represents a connection-less socket for sending and receiving datagram packets.</a:t>
            </a:r>
          </a:p>
          <a:p>
            <a:r>
              <a:rPr lang="en-US" dirty="0"/>
              <a:t>A datagram is basically an information but there is no guarantee of its content, arrival or arrival time.</a:t>
            </a:r>
          </a:p>
          <a:p>
            <a:r>
              <a:rPr lang="en-US" dirty="0"/>
              <a:t>Commonly used Constructors of </a:t>
            </a:r>
            <a:r>
              <a:rPr lang="en-US" dirty="0" err="1"/>
              <a:t>DatagramSocket</a:t>
            </a:r>
            <a:r>
              <a:rPr lang="en-US" dirty="0"/>
              <a:t> class</a:t>
            </a:r>
          </a:p>
          <a:p>
            <a:r>
              <a:rPr lang="en-US" b="1" dirty="0" err="1"/>
              <a:t>DatagramSocket</a:t>
            </a:r>
            <a:r>
              <a:rPr lang="en-US" b="1" dirty="0"/>
              <a:t>() throws </a:t>
            </a:r>
            <a:r>
              <a:rPr lang="en-US" b="1" dirty="0" err="1"/>
              <a:t>SocketEeption</a:t>
            </a:r>
            <a:r>
              <a:rPr lang="en-US" b="1" dirty="0"/>
              <a:t>: </a:t>
            </a:r>
            <a:r>
              <a:rPr lang="en-US" dirty="0"/>
              <a:t>it creates a datagram socket and binds it with the available Port Number on the </a:t>
            </a:r>
            <a:r>
              <a:rPr lang="en-US" dirty="0" err="1"/>
              <a:t>localhost</a:t>
            </a:r>
            <a:r>
              <a:rPr lang="en-US" dirty="0"/>
              <a:t> machine.</a:t>
            </a:r>
          </a:p>
          <a:p>
            <a:r>
              <a:rPr lang="en-US" b="1" dirty="0" err="1"/>
              <a:t>DatagramSocket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port) throws </a:t>
            </a:r>
            <a:r>
              <a:rPr lang="en-US" b="1" dirty="0" err="1"/>
              <a:t>SocketEeption</a:t>
            </a:r>
            <a:r>
              <a:rPr lang="en-US" b="1" dirty="0"/>
              <a:t>: </a:t>
            </a:r>
            <a:r>
              <a:rPr lang="en-US" dirty="0"/>
              <a:t>it creates a datagram socket and binds it with the given Port Number.</a:t>
            </a:r>
          </a:p>
          <a:p>
            <a:r>
              <a:rPr lang="en-US" b="1" dirty="0" err="1"/>
              <a:t>DatagramSocket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port, </a:t>
            </a:r>
            <a:r>
              <a:rPr lang="en-US" b="1" dirty="0" err="1"/>
              <a:t>InetAddress</a:t>
            </a:r>
            <a:r>
              <a:rPr lang="en-US" b="1" dirty="0"/>
              <a:t> address) throws </a:t>
            </a:r>
            <a:r>
              <a:rPr lang="en-US" b="1" dirty="0" err="1"/>
              <a:t>SocketEeption</a:t>
            </a:r>
            <a:r>
              <a:rPr lang="en-US" b="1" dirty="0"/>
              <a:t>: </a:t>
            </a:r>
            <a:r>
              <a:rPr lang="en-US" dirty="0"/>
              <a:t>it creates a datagram socket and binds it with the specified port number and host address.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DatagramPacket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077200" cy="5407152"/>
          </a:xfrm>
        </p:spPr>
        <p:txBody>
          <a:bodyPr/>
          <a:lstStyle/>
          <a:p>
            <a:r>
              <a:rPr lang="en-US" b="1" dirty="0"/>
              <a:t>Java </a:t>
            </a:r>
            <a:r>
              <a:rPr lang="en-US" b="1" dirty="0" err="1"/>
              <a:t>DatagramPacket</a:t>
            </a:r>
            <a:r>
              <a:rPr lang="en-US" dirty="0"/>
              <a:t> is a message that can be sent or received. If you send multiple packet, it may arrive in any order. Additionally, packet delivery is not guaranteed.</a:t>
            </a:r>
          </a:p>
          <a:p>
            <a:r>
              <a:rPr lang="en-US" dirty="0"/>
              <a:t>Commonly used Constructors of </a:t>
            </a:r>
            <a:r>
              <a:rPr lang="en-US" dirty="0" err="1"/>
              <a:t>DatagramPacket</a:t>
            </a:r>
            <a:r>
              <a:rPr lang="en-US" dirty="0"/>
              <a:t> class</a:t>
            </a:r>
          </a:p>
          <a:p>
            <a:r>
              <a:rPr lang="en-US" b="1" dirty="0" err="1"/>
              <a:t>DatagramPacket</a:t>
            </a:r>
            <a:r>
              <a:rPr lang="en-US" b="1" dirty="0"/>
              <a:t>(byte[] </a:t>
            </a:r>
            <a:r>
              <a:rPr lang="en-US" b="1" dirty="0" err="1"/>
              <a:t>barr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length): </a:t>
            </a:r>
            <a:r>
              <a:rPr lang="en-US" dirty="0"/>
              <a:t>it creates a datagram packet. This constructor is used to receive the packets.</a:t>
            </a:r>
          </a:p>
          <a:p>
            <a:r>
              <a:rPr lang="en-US" b="1" dirty="0" err="1"/>
              <a:t>DatagramPacket</a:t>
            </a:r>
            <a:r>
              <a:rPr lang="en-US" b="1" dirty="0"/>
              <a:t>(byte[] </a:t>
            </a:r>
            <a:r>
              <a:rPr lang="en-US" b="1" dirty="0" err="1"/>
              <a:t>barr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length, </a:t>
            </a:r>
            <a:r>
              <a:rPr lang="en-US" b="1" dirty="0" err="1"/>
              <a:t>InetAddress</a:t>
            </a:r>
            <a:r>
              <a:rPr lang="en-US" b="1" dirty="0"/>
              <a:t> address, </a:t>
            </a:r>
            <a:r>
              <a:rPr lang="en-US" b="1" dirty="0" err="1"/>
              <a:t>int</a:t>
            </a:r>
            <a:r>
              <a:rPr lang="en-US" b="1" dirty="0"/>
              <a:t> port): </a:t>
            </a:r>
            <a:r>
              <a:rPr lang="en-US" dirty="0"/>
              <a:t>it creates a datagram packet. This constructor is used to send the packets.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458200" cy="12192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Sending </a:t>
            </a:r>
            <a:r>
              <a:rPr lang="en-US" dirty="0" err="1"/>
              <a:t>DatagramPacket</a:t>
            </a:r>
            <a:r>
              <a:rPr lang="en-US" dirty="0"/>
              <a:t> by </a:t>
            </a:r>
            <a:r>
              <a:rPr lang="en-US" dirty="0" err="1"/>
              <a:t>DatagramSocket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3058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//DSender.java  </a:t>
            </a:r>
          </a:p>
          <a:p>
            <a:r>
              <a:rPr lang="en-US" b="1" dirty="0"/>
              <a:t>import</a:t>
            </a:r>
            <a:r>
              <a:rPr lang="en-US" dirty="0"/>
              <a:t> java.net.*;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DSender</a:t>
            </a:r>
            <a:r>
              <a:rPr lang="en-US" dirty="0"/>
              <a:t>{  </a:t>
            </a:r>
          </a:p>
          <a:p>
            <a:r>
              <a:rPr lang="en-US" dirty="0"/>
              <a:t>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 </a:t>
            </a:r>
            <a:r>
              <a:rPr lang="en-US" b="1" dirty="0"/>
              <a:t>throws</a:t>
            </a:r>
            <a:r>
              <a:rPr lang="en-US" dirty="0"/>
              <a:t> Exception {  </a:t>
            </a:r>
          </a:p>
          <a:p>
            <a:r>
              <a:rPr lang="en-US" dirty="0"/>
              <a:t>    </a:t>
            </a:r>
            <a:r>
              <a:rPr lang="en-US" dirty="0" err="1"/>
              <a:t>DatagramSocket</a:t>
            </a:r>
            <a:r>
              <a:rPr lang="en-US" dirty="0"/>
              <a:t> </a:t>
            </a:r>
            <a:r>
              <a:rPr lang="en-US" dirty="0" err="1"/>
              <a:t>ds</a:t>
            </a:r>
            <a:r>
              <a:rPr lang="en-US" dirty="0"/>
              <a:t> =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DatagramSocket</a:t>
            </a:r>
            <a:r>
              <a:rPr lang="en-US" dirty="0"/>
              <a:t>();  </a:t>
            </a:r>
          </a:p>
          <a:p>
            <a:r>
              <a:rPr lang="en-US" dirty="0"/>
              <a:t>    String </a:t>
            </a:r>
            <a:r>
              <a:rPr lang="en-US" dirty="0" err="1"/>
              <a:t>str</a:t>
            </a:r>
            <a:r>
              <a:rPr lang="en-US" dirty="0"/>
              <a:t> = "Welcome java";  </a:t>
            </a:r>
          </a:p>
          <a:p>
            <a:r>
              <a:rPr lang="en-US" dirty="0"/>
              <a:t>    </a:t>
            </a:r>
            <a:r>
              <a:rPr lang="en-US" dirty="0" err="1"/>
              <a:t>InetAddress</a:t>
            </a:r>
            <a:r>
              <a:rPr lang="en-US" dirty="0"/>
              <a:t> </a:t>
            </a:r>
            <a:r>
              <a:rPr lang="en-US" dirty="0" err="1"/>
              <a:t>ip</a:t>
            </a:r>
            <a:r>
              <a:rPr lang="en-US" dirty="0"/>
              <a:t> = </a:t>
            </a:r>
            <a:r>
              <a:rPr lang="en-US" dirty="0" err="1"/>
              <a:t>InetAddress.getByName</a:t>
            </a:r>
            <a:r>
              <a:rPr lang="en-US" dirty="0"/>
              <a:t>("127.0.0.1");  </a:t>
            </a:r>
          </a:p>
          <a:p>
            <a:r>
              <a:rPr lang="en-US" dirty="0"/>
              <a:t>     </a:t>
            </a:r>
          </a:p>
          <a:p>
            <a:r>
              <a:rPr lang="en-US" dirty="0"/>
              <a:t>    </a:t>
            </a:r>
            <a:r>
              <a:rPr lang="en-US" dirty="0" err="1"/>
              <a:t>DatagramPacket</a:t>
            </a:r>
            <a:r>
              <a:rPr lang="en-US" dirty="0"/>
              <a:t> </a:t>
            </a:r>
            <a:r>
              <a:rPr lang="en-US" dirty="0" err="1"/>
              <a:t>dp</a:t>
            </a:r>
            <a:r>
              <a:rPr lang="en-US" dirty="0"/>
              <a:t> =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DatagramPacket</a:t>
            </a:r>
            <a:r>
              <a:rPr lang="en-US" dirty="0"/>
              <a:t>(</a:t>
            </a:r>
            <a:r>
              <a:rPr lang="en-US" dirty="0" err="1"/>
              <a:t>str.getBytes</a:t>
            </a:r>
            <a:r>
              <a:rPr lang="en-US" dirty="0"/>
              <a:t>(), </a:t>
            </a:r>
            <a:r>
              <a:rPr lang="en-US" dirty="0" err="1"/>
              <a:t>str.length</a:t>
            </a:r>
            <a:r>
              <a:rPr lang="en-US" dirty="0"/>
              <a:t>(), </a:t>
            </a:r>
            <a:r>
              <a:rPr lang="en-US" dirty="0" err="1"/>
              <a:t>ip</a:t>
            </a:r>
            <a:r>
              <a:rPr lang="en-US" dirty="0"/>
              <a:t>, 3000);  </a:t>
            </a:r>
          </a:p>
          <a:p>
            <a:r>
              <a:rPr lang="en-US" dirty="0"/>
              <a:t>    </a:t>
            </a:r>
            <a:r>
              <a:rPr lang="en-US" dirty="0" err="1"/>
              <a:t>ds.send</a:t>
            </a:r>
            <a:r>
              <a:rPr lang="en-US" dirty="0"/>
              <a:t>(</a:t>
            </a:r>
            <a:r>
              <a:rPr lang="en-US" dirty="0" err="1"/>
              <a:t>dp</a:t>
            </a:r>
            <a:r>
              <a:rPr lang="en-US" dirty="0"/>
              <a:t>);  </a:t>
            </a:r>
          </a:p>
          <a:p>
            <a:r>
              <a:rPr lang="en-US" dirty="0"/>
              <a:t>    </a:t>
            </a:r>
            <a:r>
              <a:rPr lang="en-US" dirty="0" err="1"/>
              <a:t>ds.close</a:t>
            </a:r>
            <a:r>
              <a:rPr lang="en-US" dirty="0"/>
              <a:t>();  </a:t>
            </a:r>
          </a:p>
          <a:p>
            <a:r>
              <a:rPr lang="en-US" dirty="0"/>
              <a:t>  }  </a:t>
            </a:r>
          </a:p>
          <a:p>
            <a:r>
              <a:rPr lang="en-US" dirty="0"/>
              <a:t>}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969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Receiving </a:t>
            </a:r>
            <a:r>
              <a:rPr lang="en-US" dirty="0" err="1"/>
              <a:t>DatagramPacket</a:t>
            </a:r>
            <a:r>
              <a:rPr lang="en-US" dirty="0"/>
              <a:t> by </a:t>
            </a:r>
            <a:r>
              <a:rPr lang="en-US" dirty="0" err="1"/>
              <a:t>DatagramSocket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4833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//DReceiver.java  </a:t>
            </a:r>
          </a:p>
          <a:p>
            <a:r>
              <a:rPr lang="en-US" b="1" dirty="0"/>
              <a:t>import</a:t>
            </a:r>
            <a:r>
              <a:rPr lang="en-US" dirty="0"/>
              <a:t> java.net.*;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DReceiver</a:t>
            </a:r>
            <a:r>
              <a:rPr lang="en-US" dirty="0"/>
              <a:t>{  </a:t>
            </a:r>
          </a:p>
          <a:p>
            <a:r>
              <a:rPr lang="en-US" dirty="0"/>
              <a:t>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 </a:t>
            </a:r>
            <a:r>
              <a:rPr lang="en-US" b="1" dirty="0"/>
              <a:t>throws</a:t>
            </a:r>
            <a:r>
              <a:rPr lang="en-US" dirty="0"/>
              <a:t> Exception {  </a:t>
            </a:r>
          </a:p>
          <a:p>
            <a:r>
              <a:rPr lang="en-US" dirty="0"/>
              <a:t>    </a:t>
            </a:r>
            <a:r>
              <a:rPr lang="en-US" dirty="0" err="1"/>
              <a:t>DatagramSocket</a:t>
            </a:r>
            <a:r>
              <a:rPr lang="en-US" dirty="0"/>
              <a:t> </a:t>
            </a:r>
            <a:r>
              <a:rPr lang="en-US" dirty="0" err="1"/>
              <a:t>ds</a:t>
            </a:r>
            <a:r>
              <a:rPr lang="en-US" dirty="0"/>
              <a:t> =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DatagramSocket</a:t>
            </a:r>
            <a:r>
              <a:rPr lang="en-US" dirty="0"/>
              <a:t>(3000);  </a:t>
            </a:r>
          </a:p>
          <a:p>
            <a:r>
              <a:rPr lang="en-US" dirty="0"/>
              <a:t>    </a:t>
            </a:r>
            <a:r>
              <a:rPr lang="en-US" b="1" dirty="0"/>
              <a:t>byte</a:t>
            </a:r>
            <a:r>
              <a:rPr lang="en-US" dirty="0"/>
              <a:t>[] </a:t>
            </a:r>
            <a:r>
              <a:rPr lang="en-US" dirty="0" err="1"/>
              <a:t>buf</a:t>
            </a:r>
            <a:r>
              <a:rPr lang="en-US" dirty="0"/>
              <a:t> =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b="1" dirty="0"/>
              <a:t>byte</a:t>
            </a:r>
            <a:r>
              <a:rPr lang="en-US" dirty="0"/>
              <a:t>[1024];  </a:t>
            </a:r>
          </a:p>
          <a:p>
            <a:r>
              <a:rPr lang="en-US" dirty="0"/>
              <a:t>    </a:t>
            </a:r>
            <a:r>
              <a:rPr lang="en-US" dirty="0" err="1"/>
              <a:t>DatagramPacket</a:t>
            </a:r>
            <a:r>
              <a:rPr lang="en-US" dirty="0"/>
              <a:t> </a:t>
            </a:r>
            <a:r>
              <a:rPr lang="en-US" dirty="0" err="1"/>
              <a:t>dp</a:t>
            </a:r>
            <a:r>
              <a:rPr lang="en-US" dirty="0"/>
              <a:t> =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DatagramPacket</a:t>
            </a:r>
            <a:r>
              <a:rPr lang="en-US" dirty="0"/>
              <a:t>(</a:t>
            </a:r>
            <a:r>
              <a:rPr lang="en-US" dirty="0" err="1"/>
              <a:t>buf</a:t>
            </a:r>
            <a:r>
              <a:rPr lang="en-US" dirty="0"/>
              <a:t>, 1024);  </a:t>
            </a:r>
          </a:p>
          <a:p>
            <a:r>
              <a:rPr lang="en-US" dirty="0"/>
              <a:t>    </a:t>
            </a:r>
            <a:r>
              <a:rPr lang="en-US" dirty="0" err="1"/>
              <a:t>ds.receive</a:t>
            </a:r>
            <a:r>
              <a:rPr lang="en-US" dirty="0"/>
              <a:t>(</a:t>
            </a:r>
            <a:r>
              <a:rPr lang="en-US" dirty="0" err="1"/>
              <a:t>dp</a:t>
            </a:r>
            <a:r>
              <a:rPr lang="en-US" dirty="0"/>
              <a:t>);  </a:t>
            </a:r>
          </a:p>
          <a:p>
            <a:r>
              <a:rPr lang="en-US" dirty="0"/>
              <a:t>    String </a:t>
            </a:r>
            <a:r>
              <a:rPr lang="en-US" dirty="0" err="1"/>
              <a:t>str</a:t>
            </a:r>
            <a:r>
              <a:rPr lang="en-US" dirty="0"/>
              <a:t> = </a:t>
            </a:r>
            <a:r>
              <a:rPr lang="en-US" b="1" dirty="0"/>
              <a:t>new</a:t>
            </a:r>
            <a:r>
              <a:rPr lang="en-US" dirty="0"/>
              <a:t> String(</a:t>
            </a:r>
            <a:r>
              <a:rPr lang="en-US" dirty="0" err="1"/>
              <a:t>dp.getData</a:t>
            </a:r>
            <a:r>
              <a:rPr lang="en-US" dirty="0"/>
              <a:t>(), 0, </a:t>
            </a:r>
            <a:r>
              <a:rPr lang="en-US" dirty="0" err="1"/>
              <a:t>dp.getLength</a:t>
            </a:r>
            <a:r>
              <a:rPr lang="en-US" dirty="0"/>
              <a:t>());  </a:t>
            </a:r>
          </a:p>
          <a:p>
            <a:r>
              <a:rPr lang="en-US" dirty="0"/>
              <a:t>    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);  </a:t>
            </a:r>
          </a:p>
          <a:p>
            <a:r>
              <a:rPr lang="en-US" dirty="0"/>
              <a:t>    </a:t>
            </a:r>
            <a:r>
              <a:rPr lang="en-US" dirty="0" err="1"/>
              <a:t>ds.close</a:t>
            </a:r>
            <a:r>
              <a:rPr lang="en-US" dirty="0"/>
              <a:t>();  </a:t>
            </a:r>
          </a:p>
          <a:p>
            <a:r>
              <a:rPr lang="en-US" dirty="0"/>
              <a:t>  }  </a:t>
            </a:r>
          </a:p>
          <a:p>
            <a:r>
              <a:rPr lang="en-US" dirty="0"/>
              <a:t>}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001000" cy="60167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java.net package provides support for the two common network protocols −</a:t>
            </a:r>
          </a:p>
          <a:p>
            <a:r>
              <a:rPr lang="en-US" b="1" dirty="0"/>
              <a:t>TCP</a:t>
            </a:r>
            <a:r>
              <a:rPr lang="en-US" dirty="0"/>
              <a:t> − TCP stands for Transmission Control Protocol, which allows for reliable communication between two applications. TCP is typically used over the Internet Protocol, which is referred to as TCP/IP.</a:t>
            </a:r>
          </a:p>
          <a:p>
            <a:r>
              <a:rPr lang="en-US" b="1" dirty="0"/>
              <a:t>UDP</a:t>
            </a:r>
            <a:r>
              <a:rPr lang="en-US" dirty="0"/>
              <a:t> − UDP stands for User Datagram Protocol, a connection-less protocol that allows for packets of data to be transmitted between applications.</a:t>
            </a:r>
          </a:p>
          <a:p>
            <a:r>
              <a:rPr lang="en-US" dirty="0"/>
              <a:t>This chapter gives a good understanding on the following two subjects −</a:t>
            </a:r>
          </a:p>
          <a:p>
            <a:r>
              <a:rPr lang="en-US" b="1" dirty="0"/>
              <a:t>Socket Programming</a:t>
            </a:r>
            <a:r>
              <a:rPr lang="en-US" dirty="0"/>
              <a:t> − This is the most widely used concept in Networking and it has been explained in very detail.</a:t>
            </a:r>
          </a:p>
          <a:p>
            <a:r>
              <a:rPr lang="en-US" b="1" dirty="0"/>
              <a:t>URL Processing</a:t>
            </a:r>
            <a:r>
              <a:rPr lang="en-US" dirty="0"/>
              <a:t> − This would be covered separately. Click here to learn about </a:t>
            </a:r>
            <a:r>
              <a:rPr lang="en-US" dirty="0">
                <a:hlinkClick r:id="rId2"/>
              </a:rPr>
              <a:t>URL Processing</a:t>
            </a:r>
            <a:r>
              <a:rPr lang="en-US" dirty="0"/>
              <a:t> in Java language.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4081-94EB-404C-8AF0-F8C029F7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i="0" u="none" strike="noStrike" dirty="0">
                <a:solidFill>
                  <a:srgbClr val="343434"/>
                </a:solidFill>
                <a:effectLst/>
                <a:latin typeface="Montserrat"/>
              </a:rPr>
              <a:t>source code java </a:t>
            </a:r>
            <a:r>
              <a:rPr lang="fr-FR" b="1" i="0" u="none" strike="noStrike" dirty="0" err="1">
                <a:solidFill>
                  <a:srgbClr val="343434"/>
                </a:solidFill>
                <a:effectLst/>
                <a:latin typeface="Montserrat"/>
              </a:rPr>
              <a:t>programming</a:t>
            </a:r>
            <a:r>
              <a:rPr lang="fr-FR" b="1" i="0" u="none" strike="noStrike" dirty="0">
                <a:solidFill>
                  <a:srgbClr val="343434"/>
                </a:solidFill>
                <a:effectLst/>
                <a:latin typeface="Montserrat"/>
              </a:rPr>
              <a:t> UDP Chat server (server) </a:t>
            </a:r>
            <a:br>
              <a:rPr lang="fr-FR" b="1" i="0" u="none" strike="noStrike" dirty="0">
                <a:solidFill>
                  <a:srgbClr val="343434"/>
                </a:solidFill>
                <a:effectLst/>
                <a:latin typeface="Montserra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AAA59-A06F-4696-BFDC-C7B9E03ED24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>
            <a:normAutofit fontScale="55000" lnSpcReduction="20000"/>
          </a:bodyPr>
          <a:lstStyle/>
          <a:p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import java.io.*;</a:t>
            </a:r>
            <a:br>
              <a:rPr lang="en-IN" dirty="0"/>
            </a:b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import java.net.*;</a:t>
            </a:r>
            <a:br>
              <a:rPr lang="en-IN" dirty="0"/>
            </a:b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class </a:t>
            </a:r>
            <a:r>
              <a:rPr lang="en-IN" b="0" i="0" dirty="0" err="1">
                <a:solidFill>
                  <a:srgbClr val="990000"/>
                </a:solidFill>
                <a:effectLst/>
                <a:latin typeface="Montserrat"/>
              </a:rPr>
              <a:t>UDPServer</a:t>
            </a:r>
            <a:br>
              <a:rPr lang="en-IN" dirty="0"/>
            </a:b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{</a:t>
            </a:r>
            <a:br>
              <a:rPr lang="en-IN" dirty="0"/>
            </a:b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public static </a:t>
            </a:r>
            <a:r>
              <a:rPr lang="en-IN" b="0" i="0" dirty="0" err="1">
                <a:solidFill>
                  <a:srgbClr val="990000"/>
                </a:solidFill>
                <a:effectLst/>
                <a:latin typeface="Montserrat"/>
              </a:rPr>
              <a:t>DatagramSocket</a:t>
            </a: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 </a:t>
            </a:r>
            <a:r>
              <a:rPr lang="en-IN" b="0" i="0" dirty="0" err="1">
                <a:solidFill>
                  <a:srgbClr val="990000"/>
                </a:solidFill>
                <a:effectLst/>
                <a:latin typeface="Montserrat"/>
              </a:rPr>
              <a:t>serversocket</a:t>
            </a: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;</a:t>
            </a:r>
            <a:br>
              <a:rPr lang="en-IN" dirty="0"/>
            </a:b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public static </a:t>
            </a:r>
            <a:r>
              <a:rPr lang="en-IN" b="0" i="0" dirty="0" err="1">
                <a:solidFill>
                  <a:srgbClr val="990000"/>
                </a:solidFill>
                <a:effectLst/>
                <a:latin typeface="Montserrat"/>
              </a:rPr>
              <a:t>DatagramPacket</a:t>
            </a: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 </a:t>
            </a:r>
            <a:r>
              <a:rPr lang="en-IN" b="0" i="0" dirty="0" err="1">
                <a:solidFill>
                  <a:srgbClr val="990000"/>
                </a:solidFill>
                <a:effectLst/>
                <a:latin typeface="Montserrat"/>
              </a:rPr>
              <a:t>dp</a:t>
            </a: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;</a:t>
            </a:r>
            <a:br>
              <a:rPr lang="en-IN" dirty="0"/>
            </a:b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public static </a:t>
            </a:r>
            <a:r>
              <a:rPr lang="en-IN" b="0" i="0" dirty="0" err="1">
                <a:solidFill>
                  <a:srgbClr val="990000"/>
                </a:solidFill>
                <a:effectLst/>
                <a:latin typeface="Montserrat"/>
              </a:rPr>
              <a:t>BufferedReader</a:t>
            </a: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 dis;</a:t>
            </a:r>
            <a:br>
              <a:rPr lang="en-IN" dirty="0"/>
            </a:b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public static </a:t>
            </a:r>
            <a:r>
              <a:rPr lang="en-IN" b="0" i="0" dirty="0" err="1">
                <a:solidFill>
                  <a:srgbClr val="990000"/>
                </a:solidFill>
                <a:effectLst/>
                <a:latin typeface="Montserrat"/>
              </a:rPr>
              <a:t>InetAddress</a:t>
            </a: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 </a:t>
            </a:r>
            <a:r>
              <a:rPr lang="en-IN" b="0" i="0" dirty="0" err="1">
                <a:solidFill>
                  <a:srgbClr val="990000"/>
                </a:solidFill>
                <a:effectLst/>
                <a:latin typeface="Montserrat"/>
              </a:rPr>
              <a:t>ia</a:t>
            </a: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;</a:t>
            </a:r>
            <a:br>
              <a:rPr lang="en-IN" dirty="0"/>
            </a:b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public static byte </a:t>
            </a:r>
            <a:r>
              <a:rPr lang="en-IN" b="0" i="0" dirty="0" err="1">
                <a:solidFill>
                  <a:srgbClr val="990000"/>
                </a:solidFill>
                <a:effectLst/>
                <a:latin typeface="Montserrat"/>
              </a:rPr>
              <a:t>buf</a:t>
            </a: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[] = new byte[1024];</a:t>
            </a:r>
            <a:br>
              <a:rPr lang="en-IN" dirty="0"/>
            </a:b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public static int </a:t>
            </a:r>
            <a:r>
              <a:rPr lang="en-IN" b="0" i="0" dirty="0" err="1">
                <a:solidFill>
                  <a:srgbClr val="990000"/>
                </a:solidFill>
                <a:effectLst/>
                <a:latin typeface="Montserrat"/>
              </a:rPr>
              <a:t>cport</a:t>
            </a: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 = 789,sport=790;</a:t>
            </a:r>
            <a:br>
              <a:rPr lang="en-IN" dirty="0"/>
            </a:b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public static void main(String[] a) throws </a:t>
            </a:r>
            <a:r>
              <a:rPr lang="en-IN" b="0" i="0" dirty="0" err="1">
                <a:solidFill>
                  <a:srgbClr val="990000"/>
                </a:solidFill>
                <a:effectLst/>
                <a:latin typeface="Montserrat"/>
              </a:rPr>
              <a:t>IOException</a:t>
            </a:r>
            <a:br>
              <a:rPr lang="en-IN" dirty="0"/>
            </a:b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{</a:t>
            </a:r>
            <a:br>
              <a:rPr lang="en-IN" dirty="0"/>
            </a:br>
            <a:r>
              <a:rPr lang="en-IN" b="0" i="0" dirty="0" err="1">
                <a:solidFill>
                  <a:srgbClr val="990000"/>
                </a:solidFill>
                <a:effectLst/>
                <a:latin typeface="Montserrat"/>
              </a:rPr>
              <a:t>serversocket</a:t>
            </a: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 = new </a:t>
            </a:r>
            <a:r>
              <a:rPr lang="en-IN" b="0" i="0" dirty="0" err="1">
                <a:solidFill>
                  <a:srgbClr val="990000"/>
                </a:solidFill>
                <a:effectLst/>
                <a:latin typeface="Montserrat"/>
              </a:rPr>
              <a:t>DatagramSocket</a:t>
            </a: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(sport);</a:t>
            </a:r>
            <a:br>
              <a:rPr lang="en-IN" dirty="0"/>
            </a:br>
            <a:r>
              <a:rPr lang="en-IN" b="0" i="0" dirty="0" err="1">
                <a:solidFill>
                  <a:srgbClr val="990000"/>
                </a:solidFill>
                <a:effectLst/>
                <a:latin typeface="Montserrat"/>
              </a:rPr>
              <a:t>dp</a:t>
            </a: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 = new </a:t>
            </a:r>
            <a:r>
              <a:rPr lang="en-IN" b="0" i="0" dirty="0" err="1">
                <a:solidFill>
                  <a:srgbClr val="990000"/>
                </a:solidFill>
                <a:effectLst/>
                <a:latin typeface="Montserrat"/>
              </a:rPr>
              <a:t>DatagramPacket</a:t>
            </a: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(</a:t>
            </a:r>
            <a:r>
              <a:rPr lang="en-IN" b="0" i="0" dirty="0" err="1">
                <a:solidFill>
                  <a:srgbClr val="990000"/>
                </a:solidFill>
                <a:effectLst/>
                <a:latin typeface="Montserrat"/>
              </a:rPr>
              <a:t>buf,buf.length</a:t>
            </a: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);</a:t>
            </a:r>
            <a:br>
              <a:rPr lang="en-IN" dirty="0"/>
            </a:b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dis = new </a:t>
            </a:r>
            <a:r>
              <a:rPr lang="en-IN" b="0" i="0" dirty="0" err="1">
                <a:solidFill>
                  <a:srgbClr val="990000"/>
                </a:solidFill>
                <a:effectLst/>
                <a:latin typeface="Montserrat"/>
              </a:rPr>
              <a:t>BufferedReader</a:t>
            </a: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 (new </a:t>
            </a:r>
            <a:r>
              <a:rPr lang="en-IN" b="0" i="0" dirty="0" err="1">
                <a:solidFill>
                  <a:srgbClr val="990000"/>
                </a:solidFill>
                <a:effectLst/>
                <a:latin typeface="Montserrat"/>
              </a:rPr>
              <a:t>InputStreamReader</a:t>
            </a: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(System.in));</a:t>
            </a:r>
            <a:br>
              <a:rPr lang="en-IN" dirty="0"/>
            </a:br>
            <a:r>
              <a:rPr lang="en-IN" b="0" i="0" dirty="0" err="1">
                <a:solidFill>
                  <a:srgbClr val="990000"/>
                </a:solidFill>
                <a:effectLst/>
                <a:latin typeface="Montserrat"/>
              </a:rPr>
              <a:t>ia</a:t>
            </a: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 = </a:t>
            </a:r>
            <a:r>
              <a:rPr lang="en-IN" b="0" i="0" dirty="0" err="1">
                <a:solidFill>
                  <a:srgbClr val="990000"/>
                </a:solidFill>
                <a:effectLst/>
                <a:latin typeface="Montserrat"/>
              </a:rPr>
              <a:t>InetAddress.getLocalHost</a:t>
            </a: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();</a:t>
            </a:r>
            <a:br>
              <a:rPr lang="en-IN" dirty="0"/>
            </a:br>
            <a:r>
              <a:rPr lang="en-IN" b="0" i="0" dirty="0" err="1">
                <a:solidFill>
                  <a:srgbClr val="990000"/>
                </a:solidFill>
                <a:effectLst/>
                <a:latin typeface="Montserrat"/>
              </a:rPr>
              <a:t>System.out.println</a:t>
            </a: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("Server is Running...");</a:t>
            </a:r>
            <a:br>
              <a:rPr lang="en-IN" dirty="0"/>
            </a:b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while(true)</a:t>
            </a:r>
            <a:br>
              <a:rPr lang="en-IN" dirty="0"/>
            </a:b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{</a:t>
            </a:r>
            <a:br>
              <a:rPr lang="en-IN" dirty="0"/>
            </a:br>
            <a:r>
              <a:rPr lang="en-IN" b="0" i="0" dirty="0" err="1">
                <a:solidFill>
                  <a:srgbClr val="990000"/>
                </a:solidFill>
                <a:effectLst/>
                <a:latin typeface="Montserrat"/>
              </a:rPr>
              <a:t>serversocket.receive</a:t>
            </a: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(</a:t>
            </a:r>
            <a:r>
              <a:rPr lang="en-IN" b="0" i="0" dirty="0" err="1">
                <a:solidFill>
                  <a:srgbClr val="990000"/>
                </a:solidFill>
                <a:effectLst/>
                <a:latin typeface="Montserrat"/>
              </a:rPr>
              <a:t>dp</a:t>
            </a: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);</a:t>
            </a:r>
            <a:br>
              <a:rPr lang="en-IN" dirty="0"/>
            </a:b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String str = new String(</a:t>
            </a:r>
            <a:r>
              <a:rPr lang="en-IN" b="0" i="0" dirty="0" err="1">
                <a:solidFill>
                  <a:srgbClr val="990000"/>
                </a:solidFill>
                <a:effectLst/>
                <a:latin typeface="Montserrat"/>
              </a:rPr>
              <a:t>dp.getData</a:t>
            </a: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(), 0, </a:t>
            </a:r>
            <a:r>
              <a:rPr lang="en-IN" b="0" i="0" dirty="0" err="1">
                <a:solidFill>
                  <a:srgbClr val="990000"/>
                </a:solidFill>
                <a:effectLst/>
                <a:latin typeface="Montserrat"/>
              </a:rPr>
              <a:t>dp.getLength</a:t>
            </a: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());</a:t>
            </a:r>
            <a:br>
              <a:rPr lang="en-IN" dirty="0"/>
            </a:b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if(</a:t>
            </a:r>
            <a:r>
              <a:rPr lang="en-IN" b="0" i="0" dirty="0" err="1">
                <a:solidFill>
                  <a:srgbClr val="990000"/>
                </a:solidFill>
                <a:effectLst/>
                <a:latin typeface="Montserrat"/>
              </a:rPr>
              <a:t>str.equals</a:t>
            </a: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("STOP"))</a:t>
            </a:r>
            <a:br>
              <a:rPr lang="en-IN" dirty="0"/>
            </a:b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{</a:t>
            </a:r>
            <a:br>
              <a:rPr lang="en-IN" dirty="0"/>
            </a:br>
            <a:r>
              <a:rPr lang="en-IN" b="0" i="0" dirty="0" err="1">
                <a:solidFill>
                  <a:srgbClr val="990000"/>
                </a:solidFill>
                <a:effectLst/>
                <a:latin typeface="Montserrat"/>
              </a:rPr>
              <a:t>System.out.println</a:t>
            </a: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("Terminated...");</a:t>
            </a:r>
            <a:br>
              <a:rPr lang="en-IN" dirty="0"/>
            </a:b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break;</a:t>
            </a:r>
            <a:br>
              <a:rPr lang="en-IN" dirty="0"/>
            </a:b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}</a:t>
            </a:r>
            <a:br>
              <a:rPr lang="en-IN" dirty="0"/>
            </a:br>
            <a:r>
              <a:rPr lang="en-IN" b="0" i="0" dirty="0" err="1">
                <a:solidFill>
                  <a:srgbClr val="990000"/>
                </a:solidFill>
                <a:effectLst/>
                <a:latin typeface="Montserrat"/>
              </a:rPr>
              <a:t>System.out.println</a:t>
            </a: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("Client: " + str);</a:t>
            </a:r>
            <a:br>
              <a:rPr lang="en-IN" dirty="0"/>
            </a:b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String str1 = new String(</a:t>
            </a:r>
            <a:r>
              <a:rPr lang="en-IN" b="0" i="0" dirty="0" err="1">
                <a:solidFill>
                  <a:srgbClr val="990000"/>
                </a:solidFill>
                <a:effectLst/>
                <a:latin typeface="Montserrat"/>
              </a:rPr>
              <a:t>dis.readLine</a:t>
            </a: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());</a:t>
            </a:r>
            <a:br>
              <a:rPr lang="en-IN" dirty="0"/>
            </a:br>
            <a:r>
              <a:rPr lang="en-IN" b="0" i="0" dirty="0" err="1">
                <a:solidFill>
                  <a:srgbClr val="990000"/>
                </a:solidFill>
                <a:effectLst/>
                <a:latin typeface="Montserrat"/>
              </a:rPr>
              <a:t>buf</a:t>
            </a: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 = str1.getBytes(); </a:t>
            </a:r>
          </a:p>
          <a:p>
            <a:r>
              <a:rPr lang="en-IN" b="0" i="0" dirty="0" err="1">
                <a:solidFill>
                  <a:srgbClr val="990000"/>
                </a:solidFill>
                <a:effectLst/>
                <a:latin typeface="Montserrat"/>
              </a:rPr>
              <a:t>serversocket.send</a:t>
            </a: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(new </a:t>
            </a:r>
            <a:r>
              <a:rPr lang="en-IN" b="0" i="0" dirty="0" err="1">
                <a:solidFill>
                  <a:srgbClr val="990000"/>
                </a:solidFill>
                <a:effectLst/>
                <a:latin typeface="Montserrat"/>
              </a:rPr>
              <a:t>DatagramPacket</a:t>
            </a: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(buf,str1.length(), </a:t>
            </a:r>
            <a:r>
              <a:rPr lang="en-IN" b="0" i="0" dirty="0" err="1">
                <a:solidFill>
                  <a:srgbClr val="990000"/>
                </a:solidFill>
                <a:effectLst/>
                <a:latin typeface="Montserrat"/>
              </a:rPr>
              <a:t>ia</a:t>
            </a: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, </a:t>
            </a:r>
            <a:r>
              <a:rPr lang="en-IN" b="0" i="0" dirty="0" err="1">
                <a:solidFill>
                  <a:srgbClr val="990000"/>
                </a:solidFill>
                <a:effectLst/>
                <a:latin typeface="Montserrat"/>
              </a:rPr>
              <a:t>cport</a:t>
            </a: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));</a:t>
            </a:r>
            <a:br>
              <a:rPr lang="en-IN" dirty="0"/>
            </a:b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}</a:t>
            </a:r>
            <a:br>
              <a:rPr lang="en-IN" dirty="0"/>
            </a:b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}</a:t>
            </a:r>
            <a:br>
              <a:rPr lang="en-IN" dirty="0"/>
            </a:br>
            <a:r>
              <a:rPr lang="en-IN" b="0" i="0" dirty="0">
                <a:solidFill>
                  <a:srgbClr val="990000"/>
                </a:solidFill>
                <a:effectLst/>
                <a:latin typeface="Montserrat"/>
              </a:rPr>
              <a:t>}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1A10A-53EA-4971-969C-F730004F1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659" y="4037076"/>
            <a:ext cx="3657600" cy="297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2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9B7A-E997-4E3A-BF8A-78EEF6FE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i="0" u="none" strike="noStrike" dirty="0">
                <a:solidFill>
                  <a:srgbClr val="343434"/>
                </a:solidFill>
                <a:effectLst/>
                <a:latin typeface="Montserrat"/>
              </a:rPr>
              <a:t>source code java </a:t>
            </a:r>
            <a:r>
              <a:rPr lang="fr-FR" b="1" i="0" u="none" strike="noStrike" dirty="0" err="1">
                <a:solidFill>
                  <a:srgbClr val="343434"/>
                </a:solidFill>
                <a:effectLst/>
                <a:latin typeface="Montserrat"/>
              </a:rPr>
              <a:t>programming</a:t>
            </a:r>
            <a:r>
              <a:rPr lang="fr-FR" b="1" i="0" u="none" strike="noStrike" dirty="0">
                <a:solidFill>
                  <a:srgbClr val="343434"/>
                </a:solidFill>
                <a:effectLst/>
                <a:latin typeface="Montserrat"/>
              </a:rPr>
              <a:t> UDP Chat server(client)</a:t>
            </a:r>
            <a:br>
              <a:rPr lang="fr-FR" b="1" i="0" u="none" strike="noStrike" dirty="0">
                <a:solidFill>
                  <a:srgbClr val="343434"/>
                </a:solidFill>
                <a:effectLst/>
                <a:latin typeface="Montserra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126E0-5DF8-45B1-A275-EE560D36196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7467600" cy="5254752"/>
          </a:xfrm>
        </p:spPr>
        <p:txBody>
          <a:bodyPr>
            <a:normAutofit fontScale="25000" lnSpcReduction="20000"/>
          </a:bodyPr>
          <a:lstStyle/>
          <a:p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import java.io.*;</a:t>
            </a:r>
            <a:br>
              <a:rPr lang="en-IN" sz="6400" baseline="-25000" dirty="0"/>
            </a:b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import java.net.*;</a:t>
            </a:r>
            <a:br>
              <a:rPr lang="en-IN" sz="6400" baseline="-25000" dirty="0"/>
            </a:b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class </a:t>
            </a: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UDPClient</a:t>
            </a:r>
            <a:br>
              <a:rPr lang="en-IN" sz="6400" baseline="-25000" dirty="0"/>
            </a:b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{</a:t>
            </a:r>
            <a:br>
              <a:rPr lang="en-IN" sz="6400" baseline="-25000" dirty="0"/>
            </a:b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public static </a:t>
            </a: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DatagramSocket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 </a:t>
            </a: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clientsocket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;</a:t>
            </a:r>
            <a:br>
              <a:rPr lang="en-IN" sz="6400" baseline="-25000" dirty="0"/>
            </a:b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public static </a:t>
            </a: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DatagramPacket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 </a:t>
            </a: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dp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;</a:t>
            </a:r>
            <a:br>
              <a:rPr lang="en-IN" sz="6400" baseline="-25000" dirty="0"/>
            </a:b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public static </a:t>
            </a: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BufferedReader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 dis;</a:t>
            </a:r>
            <a:br>
              <a:rPr lang="en-IN" sz="6400" baseline="-25000" dirty="0"/>
            </a:b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public static </a:t>
            </a: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InetAddress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 </a:t>
            </a: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ia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;</a:t>
            </a:r>
            <a:br>
              <a:rPr lang="en-IN" sz="6400" baseline="-25000" dirty="0"/>
            </a:b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public static byte </a:t>
            </a: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buf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[] = new byte[1024];</a:t>
            </a:r>
            <a:br>
              <a:rPr lang="en-IN" sz="6400" baseline="-25000" dirty="0"/>
            </a:b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public static int </a:t>
            </a: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cport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 = 789, sport = 790;</a:t>
            </a:r>
            <a:br>
              <a:rPr lang="en-IN" sz="6400" baseline="-25000" dirty="0"/>
            </a:b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public static void main(String[] a) throws </a:t>
            </a: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IOException</a:t>
            </a:r>
            <a:br>
              <a:rPr lang="en-IN" sz="6400" baseline="-25000" dirty="0"/>
            </a:b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{</a:t>
            </a:r>
            <a:br>
              <a:rPr lang="en-IN" sz="6400" baseline="-25000" dirty="0"/>
            </a:b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clientsocket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 = new </a:t>
            </a: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DatagramSocket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(</a:t>
            </a: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cport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);</a:t>
            </a:r>
            <a:br>
              <a:rPr lang="en-IN" sz="6400" baseline="-25000" dirty="0"/>
            </a:b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dp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 = new </a:t>
            </a: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DatagramPacket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(</a:t>
            </a: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buf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, </a:t>
            </a: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buf.length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);</a:t>
            </a:r>
            <a:br>
              <a:rPr lang="en-IN" sz="6400" baseline="-25000" dirty="0"/>
            </a:b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dis = new </a:t>
            </a: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BufferedReader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(new </a:t>
            </a: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InputStreamReader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(System.in));</a:t>
            </a:r>
            <a:br>
              <a:rPr lang="en-IN" sz="6400" baseline="-25000" dirty="0"/>
            </a:b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ia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 = </a:t>
            </a: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InetAddress.getLocalHost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();</a:t>
            </a:r>
            <a:br>
              <a:rPr lang="en-IN" sz="6400" baseline="-25000" dirty="0"/>
            </a:b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System.out.println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("Client is Running... Type 'STOP’ to Quit");</a:t>
            </a:r>
            <a:br>
              <a:rPr lang="en-IN" sz="6400" baseline="-25000" dirty="0"/>
            </a:b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while(true)</a:t>
            </a:r>
            <a:br>
              <a:rPr lang="en-IN" sz="6400" baseline="-25000" dirty="0"/>
            </a:b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{</a:t>
            </a:r>
            <a:br>
              <a:rPr lang="en-IN" sz="6400" baseline="-25000" dirty="0"/>
            </a:b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String str = new String(</a:t>
            </a: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dis.readLine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());</a:t>
            </a:r>
            <a:br>
              <a:rPr lang="en-IN" sz="6400" baseline="-25000" dirty="0"/>
            </a:b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buf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 = </a:t>
            </a: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str.getBytes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();</a:t>
            </a:r>
            <a:br>
              <a:rPr lang="en-IN" sz="6400" baseline="-25000" dirty="0"/>
            </a:b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if(</a:t>
            </a: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str.equals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("STOP"))</a:t>
            </a:r>
            <a:br>
              <a:rPr lang="en-IN" sz="6400" baseline="-25000" dirty="0"/>
            </a:b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{</a:t>
            </a:r>
            <a:br>
              <a:rPr lang="en-IN" sz="6400" baseline="-25000" dirty="0"/>
            </a:b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System.out.println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("Terminated...");</a:t>
            </a:r>
            <a:br>
              <a:rPr lang="en-IN" sz="6400" baseline="-25000" dirty="0"/>
            </a:b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clientsocket.send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(new </a:t>
            </a: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DatagramPacket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(</a:t>
            </a: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buf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, </a:t>
            </a: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str.length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(), </a:t>
            </a: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ia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, sport));</a:t>
            </a:r>
            <a:br>
              <a:rPr lang="en-IN" sz="6400" baseline="-25000" dirty="0"/>
            </a:b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break;</a:t>
            </a:r>
            <a:br>
              <a:rPr lang="en-IN" sz="6400" baseline="-25000" dirty="0"/>
            </a:b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}</a:t>
            </a:r>
            <a:br>
              <a:rPr lang="en-IN" sz="6400" baseline="-25000" dirty="0"/>
            </a:b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clientsocket.send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(new </a:t>
            </a: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DatagramPacket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(</a:t>
            </a: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buf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, </a:t>
            </a: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str.length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(), </a:t>
            </a: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ia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, sport));</a:t>
            </a:r>
            <a:br>
              <a:rPr lang="en-IN" sz="6400" baseline="-25000" dirty="0"/>
            </a:b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clientsocket.receive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(</a:t>
            </a: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dp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);</a:t>
            </a:r>
            <a:br>
              <a:rPr lang="en-IN" sz="6400" baseline="-25000" dirty="0"/>
            </a:b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String str2 = new String(</a:t>
            </a: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dp.getData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(), 0,  </a:t>
            </a: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dp.getLength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());</a:t>
            </a:r>
            <a:br>
              <a:rPr lang="en-IN" sz="6400" baseline="-25000" dirty="0"/>
            </a:br>
            <a:r>
              <a:rPr lang="en-IN" sz="6400" b="0" i="0" baseline="-25000" dirty="0" err="1">
                <a:solidFill>
                  <a:srgbClr val="990000"/>
                </a:solidFill>
                <a:effectLst/>
                <a:latin typeface="Montserrat"/>
              </a:rPr>
              <a:t>System.out.println</a:t>
            </a: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("Server: " + str2);</a:t>
            </a:r>
            <a:br>
              <a:rPr lang="en-IN" sz="6400" baseline="-25000" dirty="0"/>
            </a:b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}</a:t>
            </a:r>
            <a:br>
              <a:rPr lang="en-IN" sz="6400" baseline="-25000" dirty="0"/>
            </a:b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}</a:t>
            </a:r>
            <a:br>
              <a:rPr lang="en-IN" sz="6400" baseline="-25000" dirty="0"/>
            </a:br>
            <a:r>
              <a:rPr lang="en-IN" sz="6400" b="0" i="0" baseline="-25000" dirty="0">
                <a:solidFill>
                  <a:srgbClr val="990000"/>
                </a:solidFill>
                <a:effectLst/>
                <a:latin typeface="Montserrat"/>
              </a:rPr>
              <a:t>}</a:t>
            </a:r>
            <a:endParaRPr lang="en-IN" sz="6400" baseline="-2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F6CE9-BF6F-463B-95CC-76BCB18D2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813238"/>
            <a:ext cx="3962400" cy="288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6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BCBE-089A-4A10-A9A6-457D18E4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4C065-3332-4DD6-8DB7-AA9EBF9721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100" dirty="0" err="1">
                <a:ea typeface="標楷體" pitchFamily="65" charset="-120"/>
              </a:rPr>
              <a:t>java.sql</a:t>
            </a:r>
            <a:r>
              <a:rPr lang="en-US" altLang="zh-TW" sz="2100" dirty="0">
                <a:ea typeface="標楷體" pitchFamily="65" charset="-120"/>
              </a:rPr>
              <a:t> package</a:t>
            </a:r>
          </a:p>
          <a:p>
            <a:pPr lvl="1">
              <a:lnSpc>
                <a:spcPct val="90000"/>
              </a:lnSpc>
            </a:pPr>
            <a:r>
              <a:rPr lang="en-US" altLang="zh-TW" sz="1700" dirty="0">
                <a:ea typeface="標楷體" pitchFamily="65" charset="-120"/>
                <a:hlinkClick r:id="rId2"/>
              </a:rPr>
              <a:t>http://java.sun.com/j2se/1.4.2/docs/api/java/sql/package-summary.html</a:t>
            </a:r>
            <a:endParaRPr lang="en-US" altLang="zh-TW" sz="1700" dirty="0">
              <a:ea typeface="標楷體" pitchFamily="65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1700" dirty="0">
                <a:ea typeface="標楷體" pitchFamily="65" charset="-120"/>
              </a:rPr>
              <a:t>https://www.javatpoint.com/java-networking</a:t>
            </a:r>
          </a:p>
          <a:p>
            <a:pPr>
              <a:lnSpc>
                <a:spcPct val="90000"/>
              </a:lnSpc>
            </a:pPr>
            <a:r>
              <a:rPr lang="en-US" altLang="zh-TW" sz="2100" dirty="0">
                <a:ea typeface="標楷體" pitchFamily="65" charset="-120"/>
              </a:rPr>
              <a:t>JDBC Technology Guide: Getting Started</a:t>
            </a:r>
          </a:p>
          <a:p>
            <a:pPr lvl="1">
              <a:lnSpc>
                <a:spcPct val="90000"/>
              </a:lnSpc>
            </a:pPr>
            <a:r>
              <a:rPr lang="en-US" altLang="zh-TW" sz="1300" dirty="0">
                <a:ea typeface="標楷體" pitchFamily="65" charset="-120"/>
                <a:hlinkClick r:id="rId3"/>
              </a:rPr>
              <a:t>http://java.sun.com/j2se/1.4.2/docs/guide/jdbc/getstart/GettingStartedTOC.fm.html</a:t>
            </a:r>
            <a:endParaRPr lang="en-US" altLang="zh-TW" sz="1300" dirty="0">
              <a:ea typeface="標楷體" pitchFamily="65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100" dirty="0">
                <a:ea typeface="標楷體" pitchFamily="65" charset="-120"/>
              </a:rPr>
              <a:t>JDBC API Tutorial and Reference (book)</a:t>
            </a:r>
          </a:p>
          <a:p>
            <a:pPr lvl="1">
              <a:lnSpc>
                <a:spcPct val="90000"/>
              </a:lnSpc>
            </a:pPr>
            <a:r>
              <a:rPr lang="en-US" altLang="zh-TW" sz="1900" dirty="0">
                <a:ea typeface="標楷體" pitchFamily="65" charset="-120"/>
                <a:hlinkClick r:id="rId4"/>
              </a:rPr>
              <a:t>http://java.sun.com/docs/books/jdbc/</a:t>
            </a:r>
            <a:endParaRPr lang="en-US" altLang="zh-TW" sz="1900" dirty="0">
              <a:ea typeface="標楷體" pitchFamily="65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1900" dirty="0">
                <a:ea typeface="標楷體" pitchFamily="65" charset="-120"/>
              </a:rPr>
              <a:t>https://www.javatpoint.com/java-tutorial</a:t>
            </a:r>
          </a:p>
          <a:p>
            <a:r>
              <a:rPr lang="en-IN">
                <a:hlinkClick r:id="rId5"/>
              </a:rPr>
              <a:t>https://www.infoworld.com/article/2853780/socket-programming-for-scalable-systems.html</a:t>
            </a:r>
            <a:endParaRPr lang="en-IN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4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457200"/>
            <a:ext cx="8229600" cy="6016752"/>
          </a:xfrm>
        </p:spPr>
        <p:txBody>
          <a:bodyPr/>
          <a:lstStyle/>
          <a:p>
            <a:pPr>
              <a:buNone/>
            </a:pPr>
            <a:r>
              <a:rPr lang="en-US" b="1" dirty="0"/>
              <a:t>Java Networking Terminology</a:t>
            </a:r>
          </a:p>
          <a:p>
            <a:r>
              <a:rPr lang="en-US" dirty="0"/>
              <a:t>The widely used java networking terminologies are given below:</a:t>
            </a:r>
          </a:p>
          <a:p>
            <a:r>
              <a:rPr lang="en-US" dirty="0"/>
              <a:t>IP Address</a:t>
            </a:r>
          </a:p>
          <a:p>
            <a:r>
              <a:rPr lang="en-US" dirty="0"/>
              <a:t>Protocol</a:t>
            </a:r>
          </a:p>
          <a:p>
            <a:r>
              <a:rPr lang="en-US" dirty="0"/>
              <a:t>Port Number</a:t>
            </a:r>
          </a:p>
          <a:p>
            <a:r>
              <a:rPr lang="en-US" dirty="0"/>
              <a:t>MAC Address</a:t>
            </a:r>
          </a:p>
          <a:p>
            <a:r>
              <a:rPr lang="en-US" dirty="0"/>
              <a:t>Connection-oriented and connection-less protocol</a:t>
            </a:r>
          </a:p>
          <a:p>
            <a:r>
              <a:rPr lang="en-US" dirty="0"/>
              <a:t>Socket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001000" cy="6016752"/>
          </a:xfrm>
        </p:spPr>
        <p:txBody>
          <a:bodyPr/>
          <a:lstStyle/>
          <a:p>
            <a:r>
              <a:rPr lang="en-US" b="1" dirty="0"/>
              <a:t>1) IP Address:</a:t>
            </a:r>
          </a:p>
          <a:p>
            <a:r>
              <a:rPr lang="en-US" dirty="0"/>
              <a:t>IP address is a unique number assigned to a node of a network e.g. 192.168.0.1 . It is composed of octets that range from 0 to 255.</a:t>
            </a:r>
          </a:p>
          <a:p>
            <a:r>
              <a:rPr lang="en-US" dirty="0"/>
              <a:t>It is a logical address that can be changed.</a:t>
            </a:r>
          </a:p>
          <a:p>
            <a:r>
              <a:rPr lang="en-US" b="1" dirty="0"/>
              <a:t>2) Protocol:</a:t>
            </a:r>
          </a:p>
          <a:p>
            <a:r>
              <a:rPr lang="en-US" dirty="0"/>
              <a:t>A protocol is a set of rules basically that is followed for communication. For example:</a:t>
            </a:r>
          </a:p>
          <a:p>
            <a:r>
              <a:rPr lang="en-US" dirty="0"/>
              <a:t>TCP</a:t>
            </a:r>
          </a:p>
          <a:p>
            <a:r>
              <a:rPr lang="en-US" dirty="0"/>
              <a:t>FTP</a:t>
            </a:r>
          </a:p>
          <a:p>
            <a:r>
              <a:rPr lang="en-US" dirty="0"/>
              <a:t>Telnet</a:t>
            </a:r>
          </a:p>
          <a:p>
            <a:r>
              <a:rPr lang="en-US" dirty="0"/>
              <a:t>SMTP</a:t>
            </a:r>
          </a:p>
          <a:p>
            <a:r>
              <a:rPr lang="en-US" dirty="0"/>
              <a:t>POP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81000"/>
            <a:ext cx="8305800" cy="6248400"/>
          </a:xfrm>
        </p:spPr>
        <p:txBody>
          <a:bodyPr/>
          <a:lstStyle/>
          <a:p>
            <a:r>
              <a:rPr lang="en-US" b="1" dirty="0"/>
              <a:t>3) Port Number</a:t>
            </a:r>
          </a:p>
          <a:p>
            <a:r>
              <a:rPr lang="en-US" dirty="0"/>
              <a:t>The port number is used to uniquely identify different applications. It acts as a communication endpoint between applications.</a:t>
            </a:r>
          </a:p>
          <a:p>
            <a:r>
              <a:rPr lang="en-US" dirty="0"/>
              <a:t>The port number is associated with the IP address for communication between two applications.</a:t>
            </a:r>
          </a:p>
          <a:p>
            <a:r>
              <a:rPr lang="en-US" b="1" dirty="0"/>
              <a:t>4) MAC Address</a:t>
            </a:r>
          </a:p>
          <a:p>
            <a:r>
              <a:rPr lang="en-US" dirty="0"/>
              <a:t>MAC (Media Access Control) Address is a unique identifier of NIC (Network Interface Controller). A network node can have multiple NIC but each with unique MAC.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533400"/>
            <a:ext cx="8305800" cy="6096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5) Connection-oriented and connection-less protocol</a:t>
            </a:r>
          </a:p>
          <a:p>
            <a:r>
              <a:rPr lang="en-US" dirty="0"/>
              <a:t>In connection-oriented protocol, acknowledgement is sent by the receiver. So it is reliable but slow. The example of connection-oriented protocol is TCP.</a:t>
            </a:r>
          </a:p>
          <a:p>
            <a:r>
              <a:rPr lang="en-US" dirty="0"/>
              <a:t>But, in connection-less protocol, acknowledgement is not sent by the receiver. So it is not reliable but fast. The example of connection-less protocol is UDP.</a:t>
            </a:r>
          </a:p>
          <a:p>
            <a:r>
              <a:rPr lang="en-US" dirty="0"/>
              <a:t>6) Socket</a:t>
            </a:r>
          </a:p>
          <a:p>
            <a:r>
              <a:rPr lang="en-US" dirty="0"/>
              <a:t>A socket is an endpoint between two way communication.</a:t>
            </a:r>
          </a:p>
          <a:p>
            <a:r>
              <a:rPr lang="en-US" dirty="0"/>
              <a:t>Visit next page for java socket programming.</a:t>
            </a:r>
          </a:p>
          <a:p>
            <a:r>
              <a:rPr lang="en-US" dirty="0"/>
              <a:t>What we will learn in Networking </a:t>
            </a:r>
            <a:r>
              <a:rPr lang="en-US" dirty="0" err="1"/>
              <a:t>TutorialNetworking</a:t>
            </a:r>
            <a:r>
              <a:rPr lang="en-US" dirty="0"/>
              <a:t> and Networking Terminology</a:t>
            </a:r>
          </a:p>
          <a:p>
            <a:r>
              <a:rPr lang="en-US" dirty="0"/>
              <a:t>Socket Programming (Connection-oriented)</a:t>
            </a:r>
          </a:p>
          <a:p>
            <a:r>
              <a:rPr lang="en-US" dirty="0"/>
              <a:t>URL class</a:t>
            </a:r>
          </a:p>
          <a:p>
            <a:r>
              <a:rPr lang="en-US" dirty="0"/>
              <a:t>Displaying data of a webpage by </a:t>
            </a:r>
            <a:r>
              <a:rPr lang="en-US" dirty="0" err="1"/>
              <a:t>URLConnection</a:t>
            </a:r>
            <a:r>
              <a:rPr lang="en-US" dirty="0"/>
              <a:t> class</a:t>
            </a:r>
          </a:p>
          <a:p>
            <a:r>
              <a:rPr lang="en-US" dirty="0" err="1"/>
              <a:t>InetAddress</a:t>
            </a:r>
            <a:r>
              <a:rPr lang="en-US" dirty="0"/>
              <a:t> class</a:t>
            </a:r>
          </a:p>
          <a:p>
            <a:r>
              <a:rPr lang="en-US" dirty="0" err="1"/>
              <a:t>DatagramSocket</a:t>
            </a:r>
            <a:r>
              <a:rPr lang="en-US" dirty="0"/>
              <a:t> and </a:t>
            </a:r>
            <a:r>
              <a:rPr lang="en-US" dirty="0" err="1"/>
              <a:t>DatagramPacket</a:t>
            </a:r>
            <a:r>
              <a:rPr lang="en-US" dirty="0"/>
              <a:t> (Connection-less)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Java Socket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848600" cy="5483352"/>
          </a:xfrm>
        </p:spPr>
        <p:txBody>
          <a:bodyPr/>
          <a:lstStyle/>
          <a:p>
            <a:r>
              <a:rPr lang="en-US" dirty="0"/>
              <a:t>Java Socket programming is used for communication between the applications running on different JRE.</a:t>
            </a:r>
          </a:p>
          <a:p>
            <a:r>
              <a:rPr lang="en-US" dirty="0"/>
              <a:t>Java Socket programming can be connection-oriented or connection-less.</a:t>
            </a:r>
          </a:p>
          <a:p>
            <a:r>
              <a:rPr lang="en-US" dirty="0"/>
              <a:t>Socket and </a:t>
            </a:r>
            <a:r>
              <a:rPr lang="en-US" dirty="0" err="1"/>
              <a:t>ServerSocket</a:t>
            </a:r>
            <a:r>
              <a:rPr lang="en-US" dirty="0"/>
              <a:t> classes are used for connection-oriented socket programming and </a:t>
            </a:r>
            <a:r>
              <a:rPr lang="en-US" dirty="0" err="1"/>
              <a:t>DatagramSocket</a:t>
            </a:r>
            <a:r>
              <a:rPr lang="en-US" dirty="0"/>
              <a:t> and </a:t>
            </a:r>
            <a:r>
              <a:rPr lang="en-US" dirty="0" err="1"/>
              <a:t>DatagramPacket</a:t>
            </a:r>
            <a:r>
              <a:rPr lang="en-US" dirty="0"/>
              <a:t> classes are used for connection-less socket programming.</a:t>
            </a:r>
          </a:p>
          <a:p>
            <a:r>
              <a:rPr lang="en-US" dirty="0"/>
              <a:t>The client in socket programming must know two information:</a:t>
            </a:r>
          </a:p>
          <a:p>
            <a:r>
              <a:rPr lang="en-US" dirty="0"/>
              <a:t>IP Address of Server, and</a:t>
            </a:r>
          </a:p>
          <a:p>
            <a:r>
              <a:rPr lang="en-US" dirty="0"/>
              <a:t>Port number.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924800" cy="6092952"/>
          </a:xfrm>
        </p:spPr>
        <p:txBody>
          <a:bodyPr/>
          <a:lstStyle/>
          <a:p>
            <a:pPr>
              <a:buNone/>
            </a:pPr>
            <a:r>
              <a:rPr lang="en-US" b="1" dirty="0"/>
              <a:t>Socket class:</a:t>
            </a:r>
          </a:p>
          <a:p>
            <a:r>
              <a:rPr lang="en-US" dirty="0"/>
              <a:t>A socket is simply an endpoint for communications between the machines. The Socket class can be used to create a socket.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727D2C-03E6-4E23-A5CA-0F52E02DE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743200"/>
            <a:ext cx="9144000" cy="304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260</TotalTime>
  <Words>3315</Words>
  <Application>Microsoft Office PowerPoint</Application>
  <PresentationFormat>On-screen Show (4:3)</PresentationFormat>
  <Paragraphs>316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Century Schoolbook</vt:lpstr>
      <vt:lpstr>erdana</vt:lpstr>
      <vt:lpstr>Montserrat</vt:lpstr>
      <vt:lpstr>times new roman</vt:lpstr>
      <vt:lpstr>times new roman</vt:lpstr>
      <vt:lpstr>verdana</vt:lpstr>
      <vt:lpstr>Wingdings</vt:lpstr>
      <vt:lpstr>Wingdings 2</vt:lpstr>
      <vt:lpstr>Oriel</vt:lpstr>
      <vt:lpstr> Department of Computer          Science and Engineering </vt:lpstr>
      <vt:lpstr>NETWORKING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Socket Programming </vt:lpstr>
      <vt:lpstr>PowerPoint Presentation</vt:lpstr>
      <vt:lpstr>Common JDBC Components</vt:lpstr>
      <vt:lpstr>Example of Java Socket Programming  </vt:lpstr>
      <vt:lpstr>PowerPoint Presentation</vt:lpstr>
      <vt:lpstr>Java Socket Programming (Read-Write both side) </vt:lpstr>
      <vt:lpstr>PowerPoint Presentation</vt:lpstr>
      <vt:lpstr>Java URL </vt:lpstr>
      <vt:lpstr>Commonly used methods of Java URL class </vt:lpstr>
      <vt:lpstr>Example of Java URL class  </vt:lpstr>
      <vt:lpstr>PowerPoint Presentation</vt:lpstr>
      <vt:lpstr>Java URLConnection class </vt:lpstr>
      <vt:lpstr>PowerPoint Presentation</vt:lpstr>
      <vt:lpstr>PowerPoint Presentation</vt:lpstr>
      <vt:lpstr>PowerPoint Presentation</vt:lpstr>
      <vt:lpstr>PowerPoint Presentation</vt:lpstr>
      <vt:lpstr>Java InetAddress class </vt:lpstr>
      <vt:lpstr>Example of Java InetAddress class </vt:lpstr>
      <vt:lpstr>Java DatagramSocket and DatagramPacket:Java DatagramSocket and DatagramPacket classes are used for connection-less socket programming. </vt:lpstr>
      <vt:lpstr>Java DatagramPacket class </vt:lpstr>
      <vt:lpstr>Example of Sending DatagramPacket by DatagramSocket </vt:lpstr>
      <vt:lpstr>Example of Receiving DatagramPacket by DatagramSocket </vt:lpstr>
      <vt:lpstr>source code java programming UDP Chat server (server)  </vt:lpstr>
      <vt:lpstr>source code java programming UDP Chat server(client)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ravindra</dc:creator>
  <cp:lastModifiedBy>shksaini@gmail.com</cp:lastModifiedBy>
  <cp:revision>69</cp:revision>
  <dcterms:created xsi:type="dcterms:W3CDTF">2006-08-16T00:00:00Z</dcterms:created>
  <dcterms:modified xsi:type="dcterms:W3CDTF">2021-02-03T07:36:13Z</dcterms:modified>
</cp:coreProperties>
</file>