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30" r:id="rId2"/>
    <p:sldId id="257" r:id="rId3"/>
    <p:sldId id="258" r:id="rId4"/>
    <p:sldId id="259" r:id="rId5"/>
    <p:sldId id="260" r:id="rId6"/>
    <p:sldId id="298" r:id="rId7"/>
    <p:sldId id="299" r:id="rId8"/>
    <p:sldId id="341" r:id="rId9"/>
    <p:sldId id="300" r:id="rId10"/>
    <p:sldId id="340" r:id="rId11"/>
    <p:sldId id="301" r:id="rId12"/>
    <p:sldId id="321" r:id="rId13"/>
    <p:sldId id="322" r:id="rId14"/>
    <p:sldId id="323" r:id="rId15"/>
    <p:sldId id="342" r:id="rId16"/>
    <p:sldId id="324" r:id="rId17"/>
    <p:sldId id="344" r:id="rId18"/>
    <p:sldId id="343" r:id="rId19"/>
    <p:sldId id="325" r:id="rId20"/>
    <p:sldId id="345" r:id="rId21"/>
    <p:sldId id="346" r:id="rId22"/>
    <p:sldId id="326" r:id="rId23"/>
    <p:sldId id="347" r:id="rId24"/>
    <p:sldId id="348" r:id="rId25"/>
    <p:sldId id="328" r:id="rId26"/>
    <p:sldId id="349" r:id="rId27"/>
    <p:sldId id="329" r:id="rId28"/>
    <p:sldId id="331" r:id="rId29"/>
    <p:sldId id="332" r:id="rId30"/>
    <p:sldId id="333" r:id="rId31"/>
    <p:sldId id="334" r:id="rId32"/>
    <p:sldId id="335" r:id="rId33"/>
    <p:sldId id="336" r:id="rId34"/>
    <p:sldId id="350" r:id="rId35"/>
    <p:sldId id="337" r:id="rId36"/>
    <p:sldId id="351" r:id="rId37"/>
    <p:sldId id="338" r:id="rId38"/>
    <p:sldId id="352" r:id="rId39"/>
    <p:sldId id="353" r:id="rId40"/>
    <p:sldId id="354" r:id="rId41"/>
    <p:sldId id="361" r:id="rId42"/>
    <p:sldId id="362" r:id="rId43"/>
    <p:sldId id="355" r:id="rId44"/>
    <p:sldId id="356" r:id="rId45"/>
    <p:sldId id="357" r:id="rId46"/>
    <p:sldId id="359" r:id="rId47"/>
    <p:sldId id="358" r:id="rId48"/>
    <p:sldId id="360" r:id="rId49"/>
    <p:sldId id="363" r:id="rId50"/>
    <p:sldId id="369" r:id="rId51"/>
    <p:sldId id="364" r:id="rId52"/>
    <p:sldId id="365" r:id="rId53"/>
    <p:sldId id="366" r:id="rId54"/>
    <p:sldId id="367" r:id="rId55"/>
    <p:sldId id="368" r:id="rId56"/>
    <p:sldId id="370" r:id="rId57"/>
    <p:sldId id="371" r:id="rId58"/>
    <p:sldId id="372" r:id="rId59"/>
    <p:sldId id="373" r:id="rId60"/>
    <p:sldId id="374" r:id="rId61"/>
    <p:sldId id="375" r:id="rId62"/>
    <p:sldId id="376" r:id="rId63"/>
    <p:sldId id="377" r:id="rId64"/>
    <p:sldId id="378" r:id="rId65"/>
    <p:sldId id="379" r:id="rId66"/>
    <p:sldId id="339"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1/29/2021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1/29/2021</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1/29/2021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1/29/2021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1D8BD707-D9CF-40AE-B4C6-C98DA3205C09}" type="datetimeFigureOut">
              <a:rPr lang="en-US" smtClean="0"/>
              <a:pPr/>
              <a:t>1/29/2021</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1/29/2021</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1/29/2021</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1/29/2021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javatpoint.com/example-to-connect-to-the-oracle-database"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java.sun.com/docs/books/tutorial/jdbc/index.html" TargetMode="External"/><Relationship Id="rId7" Type="http://schemas.openxmlformats.org/officeDocument/2006/relationships/hyperlink" Target="http://java.sun.com/docs/books/jdbc/" TargetMode="External"/><Relationship Id="rId2" Type="http://schemas.openxmlformats.org/officeDocument/2006/relationships/hyperlink" Target="http://java.sun.com/products/jdbc/index.html" TargetMode="External"/><Relationship Id="rId1" Type="http://schemas.openxmlformats.org/officeDocument/2006/relationships/slideLayout" Target="../slideLayouts/slideLayout2.xml"/><Relationship Id="rId6" Type="http://schemas.openxmlformats.org/officeDocument/2006/relationships/hyperlink" Target="http://java.sun.com/j2se/1.4.2/docs/guide/jdbc/getstart/GettingStartedTOC.fm.html" TargetMode="External"/><Relationship Id="rId5" Type="http://schemas.openxmlformats.org/officeDocument/2006/relationships/hyperlink" Target="http://java.sun.com/j2se/1.4.2/docs/api/java/sql/package-summary.html" TargetMode="External"/><Relationship Id="rId4" Type="http://schemas.openxmlformats.org/officeDocument/2006/relationships/hyperlink" Target="http://java.sun.com/j2se/1.4.2/docs/guide/jdbc/index.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1142999"/>
          </a:xfrm>
        </p:spPr>
        <p:txBody>
          <a:bodyPr>
            <a:normAutofit fontScale="90000"/>
          </a:bodyPr>
          <a:lstStyle/>
          <a:p>
            <a:pPr algn="ctr"/>
            <a:r>
              <a:rPr lang="en-US" dirty="0"/>
              <a:t> Department of Computer </a:t>
            </a:r>
            <a:br>
              <a:rPr lang="en-US" dirty="0"/>
            </a:br>
            <a:r>
              <a:rPr lang="en-US" dirty="0"/>
              <a:t>        Science and Engineering</a:t>
            </a:r>
            <a:br>
              <a:rPr lang="en-US" dirty="0">
                <a:solidFill>
                  <a:schemeClr val="tx1"/>
                </a:solidFill>
              </a:rPr>
            </a:br>
            <a:endParaRPr lang="en-US" dirty="0">
              <a:solidFill>
                <a:schemeClr val="tx1"/>
              </a:solidFill>
            </a:endParaRPr>
          </a:p>
        </p:txBody>
      </p:sp>
      <p:sp>
        <p:nvSpPr>
          <p:cNvPr id="3" name="Subtitle 2"/>
          <p:cNvSpPr>
            <a:spLocks noGrp="1"/>
          </p:cNvSpPr>
          <p:nvPr>
            <p:ph type="subTitle" idx="1"/>
          </p:nvPr>
        </p:nvSpPr>
        <p:spPr>
          <a:xfrm>
            <a:off x="457200" y="1600200"/>
            <a:ext cx="8305800" cy="4724400"/>
          </a:xfrm>
        </p:spPr>
        <p:txBody>
          <a:bodyPr>
            <a:normAutofit/>
          </a:bodyPr>
          <a:lstStyle/>
          <a:p>
            <a:r>
              <a:rPr lang="en-US" dirty="0">
                <a:solidFill>
                  <a:schemeClr val="tx1"/>
                </a:solidFill>
              </a:rPr>
              <a:t>			</a:t>
            </a:r>
            <a:endParaRPr lang="en-US" sz="3000" dirty="0">
              <a:solidFill>
                <a:schemeClr val="tx1"/>
              </a:solidFill>
            </a:endParaRPr>
          </a:p>
          <a:p>
            <a:pPr algn="ctr"/>
            <a:r>
              <a:rPr lang="en-US" sz="3000" dirty="0">
                <a:solidFill>
                  <a:schemeClr val="tx1"/>
                </a:solidFill>
              </a:rPr>
              <a:t>                        Advance Programming in java</a:t>
            </a:r>
            <a:r>
              <a:rPr lang="en-US" dirty="0">
                <a:solidFill>
                  <a:schemeClr val="tx1"/>
                </a:solidFill>
              </a:rPr>
              <a:t> 	</a:t>
            </a:r>
          </a:p>
          <a:p>
            <a:pPr algn="ctr"/>
            <a:r>
              <a:rPr lang="en-US" sz="2600" dirty="0">
                <a:solidFill>
                  <a:schemeClr val="tx1"/>
                </a:solidFill>
                <a:latin typeface="Times New Roman" pitchFamily="18" charset="0"/>
                <a:cs typeface="Times New Roman" pitchFamily="18" charset="0"/>
              </a:rPr>
              <a:t>                                </a:t>
            </a:r>
          </a:p>
          <a:p>
            <a:pPr algn="ctr"/>
            <a:r>
              <a:rPr lang="en-US" sz="2600" dirty="0">
                <a:solidFill>
                  <a:schemeClr val="tx1"/>
                </a:solidFill>
                <a:latin typeface="Times New Roman" pitchFamily="18" charset="0"/>
                <a:cs typeface="Times New Roman" pitchFamily="18" charset="0"/>
              </a:rPr>
              <a:t>Unit -1</a:t>
            </a:r>
          </a:p>
          <a:p>
            <a:pPr algn="ctr"/>
            <a:endParaRPr lang="en-US" sz="2600" dirty="0">
              <a:solidFill>
                <a:schemeClr val="tx1"/>
              </a:solidFill>
              <a:latin typeface="Times New Roman" pitchFamily="18" charset="0"/>
              <a:cs typeface="Times New Roman" pitchFamily="18" charset="0"/>
            </a:endParaRPr>
          </a:p>
          <a:p>
            <a:pPr algn="ctr"/>
            <a:endParaRPr lang="en-US" sz="2600" dirty="0">
              <a:solidFill>
                <a:schemeClr val="tx1"/>
              </a:solidFill>
              <a:latin typeface="Times New Roman" pitchFamily="18" charset="0"/>
              <a:cs typeface="Times New Roman" pitchFamily="18" charset="0"/>
            </a:endParaRPr>
          </a:p>
          <a:p>
            <a:pPr algn="ctr"/>
            <a:endParaRPr lang="en-US" sz="2600" dirty="0">
              <a:solidFill>
                <a:schemeClr val="tx1"/>
              </a:solidFill>
              <a:latin typeface="Times New Roman" pitchFamily="18" charset="0"/>
              <a:cs typeface="Times New Roman" pitchFamily="18" charset="0"/>
            </a:endParaRPr>
          </a:p>
          <a:p>
            <a:pPr algn="ctr"/>
            <a:r>
              <a:rPr lang="en-US" sz="2600" dirty="0">
                <a:solidFill>
                  <a:schemeClr val="tx1"/>
                </a:solidFill>
                <a:latin typeface="Times New Roman" pitchFamily="18" charset="0"/>
                <a:cs typeface="Times New Roman" pitchFamily="18" charset="0"/>
              </a:rPr>
              <a:t>                                                          Ashok Kumar Saini</a:t>
            </a:r>
            <a:endParaRPr lang="en-US" sz="2400" dirty="0">
              <a:solidFill>
                <a:schemeClr val="tx1"/>
              </a:solidFill>
              <a:latin typeface="Times New Roman" pitchFamily="18" charset="0"/>
              <a:cs typeface="Times New Roman" pitchFamily="18" charset="0"/>
            </a:endParaRPr>
          </a:p>
          <a:p>
            <a:r>
              <a:rPr lang="en-US" sz="2400" dirty="0">
                <a:solidFill>
                  <a:schemeClr val="tx1"/>
                </a:solidFill>
                <a:latin typeface="Times New Roman" pitchFamily="18" charset="0"/>
                <a:cs typeface="Times New Roman" pitchFamily="18" charset="0"/>
              </a:rPr>
              <a:t>                                                                     Assistant Professor</a:t>
            </a:r>
          </a:p>
        </p:txBody>
      </p:sp>
      <p:pic>
        <p:nvPicPr>
          <p:cNvPr id="4" name="Picture 3" descr="logoHome.png"/>
          <p:cNvPicPr>
            <a:picLocks noChangeAspect="1"/>
          </p:cNvPicPr>
          <p:nvPr/>
        </p:nvPicPr>
        <p:blipFill>
          <a:blip r:embed="rId2"/>
          <a:srcRect/>
          <a:stretch>
            <a:fillRect/>
          </a:stretch>
        </p:blipFill>
        <p:spPr bwMode="auto">
          <a:xfrm>
            <a:off x="0" y="0"/>
            <a:ext cx="1447800" cy="68580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6D780-F014-4ECF-B381-42586FE5A19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4604667-B56A-4687-8E44-EFFABA608916}"/>
              </a:ext>
            </a:extLst>
          </p:cNvPr>
          <p:cNvPicPr>
            <a:picLocks noGrp="1" noChangeAspect="1"/>
          </p:cNvPicPr>
          <p:nvPr>
            <p:ph sz="quarter" idx="1"/>
          </p:nvPr>
        </p:nvPicPr>
        <p:blipFill>
          <a:blip r:embed="rId2"/>
          <a:stretch>
            <a:fillRect/>
          </a:stretch>
        </p:blipFill>
        <p:spPr>
          <a:xfrm>
            <a:off x="628650" y="2346325"/>
            <a:ext cx="7124700" cy="3381375"/>
          </a:xfrm>
        </p:spPr>
      </p:pic>
    </p:spTree>
    <p:extLst>
      <p:ext uri="{BB962C8B-B14F-4D97-AF65-F5344CB8AC3E}">
        <p14:creationId xmlns:p14="http://schemas.microsoft.com/office/powerpoint/2010/main" val="455378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a:t>JDBC Architecture</a:t>
            </a:r>
          </a:p>
        </p:txBody>
      </p:sp>
      <p:pic>
        <p:nvPicPr>
          <p:cNvPr id="2050" name="Picture 2"/>
          <p:cNvPicPr>
            <a:picLocks noGrp="1" noChangeAspect="1" noChangeArrowheads="1"/>
          </p:cNvPicPr>
          <p:nvPr>
            <p:ph sz="quarter" idx="1"/>
          </p:nvPr>
        </p:nvPicPr>
        <p:blipFill>
          <a:blip r:embed="rId2"/>
          <a:srcRect/>
          <a:stretch>
            <a:fillRect/>
          </a:stretch>
        </p:blipFill>
        <p:spPr bwMode="auto">
          <a:xfrm>
            <a:off x="381000" y="1143000"/>
            <a:ext cx="7772400" cy="51816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Common JDBC Components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a:t>The JDBC API provides the following interfaces and classes: </a:t>
            </a:r>
          </a:p>
          <a:p>
            <a:r>
              <a:rPr lang="en-US" dirty="0"/>
              <a:t> </a:t>
            </a:r>
            <a:r>
              <a:rPr lang="en-US" dirty="0" err="1"/>
              <a:t>DriverManager</a:t>
            </a:r>
            <a:r>
              <a:rPr lang="en-US" dirty="0"/>
              <a:t>: </a:t>
            </a:r>
            <a:r>
              <a:rPr lang="en-US" b="1" dirty="0"/>
              <a:t>This class manages a list of database drivers. Matches connection requests from the java application with the proper database driver using communication </a:t>
            </a:r>
            <a:r>
              <a:rPr lang="en-US" b="1" dirty="0" err="1"/>
              <a:t>subprotocol</a:t>
            </a:r>
            <a:r>
              <a:rPr lang="en-US" b="1" dirty="0"/>
              <a:t>. </a:t>
            </a:r>
            <a:r>
              <a:rPr lang="en-US" dirty="0"/>
              <a:t>The first driver that recognizes a certain </a:t>
            </a:r>
            <a:r>
              <a:rPr lang="en-US" dirty="0" err="1"/>
              <a:t>subprotocol</a:t>
            </a:r>
            <a:r>
              <a:rPr lang="en-US" dirty="0"/>
              <a:t> under JDBC will be used to establish a database Connection. </a:t>
            </a:r>
          </a:p>
          <a:p>
            <a:r>
              <a:rPr lang="en-US" dirty="0"/>
              <a:t>Driver: </a:t>
            </a:r>
            <a:r>
              <a:rPr lang="en-US" b="1" dirty="0"/>
              <a:t>This interface handles the communications with the database server.</a:t>
            </a:r>
            <a:r>
              <a:rPr lang="en-US" dirty="0"/>
              <a:t> You will interact directly with Driver objects very rarely. Instead, you use </a:t>
            </a:r>
            <a:r>
              <a:rPr lang="en-US" dirty="0" err="1"/>
              <a:t>DriverManager</a:t>
            </a:r>
            <a:r>
              <a:rPr lang="en-US" dirty="0"/>
              <a:t> objects, which manages objects of this type. It also abstracts the details associated with working with Driver objects. </a:t>
            </a:r>
          </a:p>
          <a:p>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153400" cy="6016752"/>
          </a:xfrm>
        </p:spPr>
        <p:txBody>
          <a:bodyPr>
            <a:normAutofit lnSpcReduction="10000"/>
          </a:bodyPr>
          <a:lstStyle/>
          <a:p>
            <a:endParaRPr lang="en-US" dirty="0"/>
          </a:p>
          <a:p>
            <a:r>
              <a:rPr lang="en-US" dirty="0"/>
              <a:t>Connection: This interface with all methods for contacting a database. </a:t>
            </a:r>
            <a:r>
              <a:rPr lang="en-US" b="1" dirty="0"/>
              <a:t>The connection object represents communication context</a:t>
            </a:r>
            <a:r>
              <a:rPr lang="en-US" dirty="0"/>
              <a:t>, i.e., all communication with database is through connection object only. </a:t>
            </a:r>
          </a:p>
          <a:p>
            <a:r>
              <a:rPr lang="en-US" dirty="0"/>
              <a:t>Statement: You use objects created from this interface </a:t>
            </a:r>
            <a:r>
              <a:rPr lang="en-US" b="1" dirty="0"/>
              <a:t>to submit the SQL statements to the database</a:t>
            </a:r>
            <a:r>
              <a:rPr lang="en-US" dirty="0"/>
              <a:t>. Some derived interfaces accept parameters in addition to executing stored procedures. </a:t>
            </a:r>
          </a:p>
          <a:p>
            <a:r>
              <a:rPr lang="en-US" dirty="0" err="1"/>
              <a:t>ResultSet</a:t>
            </a:r>
            <a:r>
              <a:rPr lang="en-US" dirty="0"/>
              <a:t>: </a:t>
            </a:r>
            <a:r>
              <a:rPr lang="en-US" b="1" dirty="0"/>
              <a:t>These objects hold data retrieved from a database after you execute an SQL query using Statement objects.</a:t>
            </a:r>
            <a:r>
              <a:rPr lang="en-US" dirty="0"/>
              <a:t> It acts as an </a:t>
            </a:r>
            <a:r>
              <a:rPr lang="en-US" dirty="0" err="1"/>
              <a:t>iterator</a:t>
            </a:r>
            <a:r>
              <a:rPr lang="en-US" dirty="0"/>
              <a:t> to allow you to move through its data. </a:t>
            </a:r>
          </a:p>
          <a:p>
            <a:r>
              <a:rPr lang="en-US" dirty="0" err="1"/>
              <a:t>SQLException</a:t>
            </a:r>
            <a:r>
              <a:rPr lang="en-US" dirty="0"/>
              <a:t>: This class handles any errors that occur in a database application.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b="1" dirty="0"/>
              <a:t>What is JDBC Driver? </a:t>
            </a:r>
            <a:endParaRPr lang="en-US" dirty="0"/>
          </a:p>
        </p:txBody>
      </p:sp>
      <p:sp>
        <p:nvSpPr>
          <p:cNvPr id="3" name="Content Placeholder 2"/>
          <p:cNvSpPr>
            <a:spLocks noGrp="1"/>
          </p:cNvSpPr>
          <p:nvPr>
            <p:ph sz="quarter" idx="1"/>
          </p:nvPr>
        </p:nvSpPr>
        <p:spPr>
          <a:xfrm>
            <a:off x="457200" y="1219200"/>
            <a:ext cx="8001000" cy="5254752"/>
          </a:xfrm>
        </p:spPr>
        <p:txBody>
          <a:bodyPr>
            <a:normAutofit/>
          </a:bodyPr>
          <a:lstStyle/>
          <a:p>
            <a:r>
              <a:rPr lang="en-US" dirty="0"/>
              <a:t>JDBC drivers implement the defined interfaces in the JDBC API, for interacting with your database server. </a:t>
            </a:r>
          </a:p>
          <a:p>
            <a:r>
              <a:rPr lang="en-US" dirty="0"/>
              <a:t>For example, using </a:t>
            </a:r>
            <a:r>
              <a:rPr lang="en-US" b="1" dirty="0"/>
              <a:t>JDBC drivers enable you to open database connections and to interact with it by sending SQL or database commands then receiving results with Java. </a:t>
            </a:r>
          </a:p>
          <a:p>
            <a:r>
              <a:rPr lang="en-US" dirty="0"/>
              <a:t>The </a:t>
            </a:r>
            <a:r>
              <a:rPr lang="en-US" b="1" i="1" dirty="0"/>
              <a:t>Java.sql </a:t>
            </a:r>
            <a:r>
              <a:rPr lang="en-US" i="1" dirty="0"/>
              <a:t>package that ships with JDK, contains various classes with their </a:t>
            </a:r>
            <a:r>
              <a:rPr lang="en-US" i="1" dirty="0" err="1"/>
              <a:t>behaviours</a:t>
            </a:r>
            <a:r>
              <a:rPr lang="en-US" i="1" dirty="0"/>
              <a:t> defined and their actual </a:t>
            </a:r>
            <a:r>
              <a:rPr lang="en-US" i="1" dirty="0" err="1"/>
              <a:t>implementaions</a:t>
            </a:r>
            <a:r>
              <a:rPr lang="en-US" i="1" dirty="0"/>
              <a:t> are done in third-party drivers. Third party vendors implements the </a:t>
            </a:r>
            <a:r>
              <a:rPr lang="en-US" i="1" dirty="0" err="1"/>
              <a:t>java.sql.Driver</a:t>
            </a:r>
            <a:r>
              <a:rPr lang="en-US" i="1" dirty="0"/>
              <a:t> interface in their database driver.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ABE02-C739-408E-B564-E3ED1E3354E8}"/>
              </a:ext>
            </a:extLst>
          </p:cNvPr>
          <p:cNvSpPr>
            <a:spLocks noGrp="1"/>
          </p:cNvSpPr>
          <p:nvPr>
            <p:ph type="title"/>
          </p:nvPr>
        </p:nvSpPr>
        <p:spPr/>
        <p:txBody>
          <a:bodyPr/>
          <a:lstStyle/>
          <a:p>
            <a:r>
              <a:rPr lang="en-IN" b="0" i="0" dirty="0">
                <a:solidFill>
                  <a:srgbClr val="610B38"/>
                </a:solidFill>
                <a:effectLst/>
                <a:latin typeface="erdana"/>
              </a:rPr>
              <a:t>JDBC Driver</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09C8FA52-352B-4365-80F5-20B627DA848C}"/>
              </a:ext>
            </a:extLst>
          </p:cNvPr>
          <p:cNvSpPr>
            <a:spLocks noGrp="1"/>
          </p:cNvSpPr>
          <p:nvPr>
            <p:ph sz="quarter" idx="1"/>
          </p:nvPr>
        </p:nvSpPr>
        <p:spPr/>
        <p:txBody>
          <a:bodyPr/>
          <a:lstStyle/>
          <a:p>
            <a:pPr marL="0" indent="0" algn="just">
              <a:buNone/>
            </a:pPr>
            <a:r>
              <a:rPr lang="en-IN" b="0" i="0" dirty="0">
                <a:solidFill>
                  <a:srgbClr val="000000"/>
                </a:solidFill>
                <a:effectLst/>
                <a:latin typeface="Times New Roman" panose="02020603050405020304" pitchFamily="18" charset="0"/>
                <a:cs typeface="Times New Roman" panose="02020603050405020304" pitchFamily="18" charset="0"/>
              </a:rPr>
              <a:t>JDBC Driver is a software component that enables java application to interact with the database. There are 4 types of JDBC drivers:</a:t>
            </a:r>
          </a:p>
          <a:p>
            <a:pPr marL="0" indent="0" algn="just">
              <a:buNone/>
            </a:pPr>
            <a:endParaRPr lang="en-IN" b="0"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IN" b="0" i="0" dirty="0">
                <a:solidFill>
                  <a:srgbClr val="000000"/>
                </a:solidFill>
                <a:effectLst/>
                <a:latin typeface="Times New Roman" panose="02020603050405020304" pitchFamily="18" charset="0"/>
                <a:cs typeface="Times New Roman" panose="02020603050405020304" pitchFamily="18" charset="0"/>
              </a:rPr>
              <a:t>JDBC-ODBC bridge driver</a:t>
            </a:r>
          </a:p>
          <a:p>
            <a:pPr algn="just">
              <a:buFont typeface="+mj-lt"/>
              <a:buAutoNum type="arabicPeriod"/>
            </a:pPr>
            <a:r>
              <a:rPr lang="en-IN" b="0" i="0" dirty="0">
                <a:solidFill>
                  <a:srgbClr val="000000"/>
                </a:solidFill>
                <a:effectLst/>
                <a:latin typeface="Times New Roman" panose="02020603050405020304" pitchFamily="18" charset="0"/>
                <a:cs typeface="Times New Roman" panose="02020603050405020304" pitchFamily="18" charset="0"/>
              </a:rPr>
              <a:t>Native-API driver (partially java driver)</a:t>
            </a:r>
          </a:p>
          <a:p>
            <a:pPr algn="just">
              <a:buFont typeface="+mj-lt"/>
              <a:buAutoNum type="arabicPeriod"/>
            </a:pPr>
            <a:r>
              <a:rPr lang="en-IN" b="0" i="0" dirty="0">
                <a:solidFill>
                  <a:srgbClr val="000000"/>
                </a:solidFill>
                <a:effectLst/>
                <a:latin typeface="Times New Roman" panose="02020603050405020304" pitchFamily="18" charset="0"/>
                <a:cs typeface="Times New Roman" panose="02020603050405020304" pitchFamily="18" charset="0"/>
              </a:rPr>
              <a:t>Network Protocol driver (fully java driver)</a:t>
            </a:r>
          </a:p>
          <a:p>
            <a:pPr algn="just">
              <a:buFont typeface="+mj-lt"/>
              <a:buAutoNum type="arabicPeriod"/>
            </a:pPr>
            <a:r>
              <a:rPr lang="en-IN" b="0" i="0" dirty="0">
                <a:solidFill>
                  <a:srgbClr val="000000"/>
                </a:solidFill>
                <a:effectLst/>
                <a:latin typeface="Times New Roman" panose="02020603050405020304" pitchFamily="18" charset="0"/>
                <a:cs typeface="Times New Roman" panose="02020603050405020304" pitchFamily="18" charset="0"/>
              </a:rPr>
              <a:t>Thin driver (fully java driver)</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0357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JDBC Drivers Types </a:t>
            </a:r>
            <a:endParaRPr lang="en-US" dirty="0"/>
          </a:p>
        </p:txBody>
      </p:sp>
      <p:sp>
        <p:nvSpPr>
          <p:cNvPr id="3" name="Content Placeholder 2"/>
          <p:cNvSpPr>
            <a:spLocks noGrp="1"/>
          </p:cNvSpPr>
          <p:nvPr>
            <p:ph sz="quarter" idx="1"/>
          </p:nvPr>
        </p:nvSpPr>
        <p:spPr/>
        <p:txBody>
          <a:bodyPr>
            <a:normAutofit/>
          </a:bodyPr>
          <a:lstStyle/>
          <a:p>
            <a:r>
              <a:rPr lang="en-US" b="1" dirty="0"/>
              <a:t>Type 1: JDBC-ODBC Bridge Driver </a:t>
            </a:r>
          </a:p>
          <a:p>
            <a:r>
              <a:rPr lang="en-US" dirty="0"/>
              <a:t>In a Type 1 driver, a JDBC bridge is used to access ODBC drivers installed on each client machine. Using ODBC, requires configuring on your system a Data Source Name (DSN) that represents the target database. </a:t>
            </a:r>
          </a:p>
          <a:p>
            <a:r>
              <a:rPr lang="en-US" dirty="0"/>
              <a:t>When Java first came out, this was a useful driver because most databases only supported ODBC access but now this type of driver is recommended only for experimental use or when no other alternative is available.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45983-41C0-45A0-AAAA-28F903B71916}"/>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F9EFC63A-849A-4B2B-B303-5466221EAF5A}"/>
              </a:ext>
            </a:extLst>
          </p:cNvPr>
          <p:cNvPicPr>
            <a:picLocks noGrp="1" noChangeAspect="1"/>
          </p:cNvPicPr>
          <p:nvPr>
            <p:ph sz="quarter" idx="1"/>
          </p:nvPr>
        </p:nvPicPr>
        <p:blipFill>
          <a:blip r:embed="rId2"/>
          <a:stretch>
            <a:fillRect/>
          </a:stretch>
        </p:blipFill>
        <p:spPr>
          <a:xfrm>
            <a:off x="457200" y="2141933"/>
            <a:ext cx="7467600" cy="3790159"/>
          </a:xfrm>
        </p:spPr>
      </p:pic>
    </p:spTree>
    <p:extLst>
      <p:ext uri="{BB962C8B-B14F-4D97-AF65-F5344CB8AC3E}">
        <p14:creationId xmlns:p14="http://schemas.microsoft.com/office/powerpoint/2010/main" val="4132821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A55A-6617-4AF1-8129-BB84B17EEAA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C3E7FF-6CB5-4A16-B830-DB622DE9EE8C}"/>
              </a:ext>
            </a:extLst>
          </p:cNvPr>
          <p:cNvSpPr>
            <a:spLocks noGrp="1"/>
          </p:cNvSpPr>
          <p:nvPr>
            <p:ph sz="quarter" idx="1"/>
          </p:nvPr>
        </p:nvSpPr>
        <p:spPr/>
        <p:txBody>
          <a:bodyPr>
            <a:normAutofit fontScale="92500" lnSpcReduction="20000"/>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The JDBC-ODBC bridge driver uses ODBC driver to connect to the database. The JDBC-ODBC bridge driver converts JDBC method calls into the ODBC function calls. This is now discouraged because of thin driver.</a:t>
            </a:r>
          </a:p>
          <a:p>
            <a:pPr algn="just"/>
            <a:r>
              <a:rPr lang="en-US" b="0" i="0" dirty="0">
                <a:solidFill>
                  <a:srgbClr val="000000"/>
                </a:solidFill>
                <a:effectLst/>
                <a:latin typeface="Times New Roman" panose="02020603050405020304" pitchFamily="18" charset="0"/>
                <a:cs typeface="Times New Roman" panose="02020603050405020304" pitchFamily="18" charset="0"/>
              </a:rPr>
              <a:t>Oracle does not support the JDBC-ODBC Bridge from Java 8. Oracle recommends that you use JDBC drivers provided by the vendor of your database instead of the JDBC-ODBC Bridge.</a:t>
            </a:r>
          </a:p>
          <a:p>
            <a:pPr algn="just"/>
            <a:r>
              <a:rPr lang="en-US" b="1" i="0" dirty="0">
                <a:solidFill>
                  <a:srgbClr val="610B4B"/>
                </a:solidFill>
                <a:effectLst/>
                <a:latin typeface="Times New Roman" panose="02020603050405020304" pitchFamily="18" charset="0"/>
                <a:cs typeface="Times New Roman" panose="02020603050405020304" pitchFamily="18" charset="0"/>
              </a:rPr>
              <a:t>Advantages</a:t>
            </a:r>
            <a:r>
              <a:rPr lang="en-US" b="0" i="0" dirty="0">
                <a:solidFill>
                  <a:srgbClr val="610B4B"/>
                </a:solidFill>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b="0" dirty="0">
                <a:solidFill>
                  <a:srgbClr val="000000"/>
                </a:solidFill>
                <a:effectLst/>
                <a:latin typeface="Times New Roman" panose="02020603050405020304" pitchFamily="18" charset="0"/>
                <a:cs typeface="Times New Roman" panose="02020603050405020304" pitchFamily="18" charset="0"/>
              </a:rPr>
              <a:t>easy to use.</a:t>
            </a:r>
          </a:p>
          <a:p>
            <a:pPr algn="just">
              <a:buFont typeface="Arial" panose="020B0604020202020204" pitchFamily="34" charset="0"/>
              <a:buChar char="•"/>
            </a:pPr>
            <a:r>
              <a:rPr lang="en-US" b="0" dirty="0">
                <a:solidFill>
                  <a:srgbClr val="000000"/>
                </a:solidFill>
                <a:effectLst/>
                <a:latin typeface="Times New Roman" panose="02020603050405020304" pitchFamily="18" charset="0"/>
                <a:cs typeface="Times New Roman" panose="02020603050405020304" pitchFamily="18" charset="0"/>
              </a:rPr>
              <a:t>can be easily connected to any database.</a:t>
            </a:r>
          </a:p>
          <a:p>
            <a:pPr algn="just"/>
            <a:r>
              <a:rPr lang="en-US" b="1" i="0" dirty="0">
                <a:solidFill>
                  <a:srgbClr val="610B4B"/>
                </a:solidFill>
                <a:effectLst/>
                <a:latin typeface="Times New Roman" panose="02020603050405020304" pitchFamily="18" charset="0"/>
                <a:cs typeface="Times New Roman" panose="02020603050405020304" pitchFamily="18" charset="0"/>
              </a:rPr>
              <a:t>Disadvantages:</a:t>
            </a:r>
          </a:p>
          <a:p>
            <a:pPr algn="just">
              <a:buFont typeface="Arial" panose="020B0604020202020204" pitchFamily="34" charset="0"/>
              <a:buChar char="•"/>
            </a:pPr>
            <a:r>
              <a:rPr lang="en-US" b="0" dirty="0">
                <a:solidFill>
                  <a:srgbClr val="000000"/>
                </a:solidFill>
                <a:effectLst/>
                <a:latin typeface="Times New Roman" panose="02020603050405020304" pitchFamily="18" charset="0"/>
                <a:cs typeface="Times New Roman" panose="02020603050405020304" pitchFamily="18" charset="0"/>
              </a:rPr>
              <a:t>Performance degraded because JDBC method call is converted into the ODBC function calls.</a:t>
            </a:r>
          </a:p>
          <a:p>
            <a:pPr algn="just">
              <a:buFont typeface="Arial" panose="020B0604020202020204" pitchFamily="34" charset="0"/>
              <a:buChar char="•"/>
            </a:pPr>
            <a:r>
              <a:rPr lang="en-US" b="0" dirty="0">
                <a:solidFill>
                  <a:srgbClr val="000000"/>
                </a:solidFill>
                <a:effectLst/>
                <a:latin typeface="Times New Roman" panose="02020603050405020304" pitchFamily="18" charset="0"/>
                <a:cs typeface="Times New Roman" panose="02020603050405020304" pitchFamily="18" charset="0"/>
              </a:rPr>
              <a:t>The ODBC driver needs to be installed on the client machine.</a:t>
            </a:r>
          </a:p>
          <a:p>
            <a:endParaRPr lang="en-IN" dirty="0"/>
          </a:p>
        </p:txBody>
      </p:sp>
    </p:spTree>
    <p:extLst>
      <p:ext uri="{BB962C8B-B14F-4D97-AF65-F5344CB8AC3E}">
        <p14:creationId xmlns:p14="http://schemas.microsoft.com/office/powerpoint/2010/main" val="3114128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8153400" cy="6245352"/>
          </a:xfrm>
        </p:spPr>
        <p:txBody>
          <a:bodyPr>
            <a:normAutofit/>
          </a:bodyPr>
          <a:lstStyle/>
          <a:p>
            <a:r>
              <a:rPr lang="en-US" b="1" dirty="0"/>
              <a:t>Type 2: JDBC-Native API </a:t>
            </a:r>
          </a:p>
          <a:p>
            <a:r>
              <a:rPr lang="en-US" dirty="0"/>
              <a:t>In a Type 2 driver, JDBC API calls are converted into native C/C++ API calls, which are unique to the database. These drivers are typically provided by the database vendors and used in the same manner as the JDBC-ODBC Bridge. </a:t>
            </a:r>
            <a:r>
              <a:rPr lang="en-US" b="1" dirty="0"/>
              <a:t>The vendor-specific driver must be installed on each client machine. </a:t>
            </a:r>
          </a:p>
          <a:p>
            <a:r>
              <a:rPr lang="en-US" dirty="0"/>
              <a:t>If we change the Database, we have to change the native API, as it is specific to a database and they are mostly obsolete now, but you may realize some speed increase with a Type 2 driver, because it eliminates ODBC's overhead. </a:t>
            </a:r>
          </a:p>
          <a:p>
            <a:r>
              <a:rPr lang="en-US" b="0" i="0" dirty="0">
                <a:solidFill>
                  <a:srgbClr val="000000"/>
                </a:solidFill>
                <a:effectLst/>
                <a:latin typeface="verdana" panose="020B0604030504040204" pitchFamily="34" charset="0"/>
              </a:rPr>
              <a:t>The Native API driver uses the client-side libraries of the database. The driver converts JDBC method calls into native calls of the database API. It is not written entirely in java.</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GUI Programming</a:t>
            </a:r>
          </a:p>
        </p:txBody>
      </p:sp>
      <p:sp>
        <p:nvSpPr>
          <p:cNvPr id="3" name="Content Placeholder 2"/>
          <p:cNvSpPr>
            <a:spLocks noGrp="1"/>
          </p:cNvSpPr>
          <p:nvPr>
            <p:ph sz="quarter" idx="1"/>
          </p:nvPr>
        </p:nvSpPr>
        <p:spPr>
          <a:xfrm>
            <a:off x="304800" y="1143000"/>
            <a:ext cx="8610600" cy="5334000"/>
          </a:xfrm>
        </p:spPr>
        <p:txBody>
          <a:bodyPr>
            <a:normAutofit lnSpcReduction="10000"/>
          </a:bodyPr>
          <a:lstStyle/>
          <a:p>
            <a:r>
              <a:rPr lang="en-US" dirty="0"/>
              <a:t>In this chapter we will explore the creation of graphical user interfaces (GUIs).Although console programs like the ones we have written in the preceding chapters are still very important, the majority of modern desktop applications have graphical user interfaces. </a:t>
            </a:r>
          </a:p>
          <a:p>
            <a:endParaRPr lang="en-US" dirty="0"/>
          </a:p>
          <a:p>
            <a:r>
              <a:rPr lang="en-US" dirty="0"/>
              <a:t>Supplement 3G introduced a </a:t>
            </a:r>
            <a:r>
              <a:rPr lang="en-US" dirty="0" err="1"/>
              <a:t>DrawingPanel</a:t>
            </a:r>
            <a:r>
              <a:rPr lang="en-US" dirty="0"/>
              <a:t> class that allowed you to draw two-dimensional graphics on the </a:t>
            </a:r>
            <a:r>
              <a:rPr lang="en-US" dirty="0" err="1"/>
              <a:t>screen.This</a:t>
            </a:r>
            <a:r>
              <a:rPr lang="en-US" dirty="0"/>
              <a:t> class is useful for certain applications, but writing a GUI is not the same as drawing shapes and lines onto a canvas. A real graphical user interface includes window frames which you create that contain buttons, text input fields, and other onscreen components.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DDB35-1B5C-4143-AAB9-1D62A6CA2EC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01CC7EA-B78F-4EFE-A312-0048C432DCAD}"/>
              </a:ext>
            </a:extLst>
          </p:cNvPr>
          <p:cNvPicPr>
            <a:picLocks noGrp="1" noChangeAspect="1"/>
          </p:cNvPicPr>
          <p:nvPr>
            <p:ph sz="quarter" idx="1"/>
          </p:nvPr>
        </p:nvPicPr>
        <p:blipFill>
          <a:blip r:embed="rId2"/>
          <a:stretch>
            <a:fillRect/>
          </a:stretch>
        </p:blipFill>
        <p:spPr>
          <a:xfrm>
            <a:off x="457200" y="1854700"/>
            <a:ext cx="7467600" cy="4364624"/>
          </a:xfrm>
        </p:spPr>
      </p:pic>
    </p:spTree>
    <p:extLst>
      <p:ext uri="{BB962C8B-B14F-4D97-AF65-F5344CB8AC3E}">
        <p14:creationId xmlns:p14="http://schemas.microsoft.com/office/powerpoint/2010/main" val="3944994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34EB3-754E-4C75-9398-FC90FD16957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B20DF17-EE72-4DBA-8381-8D4411B73F82}"/>
              </a:ext>
            </a:extLst>
          </p:cNvPr>
          <p:cNvSpPr>
            <a:spLocks noGrp="1"/>
          </p:cNvSpPr>
          <p:nvPr>
            <p:ph sz="quarter" idx="1"/>
          </p:nvPr>
        </p:nvSpPr>
        <p:spPr/>
        <p:txBody>
          <a:bodyPr/>
          <a:lstStyle/>
          <a:p>
            <a:pPr algn="l"/>
            <a:r>
              <a:rPr lang="en-US" b="0" i="0" dirty="0">
                <a:solidFill>
                  <a:srgbClr val="610B4B"/>
                </a:solidFill>
                <a:effectLst/>
                <a:latin typeface="erdana"/>
              </a:rPr>
              <a:t>Advantage:</a:t>
            </a:r>
          </a:p>
          <a:p>
            <a:pPr algn="l">
              <a:buFont typeface="Arial" panose="020B0604020202020204" pitchFamily="34" charset="0"/>
              <a:buChar char="•"/>
            </a:pPr>
            <a:r>
              <a:rPr lang="en-US" b="0" dirty="0">
                <a:solidFill>
                  <a:srgbClr val="000000"/>
                </a:solidFill>
                <a:effectLst/>
                <a:latin typeface="verdana" panose="020B0604030504040204" pitchFamily="34" charset="0"/>
              </a:rPr>
              <a:t>performance upgraded than JDBC-ODBC bridge driver.</a:t>
            </a:r>
          </a:p>
          <a:p>
            <a:pPr algn="l"/>
            <a:r>
              <a:rPr lang="en-US" b="0" i="0" dirty="0">
                <a:solidFill>
                  <a:srgbClr val="610B4B"/>
                </a:solidFill>
                <a:effectLst/>
                <a:latin typeface="erdana"/>
              </a:rPr>
              <a:t>Disadvantage:</a:t>
            </a:r>
          </a:p>
          <a:p>
            <a:pPr algn="l">
              <a:buFont typeface="Arial" panose="020B0604020202020204" pitchFamily="34" charset="0"/>
              <a:buChar char="•"/>
            </a:pPr>
            <a:r>
              <a:rPr lang="en-US" b="0" dirty="0">
                <a:solidFill>
                  <a:srgbClr val="000000"/>
                </a:solidFill>
                <a:effectLst/>
                <a:latin typeface="verdana" panose="020B0604030504040204" pitchFamily="34" charset="0"/>
              </a:rPr>
              <a:t>The Native driver needs to be installed on the each client machine.</a:t>
            </a:r>
          </a:p>
          <a:p>
            <a:pPr algn="l">
              <a:buFont typeface="Arial" panose="020B0604020202020204" pitchFamily="34" charset="0"/>
              <a:buChar char="•"/>
            </a:pPr>
            <a:r>
              <a:rPr lang="en-US" b="0" dirty="0">
                <a:solidFill>
                  <a:srgbClr val="000000"/>
                </a:solidFill>
                <a:effectLst/>
                <a:latin typeface="verdana" panose="020B0604030504040204" pitchFamily="34" charset="0"/>
              </a:rPr>
              <a:t>The Vendor client library needs to be installed on client machine.</a:t>
            </a:r>
          </a:p>
          <a:p>
            <a:endParaRPr lang="en-IN" dirty="0"/>
          </a:p>
        </p:txBody>
      </p:sp>
    </p:spTree>
    <p:extLst>
      <p:ext uri="{BB962C8B-B14F-4D97-AF65-F5344CB8AC3E}">
        <p14:creationId xmlns:p14="http://schemas.microsoft.com/office/powerpoint/2010/main" val="4068261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305800" cy="6016752"/>
          </a:xfrm>
        </p:spPr>
        <p:txBody>
          <a:bodyPr>
            <a:normAutofit/>
          </a:bodyPr>
          <a:lstStyle/>
          <a:p>
            <a:pPr algn="just"/>
            <a:r>
              <a:rPr lang="nl-NL" sz="2000" b="1" dirty="0"/>
              <a:t>Type 3: JDBC-Net(</a:t>
            </a:r>
            <a:r>
              <a:rPr lang="en-IN" sz="2000" b="1" dirty="0"/>
              <a:t>Network Protocol driver</a:t>
            </a:r>
            <a:r>
              <a:rPr lang="nl-NL" sz="2000" b="1" dirty="0"/>
              <a:t>) Pure Java </a:t>
            </a:r>
            <a:endParaRPr lang="nl-NL" sz="4000" b="1" dirty="0"/>
          </a:p>
          <a:p>
            <a:pPr algn="just"/>
            <a:r>
              <a:rPr lang="en-US" sz="2000" dirty="0"/>
              <a:t>In a Type 3 driver, a three-tier approach is used to access databases. The JDBC clients use standard network sockets to communicate with a middleware application server. The socket information is then translated by the middleware application server into the call format required by the DBMS, and forwarded to the database server. </a:t>
            </a:r>
          </a:p>
          <a:p>
            <a:pPr algn="just"/>
            <a:endParaRPr lang="en-US" sz="2000" dirty="0"/>
          </a:p>
          <a:p>
            <a:pPr algn="just"/>
            <a:r>
              <a:rPr lang="en-US" sz="2000" dirty="0"/>
              <a:t>This kind of driver is extremely flexible, since it requires no code installed on the client and a single driver can actually provide access to multiple databases. </a:t>
            </a:r>
          </a:p>
          <a:p>
            <a:pPr algn="just"/>
            <a:endParaRPr lang="en-US" sz="2000" dirty="0"/>
          </a:p>
          <a:p>
            <a:pPr algn="just"/>
            <a:r>
              <a:rPr lang="en-US" sz="2000" dirty="0"/>
              <a:t>The Network Protocol driver uses middleware (application server) that converts JDBC calls directly or indirectly into the vendor-specific database protocol. It is fully written in java</a:t>
            </a:r>
            <a:r>
              <a:rPr lang="en-US" sz="2000" b="0" i="0" dirty="0">
                <a:solidFill>
                  <a:srgbClr val="000000"/>
                </a:solidFill>
                <a:effectLst/>
                <a:latin typeface="verdana" panose="020B0604030504040204" pitchFamily="34" charset="0"/>
              </a:rPr>
              <a:t>.</a:t>
            </a:r>
            <a:endParaRPr 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166C6-5EB8-4AFD-A6E5-67F66F39A4F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C30AF35-4E04-4E63-B028-529D3ED76B0B}"/>
              </a:ext>
            </a:extLst>
          </p:cNvPr>
          <p:cNvPicPr>
            <a:picLocks noGrp="1" noChangeAspect="1"/>
          </p:cNvPicPr>
          <p:nvPr>
            <p:ph sz="quarter" idx="1"/>
          </p:nvPr>
        </p:nvPicPr>
        <p:blipFill>
          <a:blip r:embed="rId2"/>
          <a:stretch>
            <a:fillRect/>
          </a:stretch>
        </p:blipFill>
        <p:spPr>
          <a:xfrm>
            <a:off x="457200" y="1805527"/>
            <a:ext cx="7467600" cy="4462971"/>
          </a:xfrm>
        </p:spPr>
      </p:pic>
    </p:spTree>
    <p:extLst>
      <p:ext uri="{BB962C8B-B14F-4D97-AF65-F5344CB8AC3E}">
        <p14:creationId xmlns:p14="http://schemas.microsoft.com/office/powerpoint/2010/main" val="2875427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F8EC1-3156-4E00-B680-7804FFFDF45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235A6F9-1775-48C0-8AF1-2D3DED45C48A}"/>
              </a:ext>
            </a:extLst>
          </p:cNvPr>
          <p:cNvSpPr>
            <a:spLocks noGrp="1"/>
          </p:cNvSpPr>
          <p:nvPr>
            <p:ph sz="quarter" idx="1"/>
          </p:nvPr>
        </p:nvSpPr>
        <p:spPr/>
        <p:txBody>
          <a:bodyPr>
            <a:normAutofit/>
          </a:bodyPr>
          <a:lstStyle/>
          <a:p>
            <a:pPr algn="l"/>
            <a:r>
              <a:rPr lang="en-US" sz="2800" b="1" i="0" dirty="0">
                <a:solidFill>
                  <a:srgbClr val="610B4B"/>
                </a:solidFill>
                <a:effectLst/>
                <a:latin typeface="erdana"/>
              </a:rPr>
              <a:t>Advantage:</a:t>
            </a:r>
          </a:p>
          <a:p>
            <a:pPr algn="l">
              <a:buFont typeface="Arial" panose="020B0604020202020204" pitchFamily="34" charset="0"/>
              <a:buChar char="•"/>
            </a:pPr>
            <a:r>
              <a:rPr lang="en-US" sz="2000" b="0" dirty="0">
                <a:solidFill>
                  <a:srgbClr val="000000"/>
                </a:solidFill>
                <a:effectLst/>
                <a:latin typeface="verdana" panose="020B0604030504040204" pitchFamily="34" charset="0"/>
              </a:rPr>
              <a:t>No client side library is required because of application server that can perform many tasks like auditing, load balancing, logging etc.</a:t>
            </a:r>
          </a:p>
          <a:p>
            <a:pPr algn="l"/>
            <a:r>
              <a:rPr lang="en-US" sz="2800" b="1" i="0" dirty="0">
                <a:solidFill>
                  <a:srgbClr val="610B4B"/>
                </a:solidFill>
                <a:effectLst/>
                <a:latin typeface="erdana"/>
              </a:rPr>
              <a:t>Disadvantages:</a:t>
            </a:r>
          </a:p>
          <a:p>
            <a:pPr algn="l">
              <a:buFont typeface="Arial" panose="020B0604020202020204" pitchFamily="34" charset="0"/>
              <a:buChar char="•"/>
            </a:pPr>
            <a:r>
              <a:rPr lang="en-US" sz="2000" b="0" dirty="0">
                <a:solidFill>
                  <a:srgbClr val="000000"/>
                </a:solidFill>
                <a:effectLst/>
                <a:latin typeface="verdana" panose="020B0604030504040204" pitchFamily="34" charset="0"/>
              </a:rPr>
              <a:t>Network support is required on client machine.</a:t>
            </a:r>
          </a:p>
          <a:p>
            <a:pPr algn="l">
              <a:buFont typeface="Arial" panose="020B0604020202020204" pitchFamily="34" charset="0"/>
              <a:buChar char="•"/>
            </a:pPr>
            <a:r>
              <a:rPr lang="en-US" sz="2000" b="0" dirty="0">
                <a:solidFill>
                  <a:srgbClr val="000000"/>
                </a:solidFill>
                <a:effectLst/>
                <a:latin typeface="verdana" panose="020B0604030504040204" pitchFamily="34" charset="0"/>
              </a:rPr>
              <a:t>Requires database-specific coding to be done in the middle tier.</a:t>
            </a:r>
          </a:p>
          <a:p>
            <a:pPr algn="l">
              <a:buFont typeface="Arial" panose="020B0604020202020204" pitchFamily="34" charset="0"/>
              <a:buChar char="•"/>
            </a:pPr>
            <a:r>
              <a:rPr lang="en-US" sz="2000" b="0" dirty="0">
                <a:solidFill>
                  <a:srgbClr val="000000"/>
                </a:solidFill>
                <a:effectLst/>
                <a:latin typeface="verdana" panose="020B0604030504040204" pitchFamily="34" charset="0"/>
              </a:rPr>
              <a:t>Maintenance of Network Protocol driver becomes costly because it requires database-specific coding to be done in the middle tier.</a:t>
            </a:r>
          </a:p>
        </p:txBody>
      </p:sp>
    </p:spTree>
    <p:extLst>
      <p:ext uri="{BB962C8B-B14F-4D97-AF65-F5344CB8AC3E}">
        <p14:creationId xmlns:p14="http://schemas.microsoft.com/office/powerpoint/2010/main" val="524963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305800" cy="6016752"/>
          </a:xfrm>
        </p:spPr>
        <p:txBody>
          <a:bodyPr>
            <a:normAutofit fontScale="92500"/>
          </a:bodyPr>
          <a:lstStyle/>
          <a:p>
            <a:r>
              <a:rPr lang="fr-FR" b="1" dirty="0"/>
              <a:t>Type 4: (</a:t>
            </a:r>
            <a:r>
              <a:rPr lang="en-IN" b="1" dirty="0"/>
              <a:t>Thin driver) </a:t>
            </a:r>
            <a:r>
              <a:rPr lang="fr-FR" b="1" dirty="0"/>
              <a:t>100% Pure Java </a:t>
            </a:r>
          </a:p>
          <a:p>
            <a:endParaRPr lang="fr-FR" b="1" dirty="0"/>
          </a:p>
          <a:p>
            <a:pPr algn="just"/>
            <a:r>
              <a:rPr lang="en-US" dirty="0"/>
              <a:t>In a Type 4 driver, a pure Java-based driver communicates directly with the vendor's database through socket connection. This is the highest performance driver available for the database and is usually provided by the vendor itself. </a:t>
            </a:r>
          </a:p>
          <a:p>
            <a:pPr algn="just"/>
            <a:endParaRPr lang="en-US" dirty="0"/>
          </a:p>
          <a:p>
            <a:r>
              <a:rPr lang="en-US" dirty="0"/>
              <a:t>This kind of driver is extremely flexible, you don't need to install special software on the client or server. Further, these drivers can be downloaded dynamically.</a:t>
            </a:r>
          </a:p>
          <a:p>
            <a:pPr algn="just"/>
            <a:endParaRPr lang="en-US" dirty="0"/>
          </a:p>
          <a:p>
            <a:pPr algn="just"/>
            <a:r>
              <a:rPr lang="en-US" dirty="0"/>
              <a:t>The thin driver converts JDBC calls directly into the vendor-specific database protocol. That is why it is known as thin driver. It is fully written in Java language, these drivers can be downloaded dynamically.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B67E3-B8E8-41DA-AA6D-02F1EA85CBB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B063B5A-9820-451F-BD73-570F782C01FA}"/>
              </a:ext>
            </a:extLst>
          </p:cNvPr>
          <p:cNvPicPr>
            <a:picLocks noGrp="1" noChangeAspect="1"/>
          </p:cNvPicPr>
          <p:nvPr>
            <p:ph sz="quarter" idx="1"/>
          </p:nvPr>
        </p:nvPicPr>
        <p:blipFill>
          <a:blip r:embed="rId2"/>
          <a:stretch>
            <a:fillRect/>
          </a:stretch>
        </p:blipFill>
        <p:spPr>
          <a:xfrm>
            <a:off x="1071880" y="1600200"/>
            <a:ext cx="6238240" cy="4873625"/>
          </a:xfrm>
        </p:spPr>
      </p:pic>
    </p:spTree>
    <p:extLst>
      <p:ext uri="{BB962C8B-B14F-4D97-AF65-F5344CB8AC3E}">
        <p14:creationId xmlns:p14="http://schemas.microsoft.com/office/powerpoint/2010/main" val="1908785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305800" cy="6016752"/>
          </a:xfrm>
        </p:spPr>
        <p:txBody>
          <a:bodyPr>
            <a:normAutofit/>
          </a:bodyPr>
          <a:lstStyle/>
          <a:p>
            <a:r>
              <a:rPr lang="en-US" b="1" dirty="0"/>
              <a:t>Which Driver should be Used? </a:t>
            </a:r>
          </a:p>
          <a:p>
            <a:r>
              <a:rPr lang="en-US" dirty="0"/>
              <a:t>If you are accessing one type of database, such as Oracle, Sybase, or IBM, the preferred driver type is 4. </a:t>
            </a:r>
          </a:p>
          <a:p>
            <a:r>
              <a:rPr lang="en-US" dirty="0"/>
              <a:t>If your Java application is accessing multiple types of databases at the same time, type 3 is the preferred driver. </a:t>
            </a:r>
          </a:p>
          <a:p>
            <a:r>
              <a:rPr lang="en-US" dirty="0"/>
              <a:t>Type 2 drivers are useful in situations, where a type 3 or type 4 driver is not available yet for your database. </a:t>
            </a:r>
          </a:p>
          <a:p>
            <a:r>
              <a:rPr lang="en-US" dirty="0"/>
              <a:t>The type 1 driver is not considered a deployment-level driver, and is typically used for development and testing purposes only.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steps to use </a:t>
            </a:r>
            <a:br>
              <a:rPr lang="en-US" dirty="0"/>
            </a:br>
            <a:r>
              <a:rPr lang="en-US" dirty="0"/>
              <a:t>a database in Java</a:t>
            </a:r>
          </a:p>
        </p:txBody>
      </p:sp>
      <p:sp>
        <p:nvSpPr>
          <p:cNvPr id="3" name="Content Placeholder 2"/>
          <p:cNvSpPr>
            <a:spLocks noGrp="1"/>
          </p:cNvSpPr>
          <p:nvPr>
            <p:ph sz="quarter" idx="1"/>
          </p:nvPr>
        </p:nvSpPr>
        <p:spPr/>
        <p:txBody>
          <a:bodyPr/>
          <a:lstStyle/>
          <a:p>
            <a:r>
              <a:rPr lang="en-US" dirty="0"/>
              <a:t>1.Establish a </a:t>
            </a:r>
            <a:r>
              <a:rPr lang="en-US" b="1" dirty="0"/>
              <a:t>connection</a:t>
            </a:r>
          </a:p>
          <a:p>
            <a:r>
              <a:rPr lang="en-US" dirty="0"/>
              <a:t>2.Create JDBC </a:t>
            </a:r>
            <a:r>
              <a:rPr lang="en-US" b="1" dirty="0"/>
              <a:t>Statements</a:t>
            </a:r>
          </a:p>
          <a:p>
            <a:r>
              <a:rPr lang="en-US" dirty="0"/>
              <a:t>3.Execute </a:t>
            </a:r>
            <a:r>
              <a:rPr lang="en-US" b="1" dirty="0"/>
              <a:t>SQL</a:t>
            </a:r>
            <a:r>
              <a:rPr lang="en-US" dirty="0"/>
              <a:t> Statements</a:t>
            </a:r>
          </a:p>
          <a:p>
            <a:r>
              <a:rPr lang="en-US" dirty="0"/>
              <a:t>4.GET </a:t>
            </a:r>
            <a:r>
              <a:rPr lang="en-US" b="1" dirty="0" err="1"/>
              <a:t>ResultSet</a:t>
            </a:r>
            <a:r>
              <a:rPr lang="en-US" dirty="0"/>
              <a:t> </a:t>
            </a:r>
          </a:p>
          <a:p>
            <a:r>
              <a:rPr lang="en-US" dirty="0"/>
              <a:t>5.</a:t>
            </a:r>
            <a:r>
              <a:rPr lang="en-US" b="1" dirty="0"/>
              <a:t>Close</a:t>
            </a:r>
            <a:r>
              <a:rPr lang="en-US" dirty="0"/>
              <a:t> connections</a:t>
            </a:r>
          </a:p>
          <a:p>
            <a:endParaRPr lang="en-US" dirty="0"/>
          </a:p>
        </p:txBody>
      </p:sp>
      <p:pic>
        <p:nvPicPr>
          <p:cNvPr id="5" name="Picture 4">
            <a:extLst>
              <a:ext uri="{FF2B5EF4-FFF2-40B4-BE49-F238E27FC236}">
                <a16:creationId xmlns:a16="http://schemas.microsoft.com/office/drawing/2014/main" id="{26AD7C02-3769-42E8-8013-E6D35944378D}"/>
              </a:ext>
            </a:extLst>
          </p:cNvPr>
          <p:cNvPicPr>
            <a:picLocks noChangeAspect="1"/>
          </p:cNvPicPr>
          <p:nvPr/>
        </p:nvPicPr>
        <p:blipFill>
          <a:blip r:embed="rId2"/>
          <a:stretch>
            <a:fillRect/>
          </a:stretch>
        </p:blipFill>
        <p:spPr>
          <a:xfrm>
            <a:off x="4876800" y="274638"/>
            <a:ext cx="4800600" cy="602932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Establish a connection</a:t>
            </a:r>
          </a:p>
        </p:txBody>
      </p:sp>
      <p:sp>
        <p:nvSpPr>
          <p:cNvPr id="3" name="Content Placeholder 2"/>
          <p:cNvSpPr>
            <a:spLocks noGrp="1"/>
          </p:cNvSpPr>
          <p:nvPr>
            <p:ph sz="quarter" idx="1"/>
          </p:nvPr>
        </p:nvSpPr>
        <p:spPr/>
        <p:txBody>
          <a:bodyPr>
            <a:normAutofit lnSpcReduction="10000"/>
          </a:bodyPr>
          <a:lstStyle/>
          <a:p>
            <a:pPr>
              <a:lnSpc>
                <a:spcPct val="90000"/>
              </a:lnSpc>
            </a:pPr>
            <a:r>
              <a:rPr lang="en-US" sz="2100" b="1" dirty="0"/>
              <a:t>import java.sql.*;</a:t>
            </a:r>
          </a:p>
          <a:p>
            <a:pPr>
              <a:lnSpc>
                <a:spcPct val="90000"/>
              </a:lnSpc>
            </a:pPr>
            <a:r>
              <a:rPr lang="en-US" sz="2100" b="1" dirty="0"/>
              <a:t>Load the vendor specific driver(</a:t>
            </a:r>
            <a:r>
              <a:rPr lang="en-IN" sz="2100" b="1" dirty="0"/>
              <a:t>Register the driver class)</a:t>
            </a:r>
            <a:endParaRPr lang="en-US" sz="2100" b="1" dirty="0"/>
          </a:p>
          <a:p>
            <a:pPr marL="742950" lvl="1" indent="-285750">
              <a:lnSpc>
                <a:spcPct val="90000"/>
              </a:lnSpc>
            </a:pPr>
            <a:r>
              <a:rPr lang="en-US" dirty="0" err="1"/>
              <a:t>Class.forName</a:t>
            </a:r>
            <a:r>
              <a:rPr lang="en-US" dirty="0"/>
              <a:t>("</a:t>
            </a:r>
            <a:r>
              <a:rPr lang="en-US" dirty="0" err="1"/>
              <a:t>oracle.jdbc.driver.OracleDriver</a:t>
            </a:r>
            <a:r>
              <a:rPr lang="en-US" dirty="0"/>
              <a:t>");</a:t>
            </a:r>
          </a:p>
          <a:p>
            <a:pPr marL="1143000" lvl="2" indent="-228600">
              <a:lnSpc>
                <a:spcPct val="90000"/>
              </a:lnSpc>
            </a:pPr>
            <a:r>
              <a:rPr lang="en-US" sz="2100" dirty="0"/>
              <a:t>The </a:t>
            </a:r>
            <a:r>
              <a:rPr lang="en-US" sz="2100" dirty="0" err="1"/>
              <a:t>forName</a:t>
            </a:r>
            <a:r>
              <a:rPr lang="en-US" sz="2100" dirty="0"/>
              <a:t>() method of Class </a:t>
            </a:r>
            <a:r>
              <a:rPr lang="en-US" sz="2100" dirty="0" err="1"/>
              <a:t>class</a:t>
            </a:r>
            <a:r>
              <a:rPr lang="en-US" sz="2100" dirty="0"/>
              <a:t> is used to register the driver class. This method is used to dynamically load the driver class.</a:t>
            </a:r>
          </a:p>
          <a:p>
            <a:pPr marL="1143000" lvl="2" indent="-228600">
              <a:lnSpc>
                <a:spcPct val="90000"/>
              </a:lnSpc>
            </a:pPr>
            <a:r>
              <a:rPr lang="en-US" sz="2100" dirty="0"/>
              <a:t>Dynamically loads a driver class, for Oracle database</a:t>
            </a:r>
          </a:p>
          <a:p>
            <a:pPr>
              <a:lnSpc>
                <a:spcPct val="90000"/>
              </a:lnSpc>
            </a:pPr>
            <a:r>
              <a:rPr lang="en-US" sz="2100" b="1" dirty="0"/>
              <a:t>Make the connection </a:t>
            </a:r>
          </a:p>
          <a:p>
            <a:pPr marL="742950" lvl="1" indent="-285750">
              <a:lnSpc>
                <a:spcPct val="90000"/>
              </a:lnSpc>
            </a:pPr>
            <a:r>
              <a:rPr lang="en-US" dirty="0"/>
              <a:t>Connection con = </a:t>
            </a:r>
            <a:r>
              <a:rPr lang="en-US" dirty="0" err="1"/>
              <a:t>DriverManager.getConnection</a:t>
            </a:r>
            <a:r>
              <a:rPr lang="en-US" dirty="0"/>
              <a:t>( "</a:t>
            </a:r>
            <a:r>
              <a:rPr lang="en-US" dirty="0" err="1"/>
              <a:t>jdbc:oracle:thin</a:t>
            </a:r>
            <a:r>
              <a:rPr lang="en-US" dirty="0"/>
              <a:t>:@oracle-prod:1521:OPROD", username, passwd); </a:t>
            </a:r>
          </a:p>
          <a:p>
            <a:pPr marL="1143000" lvl="2" indent="-228600">
              <a:lnSpc>
                <a:spcPct val="90000"/>
              </a:lnSpc>
            </a:pPr>
            <a:r>
              <a:rPr lang="en-US" sz="2100" dirty="0"/>
              <a:t>The </a:t>
            </a:r>
            <a:r>
              <a:rPr lang="en-US" sz="2100" dirty="0" err="1"/>
              <a:t>getConnection</a:t>
            </a:r>
            <a:r>
              <a:rPr lang="en-US" sz="2100" dirty="0"/>
              <a:t>() method of </a:t>
            </a:r>
            <a:r>
              <a:rPr lang="en-US" sz="2100" dirty="0" err="1"/>
              <a:t>DriverManager</a:t>
            </a:r>
            <a:r>
              <a:rPr lang="en-US" sz="2100" dirty="0"/>
              <a:t> class is used to establish connection with the database.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001000" cy="6016752"/>
          </a:xfrm>
        </p:spPr>
        <p:txBody>
          <a:bodyPr/>
          <a:lstStyle/>
          <a:p>
            <a:r>
              <a:rPr lang="en-US" dirty="0"/>
              <a:t>Graphical Input and Output with Option Panes The simplest way to create a graphical window in Java is to have an option pane pop up. An option pane is a simple message box that appears on the screen and presents a message or a request for input to the user.</a:t>
            </a:r>
          </a:p>
          <a:p>
            <a:pPr>
              <a:buNone/>
            </a:pPr>
            <a:endParaRPr lang="en-US" dirty="0"/>
          </a:p>
          <a:p>
            <a:r>
              <a:rPr lang="en-US" dirty="0"/>
              <a:t>import </a:t>
            </a:r>
            <a:r>
              <a:rPr lang="en-US" dirty="0" err="1"/>
              <a:t>javax.swing</a:t>
            </a:r>
            <a:r>
              <a:rPr lang="en-US" dirty="0"/>
              <a:t>.*; // for GUI components </a:t>
            </a:r>
            <a:r>
              <a:rPr lang="en-US" dirty="0" err="1"/>
              <a:t>JOptionPane</a:t>
            </a:r>
            <a:r>
              <a:rPr lang="en-US" dirty="0"/>
              <a:t> can be thought of as a rough graphical equivalent of </a:t>
            </a:r>
            <a:r>
              <a:rPr lang="en-US" dirty="0" err="1"/>
              <a:t>System.out.println</a:t>
            </a:r>
            <a:r>
              <a:rPr lang="en-US" dirty="0"/>
              <a:t> output and Scanner console input. The following program creates a “Hello, world!” message on the screen with the use of </a:t>
            </a:r>
            <a:r>
              <a:rPr lang="en-US" dirty="0" err="1"/>
              <a:t>JOptionPane</a:t>
            </a:r>
            <a:r>
              <a:rPr lang="en-US"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Create JDBC statement(s)</a:t>
            </a:r>
          </a:p>
        </p:txBody>
      </p:sp>
      <p:sp>
        <p:nvSpPr>
          <p:cNvPr id="3" name="Content Placeholder 2"/>
          <p:cNvSpPr>
            <a:spLocks noGrp="1"/>
          </p:cNvSpPr>
          <p:nvPr>
            <p:ph sz="quarter" idx="1"/>
          </p:nvPr>
        </p:nvSpPr>
        <p:spPr/>
        <p:txBody>
          <a:bodyPr/>
          <a:lstStyle/>
          <a:p>
            <a:r>
              <a:rPr lang="en-US" dirty="0">
                <a:latin typeface="Arial Unicode MS" pitchFamily="34" charset="-128"/>
              </a:rPr>
              <a:t>Statement stmt = </a:t>
            </a:r>
            <a:r>
              <a:rPr lang="en-US" dirty="0" err="1">
                <a:latin typeface="Arial Unicode MS" pitchFamily="34" charset="-128"/>
              </a:rPr>
              <a:t>con.createStatement</a:t>
            </a:r>
            <a:r>
              <a:rPr lang="en-US" dirty="0">
                <a:latin typeface="Arial Unicode MS" pitchFamily="34" charset="-128"/>
              </a:rPr>
              <a:t>() ; </a:t>
            </a:r>
          </a:p>
          <a:p>
            <a:r>
              <a:rPr lang="en-US" dirty="0"/>
              <a:t>Creates a Statement object for sending SQL statements to the database</a:t>
            </a:r>
          </a:p>
          <a:p>
            <a:endParaRPr lang="en-US" dirty="0"/>
          </a:p>
          <a:p>
            <a:r>
              <a:rPr lang="en-IN" b="0" i="0" dirty="0">
                <a:solidFill>
                  <a:srgbClr val="610B4B"/>
                </a:solidFill>
                <a:effectLst/>
                <a:latin typeface="erdana"/>
              </a:rPr>
              <a:t>Execute the query</a:t>
            </a:r>
          </a:p>
          <a:p>
            <a:endParaRPr lang="en-US" dirty="0"/>
          </a:p>
          <a:p>
            <a:endParaRPr lang="en-US" dirty="0"/>
          </a:p>
        </p:txBody>
      </p:sp>
      <p:graphicFrame>
        <p:nvGraphicFramePr>
          <p:cNvPr id="6" name="Table 5">
            <a:extLst>
              <a:ext uri="{FF2B5EF4-FFF2-40B4-BE49-F238E27FC236}">
                <a16:creationId xmlns:a16="http://schemas.microsoft.com/office/drawing/2014/main" id="{D67E9886-CD91-40C7-8964-02F343AF9B3B}"/>
              </a:ext>
            </a:extLst>
          </p:cNvPr>
          <p:cNvGraphicFramePr>
            <a:graphicFrameLocks noGrp="1"/>
          </p:cNvGraphicFramePr>
          <p:nvPr>
            <p:extLst>
              <p:ext uri="{D42A27DB-BD31-4B8C-83A1-F6EECF244321}">
                <p14:modId xmlns:p14="http://schemas.microsoft.com/office/powerpoint/2010/main" val="379497785"/>
              </p:ext>
            </p:extLst>
          </p:nvPr>
        </p:nvGraphicFramePr>
        <p:xfrm>
          <a:off x="838200" y="3886200"/>
          <a:ext cx="7848600" cy="2209800"/>
        </p:xfrm>
        <a:graphic>
          <a:graphicData uri="http://schemas.openxmlformats.org/drawingml/2006/table">
            <a:tbl>
              <a:tblPr/>
              <a:tblGrid>
                <a:gridCol w="7848600">
                  <a:extLst>
                    <a:ext uri="{9D8B030D-6E8A-4147-A177-3AD203B41FA5}">
                      <a16:colId xmlns:a16="http://schemas.microsoft.com/office/drawing/2014/main" val="4036134048"/>
                    </a:ext>
                  </a:extLst>
                </a:gridCol>
              </a:tblGrid>
              <a:tr h="2209800">
                <a:tc>
                  <a:txBody>
                    <a:bodyPr/>
                    <a:lstStyle/>
                    <a:p>
                      <a:r>
                        <a:rPr lang="en-US" dirty="0">
                          <a:solidFill>
                            <a:srgbClr val="000000"/>
                          </a:solidFill>
                          <a:effectLst/>
                          <a:latin typeface="verdana" panose="020B0604030504040204" pitchFamily="34" charset="0"/>
                        </a:rPr>
                        <a:t>The </a:t>
                      </a:r>
                      <a:r>
                        <a:rPr lang="en-US" dirty="0" err="1">
                          <a:solidFill>
                            <a:srgbClr val="000000"/>
                          </a:solidFill>
                          <a:effectLst/>
                          <a:latin typeface="verdana" panose="020B0604030504040204" pitchFamily="34" charset="0"/>
                        </a:rPr>
                        <a:t>executeQuery</a:t>
                      </a:r>
                      <a:r>
                        <a:rPr lang="en-US" dirty="0">
                          <a:solidFill>
                            <a:srgbClr val="000000"/>
                          </a:solidFill>
                          <a:effectLst/>
                          <a:latin typeface="verdana" panose="020B0604030504040204" pitchFamily="34" charset="0"/>
                        </a:rPr>
                        <a:t>() method of Statement interface is used to execute queries to the database. This method returns the object of </a:t>
                      </a:r>
                      <a:r>
                        <a:rPr lang="en-US" dirty="0" err="1">
                          <a:solidFill>
                            <a:srgbClr val="000000"/>
                          </a:solidFill>
                          <a:effectLst/>
                          <a:latin typeface="verdana" panose="020B0604030504040204" pitchFamily="34" charset="0"/>
                        </a:rPr>
                        <a:t>ResultSet</a:t>
                      </a:r>
                      <a:r>
                        <a:rPr lang="en-US" dirty="0">
                          <a:solidFill>
                            <a:srgbClr val="000000"/>
                          </a:solidFill>
                          <a:effectLst/>
                          <a:latin typeface="verdana" panose="020B0604030504040204" pitchFamily="34" charset="0"/>
                        </a:rPr>
                        <a:t> that can be used to get all the records of a table.</a:t>
                      </a:r>
                    </a:p>
                    <a:p>
                      <a:endParaRPr lang="en-US" dirty="0">
                        <a:solidFill>
                          <a:srgbClr val="000000"/>
                        </a:solidFill>
                        <a:effectLst/>
                        <a:latin typeface="verdana" panose="020B0604030504040204" pitchFamily="34" charset="0"/>
                      </a:endParaRPr>
                    </a:p>
                  </a:txBody>
                  <a:tcPr anchor="ctr">
                    <a:lnL>
                      <a:noFill/>
                    </a:lnL>
                    <a:lnR>
                      <a:noFill/>
                    </a:lnR>
                    <a:lnT>
                      <a:noFill/>
                    </a:lnT>
                    <a:lnB>
                      <a:noFill/>
                    </a:lnB>
                    <a:solidFill>
                      <a:srgbClr val="FFFFFF"/>
                    </a:solidFill>
                  </a:tcPr>
                </a:tc>
                <a:extLst>
                  <a:ext uri="{0D108BD9-81ED-4DB2-BD59-A6C34878D82A}">
                    <a16:rowId xmlns:a16="http://schemas.microsoft.com/office/drawing/2014/main" val="2987742256"/>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Executing SQL Statements</a:t>
            </a:r>
          </a:p>
        </p:txBody>
      </p:sp>
      <p:sp>
        <p:nvSpPr>
          <p:cNvPr id="3" name="Content Placeholder 2"/>
          <p:cNvSpPr>
            <a:spLocks noGrp="1"/>
          </p:cNvSpPr>
          <p:nvPr>
            <p:ph sz="quarter" idx="1"/>
          </p:nvPr>
        </p:nvSpPr>
        <p:spPr/>
        <p:txBody>
          <a:bodyPr>
            <a:normAutofit fontScale="77500" lnSpcReduction="20000"/>
          </a:bodyPr>
          <a:lstStyle/>
          <a:p>
            <a:pPr>
              <a:lnSpc>
                <a:spcPct val="90000"/>
              </a:lnSpc>
            </a:pPr>
            <a:r>
              <a:rPr lang="en-US" dirty="0">
                <a:latin typeface="Tahoma" pitchFamily="34" charset="0"/>
              </a:rPr>
              <a:t>String </a:t>
            </a:r>
            <a:r>
              <a:rPr lang="en-US" dirty="0" err="1">
                <a:latin typeface="Tahoma" pitchFamily="34" charset="0"/>
              </a:rPr>
              <a:t>createLehigh</a:t>
            </a:r>
            <a:r>
              <a:rPr lang="en-US" dirty="0">
                <a:latin typeface="Tahoma" pitchFamily="34" charset="0"/>
              </a:rPr>
              <a:t> = </a:t>
            </a:r>
            <a:r>
              <a:rPr lang="en-US" dirty="0">
                <a:latin typeface="Arial Unicode MS" pitchFamily="34" charset="-128"/>
              </a:rPr>
              <a:t>"</a:t>
            </a:r>
            <a:r>
              <a:rPr lang="en-US" dirty="0">
                <a:latin typeface="Tahoma" pitchFamily="34" charset="0"/>
              </a:rPr>
              <a:t>Create table Lehigh </a:t>
            </a:r>
            <a:r>
              <a:rPr lang="en-US" dirty="0">
                <a:latin typeface="Arial Unicode MS" pitchFamily="34" charset="-128"/>
              </a:rPr>
              <a:t>" </a:t>
            </a:r>
            <a:r>
              <a:rPr lang="en-US" dirty="0">
                <a:latin typeface="Tahoma" pitchFamily="34" charset="0"/>
              </a:rPr>
              <a:t>+</a:t>
            </a:r>
          </a:p>
          <a:p>
            <a:pPr>
              <a:lnSpc>
                <a:spcPct val="90000"/>
              </a:lnSpc>
              <a:buFont typeface="Wingdings" pitchFamily="2" charset="2"/>
              <a:buNone/>
            </a:pPr>
            <a:r>
              <a:rPr lang="en-US" dirty="0">
                <a:latin typeface="Tahoma" pitchFamily="34" charset="0"/>
              </a:rPr>
              <a:t> 	</a:t>
            </a:r>
            <a:r>
              <a:rPr lang="en-US" dirty="0">
                <a:latin typeface="Arial Unicode MS" pitchFamily="34" charset="-128"/>
              </a:rPr>
              <a:t>"</a:t>
            </a:r>
            <a:r>
              <a:rPr lang="en-US" dirty="0">
                <a:latin typeface="Tahoma" pitchFamily="34" charset="0"/>
              </a:rPr>
              <a:t>(SSN Integer not null, Name VARCHAR(32), </a:t>
            </a:r>
            <a:r>
              <a:rPr lang="en-US" dirty="0">
                <a:latin typeface="Arial Unicode MS" pitchFamily="34" charset="-128"/>
              </a:rPr>
              <a:t>" </a:t>
            </a:r>
            <a:r>
              <a:rPr lang="en-US" dirty="0">
                <a:latin typeface="Tahoma" pitchFamily="34" charset="0"/>
              </a:rPr>
              <a:t>+ </a:t>
            </a:r>
            <a:r>
              <a:rPr lang="en-US" dirty="0">
                <a:latin typeface="Arial Unicode MS" pitchFamily="34" charset="-128"/>
              </a:rPr>
              <a:t>"</a:t>
            </a:r>
            <a:r>
              <a:rPr lang="en-US" dirty="0">
                <a:latin typeface="Tahoma" pitchFamily="34" charset="0"/>
              </a:rPr>
              <a:t>Marks Integer)</a:t>
            </a:r>
            <a:r>
              <a:rPr lang="en-US" dirty="0">
                <a:latin typeface="Arial Unicode MS" pitchFamily="34" charset="-128"/>
              </a:rPr>
              <a:t>"</a:t>
            </a:r>
            <a:r>
              <a:rPr lang="en-US" dirty="0">
                <a:latin typeface="Tahoma" pitchFamily="34" charset="0"/>
              </a:rPr>
              <a:t>;</a:t>
            </a:r>
          </a:p>
          <a:p>
            <a:pPr>
              <a:lnSpc>
                <a:spcPct val="90000"/>
              </a:lnSpc>
              <a:buFont typeface="Wingdings" pitchFamily="2" charset="2"/>
              <a:buNone/>
            </a:pPr>
            <a:r>
              <a:rPr lang="en-US" dirty="0">
                <a:latin typeface="Tahoma" pitchFamily="34" charset="0"/>
              </a:rPr>
              <a:t>	</a:t>
            </a:r>
            <a:r>
              <a:rPr lang="en-US" dirty="0" err="1">
                <a:latin typeface="Tahoma" pitchFamily="34" charset="0"/>
              </a:rPr>
              <a:t>stmt.</a:t>
            </a:r>
            <a:r>
              <a:rPr lang="en-US" b="1" dirty="0" err="1">
                <a:latin typeface="Tahoma" pitchFamily="34" charset="0"/>
              </a:rPr>
              <a:t>executeUpdate</a:t>
            </a:r>
            <a:r>
              <a:rPr lang="en-US" dirty="0">
                <a:latin typeface="Tahoma" pitchFamily="34" charset="0"/>
              </a:rPr>
              <a:t>(</a:t>
            </a:r>
            <a:r>
              <a:rPr lang="en-US" dirty="0" err="1">
                <a:latin typeface="Tahoma" pitchFamily="34" charset="0"/>
              </a:rPr>
              <a:t>createLehigh</a:t>
            </a:r>
            <a:r>
              <a:rPr lang="en-US" dirty="0">
                <a:latin typeface="Tahoma" pitchFamily="34" charset="0"/>
              </a:rPr>
              <a:t>);</a:t>
            </a:r>
          </a:p>
          <a:p>
            <a:pPr>
              <a:lnSpc>
                <a:spcPct val="90000"/>
              </a:lnSpc>
              <a:buFont typeface="Wingdings" pitchFamily="2" charset="2"/>
              <a:buNone/>
            </a:pPr>
            <a:r>
              <a:rPr lang="en-US" dirty="0">
                <a:latin typeface="Tahoma" pitchFamily="34" charset="0"/>
              </a:rPr>
              <a:t>	//What does this statement do?</a:t>
            </a:r>
          </a:p>
          <a:p>
            <a:pPr>
              <a:lnSpc>
                <a:spcPct val="90000"/>
              </a:lnSpc>
              <a:buFont typeface="Wingdings" pitchFamily="2" charset="2"/>
              <a:buNone/>
            </a:pPr>
            <a:endParaRPr lang="en-US" dirty="0">
              <a:latin typeface="Tahoma" pitchFamily="34" charset="0"/>
            </a:endParaRPr>
          </a:p>
          <a:p>
            <a:pPr>
              <a:lnSpc>
                <a:spcPct val="90000"/>
              </a:lnSpc>
            </a:pPr>
            <a:r>
              <a:rPr lang="en-US" dirty="0">
                <a:latin typeface="Tahoma" pitchFamily="34" charset="0"/>
              </a:rPr>
              <a:t>String </a:t>
            </a:r>
            <a:r>
              <a:rPr lang="en-US" dirty="0" err="1">
                <a:latin typeface="Tahoma" pitchFamily="34" charset="0"/>
              </a:rPr>
              <a:t>insertLehigh</a:t>
            </a:r>
            <a:r>
              <a:rPr lang="en-US" dirty="0">
                <a:latin typeface="Tahoma" pitchFamily="34" charset="0"/>
              </a:rPr>
              <a:t> = </a:t>
            </a:r>
            <a:r>
              <a:rPr lang="en-US" dirty="0">
                <a:latin typeface="Arial Unicode MS" pitchFamily="34" charset="-128"/>
              </a:rPr>
              <a:t>"</a:t>
            </a:r>
            <a:r>
              <a:rPr lang="en-US" dirty="0">
                <a:latin typeface="Tahoma" pitchFamily="34" charset="0"/>
              </a:rPr>
              <a:t>Insert into Lehigh values</a:t>
            </a:r>
            <a:r>
              <a:rPr lang="en-US" dirty="0">
                <a:latin typeface="Arial Unicode MS" pitchFamily="34" charset="-128"/>
              </a:rPr>
              <a:t>“ </a:t>
            </a:r>
            <a:r>
              <a:rPr lang="en-US" dirty="0">
                <a:latin typeface="Tahoma" pitchFamily="34" charset="0"/>
              </a:rPr>
              <a:t>+	</a:t>
            </a:r>
            <a:r>
              <a:rPr lang="en-US" dirty="0">
                <a:latin typeface="Arial Unicode MS" pitchFamily="34" charset="-128"/>
              </a:rPr>
              <a:t>"</a:t>
            </a:r>
            <a:r>
              <a:rPr lang="en-US" dirty="0">
                <a:latin typeface="Tahoma" pitchFamily="34" charset="0"/>
              </a:rPr>
              <a:t>(123456789,abc,100)</a:t>
            </a:r>
            <a:r>
              <a:rPr lang="en-US" dirty="0">
                <a:latin typeface="Arial Unicode MS" pitchFamily="34" charset="-128"/>
              </a:rPr>
              <a:t>"</a:t>
            </a:r>
            <a:r>
              <a:rPr lang="en-US" dirty="0">
                <a:latin typeface="Tahoma" pitchFamily="34" charset="0"/>
              </a:rPr>
              <a:t>;</a:t>
            </a:r>
          </a:p>
          <a:p>
            <a:pPr>
              <a:lnSpc>
                <a:spcPct val="90000"/>
              </a:lnSpc>
              <a:buFont typeface="Wingdings" pitchFamily="2" charset="2"/>
              <a:buNone/>
            </a:pPr>
            <a:r>
              <a:rPr lang="en-US" dirty="0">
                <a:latin typeface="Tahoma" pitchFamily="34" charset="0"/>
              </a:rPr>
              <a:t>	</a:t>
            </a:r>
            <a:r>
              <a:rPr lang="en-US" dirty="0" err="1">
                <a:latin typeface="Tahoma" pitchFamily="34" charset="0"/>
              </a:rPr>
              <a:t>stmt.</a:t>
            </a:r>
            <a:r>
              <a:rPr lang="en-US" b="1" dirty="0" err="1">
                <a:latin typeface="Tahoma" pitchFamily="34" charset="0"/>
              </a:rPr>
              <a:t>executeUpdate</a:t>
            </a:r>
            <a:r>
              <a:rPr lang="en-US" dirty="0">
                <a:latin typeface="Tahoma" pitchFamily="34" charset="0"/>
              </a:rPr>
              <a:t>(</a:t>
            </a:r>
            <a:r>
              <a:rPr lang="en-US" dirty="0" err="1">
                <a:latin typeface="Tahoma" pitchFamily="34" charset="0"/>
              </a:rPr>
              <a:t>insertLehigh</a:t>
            </a:r>
            <a:r>
              <a:rPr lang="en-US" dirty="0">
                <a:latin typeface="Tahoma" pitchFamily="34" charset="0"/>
              </a:rPr>
              <a:t>);</a:t>
            </a:r>
          </a:p>
          <a:p>
            <a:endParaRPr lang="en-IN" b="0" dirty="0">
              <a:solidFill>
                <a:srgbClr val="610B4B"/>
              </a:solidFill>
              <a:effectLst/>
              <a:latin typeface="tahoma" panose="020B0604030504040204" pitchFamily="34" charset="0"/>
            </a:endParaRPr>
          </a:p>
          <a:p>
            <a:endParaRPr lang="en-IN" dirty="0">
              <a:solidFill>
                <a:srgbClr val="610B4B"/>
              </a:solidFill>
              <a:latin typeface="tahoma" panose="020B0604030504040204" pitchFamily="34" charset="0"/>
            </a:endParaRPr>
          </a:p>
          <a:p>
            <a:r>
              <a:rPr lang="en-IN" b="1" dirty="0">
                <a:solidFill>
                  <a:srgbClr val="610B4B"/>
                </a:solidFill>
                <a:effectLst/>
                <a:latin typeface="tahoma" panose="020B0604030504040204" pitchFamily="34" charset="0"/>
              </a:rPr>
              <a:t>Example to execute query</a:t>
            </a:r>
          </a:p>
          <a:p>
            <a:pPr algn="l">
              <a:buFont typeface="+mj-lt"/>
              <a:buAutoNum type="arabicPeriod"/>
            </a:pPr>
            <a:r>
              <a:rPr lang="en-IN" b="0" i="0" dirty="0" err="1">
                <a:solidFill>
                  <a:srgbClr val="000000"/>
                </a:solidFill>
                <a:effectLst/>
                <a:latin typeface="verdana" panose="020B0604030504040204" pitchFamily="34" charset="0"/>
              </a:rPr>
              <a:t>ResultSet</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rs</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stmt.executeQuery</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"select * from emp"</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while</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rs.next</a:t>
            </a:r>
            <a:r>
              <a:rPr lang="en-IN" b="0" i="0" dirty="0">
                <a:solidFill>
                  <a:srgbClr val="000000"/>
                </a:solidFill>
                <a:effectLst/>
                <a:latin typeface="verdana" panose="020B0604030504040204" pitchFamily="34" charset="0"/>
              </a:rPr>
              <a:t>()){  </a:t>
            </a:r>
          </a:p>
          <a:p>
            <a:pPr algn="l">
              <a:buFont typeface="+mj-lt"/>
              <a:buAutoNum type="arabicPeriod"/>
            </a:pPr>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rs.getInt</a:t>
            </a:r>
            <a:r>
              <a:rPr lang="en-IN" b="0" i="0" dirty="0">
                <a:solidFill>
                  <a:srgbClr val="000000"/>
                </a:solidFill>
                <a:effectLst/>
                <a:latin typeface="verdana" panose="020B0604030504040204" pitchFamily="34" charset="0"/>
              </a:rPr>
              <a:t>(</a:t>
            </a:r>
            <a:r>
              <a:rPr lang="en-IN" b="0" i="0" dirty="0">
                <a:solidFill>
                  <a:srgbClr val="C00000"/>
                </a:solidFill>
                <a:effectLst/>
                <a:latin typeface="verdana" panose="020B0604030504040204" pitchFamily="34" charset="0"/>
              </a:rPr>
              <a:t>1</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 "</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rs.getString</a:t>
            </a:r>
            <a:r>
              <a:rPr lang="en-IN" b="0" i="0" dirty="0">
                <a:solidFill>
                  <a:srgbClr val="000000"/>
                </a:solidFill>
                <a:effectLst/>
                <a:latin typeface="verdana" panose="020B0604030504040204" pitchFamily="34" charset="0"/>
              </a:rPr>
              <a:t>(</a:t>
            </a:r>
            <a:r>
              <a:rPr lang="en-IN" b="0" i="0" dirty="0">
                <a:solidFill>
                  <a:srgbClr val="C00000"/>
                </a:solidFill>
                <a:effectLst/>
                <a:latin typeface="verdana" panose="020B0604030504040204" pitchFamily="34" charset="0"/>
              </a:rPr>
              <a:t>2</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a:t>
            </a:r>
            <a:r>
              <a:rPr lang="en-US" dirty="0" err="1"/>
              <a:t>ResultSet</a:t>
            </a:r>
            <a:endParaRPr lang="en-US" dirty="0"/>
          </a:p>
        </p:txBody>
      </p:sp>
      <p:sp>
        <p:nvSpPr>
          <p:cNvPr id="3" name="Content Placeholder 2"/>
          <p:cNvSpPr>
            <a:spLocks noGrp="1"/>
          </p:cNvSpPr>
          <p:nvPr>
            <p:ph sz="quarter" idx="1"/>
          </p:nvPr>
        </p:nvSpPr>
        <p:spPr/>
        <p:txBody>
          <a:bodyPr/>
          <a:lstStyle/>
          <a:p>
            <a:pPr>
              <a:buFont typeface="Wingdings" pitchFamily="2" charset="2"/>
              <a:buNone/>
            </a:pPr>
            <a:r>
              <a:rPr lang="en-US" dirty="0">
                <a:latin typeface="Tahoma" pitchFamily="34" charset="0"/>
              </a:rPr>
              <a:t>String </a:t>
            </a:r>
            <a:r>
              <a:rPr lang="en-US" dirty="0" err="1">
                <a:latin typeface="Tahoma" pitchFamily="34" charset="0"/>
              </a:rPr>
              <a:t>queryLehigh</a:t>
            </a:r>
            <a:r>
              <a:rPr lang="en-US" dirty="0">
                <a:latin typeface="Tahoma" pitchFamily="34" charset="0"/>
              </a:rPr>
              <a:t> = </a:t>
            </a:r>
            <a:r>
              <a:rPr lang="en-US" dirty="0">
                <a:latin typeface="Arial Unicode MS" pitchFamily="34" charset="-128"/>
              </a:rPr>
              <a:t>"</a:t>
            </a:r>
            <a:r>
              <a:rPr lang="en-US" dirty="0">
                <a:latin typeface="Tahoma" pitchFamily="34" charset="0"/>
              </a:rPr>
              <a:t>select * from Lehigh</a:t>
            </a:r>
            <a:r>
              <a:rPr lang="en-US" dirty="0">
                <a:latin typeface="Arial Unicode MS" pitchFamily="34" charset="-128"/>
              </a:rPr>
              <a:t>"</a:t>
            </a:r>
            <a:r>
              <a:rPr lang="en-US" dirty="0">
                <a:latin typeface="Tahoma" pitchFamily="34" charset="0"/>
              </a:rPr>
              <a:t>;</a:t>
            </a:r>
          </a:p>
          <a:p>
            <a:pPr>
              <a:buFont typeface="Wingdings" pitchFamily="2" charset="2"/>
              <a:buNone/>
            </a:pPr>
            <a:endParaRPr lang="en-US" dirty="0">
              <a:latin typeface="Tahoma" pitchFamily="34" charset="0"/>
            </a:endParaRPr>
          </a:p>
          <a:p>
            <a:pPr>
              <a:buFont typeface="Wingdings" pitchFamily="2" charset="2"/>
              <a:buNone/>
            </a:pPr>
            <a:r>
              <a:rPr lang="en-US" b="1" dirty="0" err="1">
                <a:latin typeface="Tahoma" pitchFamily="34" charset="0"/>
              </a:rPr>
              <a:t>ResultSet</a:t>
            </a:r>
            <a:r>
              <a:rPr lang="en-US" dirty="0">
                <a:latin typeface="Tahoma" pitchFamily="34" charset="0"/>
              </a:rPr>
              <a:t> </a:t>
            </a:r>
            <a:r>
              <a:rPr lang="en-US" dirty="0" err="1">
                <a:latin typeface="Tahoma" pitchFamily="34" charset="0"/>
              </a:rPr>
              <a:t>rs</a:t>
            </a:r>
            <a:r>
              <a:rPr lang="en-US" dirty="0">
                <a:latin typeface="Tahoma" pitchFamily="34" charset="0"/>
              </a:rPr>
              <a:t> = </a:t>
            </a:r>
            <a:r>
              <a:rPr lang="en-US" dirty="0" err="1">
                <a:latin typeface="Tahoma" pitchFamily="34" charset="0"/>
              </a:rPr>
              <a:t>Stmt.</a:t>
            </a:r>
            <a:r>
              <a:rPr lang="en-US" b="1" dirty="0" err="1">
                <a:latin typeface="Tahoma" pitchFamily="34" charset="0"/>
              </a:rPr>
              <a:t>executeQuery</a:t>
            </a:r>
            <a:r>
              <a:rPr lang="en-US" dirty="0">
                <a:latin typeface="Tahoma" pitchFamily="34" charset="0"/>
              </a:rPr>
              <a:t>(</a:t>
            </a:r>
            <a:r>
              <a:rPr lang="en-US" dirty="0" err="1">
                <a:latin typeface="Tahoma" pitchFamily="34" charset="0"/>
              </a:rPr>
              <a:t>queryLehigh</a:t>
            </a:r>
            <a:r>
              <a:rPr lang="en-US" dirty="0">
                <a:latin typeface="Tahoma" pitchFamily="34" charset="0"/>
              </a:rPr>
              <a:t>);</a:t>
            </a:r>
          </a:p>
          <a:p>
            <a:pPr>
              <a:buFont typeface="Wingdings" pitchFamily="2" charset="2"/>
              <a:buNone/>
            </a:pPr>
            <a:r>
              <a:rPr lang="en-US" dirty="0">
                <a:latin typeface="Tahoma" pitchFamily="34" charset="0"/>
              </a:rPr>
              <a:t>//What does this statement do?</a:t>
            </a:r>
          </a:p>
          <a:p>
            <a:pPr>
              <a:buFont typeface="Wingdings" pitchFamily="2" charset="2"/>
              <a:buNone/>
            </a:pPr>
            <a:endParaRPr lang="en-US" dirty="0">
              <a:latin typeface="Tahoma" pitchFamily="34" charset="0"/>
            </a:endParaRPr>
          </a:p>
          <a:p>
            <a:pPr>
              <a:buFont typeface="Wingdings" pitchFamily="2" charset="2"/>
              <a:buNone/>
            </a:pPr>
            <a:r>
              <a:rPr lang="en-US" dirty="0">
                <a:latin typeface="Tahoma" pitchFamily="34" charset="0"/>
              </a:rPr>
              <a:t>while (</a:t>
            </a:r>
            <a:r>
              <a:rPr lang="en-US" dirty="0" err="1">
                <a:latin typeface="Tahoma" pitchFamily="34" charset="0"/>
              </a:rPr>
              <a:t>rs.next</a:t>
            </a:r>
            <a:r>
              <a:rPr lang="en-US" dirty="0">
                <a:latin typeface="Tahoma" pitchFamily="34" charset="0"/>
              </a:rPr>
              <a:t>()) {	</a:t>
            </a:r>
          </a:p>
          <a:p>
            <a:pPr>
              <a:buFont typeface="Wingdings" pitchFamily="2" charset="2"/>
              <a:buNone/>
            </a:pPr>
            <a:r>
              <a:rPr lang="en-US" dirty="0">
                <a:latin typeface="Tahoma" pitchFamily="34" charset="0"/>
              </a:rPr>
              <a:t>	</a:t>
            </a:r>
            <a:r>
              <a:rPr lang="en-US" dirty="0" err="1">
                <a:latin typeface="Tahoma" pitchFamily="34" charset="0"/>
              </a:rPr>
              <a:t>int</a:t>
            </a:r>
            <a:r>
              <a:rPr lang="en-US" dirty="0">
                <a:latin typeface="Tahoma" pitchFamily="34" charset="0"/>
              </a:rPr>
              <a:t> </a:t>
            </a:r>
            <a:r>
              <a:rPr lang="en-US" dirty="0" err="1">
                <a:latin typeface="Tahoma" pitchFamily="34" charset="0"/>
              </a:rPr>
              <a:t>ssn</a:t>
            </a:r>
            <a:r>
              <a:rPr lang="en-US" dirty="0">
                <a:latin typeface="Tahoma" pitchFamily="34" charset="0"/>
              </a:rPr>
              <a:t> = </a:t>
            </a:r>
            <a:r>
              <a:rPr lang="en-US" dirty="0" err="1">
                <a:latin typeface="Tahoma" pitchFamily="34" charset="0"/>
              </a:rPr>
              <a:t>rs.getInt</a:t>
            </a:r>
            <a:r>
              <a:rPr lang="en-US" dirty="0">
                <a:latin typeface="Tahoma" pitchFamily="34" charset="0"/>
              </a:rPr>
              <a:t>(</a:t>
            </a:r>
            <a:r>
              <a:rPr lang="en-US" dirty="0">
                <a:latin typeface="Arial Unicode MS" pitchFamily="34" charset="-128"/>
              </a:rPr>
              <a:t>"</a:t>
            </a:r>
            <a:r>
              <a:rPr lang="en-US" dirty="0">
                <a:latin typeface="Tahoma" pitchFamily="34" charset="0"/>
              </a:rPr>
              <a:t>SSN</a:t>
            </a:r>
            <a:r>
              <a:rPr lang="en-US" dirty="0">
                <a:latin typeface="Arial Unicode MS" pitchFamily="34" charset="-128"/>
              </a:rPr>
              <a:t>"</a:t>
            </a:r>
            <a:r>
              <a:rPr lang="en-US" dirty="0">
                <a:latin typeface="Tahoma" pitchFamily="34" charset="0"/>
              </a:rPr>
              <a:t>);</a:t>
            </a:r>
          </a:p>
          <a:p>
            <a:pPr>
              <a:buFont typeface="Wingdings" pitchFamily="2" charset="2"/>
              <a:buNone/>
            </a:pPr>
            <a:r>
              <a:rPr lang="en-US" dirty="0">
                <a:latin typeface="Tahoma" pitchFamily="34" charset="0"/>
              </a:rPr>
              <a:t>	String name = </a:t>
            </a:r>
            <a:r>
              <a:rPr lang="en-US" dirty="0" err="1">
                <a:latin typeface="Tahoma" pitchFamily="34" charset="0"/>
              </a:rPr>
              <a:t>rs.getString</a:t>
            </a:r>
            <a:r>
              <a:rPr lang="en-US" dirty="0">
                <a:latin typeface="Tahoma" pitchFamily="34" charset="0"/>
              </a:rPr>
              <a:t>(</a:t>
            </a:r>
            <a:r>
              <a:rPr lang="en-US" dirty="0">
                <a:latin typeface="Arial Unicode MS" pitchFamily="34" charset="-128"/>
              </a:rPr>
              <a:t>"</a:t>
            </a:r>
            <a:r>
              <a:rPr lang="en-US" dirty="0">
                <a:latin typeface="Tahoma" pitchFamily="34" charset="0"/>
              </a:rPr>
              <a:t>NAME</a:t>
            </a:r>
            <a:r>
              <a:rPr lang="en-US" dirty="0">
                <a:latin typeface="Arial Unicode MS" pitchFamily="34" charset="-128"/>
              </a:rPr>
              <a:t>"</a:t>
            </a:r>
            <a:r>
              <a:rPr lang="en-US" dirty="0">
                <a:latin typeface="Tahoma" pitchFamily="34" charset="0"/>
              </a:rPr>
              <a:t>);</a:t>
            </a:r>
          </a:p>
          <a:p>
            <a:pPr>
              <a:buFont typeface="Wingdings" pitchFamily="2" charset="2"/>
              <a:buNone/>
            </a:pPr>
            <a:r>
              <a:rPr lang="en-US" dirty="0">
                <a:latin typeface="Tahoma" pitchFamily="34" charset="0"/>
              </a:rPr>
              <a:t>	</a:t>
            </a:r>
            <a:r>
              <a:rPr lang="en-US" dirty="0" err="1">
                <a:latin typeface="Tahoma" pitchFamily="34" charset="0"/>
              </a:rPr>
              <a:t>int</a:t>
            </a:r>
            <a:r>
              <a:rPr lang="en-US" dirty="0">
                <a:latin typeface="Tahoma" pitchFamily="34" charset="0"/>
              </a:rPr>
              <a:t> marks = </a:t>
            </a:r>
            <a:r>
              <a:rPr lang="en-US" dirty="0" err="1">
                <a:latin typeface="Tahoma" pitchFamily="34" charset="0"/>
              </a:rPr>
              <a:t>rs.getInt</a:t>
            </a:r>
            <a:r>
              <a:rPr lang="en-US" dirty="0">
                <a:latin typeface="Tahoma" pitchFamily="34" charset="0"/>
              </a:rPr>
              <a:t>(</a:t>
            </a:r>
            <a:r>
              <a:rPr lang="en-US" dirty="0">
                <a:latin typeface="Arial Unicode MS" pitchFamily="34" charset="-128"/>
              </a:rPr>
              <a:t>"</a:t>
            </a:r>
            <a:r>
              <a:rPr lang="en-US" dirty="0">
                <a:latin typeface="Tahoma" pitchFamily="34" charset="0"/>
              </a:rPr>
              <a:t>MARKS</a:t>
            </a:r>
            <a:r>
              <a:rPr lang="en-US" dirty="0">
                <a:latin typeface="Arial Unicode MS" pitchFamily="34" charset="-128"/>
              </a:rPr>
              <a:t>"</a:t>
            </a:r>
            <a:r>
              <a:rPr lang="en-US" dirty="0">
                <a:latin typeface="Tahoma" pitchFamily="34" charset="0"/>
              </a:rPr>
              <a:t>);</a:t>
            </a:r>
          </a:p>
          <a:p>
            <a:pPr>
              <a:buFont typeface="Wingdings" pitchFamily="2" charset="2"/>
              <a:buNone/>
            </a:pPr>
            <a:r>
              <a:rPr lang="en-US" dirty="0">
                <a:latin typeface="Tahoma" pitchFamily="34" charset="0"/>
              </a:rPr>
              <a:t>}</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Close connection</a:t>
            </a:r>
          </a:p>
        </p:txBody>
      </p:sp>
      <p:sp>
        <p:nvSpPr>
          <p:cNvPr id="3" name="Content Placeholder 2"/>
          <p:cNvSpPr>
            <a:spLocks noGrp="1"/>
          </p:cNvSpPr>
          <p:nvPr>
            <p:ph sz="quarter" idx="1"/>
          </p:nvPr>
        </p:nvSpPr>
        <p:spPr/>
        <p:txBody>
          <a:bodyPr/>
          <a:lstStyle/>
          <a:p>
            <a:r>
              <a:rPr lang="en-US" dirty="0" err="1"/>
              <a:t>stmt.close</a:t>
            </a:r>
            <a:r>
              <a:rPr lang="en-US" dirty="0"/>
              <a:t>();</a:t>
            </a:r>
          </a:p>
          <a:p>
            <a:r>
              <a:rPr lang="en-US" dirty="0" err="1"/>
              <a:t>con.close</a:t>
            </a:r>
            <a:r>
              <a:rPr lang="en-US" dirty="0"/>
              <a:t>();</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6823F-BB22-4472-8029-B455C9674FDB}"/>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B3EAA5D8-F683-4D93-B41F-9E76C48493AB}"/>
              </a:ext>
            </a:extLst>
          </p:cNvPr>
          <p:cNvGraphicFramePr>
            <a:graphicFrameLocks noGrp="1"/>
          </p:cNvGraphicFramePr>
          <p:nvPr>
            <p:ph sz="quarter" idx="1"/>
            <p:extLst>
              <p:ext uri="{D42A27DB-BD31-4B8C-83A1-F6EECF244321}">
                <p14:modId xmlns:p14="http://schemas.microsoft.com/office/powerpoint/2010/main" val="339761899"/>
              </p:ext>
            </p:extLst>
          </p:nvPr>
        </p:nvGraphicFramePr>
        <p:xfrm>
          <a:off x="381000" y="1981200"/>
          <a:ext cx="8077199" cy="2650172"/>
        </p:xfrm>
        <a:graphic>
          <a:graphicData uri="http://schemas.openxmlformats.org/drawingml/2006/table">
            <a:tbl>
              <a:tblPr/>
              <a:tblGrid>
                <a:gridCol w="8077199">
                  <a:extLst>
                    <a:ext uri="{9D8B030D-6E8A-4147-A177-3AD203B41FA5}">
                      <a16:colId xmlns:a16="http://schemas.microsoft.com/office/drawing/2014/main" val="3835717787"/>
                    </a:ext>
                  </a:extLst>
                </a:gridCol>
              </a:tblGrid>
              <a:tr h="2650172">
                <a:tc>
                  <a:txBody>
                    <a:bodyPr/>
                    <a:lstStyle/>
                    <a:p>
                      <a:r>
                        <a:rPr lang="en-US" b="1" dirty="0">
                          <a:solidFill>
                            <a:srgbClr val="000000"/>
                          </a:solidFill>
                          <a:effectLst/>
                          <a:latin typeface="verdana" panose="020B0604030504040204" pitchFamily="34" charset="0"/>
                        </a:rPr>
                        <a:t>Create a Table</a:t>
                      </a:r>
                    </a:p>
                    <a:p>
                      <a:r>
                        <a:rPr lang="en-US" dirty="0">
                          <a:solidFill>
                            <a:srgbClr val="000000"/>
                          </a:solidFill>
                          <a:effectLst/>
                          <a:latin typeface="verdana" panose="020B0604030504040204" pitchFamily="34" charset="0"/>
                        </a:rPr>
                        <a:t>Before establishing connection, let's first create a table in oracle database. Following is the SQL query to create a table.</a:t>
                      </a:r>
                    </a:p>
                  </a:txBody>
                  <a:tcPr anchor="ctr">
                    <a:lnL>
                      <a:noFill/>
                    </a:lnL>
                    <a:lnR>
                      <a:noFill/>
                    </a:lnR>
                    <a:lnT>
                      <a:noFill/>
                    </a:lnT>
                    <a:lnB>
                      <a:noFill/>
                    </a:lnB>
                    <a:solidFill>
                      <a:srgbClr val="FFFFFF"/>
                    </a:solidFill>
                  </a:tcPr>
                </a:tc>
                <a:extLst>
                  <a:ext uri="{0D108BD9-81ED-4DB2-BD59-A6C34878D82A}">
                    <a16:rowId xmlns:a16="http://schemas.microsoft.com/office/drawing/2014/main" val="4021944625"/>
                  </a:ext>
                </a:extLst>
              </a:tr>
            </a:tbl>
          </a:graphicData>
        </a:graphic>
      </p:graphicFrame>
      <p:sp>
        <p:nvSpPr>
          <p:cNvPr id="5" name="Rectangle 1">
            <a:hlinkClick r:id="rId2"/>
            <a:extLst>
              <a:ext uri="{FF2B5EF4-FFF2-40B4-BE49-F238E27FC236}">
                <a16:creationId xmlns:a16="http://schemas.microsoft.com/office/drawing/2014/main" id="{113F8127-0E37-4BA2-873A-EC5DA14D3CAD}"/>
              </a:ext>
            </a:extLst>
          </p:cNvPr>
          <p:cNvSpPr>
            <a:spLocks noChangeArrowheads="1"/>
          </p:cNvSpPr>
          <p:nvPr/>
        </p:nvSpPr>
        <p:spPr bwMode="auto">
          <a:xfrm>
            <a:off x="0" y="0"/>
            <a:ext cx="40481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100" b="0" i="0" u="none" strike="noStrike" cap="none" normalizeH="0" baseline="0">
                <a:ln>
                  <a:noFill/>
                </a:ln>
                <a:solidFill>
                  <a:srgbClr val="000000"/>
                </a:solidFill>
                <a:effectLst/>
                <a:latin typeface="Verdana" panose="020B0604030504040204" pitchFamily="34" charset="0"/>
              </a:rPr>
              <a:t>create table emp(id number(</a:t>
            </a:r>
            <a:r>
              <a:rPr kumimoji="0" lang="en-US" altLang="en-US" sz="1100" b="0" i="0" u="none" strike="noStrike" cap="none" normalizeH="0" baseline="0">
                <a:ln>
                  <a:noFill/>
                </a:ln>
                <a:solidFill>
                  <a:srgbClr val="C00000"/>
                </a:solidFill>
                <a:effectLst/>
                <a:latin typeface="Verdana" panose="020B0604030504040204" pitchFamily="34" charset="0"/>
              </a:rPr>
              <a:t>10</a:t>
            </a:r>
            <a:r>
              <a:rPr kumimoji="0" lang="en-US" altLang="en-US" sz="1100" b="0" i="0" u="none" strike="noStrike" cap="none" normalizeH="0" baseline="0">
                <a:ln>
                  <a:noFill/>
                </a:ln>
                <a:solidFill>
                  <a:srgbClr val="000000"/>
                </a:solidFill>
                <a:effectLst/>
                <a:latin typeface="Verdana" panose="020B0604030504040204" pitchFamily="34" charset="0"/>
              </a:rPr>
              <a:t>),name varchar2(</a:t>
            </a:r>
            <a:r>
              <a:rPr kumimoji="0" lang="en-US" altLang="en-US" sz="1100" b="0" i="0" u="none" strike="noStrike" cap="none" normalizeH="0" baseline="0">
                <a:ln>
                  <a:noFill/>
                </a:ln>
                <a:solidFill>
                  <a:srgbClr val="C00000"/>
                </a:solidFill>
                <a:effectLst/>
                <a:latin typeface="Verdana" panose="020B0604030504040204" pitchFamily="34" charset="0"/>
              </a:rPr>
              <a:t>40</a:t>
            </a:r>
            <a:r>
              <a:rPr kumimoji="0" lang="en-US" altLang="en-US" sz="1100" b="0" i="0" u="none" strike="noStrike" cap="none" normalizeH="0" baseline="0">
                <a:ln>
                  <a:noFill/>
                </a:ln>
                <a:solidFill>
                  <a:srgbClr val="000000"/>
                </a:solidFill>
                <a:effectLst/>
                <a:latin typeface="Verdana" panose="020B0604030504040204" pitchFamily="34" charset="0"/>
              </a:rPr>
              <a:t>),age number(</a:t>
            </a:r>
            <a:r>
              <a:rPr kumimoji="0" lang="en-US" altLang="en-US" sz="1100" b="0" i="0" u="none" strike="noStrike" cap="none" normalizeH="0" baseline="0">
                <a:ln>
                  <a:noFill/>
                </a:ln>
                <a:solidFill>
                  <a:srgbClr val="C00000"/>
                </a:solidFill>
                <a:effectLst/>
                <a:latin typeface="Verdana" panose="020B0604030504040204" pitchFamily="34" charset="0"/>
              </a:rPr>
              <a:t>3</a:t>
            </a:r>
            <a:r>
              <a:rPr kumimoji="0" lang="en-US" altLang="en-US" sz="1100" b="0" i="0" u="none" strike="noStrike" cap="none" normalizeH="0" baseline="0">
                <a:ln>
                  <a:noFill/>
                </a:ln>
                <a:solidFill>
                  <a:srgbClr val="000000"/>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039FAE3B-8859-4428-92C1-8909D4ACD427}"/>
              </a:ext>
            </a:extLst>
          </p:cNvPr>
          <p:cNvSpPr txBox="1"/>
          <p:nvPr/>
        </p:nvSpPr>
        <p:spPr>
          <a:xfrm>
            <a:off x="381000" y="5181600"/>
            <a:ext cx="8381999" cy="369332"/>
          </a:xfrm>
          <a:prstGeom prst="rect">
            <a:avLst/>
          </a:prstGeom>
          <a:noFill/>
        </p:spPr>
        <p:txBody>
          <a:bodyPr wrap="square">
            <a:spAutoFit/>
          </a:bodyPr>
          <a:lstStyle/>
          <a:p>
            <a:r>
              <a:rPr lang="en-US" b="0" i="0" dirty="0">
                <a:solidFill>
                  <a:srgbClr val="000000"/>
                </a:solidFill>
                <a:effectLst/>
                <a:latin typeface="verdana" panose="020B0604030504040204" pitchFamily="34" charset="0"/>
              </a:rPr>
              <a:t>create table emp(id number(</a:t>
            </a:r>
            <a:r>
              <a:rPr lang="en-US" b="0" i="0" dirty="0">
                <a:solidFill>
                  <a:srgbClr val="C00000"/>
                </a:solidFill>
                <a:effectLst/>
                <a:latin typeface="verdana" panose="020B0604030504040204" pitchFamily="34" charset="0"/>
              </a:rPr>
              <a:t>10</a:t>
            </a:r>
            <a:r>
              <a:rPr lang="en-US" b="0" i="0" dirty="0">
                <a:solidFill>
                  <a:srgbClr val="000000"/>
                </a:solidFill>
                <a:effectLst/>
                <a:latin typeface="verdana" panose="020B0604030504040204" pitchFamily="34" charset="0"/>
              </a:rPr>
              <a:t>),name varchar2(</a:t>
            </a:r>
            <a:r>
              <a:rPr lang="en-US" b="0" i="0" dirty="0">
                <a:solidFill>
                  <a:srgbClr val="C00000"/>
                </a:solidFill>
                <a:effectLst/>
                <a:latin typeface="verdana" panose="020B0604030504040204" pitchFamily="34" charset="0"/>
              </a:rPr>
              <a:t>40</a:t>
            </a:r>
            <a:r>
              <a:rPr lang="en-US" b="0" i="0" dirty="0">
                <a:solidFill>
                  <a:srgbClr val="000000"/>
                </a:solidFill>
                <a:effectLst/>
                <a:latin typeface="verdana" panose="020B0604030504040204" pitchFamily="34" charset="0"/>
              </a:rPr>
              <a:t>),age number(</a:t>
            </a:r>
            <a:r>
              <a:rPr lang="en-US" b="0" i="0" dirty="0">
                <a:solidFill>
                  <a:srgbClr val="C00000"/>
                </a:solidFill>
                <a:effectLst/>
                <a:latin typeface="verdana" panose="020B0604030504040204" pitchFamily="34" charset="0"/>
              </a:rPr>
              <a:t>3</a:t>
            </a:r>
            <a:r>
              <a:rPr lang="en-US" b="0" i="0" dirty="0">
                <a:solidFill>
                  <a:srgbClr val="000000"/>
                </a:solidFill>
                <a:effectLst/>
                <a:latin typeface="verdana" panose="020B0604030504040204" pitchFamily="34" charset="0"/>
              </a:rPr>
              <a:t>));</a:t>
            </a:r>
            <a:endParaRPr lang="en-IN" dirty="0"/>
          </a:p>
        </p:txBody>
      </p:sp>
    </p:spTree>
    <p:extLst>
      <p:ext uri="{BB962C8B-B14F-4D97-AF65-F5344CB8AC3E}">
        <p14:creationId xmlns:p14="http://schemas.microsoft.com/office/powerpoint/2010/main" val="12863194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Sample program: </a:t>
            </a:r>
            <a:r>
              <a:rPr lang="en-US" b="0" i="0" dirty="0">
                <a:solidFill>
                  <a:srgbClr val="610B38"/>
                </a:solidFill>
                <a:effectLst/>
                <a:latin typeface="erdana"/>
              </a:rPr>
              <a:t>Java Database Connectivity with Oracle</a:t>
            </a:r>
            <a:br>
              <a:rPr lang="en-US" b="0" i="0" dirty="0">
                <a:solidFill>
                  <a:srgbClr val="610B38"/>
                </a:solidFill>
                <a:effectLst/>
                <a:latin typeface="erdana"/>
              </a:rPr>
            </a:br>
            <a:endParaRPr lang="en-US" dirty="0"/>
          </a:p>
        </p:txBody>
      </p:sp>
      <p:sp>
        <p:nvSpPr>
          <p:cNvPr id="3" name="Content Placeholder 2"/>
          <p:cNvSpPr>
            <a:spLocks noGrp="1"/>
          </p:cNvSpPr>
          <p:nvPr>
            <p:ph sz="quarter" idx="1"/>
          </p:nvPr>
        </p:nvSpPr>
        <p:spPr>
          <a:xfrm>
            <a:off x="457200" y="1066800"/>
            <a:ext cx="7467600" cy="5791200"/>
          </a:xfrm>
        </p:spPr>
        <p:txBody>
          <a:bodyPr>
            <a:normAutofit fontScale="47500" lnSpcReduction="20000"/>
          </a:bodyPr>
          <a:lstStyle/>
          <a:p>
            <a:pPr algn="l">
              <a:buFont typeface="+mj-lt"/>
              <a:buAutoNum type="arabicPeriod"/>
            </a:pPr>
            <a:r>
              <a:rPr lang="en-IN" b="1" i="0" dirty="0">
                <a:solidFill>
                  <a:srgbClr val="006699"/>
                </a:solidFill>
                <a:effectLst/>
                <a:latin typeface="verdana" panose="020B0604030504040204" pitchFamily="34" charset="0"/>
              </a:rPr>
              <a:t>import</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java.sql</a:t>
            </a: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OracleCon</a:t>
            </a: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public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static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main(String </a:t>
            </a:r>
            <a:r>
              <a:rPr lang="en-IN" b="0" i="0" dirty="0" err="1">
                <a:solidFill>
                  <a:srgbClr val="000000"/>
                </a:solidFill>
                <a:effectLst/>
                <a:latin typeface="verdana" panose="020B0604030504040204" pitchFamily="34" charset="0"/>
              </a:rPr>
              <a:t>args</a:t>
            </a: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try</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8200"/>
                </a:solidFill>
                <a:effectLst/>
                <a:latin typeface="verdana" panose="020B0604030504040204" pitchFamily="34" charset="0"/>
              </a:rPr>
              <a:t>//step1 load the driver class</a:t>
            </a:r>
            <a:r>
              <a:rPr lang="en-IN" b="0" i="0" dirty="0">
                <a:solidFill>
                  <a:srgbClr val="000000"/>
                </a:solidFill>
                <a:effectLst/>
                <a:latin typeface="verdana" panose="020B0604030504040204" pitchFamily="34" charset="0"/>
              </a:rPr>
              <a:t>  </a:t>
            </a:r>
          </a:p>
          <a:p>
            <a:pPr algn="l">
              <a:buFont typeface="+mj-lt"/>
              <a:buAutoNum type="arabicPeriod"/>
            </a:pPr>
            <a:r>
              <a:rPr lang="en-IN" b="0" i="0" dirty="0" err="1">
                <a:solidFill>
                  <a:srgbClr val="000000"/>
                </a:solidFill>
                <a:effectLst/>
                <a:latin typeface="verdana" panose="020B0604030504040204" pitchFamily="34" charset="0"/>
              </a:rPr>
              <a:t>Class.forName</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a:t>
            </a:r>
            <a:r>
              <a:rPr lang="en-IN" b="0" i="0" dirty="0" err="1">
                <a:solidFill>
                  <a:srgbClr val="0000FF"/>
                </a:solidFill>
                <a:effectLst/>
                <a:latin typeface="verdana" panose="020B0604030504040204" pitchFamily="34" charset="0"/>
              </a:rPr>
              <a:t>oracle.jdbc.driver.OracleDriver</a:t>
            </a:r>
            <a:r>
              <a:rPr lang="en-IN" b="0" i="0" dirty="0">
                <a:solidFill>
                  <a:srgbClr val="0000FF"/>
                </a:solidFill>
                <a:effectLst/>
                <a:latin typeface="verdana" panose="020B0604030504040204" pitchFamily="34" charset="0"/>
              </a:rPr>
              <a:t>"</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8200"/>
                </a:solidFill>
                <a:effectLst/>
                <a:latin typeface="verdana" panose="020B0604030504040204" pitchFamily="34" charset="0"/>
              </a:rPr>
              <a:t>//step2 create  the connection object</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Connection con=</a:t>
            </a:r>
            <a:r>
              <a:rPr lang="en-IN" b="0" i="0" dirty="0" err="1">
                <a:solidFill>
                  <a:srgbClr val="000000"/>
                </a:solidFill>
                <a:effectLst/>
                <a:latin typeface="verdana" panose="020B0604030504040204" pitchFamily="34" charset="0"/>
              </a:rPr>
              <a:t>DriverManager.getConnection</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FF"/>
                </a:solidFill>
                <a:effectLst/>
                <a:latin typeface="verdana" panose="020B0604030504040204" pitchFamily="34" charset="0"/>
              </a:rPr>
              <a:t>"</a:t>
            </a:r>
            <a:r>
              <a:rPr lang="en-IN" b="0" i="0" dirty="0" err="1">
                <a:solidFill>
                  <a:srgbClr val="0000FF"/>
                </a:solidFill>
                <a:effectLst/>
                <a:latin typeface="verdana" panose="020B0604030504040204" pitchFamily="34" charset="0"/>
              </a:rPr>
              <a:t>jdbc:oracle:thin</a:t>
            </a:r>
            <a:r>
              <a:rPr lang="en-IN" b="0" i="0" dirty="0">
                <a:solidFill>
                  <a:srgbClr val="0000FF"/>
                </a:solidFill>
                <a:effectLst/>
                <a:latin typeface="verdana" panose="020B0604030504040204" pitchFamily="34" charset="0"/>
              </a:rPr>
              <a:t>:@localhost:1521:xe"</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"system"</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"oracle"</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8200"/>
                </a:solidFill>
                <a:effectLst/>
                <a:latin typeface="verdana" panose="020B0604030504040204" pitchFamily="34" charset="0"/>
              </a:rPr>
              <a:t>//step3 create the statement object</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Statement </a:t>
            </a:r>
            <a:r>
              <a:rPr lang="en-IN" b="0" i="0" dirty="0" err="1">
                <a:solidFill>
                  <a:srgbClr val="000000"/>
                </a:solidFill>
                <a:effectLst/>
                <a:latin typeface="verdana" panose="020B0604030504040204" pitchFamily="34" charset="0"/>
              </a:rPr>
              <a:t>stmt</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con.createStatement</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8200"/>
                </a:solidFill>
                <a:effectLst/>
                <a:latin typeface="verdana" panose="020B0604030504040204" pitchFamily="34" charset="0"/>
              </a:rPr>
              <a:t>//step4 execute query</a:t>
            </a:r>
            <a:r>
              <a:rPr lang="en-IN" b="0" i="0" dirty="0">
                <a:solidFill>
                  <a:srgbClr val="000000"/>
                </a:solidFill>
                <a:effectLst/>
                <a:latin typeface="verdana" panose="020B0604030504040204" pitchFamily="34" charset="0"/>
              </a:rPr>
              <a:t>  </a:t>
            </a:r>
          </a:p>
          <a:p>
            <a:pPr algn="l">
              <a:buFont typeface="+mj-lt"/>
              <a:buAutoNum type="arabicPeriod"/>
            </a:pPr>
            <a:r>
              <a:rPr lang="en-IN" b="0" i="0" dirty="0" err="1">
                <a:solidFill>
                  <a:srgbClr val="000000"/>
                </a:solidFill>
                <a:effectLst/>
                <a:latin typeface="verdana" panose="020B0604030504040204" pitchFamily="34" charset="0"/>
              </a:rPr>
              <a:t>ResultSet</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rs</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stmt.executeQuery</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"select * from emp"</a:t>
            </a: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while</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rs.next</a:t>
            </a:r>
            <a:r>
              <a:rPr lang="en-IN" b="0" i="0" dirty="0">
                <a:solidFill>
                  <a:srgbClr val="000000"/>
                </a:solidFill>
                <a:effectLst/>
                <a:latin typeface="verdana" panose="020B0604030504040204" pitchFamily="34" charset="0"/>
              </a:rPr>
              <a:t>())  </a:t>
            </a:r>
          </a:p>
          <a:p>
            <a:pPr algn="l">
              <a:buFont typeface="+mj-lt"/>
              <a:buAutoNum type="arabicPeriod"/>
            </a:pPr>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rs.getInt</a:t>
            </a:r>
            <a:r>
              <a:rPr lang="en-IN" b="0" i="0" dirty="0">
                <a:solidFill>
                  <a:srgbClr val="000000"/>
                </a:solidFill>
                <a:effectLst/>
                <a:latin typeface="verdana" panose="020B0604030504040204" pitchFamily="34" charset="0"/>
              </a:rPr>
              <a:t>(</a:t>
            </a:r>
            <a:r>
              <a:rPr lang="en-IN" b="0" i="0" dirty="0">
                <a:solidFill>
                  <a:srgbClr val="C00000"/>
                </a:solidFill>
                <a:effectLst/>
                <a:latin typeface="verdana" panose="020B0604030504040204" pitchFamily="34" charset="0"/>
              </a:rPr>
              <a:t>1</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  "</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rs.getString</a:t>
            </a:r>
            <a:r>
              <a:rPr lang="en-IN" b="0" i="0" dirty="0">
                <a:solidFill>
                  <a:srgbClr val="000000"/>
                </a:solidFill>
                <a:effectLst/>
                <a:latin typeface="verdana" panose="020B0604030504040204" pitchFamily="34" charset="0"/>
              </a:rPr>
              <a:t>(</a:t>
            </a:r>
            <a:r>
              <a:rPr lang="en-IN" b="0" i="0" dirty="0">
                <a:solidFill>
                  <a:srgbClr val="C00000"/>
                </a:solidFill>
                <a:effectLst/>
                <a:latin typeface="verdana" panose="020B0604030504040204" pitchFamily="34" charset="0"/>
              </a:rPr>
              <a:t>2</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  "</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rs.getString</a:t>
            </a:r>
            <a:r>
              <a:rPr lang="en-IN" b="0" i="0" dirty="0">
                <a:solidFill>
                  <a:srgbClr val="000000"/>
                </a:solidFill>
                <a:effectLst/>
                <a:latin typeface="verdana" panose="020B0604030504040204" pitchFamily="34" charset="0"/>
              </a:rPr>
              <a:t>(</a:t>
            </a:r>
            <a:r>
              <a:rPr lang="en-IN" b="0" i="0" dirty="0">
                <a:solidFill>
                  <a:srgbClr val="C00000"/>
                </a:solidFill>
                <a:effectLst/>
                <a:latin typeface="verdana" panose="020B0604030504040204" pitchFamily="34" charset="0"/>
              </a:rPr>
              <a:t>3</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8200"/>
                </a:solidFill>
                <a:effectLst/>
                <a:latin typeface="verdana" panose="020B0604030504040204" pitchFamily="34" charset="0"/>
              </a:rPr>
              <a:t>//step5 close the connection object</a:t>
            </a:r>
            <a:r>
              <a:rPr lang="en-IN" b="0" i="0" dirty="0">
                <a:solidFill>
                  <a:srgbClr val="000000"/>
                </a:solidFill>
                <a:effectLst/>
                <a:latin typeface="verdana" panose="020B0604030504040204" pitchFamily="34" charset="0"/>
              </a:rPr>
              <a:t>  </a:t>
            </a:r>
          </a:p>
          <a:p>
            <a:pPr algn="l">
              <a:buFont typeface="+mj-lt"/>
              <a:buAutoNum type="arabicPeriod"/>
            </a:pPr>
            <a:r>
              <a:rPr lang="en-IN" b="0" i="0" dirty="0" err="1">
                <a:solidFill>
                  <a:srgbClr val="000000"/>
                </a:solidFill>
                <a:effectLst/>
                <a:latin typeface="verdana" panose="020B0604030504040204" pitchFamily="34" charset="0"/>
              </a:rPr>
              <a:t>con.close</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a:t>
            </a:r>
            <a:r>
              <a:rPr lang="en-IN" b="1" i="0" dirty="0">
                <a:solidFill>
                  <a:srgbClr val="006699"/>
                </a:solidFill>
                <a:effectLst/>
                <a:latin typeface="verdana" panose="020B0604030504040204" pitchFamily="34" charset="0"/>
              </a:rPr>
              <a:t>catch</a:t>
            </a:r>
            <a:r>
              <a:rPr lang="en-IN" b="0" i="0" dirty="0">
                <a:solidFill>
                  <a:srgbClr val="000000"/>
                </a:solidFill>
                <a:effectLst/>
                <a:latin typeface="verdana" panose="020B0604030504040204" pitchFamily="34" charset="0"/>
              </a:rPr>
              <a:t>(Exception e){ </a:t>
            </a:r>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(e);}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D8E3E-BDDD-4E63-93F2-044FBE5477AD}"/>
              </a:ext>
            </a:extLst>
          </p:cNvPr>
          <p:cNvSpPr>
            <a:spLocks noGrp="1"/>
          </p:cNvSpPr>
          <p:nvPr>
            <p:ph type="title"/>
          </p:nvPr>
        </p:nvSpPr>
        <p:spPr/>
        <p:txBody>
          <a:bodyPr/>
          <a:lstStyle/>
          <a:p>
            <a:r>
              <a:rPr lang="en-US" b="0" i="0" dirty="0">
                <a:solidFill>
                  <a:srgbClr val="610B38"/>
                </a:solidFill>
                <a:effectLst/>
                <a:latin typeface="erdana"/>
              </a:rPr>
              <a:t>Java Database Connectivity with MySQL</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C011063D-2652-41CA-A030-C8630935F63A}"/>
              </a:ext>
            </a:extLst>
          </p:cNvPr>
          <p:cNvSpPr>
            <a:spLocks noGrp="1"/>
          </p:cNvSpPr>
          <p:nvPr>
            <p:ph sz="quarter" idx="1"/>
          </p:nvPr>
        </p:nvSpPr>
        <p:spPr>
          <a:xfrm>
            <a:off x="457200" y="1143000"/>
            <a:ext cx="8077200" cy="5715000"/>
          </a:xfrm>
        </p:spPr>
        <p:txBody>
          <a:bodyPr>
            <a:normAutofit fontScale="85000" lnSpcReduction="20000"/>
          </a:bodyPr>
          <a:lstStyle/>
          <a:p>
            <a:pPr algn="l">
              <a:buFont typeface="+mj-lt"/>
              <a:buAutoNum type="arabicPeriod"/>
            </a:pPr>
            <a:r>
              <a:rPr lang="en-IN" b="1" i="0" dirty="0">
                <a:solidFill>
                  <a:srgbClr val="006699"/>
                </a:solidFill>
                <a:effectLst/>
                <a:latin typeface="verdana" panose="020B0604030504040204" pitchFamily="34" charset="0"/>
              </a:rPr>
              <a:t>import</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java.sql</a:t>
            </a: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MysqlCon</a:t>
            </a: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public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static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main(String </a:t>
            </a:r>
            <a:r>
              <a:rPr lang="en-IN" b="0" i="0" dirty="0" err="1">
                <a:solidFill>
                  <a:srgbClr val="000000"/>
                </a:solidFill>
                <a:effectLst/>
                <a:latin typeface="verdana" panose="020B0604030504040204" pitchFamily="34" charset="0"/>
              </a:rPr>
              <a:t>args</a:t>
            </a: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try</a:t>
            </a:r>
            <a:r>
              <a:rPr lang="en-IN" b="0" i="0" dirty="0">
                <a:solidFill>
                  <a:srgbClr val="000000"/>
                </a:solidFill>
                <a:effectLst/>
                <a:latin typeface="verdana" panose="020B0604030504040204" pitchFamily="34" charset="0"/>
              </a:rPr>
              <a:t>{  </a:t>
            </a:r>
          </a:p>
          <a:p>
            <a:pPr algn="l">
              <a:buFont typeface="+mj-lt"/>
              <a:buAutoNum type="arabicPeriod"/>
            </a:pPr>
            <a:r>
              <a:rPr lang="en-IN" b="0" i="0" dirty="0" err="1">
                <a:solidFill>
                  <a:srgbClr val="000000"/>
                </a:solidFill>
                <a:effectLst/>
                <a:latin typeface="verdana" panose="020B0604030504040204" pitchFamily="34" charset="0"/>
              </a:rPr>
              <a:t>Class.forName</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a:t>
            </a:r>
            <a:r>
              <a:rPr lang="en-IN" b="0" i="0" dirty="0" err="1">
                <a:solidFill>
                  <a:srgbClr val="0000FF"/>
                </a:solidFill>
                <a:effectLst/>
                <a:latin typeface="verdana" panose="020B0604030504040204" pitchFamily="34" charset="0"/>
              </a:rPr>
              <a:t>com.mysql.jdbc.Driver</a:t>
            </a:r>
            <a:r>
              <a:rPr lang="en-IN" b="0" i="0" dirty="0">
                <a:solidFill>
                  <a:srgbClr val="0000FF"/>
                </a:solidFill>
                <a:effectLst/>
                <a:latin typeface="verdana" panose="020B0604030504040204" pitchFamily="34" charset="0"/>
              </a:rPr>
              <a:t>"</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Connection con=</a:t>
            </a:r>
            <a:r>
              <a:rPr lang="en-IN" b="0" i="0" dirty="0" err="1">
                <a:solidFill>
                  <a:srgbClr val="000000"/>
                </a:solidFill>
                <a:effectLst/>
                <a:latin typeface="verdana" panose="020B0604030504040204" pitchFamily="34" charset="0"/>
              </a:rPr>
              <a:t>DriverManager.getConnection</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FF"/>
                </a:solidFill>
                <a:effectLst/>
                <a:latin typeface="verdana" panose="020B0604030504040204" pitchFamily="34" charset="0"/>
              </a:rPr>
              <a:t>"</a:t>
            </a:r>
            <a:r>
              <a:rPr lang="en-IN" b="0" i="0" dirty="0" err="1">
                <a:solidFill>
                  <a:srgbClr val="0000FF"/>
                </a:solidFill>
                <a:effectLst/>
                <a:latin typeface="verdana" panose="020B0604030504040204" pitchFamily="34" charset="0"/>
              </a:rPr>
              <a:t>jdbc:mysql</a:t>
            </a:r>
            <a:r>
              <a:rPr lang="en-IN" b="0" i="0" dirty="0">
                <a:solidFill>
                  <a:srgbClr val="0000FF"/>
                </a:solidFill>
                <a:effectLst/>
                <a:latin typeface="verdana" panose="020B0604030504040204" pitchFamily="34" charset="0"/>
              </a:rPr>
              <a:t>://localhost:3306/</a:t>
            </a:r>
            <a:r>
              <a:rPr lang="en-IN" b="0" i="0" dirty="0" err="1">
                <a:solidFill>
                  <a:srgbClr val="0000FF"/>
                </a:solidFill>
                <a:effectLst/>
                <a:latin typeface="verdana" panose="020B0604030504040204" pitchFamily="34" charset="0"/>
              </a:rPr>
              <a:t>sonoo</a:t>
            </a:r>
            <a:r>
              <a:rPr lang="en-IN" b="0" i="0" dirty="0">
                <a:solidFill>
                  <a:srgbClr val="0000FF"/>
                </a:solidFill>
                <a:effectLst/>
                <a:latin typeface="verdana" panose="020B0604030504040204" pitchFamily="34" charset="0"/>
              </a:rPr>
              <a:t>"</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a:t>
            </a:r>
            <a:r>
              <a:rPr lang="en-IN" b="0" i="0" dirty="0" err="1">
                <a:solidFill>
                  <a:srgbClr val="0000FF"/>
                </a:solidFill>
                <a:effectLst/>
                <a:latin typeface="verdana" panose="020B0604030504040204" pitchFamily="34" charset="0"/>
              </a:rPr>
              <a:t>root"</a:t>
            </a:r>
            <a:r>
              <a:rPr lang="en-IN" b="0" i="0" dirty="0" err="1">
                <a:solidFill>
                  <a:srgbClr val="000000"/>
                </a:solidFill>
                <a:effectLst/>
                <a:latin typeface="verdana" panose="020B0604030504040204" pitchFamily="34" charset="0"/>
              </a:rPr>
              <a:t>,</a:t>
            </a:r>
            <a:r>
              <a:rPr lang="en-IN" b="0" i="0" dirty="0" err="1">
                <a:solidFill>
                  <a:srgbClr val="0000FF"/>
                </a:solidFill>
                <a:effectLst/>
                <a:latin typeface="verdana" panose="020B0604030504040204" pitchFamily="34" charset="0"/>
              </a:rPr>
              <a:t>"root</a:t>
            </a:r>
            <a:r>
              <a:rPr lang="en-IN" b="0" i="0" dirty="0">
                <a:solidFill>
                  <a:srgbClr val="0000FF"/>
                </a:solidFill>
                <a:effectLst/>
                <a:latin typeface="verdana" panose="020B0604030504040204" pitchFamily="34" charset="0"/>
              </a:rPr>
              <a:t>"</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8200"/>
                </a:solidFill>
                <a:effectLst/>
                <a:latin typeface="verdana" panose="020B0604030504040204" pitchFamily="34" charset="0"/>
              </a:rPr>
              <a:t>//here </a:t>
            </a:r>
            <a:r>
              <a:rPr lang="en-IN" b="0" i="0" dirty="0" err="1">
                <a:solidFill>
                  <a:srgbClr val="008200"/>
                </a:solidFill>
                <a:effectLst/>
                <a:latin typeface="verdana" panose="020B0604030504040204" pitchFamily="34" charset="0"/>
              </a:rPr>
              <a:t>sonoo</a:t>
            </a:r>
            <a:r>
              <a:rPr lang="en-IN" b="0" i="0" dirty="0">
                <a:solidFill>
                  <a:srgbClr val="008200"/>
                </a:solidFill>
                <a:effectLst/>
                <a:latin typeface="verdana" panose="020B0604030504040204" pitchFamily="34" charset="0"/>
              </a:rPr>
              <a:t> is database name, root is username and password</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Statement </a:t>
            </a:r>
            <a:r>
              <a:rPr lang="en-IN" b="0" i="0" dirty="0" err="1">
                <a:solidFill>
                  <a:srgbClr val="000000"/>
                </a:solidFill>
                <a:effectLst/>
                <a:latin typeface="verdana" panose="020B0604030504040204" pitchFamily="34" charset="0"/>
              </a:rPr>
              <a:t>stmt</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con.createStatement</a:t>
            </a:r>
            <a:r>
              <a:rPr lang="en-IN" b="0" i="0" dirty="0">
                <a:solidFill>
                  <a:srgbClr val="000000"/>
                </a:solidFill>
                <a:effectLst/>
                <a:latin typeface="verdana" panose="020B0604030504040204" pitchFamily="34" charset="0"/>
              </a:rPr>
              <a:t>();  </a:t>
            </a:r>
          </a:p>
          <a:p>
            <a:pPr algn="l">
              <a:buFont typeface="+mj-lt"/>
              <a:buAutoNum type="arabicPeriod"/>
            </a:pPr>
            <a:r>
              <a:rPr lang="en-IN" b="0" i="0" dirty="0" err="1">
                <a:solidFill>
                  <a:srgbClr val="000000"/>
                </a:solidFill>
                <a:effectLst/>
                <a:latin typeface="verdana" panose="020B0604030504040204" pitchFamily="34" charset="0"/>
              </a:rPr>
              <a:t>ResultSet</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rs</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stmt.executeQuery</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"select * from emp"</a:t>
            </a: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while</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rs.next</a:t>
            </a:r>
            <a:r>
              <a:rPr lang="en-IN" b="0" i="0" dirty="0">
                <a:solidFill>
                  <a:srgbClr val="000000"/>
                </a:solidFill>
                <a:effectLst/>
                <a:latin typeface="verdana" panose="020B0604030504040204" pitchFamily="34" charset="0"/>
              </a:rPr>
              <a:t>())  </a:t>
            </a:r>
          </a:p>
          <a:p>
            <a:pPr algn="l">
              <a:buFont typeface="+mj-lt"/>
              <a:buAutoNum type="arabicPeriod"/>
            </a:pPr>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rs.getInt</a:t>
            </a:r>
            <a:r>
              <a:rPr lang="en-IN" b="0" i="0" dirty="0">
                <a:solidFill>
                  <a:srgbClr val="000000"/>
                </a:solidFill>
                <a:effectLst/>
                <a:latin typeface="verdana" panose="020B0604030504040204" pitchFamily="34" charset="0"/>
              </a:rPr>
              <a:t>(</a:t>
            </a:r>
            <a:r>
              <a:rPr lang="en-IN" b="0" i="0" dirty="0">
                <a:solidFill>
                  <a:srgbClr val="C00000"/>
                </a:solidFill>
                <a:effectLst/>
                <a:latin typeface="verdana" panose="020B0604030504040204" pitchFamily="34" charset="0"/>
              </a:rPr>
              <a:t>1</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  "</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rs.getString</a:t>
            </a:r>
            <a:r>
              <a:rPr lang="en-IN" b="0" i="0" dirty="0">
                <a:solidFill>
                  <a:srgbClr val="000000"/>
                </a:solidFill>
                <a:effectLst/>
                <a:latin typeface="verdana" panose="020B0604030504040204" pitchFamily="34" charset="0"/>
              </a:rPr>
              <a:t>(</a:t>
            </a:r>
            <a:r>
              <a:rPr lang="en-IN" b="0" i="0" dirty="0">
                <a:solidFill>
                  <a:srgbClr val="C00000"/>
                </a:solidFill>
                <a:effectLst/>
                <a:latin typeface="verdana" panose="020B0604030504040204" pitchFamily="34" charset="0"/>
              </a:rPr>
              <a:t>2</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  "</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rs.getString</a:t>
            </a:r>
            <a:r>
              <a:rPr lang="en-IN" b="0" i="0" dirty="0">
                <a:solidFill>
                  <a:srgbClr val="000000"/>
                </a:solidFill>
                <a:effectLst/>
                <a:latin typeface="verdana" panose="020B0604030504040204" pitchFamily="34" charset="0"/>
              </a:rPr>
              <a:t>(</a:t>
            </a:r>
            <a:r>
              <a:rPr lang="en-IN" b="0" i="0" dirty="0">
                <a:solidFill>
                  <a:srgbClr val="C00000"/>
                </a:solidFill>
                <a:effectLst/>
                <a:latin typeface="verdana" panose="020B0604030504040204" pitchFamily="34" charset="0"/>
              </a:rPr>
              <a:t>3</a:t>
            </a:r>
            <a:r>
              <a:rPr lang="en-IN" b="0" i="0" dirty="0">
                <a:solidFill>
                  <a:srgbClr val="000000"/>
                </a:solidFill>
                <a:effectLst/>
                <a:latin typeface="verdana" panose="020B0604030504040204" pitchFamily="34" charset="0"/>
              </a:rPr>
              <a:t>));  </a:t>
            </a:r>
          </a:p>
          <a:p>
            <a:pPr algn="l">
              <a:buFont typeface="+mj-lt"/>
              <a:buAutoNum type="arabicPeriod"/>
            </a:pPr>
            <a:r>
              <a:rPr lang="en-IN" b="0" i="0" dirty="0" err="1">
                <a:solidFill>
                  <a:srgbClr val="000000"/>
                </a:solidFill>
                <a:effectLst/>
                <a:latin typeface="verdana" panose="020B0604030504040204" pitchFamily="34" charset="0"/>
              </a:rPr>
              <a:t>con.close</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a:t>
            </a:r>
            <a:r>
              <a:rPr lang="en-IN" b="1" i="0" dirty="0">
                <a:solidFill>
                  <a:srgbClr val="006699"/>
                </a:solidFill>
                <a:effectLst/>
                <a:latin typeface="verdana" panose="020B0604030504040204" pitchFamily="34" charset="0"/>
              </a:rPr>
              <a:t>catch</a:t>
            </a:r>
            <a:r>
              <a:rPr lang="en-IN" b="0" i="0" dirty="0">
                <a:solidFill>
                  <a:srgbClr val="000000"/>
                </a:solidFill>
                <a:effectLst/>
                <a:latin typeface="verdana" panose="020B0604030504040204" pitchFamily="34" charset="0"/>
              </a:rPr>
              <a:t>(Exception e){ </a:t>
            </a:r>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(e);}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p:txBody>
      </p:sp>
    </p:spTree>
    <p:extLst>
      <p:ext uri="{BB962C8B-B14F-4D97-AF65-F5344CB8AC3E}">
        <p14:creationId xmlns:p14="http://schemas.microsoft.com/office/powerpoint/2010/main" val="26198174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program(cont)</a:t>
            </a:r>
          </a:p>
        </p:txBody>
      </p:sp>
      <p:sp>
        <p:nvSpPr>
          <p:cNvPr id="3" name="Content Placeholder 2"/>
          <p:cNvSpPr>
            <a:spLocks noGrp="1"/>
          </p:cNvSpPr>
          <p:nvPr>
            <p:ph sz="quarter" idx="1"/>
          </p:nvPr>
        </p:nvSpPr>
        <p:spPr/>
        <p:txBody>
          <a:bodyPr>
            <a:normAutofit fontScale="70000" lnSpcReduction="20000"/>
          </a:bodyPr>
          <a:lstStyle/>
          <a:p>
            <a:pPr>
              <a:lnSpc>
                <a:spcPct val="90000"/>
              </a:lnSpc>
              <a:buFont typeface="Wingdings" pitchFamily="2" charset="2"/>
              <a:buNone/>
            </a:pPr>
            <a:r>
              <a:rPr lang="en-US" dirty="0"/>
              <a:t> </a:t>
            </a:r>
            <a:r>
              <a:rPr lang="en-US" dirty="0" err="1">
                <a:solidFill>
                  <a:srgbClr val="003399"/>
                </a:solidFill>
              </a:rPr>
              <a:t>ResultSet</a:t>
            </a:r>
            <a:r>
              <a:rPr lang="en-US" dirty="0"/>
              <a:t> </a:t>
            </a:r>
            <a:r>
              <a:rPr lang="en-US" dirty="0" err="1"/>
              <a:t>rs</a:t>
            </a:r>
            <a:r>
              <a:rPr lang="en-US" dirty="0"/>
              <a:t> = </a:t>
            </a:r>
            <a:r>
              <a:rPr lang="en-US" dirty="0" err="1"/>
              <a:t>s.getResultSet</a:t>
            </a:r>
            <a:r>
              <a:rPr lang="en-US" dirty="0"/>
              <a:t>(); </a:t>
            </a:r>
          </a:p>
          <a:p>
            <a:pPr>
              <a:lnSpc>
                <a:spcPct val="90000"/>
              </a:lnSpc>
              <a:buFont typeface="Wingdings" pitchFamily="2" charset="2"/>
              <a:buNone/>
            </a:pPr>
            <a:r>
              <a:rPr lang="en-US" dirty="0"/>
              <a:t>          if (</a:t>
            </a:r>
            <a:r>
              <a:rPr lang="en-US" dirty="0" err="1"/>
              <a:t>rs</a:t>
            </a:r>
            <a:r>
              <a:rPr lang="en-US" dirty="0"/>
              <a:t> != null) // if </a:t>
            </a:r>
            <a:r>
              <a:rPr lang="en-US" dirty="0" err="1"/>
              <a:t>rs</a:t>
            </a:r>
            <a:r>
              <a:rPr lang="en-US" dirty="0"/>
              <a:t> == null, then there is no </a:t>
            </a:r>
            <a:r>
              <a:rPr lang="en-US" dirty="0" err="1"/>
              <a:t>ResultSet</a:t>
            </a:r>
            <a:r>
              <a:rPr lang="en-US" dirty="0"/>
              <a:t> to view</a:t>
            </a:r>
          </a:p>
          <a:p>
            <a:pPr>
              <a:lnSpc>
                <a:spcPct val="90000"/>
              </a:lnSpc>
              <a:buFont typeface="Wingdings" pitchFamily="2" charset="2"/>
              <a:buNone/>
            </a:pPr>
            <a:r>
              <a:rPr lang="en-US" dirty="0"/>
              <a:t>          while ( </a:t>
            </a:r>
            <a:r>
              <a:rPr lang="en-US" dirty="0" err="1"/>
              <a:t>rs.next</a:t>
            </a:r>
            <a:r>
              <a:rPr lang="en-US" dirty="0"/>
              <a:t>() ) // this will step through our data </a:t>
            </a:r>
            <a:r>
              <a:rPr lang="en-US" dirty="0">
                <a:solidFill>
                  <a:srgbClr val="003399"/>
                </a:solidFill>
              </a:rPr>
              <a:t>row-by-row</a:t>
            </a:r>
          </a:p>
          <a:p>
            <a:pPr>
              <a:lnSpc>
                <a:spcPct val="90000"/>
              </a:lnSpc>
              <a:buFont typeface="Wingdings" pitchFamily="2" charset="2"/>
              <a:buNone/>
            </a:pPr>
            <a:r>
              <a:rPr lang="en-US" dirty="0"/>
              <a:t>          {   /* the next line will get the first column in our current row's </a:t>
            </a:r>
            <a:r>
              <a:rPr lang="en-US" dirty="0" err="1"/>
              <a:t>ResultSet</a:t>
            </a:r>
            <a:r>
              <a:rPr lang="en-US" dirty="0"/>
              <a:t> </a:t>
            </a:r>
          </a:p>
          <a:p>
            <a:pPr>
              <a:lnSpc>
                <a:spcPct val="90000"/>
              </a:lnSpc>
              <a:buFont typeface="Wingdings" pitchFamily="2" charset="2"/>
              <a:buNone/>
            </a:pPr>
            <a:r>
              <a:rPr lang="en-US" dirty="0"/>
              <a:t>              as a String ( </a:t>
            </a:r>
            <a:r>
              <a:rPr lang="en-US" dirty="0" err="1"/>
              <a:t>getString</a:t>
            </a:r>
            <a:r>
              <a:rPr lang="en-US" dirty="0"/>
              <a:t>( </a:t>
            </a:r>
            <a:r>
              <a:rPr lang="en-US" dirty="0" err="1"/>
              <a:t>columnNumber</a:t>
            </a:r>
            <a:r>
              <a:rPr lang="en-US" dirty="0"/>
              <a:t>) ) and output it to the screen */ </a:t>
            </a:r>
          </a:p>
          <a:p>
            <a:pPr>
              <a:lnSpc>
                <a:spcPct val="90000"/>
              </a:lnSpc>
              <a:buFont typeface="Wingdings" pitchFamily="2" charset="2"/>
              <a:buNone/>
            </a:pPr>
            <a:r>
              <a:rPr lang="en-US" dirty="0"/>
              <a:t>              </a:t>
            </a:r>
            <a:r>
              <a:rPr lang="en-US" dirty="0" err="1"/>
              <a:t>System.out.println</a:t>
            </a:r>
            <a:r>
              <a:rPr lang="en-US" dirty="0"/>
              <a:t>("Data from </a:t>
            </a:r>
            <a:r>
              <a:rPr lang="en-US" dirty="0" err="1"/>
              <a:t>column_name</a:t>
            </a:r>
            <a:r>
              <a:rPr lang="en-US" dirty="0"/>
              <a:t>: " + </a:t>
            </a:r>
            <a:r>
              <a:rPr lang="en-US" dirty="0" err="1"/>
              <a:t>rs.getString</a:t>
            </a:r>
            <a:r>
              <a:rPr lang="en-US" dirty="0"/>
              <a:t>(1) );</a:t>
            </a:r>
          </a:p>
          <a:p>
            <a:pPr>
              <a:lnSpc>
                <a:spcPct val="90000"/>
              </a:lnSpc>
              <a:buFont typeface="Wingdings" pitchFamily="2" charset="2"/>
              <a:buNone/>
            </a:pPr>
            <a:r>
              <a:rPr lang="en-US" dirty="0"/>
              <a:t>          }</a:t>
            </a:r>
          </a:p>
          <a:p>
            <a:pPr>
              <a:lnSpc>
                <a:spcPct val="90000"/>
              </a:lnSpc>
              <a:buFont typeface="Wingdings" pitchFamily="2" charset="2"/>
              <a:buNone/>
            </a:pPr>
            <a:r>
              <a:rPr lang="en-US" dirty="0"/>
              <a:t>          </a:t>
            </a:r>
            <a:r>
              <a:rPr lang="en-US" dirty="0" err="1"/>
              <a:t>s.close</a:t>
            </a:r>
            <a:r>
              <a:rPr lang="en-US" dirty="0"/>
              <a:t>(); // </a:t>
            </a:r>
            <a:r>
              <a:rPr lang="en-US" dirty="0">
                <a:solidFill>
                  <a:srgbClr val="003399"/>
                </a:solidFill>
              </a:rPr>
              <a:t>close</a:t>
            </a:r>
            <a:r>
              <a:rPr lang="en-US" dirty="0"/>
              <a:t> </a:t>
            </a:r>
            <a:r>
              <a:rPr lang="en-US" dirty="0">
                <a:solidFill>
                  <a:srgbClr val="003399"/>
                </a:solidFill>
              </a:rPr>
              <a:t>Statement</a:t>
            </a:r>
            <a:r>
              <a:rPr lang="en-US" dirty="0"/>
              <a:t> to let the database know we're done with it</a:t>
            </a:r>
          </a:p>
          <a:p>
            <a:pPr>
              <a:lnSpc>
                <a:spcPct val="90000"/>
              </a:lnSpc>
              <a:buFont typeface="Wingdings" pitchFamily="2" charset="2"/>
              <a:buNone/>
            </a:pPr>
            <a:r>
              <a:rPr lang="en-US" dirty="0"/>
              <a:t>          </a:t>
            </a:r>
            <a:r>
              <a:rPr lang="en-US" dirty="0" err="1"/>
              <a:t>con.close</a:t>
            </a:r>
            <a:r>
              <a:rPr lang="en-US" dirty="0"/>
              <a:t>(); //</a:t>
            </a:r>
            <a:r>
              <a:rPr lang="en-US" dirty="0">
                <a:solidFill>
                  <a:srgbClr val="003399"/>
                </a:solidFill>
              </a:rPr>
              <a:t>close connection</a:t>
            </a:r>
          </a:p>
          <a:p>
            <a:pPr>
              <a:lnSpc>
                <a:spcPct val="90000"/>
              </a:lnSpc>
              <a:buFont typeface="Wingdings" pitchFamily="2" charset="2"/>
              <a:buNone/>
            </a:pPr>
            <a:r>
              <a:rPr lang="en-US" dirty="0"/>
              <a:t>       }</a:t>
            </a:r>
          </a:p>
          <a:p>
            <a:pPr>
              <a:lnSpc>
                <a:spcPct val="90000"/>
              </a:lnSpc>
              <a:buFont typeface="Wingdings" pitchFamily="2" charset="2"/>
              <a:buNone/>
            </a:pPr>
            <a:r>
              <a:rPr lang="en-US" dirty="0"/>
              <a:t>      catch (Exception err) { </a:t>
            </a:r>
            <a:r>
              <a:rPr lang="en-US" dirty="0" err="1"/>
              <a:t>System.out.println</a:t>
            </a:r>
            <a:r>
              <a:rPr lang="en-US" dirty="0"/>
              <a:t>("ERROR: " + err);  }</a:t>
            </a:r>
          </a:p>
          <a:p>
            <a:pPr>
              <a:lnSpc>
                <a:spcPct val="90000"/>
              </a:lnSpc>
              <a:buFont typeface="Wingdings" pitchFamily="2" charset="2"/>
              <a:buNone/>
            </a:pPr>
            <a:r>
              <a:rPr lang="en-US" dirty="0"/>
              <a:t>    }</a:t>
            </a:r>
          </a:p>
          <a:p>
            <a:pPr>
              <a:lnSpc>
                <a:spcPct val="90000"/>
              </a:lnSpc>
              <a:buFont typeface="Wingdings" pitchFamily="2" charset="2"/>
              <a:buNone/>
            </a:pPr>
            <a:r>
              <a:rPr lang="en-US" dirty="0"/>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37AFB-DC80-487D-88BF-2EB6292DE159}"/>
              </a:ext>
            </a:extLst>
          </p:cNvPr>
          <p:cNvSpPr>
            <a:spLocks noGrp="1"/>
          </p:cNvSpPr>
          <p:nvPr>
            <p:ph type="title"/>
          </p:nvPr>
        </p:nvSpPr>
        <p:spPr/>
        <p:txBody>
          <a:bodyPr/>
          <a:lstStyle/>
          <a:p>
            <a:r>
              <a:rPr lang="en-US" b="0" i="0" dirty="0">
                <a:solidFill>
                  <a:srgbClr val="610B38"/>
                </a:solidFill>
                <a:effectLst/>
                <a:latin typeface="erdana"/>
              </a:rPr>
              <a:t>Connectivity with Access without DSN</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9349D5B1-E98E-4515-ADB4-ABF2B254601B}"/>
              </a:ext>
            </a:extLst>
          </p:cNvPr>
          <p:cNvSpPr>
            <a:spLocks noGrp="1"/>
          </p:cNvSpPr>
          <p:nvPr>
            <p:ph sz="quarter" idx="1"/>
          </p:nvPr>
        </p:nvSpPr>
        <p:spPr/>
        <p:txBody>
          <a:bodyPr/>
          <a:lstStyle/>
          <a:p>
            <a:pPr algn="l"/>
            <a:r>
              <a:rPr lang="en-US" b="0" i="0" dirty="0">
                <a:solidFill>
                  <a:srgbClr val="000000"/>
                </a:solidFill>
                <a:effectLst/>
                <a:latin typeface="verdana" panose="020B0604030504040204" pitchFamily="34" charset="0"/>
              </a:rPr>
              <a:t>There are two ways to connect java application with the access database.</a:t>
            </a:r>
          </a:p>
          <a:p>
            <a:pPr lvl="1">
              <a:buFont typeface="+mj-lt"/>
              <a:buAutoNum type="arabicPeriod"/>
            </a:pPr>
            <a:r>
              <a:rPr lang="en-US" b="0" i="0" dirty="0">
                <a:solidFill>
                  <a:srgbClr val="000000"/>
                </a:solidFill>
                <a:effectLst/>
                <a:latin typeface="verdana" panose="020B0604030504040204" pitchFamily="34" charset="0"/>
              </a:rPr>
              <a:t>Without DSN (Data Source Name)</a:t>
            </a:r>
          </a:p>
          <a:p>
            <a:pPr lvl="1">
              <a:buFont typeface="+mj-lt"/>
              <a:buAutoNum type="arabicPeriod"/>
            </a:pPr>
            <a:r>
              <a:rPr lang="en-US" b="0" i="0" dirty="0">
                <a:solidFill>
                  <a:srgbClr val="000000"/>
                </a:solidFill>
                <a:effectLst/>
                <a:latin typeface="verdana" panose="020B0604030504040204" pitchFamily="34" charset="0"/>
              </a:rPr>
              <a:t>With DSN</a:t>
            </a:r>
          </a:p>
          <a:p>
            <a:pPr algn="l"/>
            <a:r>
              <a:rPr lang="en-US" b="0" i="0" dirty="0">
                <a:solidFill>
                  <a:srgbClr val="000000"/>
                </a:solidFill>
                <a:effectLst/>
                <a:latin typeface="verdana" panose="020B0604030504040204" pitchFamily="34" charset="0"/>
              </a:rPr>
              <a:t>Java is mostly used with Oracle, </a:t>
            </a:r>
            <a:r>
              <a:rPr lang="en-US" b="0" i="0" dirty="0" err="1">
                <a:solidFill>
                  <a:srgbClr val="000000"/>
                </a:solidFill>
                <a:effectLst/>
                <a:latin typeface="verdana" panose="020B0604030504040204" pitchFamily="34" charset="0"/>
              </a:rPr>
              <a:t>mysql</a:t>
            </a:r>
            <a:r>
              <a:rPr lang="en-US" b="0" i="0" dirty="0">
                <a:solidFill>
                  <a:srgbClr val="000000"/>
                </a:solidFill>
                <a:effectLst/>
                <a:latin typeface="verdana" panose="020B0604030504040204" pitchFamily="34" charset="0"/>
              </a:rPr>
              <a:t>, or DB2 database. So you can learn this topic only for knowledge.</a:t>
            </a:r>
          </a:p>
          <a:p>
            <a:endParaRPr lang="en-IN" dirty="0"/>
          </a:p>
        </p:txBody>
      </p:sp>
    </p:spTree>
    <p:extLst>
      <p:ext uri="{BB962C8B-B14F-4D97-AF65-F5344CB8AC3E}">
        <p14:creationId xmlns:p14="http://schemas.microsoft.com/office/powerpoint/2010/main" val="23374765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7F9CB-9E65-44A4-9586-FDB49C93AAD3}"/>
              </a:ext>
            </a:extLst>
          </p:cNvPr>
          <p:cNvSpPr>
            <a:spLocks noGrp="1"/>
          </p:cNvSpPr>
          <p:nvPr>
            <p:ph type="title"/>
          </p:nvPr>
        </p:nvSpPr>
        <p:spPr/>
        <p:txBody>
          <a:bodyPr>
            <a:normAutofit fontScale="90000"/>
          </a:bodyPr>
          <a:lstStyle/>
          <a:p>
            <a:r>
              <a:rPr lang="en-US" b="0" dirty="0">
                <a:solidFill>
                  <a:srgbClr val="610B4B"/>
                </a:solidFill>
                <a:effectLst/>
                <a:latin typeface="tahoma" panose="020B0604030504040204" pitchFamily="34" charset="0"/>
              </a:rPr>
              <a:t>Example to Connect Java Application with access without DSN</a:t>
            </a:r>
            <a:br>
              <a:rPr lang="en-US" b="0" dirty="0">
                <a:solidFill>
                  <a:srgbClr val="610B4B"/>
                </a:solidFill>
                <a:effectLst/>
                <a:latin typeface="tahoma" panose="020B0604030504040204" pitchFamily="34" charset="0"/>
              </a:rPr>
            </a:br>
            <a:endParaRPr lang="en-IN" dirty="0"/>
          </a:p>
        </p:txBody>
      </p:sp>
      <p:sp>
        <p:nvSpPr>
          <p:cNvPr id="3" name="Content Placeholder 2">
            <a:extLst>
              <a:ext uri="{FF2B5EF4-FFF2-40B4-BE49-F238E27FC236}">
                <a16:creationId xmlns:a16="http://schemas.microsoft.com/office/drawing/2014/main" id="{40497EF2-D73D-417F-96E4-70BE4097D41E}"/>
              </a:ext>
            </a:extLst>
          </p:cNvPr>
          <p:cNvSpPr>
            <a:spLocks noGrp="1"/>
          </p:cNvSpPr>
          <p:nvPr>
            <p:ph sz="quarter" idx="1"/>
          </p:nvPr>
        </p:nvSpPr>
        <p:spPr/>
        <p:txBody>
          <a:bodyPr>
            <a:normAutofit fontScale="47500" lnSpcReduction="20000"/>
          </a:bodyPr>
          <a:lstStyle/>
          <a:p>
            <a:pPr algn="l">
              <a:buFont typeface="+mj-lt"/>
              <a:buAutoNum type="arabicPeriod"/>
            </a:pPr>
            <a:r>
              <a:rPr lang="en-IN" b="1" i="0" dirty="0">
                <a:solidFill>
                  <a:srgbClr val="006699"/>
                </a:solidFill>
                <a:effectLst/>
                <a:latin typeface="verdana" panose="020B0604030504040204" pitchFamily="34" charset="0"/>
              </a:rPr>
              <a:t>import</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java.sql</a:t>
            </a: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Test{  </a:t>
            </a:r>
          </a:p>
          <a:p>
            <a:pPr algn="l">
              <a:buFont typeface="+mj-lt"/>
              <a:buAutoNum type="arabicPeriod"/>
            </a:pPr>
            <a:r>
              <a:rPr lang="en-IN" b="1" i="0" dirty="0">
                <a:solidFill>
                  <a:srgbClr val="006699"/>
                </a:solidFill>
                <a:effectLst/>
                <a:latin typeface="verdana" panose="020B0604030504040204" pitchFamily="34" charset="0"/>
              </a:rPr>
              <a:t>public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static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main(String </a:t>
            </a:r>
            <a:r>
              <a:rPr lang="en-IN" b="0" i="0" dirty="0" err="1">
                <a:solidFill>
                  <a:srgbClr val="000000"/>
                </a:solidFill>
                <a:effectLst/>
                <a:latin typeface="verdana" panose="020B0604030504040204" pitchFamily="34" charset="0"/>
              </a:rPr>
              <a:t>ar</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try</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String database=</a:t>
            </a:r>
            <a:r>
              <a:rPr lang="en-IN" b="0" i="0" dirty="0">
                <a:solidFill>
                  <a:srgbClr val="0000FF"/>
                </a:solidFill>
                <a:effectLst/>
                <a:latin typeface="verdana" panose="020B0604030504040204" pitchFamily="34" charset="0"/>
              </a:rPr>
              <a:t>"student.mdb"</a:t>
            </a:r>
            <a:r>
              <a:rPr lang="en-IN" b="0" i="0" dirty="0">
                <a:solidFill>
                  <a:srgbClr val="000000"/>
                </a:solidFill>
                <a:effectLst/>
                <a:latin typeface="verdana" panose="020B0604030504040204" pitchFamily="34" charset="0"/>
              </a:rPr>
              <a:t>;</a:t>
            </a:r>
            <a:r>
              <a:rPr lang="en-IN" b="0" i="0" dirty="0">
                <a:solidFill>
                  <a:srgbClr val="008200"/>
                </a:solidFill>
                <a:effectLst/>
                <a:latin typeface="verdana" panose="020B0604030504040204" pitchFamily="34" charset="0"/>
              </a:rPr>
              <a:t>//Here database exists in the current directory</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String </a:t>
            </a:r>
            <a:r>
              <a:rPr lang="en-IN" b="0" i="0" dirty="0" err="1">
                <a:solidFill>
                  <a:srgbClr val="000000"/>
                </a:solidFill>
                <a:effectLst/>
                <a:latin typeface="verdana" panose="020B0604030504040204" pitchFamily="34" charset="0"/>
              </a:rPr>
              <a:t>url</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jdbc:odbc:Driver</a:t>
            </a:r>
            <a:r>
              <a:rPr lang="en-IN" b="0" i="0" dirty="0">
                <a:solidFill>
                  <a:srgbClr val="000000"/>
                </a:solidFill>
                <a:effectLst/>
                <a:latin typeface="verdana" panose="020B0604030504040204" pitchFamily="34" charset="0"/>
              </a:rPr>
              <a:t>={Microsoft Access Driver (*.</a:t>
            </a:r>
            <a:r>
              <a:rPr lang="en-IN" b="0" i="0" dirty="0" err="1">
                <a:solidFill>
                  <a:srgbClr val="000000"/>
                </a:solidFill>
                <a:effectLst/>
                <a:latin typeface="verdana" panose="020B0604030504040204" pitchFamily="34" charset="0"/>
              </a:rPr>
              <a:t>mdb</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DBQ=</a:t>
            </a:r>
            <a:r>
              <a:rPr lang="en-IN" b="0" i="0" dirty="0">
                <a:solidFill>
                  <a:srgbClr val="0000FF"/>
                </a:solidFill>
                <a:effectLst/>
                <a:latin typeface="verdana" panose="020B0604030504040204" pitchFamily="34" charset="0"/>
              </a:rPr>
              <a:t>" + database + "</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DriverID</a:t>
            </a:r>
            <a:r>
              <a:rPr lang="en-IN" b="0" i="0" dirty="0">
                <a:solidFill>
                  <a:srgbClr val="000000"/>
                </a:solidFill>
                <a:effectLst/>
                <a:latin typeface="verdana" panose="020B0604030504040204" pitchFamily="34" charset="0"/>
              </a:rPr>
              <a:t>=</a:t>
            </a:r>
            <a:r>
              <a:rPr lang="en-IN" b="0" i="0" dirty="0">
                <a:solidFill>
                  <a:srgbClr val="C00000"/>
                </a:solidFill>
                <a:effectLst/>
                <a:latin typeface="verdana" panose="020B0604030504040204" pitchFamily="34" charset="0"/>
              </a:rPr>
              <a:t>22</a:t>
            </a:r>
            <a:r>
              <a:rPr lang="en-IN" b="0" i="0" dirty="0">
                <a:solidFill>
                  <a:srgbClr val="000000"/>
                </a:solidFill>
                <a:effectLst/>
                <a:latin typeface="verdana" panose="020B0604030504040204" pitchFamily="34" charset="0"/>
              </a:rPr>
              <a:t>;READONLY=</a:t>
            </a:r>
            <a:r>
              <a:rPr lang="en-IN" b="1" i="0" dirty="0">
                <a:solidFill>
                  <a:srgbClr val="006699"/>
                </a:solidFill>
                <a:effectLst/>
                <a:latin typeface="verdana" panose="020B0604030504040204" pitchFamily="34" charset="0"/>
              </a:rPr>
              <a:t>true</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Class.forName</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a:t>
            </a:r>
            <a:r>
              <a:rPr lang="en-IN" b="0" i="0" dirty="0" err="1">
                <a:solidFill>
                  <a:srgbClr val="0000FF"/>
                </a:solidFill>
                <a:effectLst/>
                <a:latin typeface="verdana" panose="020B0604030504040204" pitchFamily="34" charset="0"/>
              </a:rPr>
              <a:t>sun.jdbc.odbc.JdbcOdbcDriver</a:t>
            </a:r>
            <a:r>
              <a:rPr lang="en-IN" b="0" i="0" dirty="0">
                <a:solidFill>
                  <a:srgbClr val="0000FF"/>
                </a:solidFill>
                <a:effectLst/>
                <a:latin typeface="verdana" panose="020B0604030504040204" pitchFamily="34" charset="0"/>
              </a:rPr>
              <a:t>"</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Connection c=</a:t>
            </a:r>
            <a:r>
              <a:rPr lang="en-IN" b="0" i="0" dirty="0" err="1">
                <a:solidFill>
                  <a:srgbClr val="000000"/>
                </a:solidFill>
                <a:effectLst/>
                <a:latin typeface="verdana" panose="020B0604030504040204" pitchFamily="34" charset="0"/>
              </a:rPr>
              <a:t>DriverManager.getConnection</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url</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Statement </a:t>
            </a:r>
            <a:r>
              <a:rPr lang="en-IN" b="0" i="0" dirty="0" err="1">
                <a:solidFill>
                  <a:srgbClr val="000000"/>
                </a:solidFill>
                <a:effectLst/>
                <a:latin typeface="verdana" panose="020B0604030504040204" pitchFamily="34" charset="0"/>
              </a:rPr>
              <a:t>st</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c.createStatement</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ResultSet</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rs</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st.executeQuery</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"select * from login"</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while</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rs.next</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rs.getString</a:t>
            </a:r>
            <a:r>
              <a:rPr lang="en-IN" b="0" i="0" dirty="0">
                <a:solidFill>
                  <a:srgbClr val="000000"/>
                </a:solidFill>
                <a:effectLst/>
                <a:latin typeface="verdana" panose="020B0604030504040204" pitchFamily="34" charset="0"/>
              </a:rPr>
              <a:t>(</a:t>
            </a:r>
            <a:r>
              <a:rPr lang="en-IN" b="0" i="0" dirty="0">
                <a:solidFill>
                  <a:srgbClr val="C00000"/>
                </a:solidFill>
                <a:effectLst/>
                <a:latin typeface="verdana" panose="020B0604030504040204" pitchFamily="34" charset="0"/>
              </a:rPr>
              <a:t>1</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a:t>
            </a:r>
            <a:r>
              <a:rPr lang="en-IN" b="1" i="0" dirty="0">
                <a:solidFill>
                  <a:srgbClr val="006699"/>
                </a:solidFill>
                <a:effectLst/>
                <a:latin typeface="verdana" panose="020B0604030504040204" pitchFamily="34" charset="0"/>
              </a:rPr>
              <a:t>catch</a:t>
            </a:r>
            <a:r>
              <a:rPr lang="en-IN" b="0" i="0" dirty="0">
                <a:solidFill>
                  <a:srgbClr val="000000"/>
                </a:solidFill>
                <a:effectLst/>
                <a:latin typeface="verdana" panose="020B0604030504040204" pitchFamily="34" charset="0"/>
              </a:rPr>
              <a:t>(Exception </a:t>
            </a:r>
            <a:r>
              <a:rPr lang="en-IN" b="0" i="0" dirty="0" err="1">
                <a:solidFill>
                  <a:srgbClr val="000000"/>
                </a:solidFill>
                <a:effectLst/>
                <a:latin typeface="verdana" panose="020B0604030504040204" pitchFamily="34" charset="0"/>
              </a:rPr>
              <a:t>ee</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ee</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a:t>
            </a:r>
          </a:p>
          <a:p>
            <a:endParaRPr lang="en-IN" dirty="0"/>
          </a:p>
        </p:txBody>
      </p:sp>
    </p:spTree>
    <p:extLst>
      <p:ext uri="{BB962C8B-B14F-4D97-AF65-F5344CB8AC3E}">
        <p14:creationId xmlns:p14="http://schemas.microsoft.com/office/powerpoint/2010/main" val="4006577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457200"/>
            <a:ext cx="8229600" cy="6016752"/>
          </a:xfrm>
        </p:spPr>
        <p:txBody>
          <a:bodyPr/>
          <a:lstStyle/>
          <a:p>
            <a:r>
              <a:rPr lang="en-US" dirty="0"/>
              <a:t>// A graphical equivalent of the classic "Hello world" program. </a:t>
            </a:r>
          </a:p>
          <a:p>
            <a:r>
              <a:rPr lang="en-US" dirty="0"/>
              <a:t>import </a:t>
            </a:r>
            <a:r>
              <a:rPr lang="en-US" dirty="0" err="1"/>
              <a:t>javax.swing</a:t>
            </a:r>
            <a:r>
              <a:rPr lang="en-US" dirty="0"/>
              <a:t>.*; // for GUI components</a:t>
            </a:r>
          </a:p>
          <a:p>
            <a:r>
              <a:rPr lang="en-US" dirty="0"/>
              <a:t>public class </a:t>
            </a:r>
            <a:r>
              <a:rPr lang="en-US" dirty="0" err="1"/>
              <a:t>HelloWorld</a:t>
            </a:r>
            <a:r>
              <a:rPr lang="en-US" dirty="0"/>
              <a:t> { </a:t>
            </a:r>
          </a:p>
          <a:p>
            <a:r>
              <a:rPr lang="en-US" dirty="0"/>
              <a:t>public static void main(String[] </a:t>
            </a:r>
            <a:r>
              <a:rPr lang="en-US" dirty="0" err="1"/>
              <a:t>args</a:t>
            </a:r>
            <a:r>
              <a:rPr lang="en-US" dirty="0"/>
              <a:t>) {</a:t>
            </a:r>
          </a:p>
          <a:p>
            <a:r>
              <a:rPr lang="en-US" dirty="0"/>
              <a:t> </a:t>
            </a:r>
            <a:r>
              <a:rPr lang="en-US" dirty="0" err="1"/>
              <a:t>JOptionPane.showMessageDialog</a:t>
            </a:r>
            <a:r>
              <a:rPr lang="en-US" dirty="0"/>
              <a:t>(null, "Hello, world!"); </a:t>
            </a:r>
          </a:p>
          <a:p>
            <a:r>
              <a:rPr lang="en-US" dirty="0"/>
              <a:t>   } </a:t>
            </a:r>
          </a:p>
          <a:p>
            <a:r>
              <a:rPr lang="en-US" dirty="0"/>
              <a:t>}</a:t>
            </a:r>
          </a:p>
        </p:txBody>
      </p:sp>
      <p:pic>
        <p:nvPicPr>
          <p:cNvPr id="1026" name="Picture 2"/>
          <p:cNvPicPr>
            <a:picLocks noChangeAspect="1" noChangeArrowheads="1"/>
          </p:cNvPicPr>
          <p:nvPr/>
        </p:nvPicPr>
        <p:blipFill>
          <a:blip r:embed="rId2"/>
          <a:srcRect/>
          <a:stretch>
            <a:fillRect/>
          </a:stretch>
        </p:blipFill>
        <p:spPr bwMode="auto">
          <a:xfrm>
            <a:off x="1981200" y="4038600"/>
            <a:ext cx="5372100" cy="2333625"/>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C08BD-96C6-4F2F-96EB-05D4F80340A0}"/>
              </a:ext>
            </a:extLst>
          </p:cNvPr>
          <p:cNvSpPr>
            <a:spLocks noGrp="1"/>
          </p:cNvSpPr>
          <p:nvPr>
            <p:ph type="title"/>
          </p:nvPr>
        </p:nvSpPr>
        <p:spPr/>
        <p:txBody>
          <a:bodyPr>
            <a:normAutofit fontScale="90000"/>
          </a:bodyPr>
          <a:lstStyle/>
          <a:p>
            <a:r>
              <a:rPr lang="en-US" b="0" dirty="0">
                <a:solidFill>
                  <a:srgbClr val="610B4B"/>
                </a:solidFill>
                <a:effectLst/>
                <a:latin typeface="tahoma" panose="020B0604030504040204" pitchFamily="34" charset="0"/>
              </a:rPr>
              <a:t>Example to Connect Java Application with access with DSN</a:t>
            </a:r>
            <a:br>
              <a:rPr lang="en-US" b="0" dirty="0">
                <a:solidFill>
                  <a:srgbClr val="610B4B"/>
                </a:solidFill>
                <a:effectLst/>
                <a:latin typeface="tahoma" panose="020B0604030504040204" pitchFamily="34" charset="0"/>
              </a:rPr>
            </a:br>
            <a:endParaRPr lang="en-IN" dirty="0"/>
          </a:p>
        </p:txBody>
      </p:sp>
      <p:sp>
        <p:nvSpPr>
          <p:cNvPr id="3" name="Content Placeholder 2">
            <a:extLst>
              <a:ext uri="{FF2B5EF4-FFF2-40B4-BE49-F238E27FC236}">
                <a16:creationId xmlns:a16="http://schemas.microsoft.com/office/drawing/2014/main" id="{4F37343D-70C3-48CA-93C1-E4E86A2F43F3}"/>
              </a:ext>
            </a:extLst>
          </p:cNvPr>
          <p:cNvSpPr>
            <a:spLocks noGrp="1"/>
          </p:cNvSpPr>
          <p:nvPr>
            <p:ph sz="quarter" idx="1"/>
          </p:nvPr>
        </p:nvSpPr>
        <p:spPr/>
        <p:txBody>
          <a:bodyPr>
            <a:normAutofit fontScale="70000" lnSpcReduction="20000"/>
          </a:bodyPr>
          <a:lstStyle/>
          <a:p>
            <a:pPr algn="l">
              <a:buFont typeface="+mj-lt"/>
              <a:buAutoNum type="arabicPeriod"/>
            </a:pPr>
            <a:r>
              <a:rPr lang="en-IN" b="1" i="0" dirty="0">
                <a:solidFill>
                  <a:srgbClr val="006699"/>
                </a:solidFill>
                <a:effectLst/>
                <a:latin typeface="verdana" panose="020B0604030504040204" pitchFamily="34" charset="0"/>
              </a:rPr>
              <a:t>import</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java.sql</a:t>
            </a: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Test{  </a:t>
            </a:r>
          </a:p>
          <a:p>
            <a:pPr algn="l">
              <a:buFont typeface="+mj-lt"/>
              <a:buAutoNum type="arabicPeriod"/>
            </a:pPr>
            <a:r>
              <a:rPr lang="en-IN" b="1" i="0" dirty="0">
                <a:solidFill>
                  <a:srgbClr val="006699"/>
                </a:solidFill>
                <a:effectLst/>
                <a:latin typeface="verdana" panose="020B0604030504040204" pitchFamily="34" charset="0"/>
              </a:rPr>
              <a:t>public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static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main(String </a:t>
            </a:r>
            <a:r>
              <a:rPr lang="en-IN" b="0" i="0" dirty="0" err="1">
                <a:solidFill>
                  <a:srgbClr val="000000"/>
                </a:solidFill>
                <a:effectLst/>
                <a:latin typeface="verdana" panose="020B0604030504040204" pitchFamily="34" charset="0"/>
              </a:rPr>
              <a:t>ar</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try</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String </a:t>
            </a:r>
            <a:r>
              <a:rPr lang="en-IN" b="0" i="0" dirty="0" err="1">
                <a:solidFill>
                  <a:srgbClr val="000000"/>
                </a:solidFill>
                <a:effectLst/>
                <a:latin typeface="verdana" panose="020B0604030504040204" pitchFamily="34" charset="0"/>
              </a:rPr>
              <a:t>url</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a:t>
            </a:r>
            <a:r>
              <a:rPr lang="en-IN" b="0" i="0" dirty="0" err="1">
                <a:solidFill>
                  <a:srgbClr val="0000FF"/>
                </a:solidFill>
                <a:effectLst/>
                <a:latin typeface="verdana" panose="020B0604030504040204" pitchFamily="34" charset="0"/>
              </a:rPr>
              <a:t>jdbc:odbc:mydsn</a:t>
            </a:r>
            <a:r>
              <a:rPr lang="en-IN" b="0" i="0" dirty="0">
                <a:solidFill>
                  <a:srgbClr val="0000FF"/>
                </a:solidFill>
                <a:effectLst/>
                <a:latin typeface="verdana" panose="020B0604030504040204" pitchFamily="34" charset="0"/>
              </a:rPr>
              <a:t>"</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Class.forName</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a:t>
            </a:r>
            <a:r>
              <a:rPr lang="en-IN" b="0" i="0" dirty="0" err="1">
                <a:solidFill>
                  <a:srgbClr val="0000FF"/>
                </a:solidFill>
                <a:effectLst/>
                <a:latin typeface="verdana" panose="020B0604030504040204" pitchFamily="34" charset="0"/>
              </a:rPr>
              <a:t>sun.jdbc.odbc.JdbcOdbcDriver</a:t>
            </a:r>
            <a:r>
              <a:rPr lang="en-IN" b="0" i="0" dirty="0">
                <a:solidFill>
                  <a:srgbClr val="0000FF"/>
                </a:solidFill>
                <a:effectLst/>
                <a:latin typeface="verdana" panose="020B0604030504040204" pitchFamily="34" charset="0"/>
              </a:rPr>
              <a:t>"</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Connection c=</a:t>
            </a:r>
            <a:r>
              <a:rPr lang="en-IN" b="0" i="0" dirty="0" err="1">
                <a:solidFill>
                  <a:srgbClr val="000000"/>
                </a:solidFill>
                <a:effectLst/>
                <a:latin typeface="verdana" panose="020B0604030504040204" pitchFamily="34" charset="0"/>
              </a:rPr>
              <a:t>DriverManager.getConnection</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url</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Statement </a:t>
            </a:r>
            <a:r>
              <a:rPr lang="en-IN" b="0" i="0" dirty="0" err="1">
                <a:solidFill>
                  <a:srgbClr val="000000"/>
                </a:solidFill>
                <a:effectLst/>
                <a:latin typeface="verdana" panose="020B0604030504040204" pitchFamily="34" charset="0"/>
              </a:rPr>
              <a:t>st</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c.createStatement</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ResultSet</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rs</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st.executeQuery</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"select * from login"</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while</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rs.next</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rs.getString</a:t>
            </a:r>
            <a:r>
              <a:rPr lang="en-IN" b="0" i="0" dirty="0">
                <a:solidFill>
                  <a:srgbClr val="000000"/>
                </a:solidFill>
                <a:effectLst/>
                <a:latin typeface="verdana" panose="020B0604030504040204" pitchFamily="34" charset="0"/>
              </a:rPr>
              <a:t>(</a:t>
            </a:r>
            <a:r>
              <a:rPr lang="en-IN" b="0" i="0" dirty="0">
                <a:solidFill>
                  <a:srgbClr val="C00000"/>
                </a:solidFill>
                <a:effectLst/>
                <a:latin typeface="verdana" panose="020B0604030504040204" pitchFamily="34" charset="0"/>
              </a:rPr>
              <a:t>1</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a:t>
            </a:r>
            <a:r>
              <a:rPr lang="en-IN" b="1" i="0" dirty="0">
                <a:solidFill>
                  <a:srgbClr val="006699"/>
                </a:solidFill>
                <a:effectLst/>
                <a:latin typeface="verdana" panose="020B0604030504040204" pitchFamily="34" charset="0"/>
              </a:rPr>
              <a:t>catch</a:t>
            </a:r>
            <a:r>
              <a:rPr lang="en-IN" b="0" i="0" dirty="0">
                <a:solidFill>
                  <a:srgbClr val="000000"/>
                </a:solidFill>
                <a:effectLst/>
                <a:latin typeface="verdana" panose="020B0604030504040204" pitchFamily="34" charset="0"/>
              </a:rPr>
              <a:t>(Exception </a:t>
            </a:r>
            <a:r>
              <a:rPr lang="en-IN" b="0" i="0" dirty="0" err="1">
                <a:solidFill>
                  <a:srgbClr val="000000"/>
                </a:solidFill>
                <a:effectLst/>
                <a:latin typeface="verdana" panose="020B0604030504040204" pitchFamily="34" charset="0"/>
              </a:rPr>
              <a:t>ee</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ee</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endParaRPr lang="en-IN" dirty="0"/>
          </a:p>
        </p:txBody>
      </p:sp>
    </p:spTree>
    <p:extLst>
      <p:ext uri="{BB962C8B-B14F-4D97-AF65-F5344CB8AC3E}">
        <p14:creationId xmlns:p14="http://schemas.microsoft.com/office/powerpoint/2010/main" val="41244998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79BA-A540-469E-84F4-FBFFF2CF193E}"/>
              </a:ext>
            </a:extLst>
          </p:cNvPr>
          <p:cNvSpPr>
            <a:spLocks noGrp="1"/>
          </p:cNvSpPr>
          <p:nvPr>
            <p:ph type="title"/>
          </p:nvPr>
        </p:nvSpPr>
        <p:spPr/>
        <p:txBody>
          <a:bodyPr/>
          <a:lstStyle/>
          <a:p>
            <a:r>
              <a:rPr lang="en-IN" b="0" i="0" dirty="0">
                <a:solidFill>
                  <a:srgbClr val="610B38"/>
                </a:solidFill>
                <a:effectLst/>
                <a:latin typeface="erdana"/>
              </a:rPr>
              <a:t>Connection interface</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DE78B4DF-9F10-4812-A0F4-FBCFAB7018B3}"/>
              </a:ext>
            </a:extLst>
          </p:cNvPr>
          <p:cNvSpPr>
            <a:spLocks noGrp="1"/>
          </p:cNvSpPr>
          <p:nvPr>
            <p:ph sz="quarter" idx="1"/>
          </p:nvPr>
        </p:nvSpPr>
        <p:spPr/>
        <p:txBody>
          <a:bodyPr/>
          <a:lstStyle/>
          <a:p>
            <a:r>
              <a:rPr lang="en-US" b="0" i="0" dirty="0">
                <a:solidFill>
                  <a:srgbClr val="000000"/>
                </a:solidFill>
                <a:effectLst/>
                <a:latin typeface="verdana" panose="020B0604030504040204" pitchFamily="34" charset="0"/>
              </a:rPr>
              <a:t>A Connection is the session between java application and database. The Connection interface is a factory of Statement, </a:t>
            </a:r>
            <a:r>
              <a:rPr lang="en-US" b="0" i="0" dirty="0" err="1">
                <a:solidFill>
                  <a:srgbClr val="000000"/>
                </a:solidFill>
                <a:effectLst/>
                <a:latin typeface="verdana" panose="020B0604030504040204" pitchFamily="34" charset="0"/>
              </a:rPr>
              <a:t>PreparedStatement</a:t>
            </a:r>
            <a:r>
              <a:rPr lang="en-US" b="0" i="0" dirty="0">
                <a:solidFill>
                  <a:srgbClr val="000000"/>
                </a:solidFill>
                <a:effectLst/>
                <a:latin typeface="verdana" panose="020B0604030504040204" pitchFamily="34" charset="0"/>
              </a:rPr>
              <a:t>, and </a:t>
            </a:r>
            <a:r>
              <a:rPr lang="en-US" b="0" i="0" dirty="0" err="1">
                <a:solidFill>
                  <a:srgbClr val="000000"/>
                </a:solidFill>
                <a:effectLst/>
                <a:latin typeface="verdana" panose="020B0604030504040204" pitchFamily="34" charset="0"/>
              </a:rPr>
              <a:t>DatabaseMetaData</a:t>
            </a:r>
            <a:r>
              <a:rPr lang="en-US" b="0" i="0" dirty="0">
                <a:solidFill>
                  <a:srgbClr val="000000"/>
                </a:solidFill>
                <a:effectLst/>
                <a:latin typeface="verdana" panose="020B0604030504040204" pitchFamily="34" charset="0"/>
              </a:rPr>
              <a:t> i.e. object of Connection can be used to get the object of Statement and </a:t>
            </a:r>
            <a:r>
              <a:rPr lang="en-US" b="0" i="0" dirty="0" err="1">
                <a:solidFill>
                  <a:srgbClr val="000000"/>
                </a:solidFill>
                <a:effectLst/>
                <a:latin typeface="verdana" panose="020B0604030504040204" pitchFamily="34" charset="0"/>
              </a:rPr>
              <a:t>DatabaseMetaData</a:t>
            </a:r>
            <a:r>
              <a:rPr lang="en-US" b="0" i="0" dirty="0">
                <a:solidFill>
                  <a:srgbClr val="000000"/>
                </a:solidFill>
                <a:effectLst/>
                <a:latin typeface="verdana" panose="020B0604030504040204" pitchFamily="34" charset="0"/>
              </a:rPr>
              <a:t>. The Connection interface provide many methods for transaction management like commit(), rollback() etc.</a:t>
            </a:r>
            <a:endParaRPr lang="en-IN" dirty="0"/>
          </a:p>
        </p:txBody>
      </p:sp>
    </p:spTree>
    <p:extLst>
      <p:ext uri="{BB962C8B-B14F-4D97-AF65-F5344CB8AC3E}">
        <p14:creationId xmlns:p14="http://schemas.microsoft.com/office/powerpoint/2010/main" val="9872455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A52-E39F-4FC6-B063-4E842BEADE90}"/>
              </a:ext>
            </a:extLst>
          </p:cNvPr>
          <p:cNvSpPr>
            <a:spLocks noGrp="1"/>
          </p:cNvSpPr>
          <p:nvPr>
            <p:ph type="title"/>
          </p:nvPr>
        </p:nvSpPr>
        <p:spPr/>
        <p:txBody>
          <a:bodyPr>
            <a:normAutofit fontScale="90000"/>
          </a:bodyPr>
          <a:lstStyle/>
          <a:p>
            <a:r>
              <a:rPr lang="en-US" b="0" i="0" dirty="0">
                <a:solidFill>
                  <a:srgbClr val="610B4B"/>
                </a:solidFill>
                <a:effectLst/>
                <a:latin typeface="erdana"/>
              </a:rPr>
              <a:t>Commonly used methods of Connection interface:</a:t>
            </a:r>
            <a:br>
              <a:rPr lang="en-US" b="0" i="0" dirty="0">
                <a:solidFill>
                  <a:srgbClr val="610B4B"/>
                </a:solidFill>
                <a:effectLst/>
                <a:latin typeface="erdana"/>
              </a:rPr>
            </a:br>
            <a:endParaRPr lang="en-IN" dirty="0"/>
          </a:p>
        </p:txBody>
      </p:sp>
      <p:graphicFrame>
        <p:nvGraphicFramePr>
          <p:cNvPr id="4" name="Content Placeholder 3">
            <a:extLst>
              <a:ext uri="{FF2B5EF4-FFF2-40B4-BE49-F238E27FC236}">
                <a16:creationId xmlns:a16="http://schemas.microsoft.com/office/drawing/2014/main" id="{1007296A-7DD0-44A5-8DA5-AF18C4B9A2DE}"/>
              </a:ext>
            </a:extLst>
          </p:cNvPr>
          <p:cNvGraphicFramePr>
            <a:graphicFrameLocks noGrp="1"/>
          </p:cNvGraphicFramePr>
          <p:nvPr>
            <p:ph sz="quarter" idx="1"/>
            <p:extLst>
              <p:ext uri="{D42A27DB-BD31-4B8C-83A1-F6EECF244321}">
                <p14:modId xmlns:p14="http://schemas.microsoft.com/office/powerpoint/2010/main" val="2378134922"/>
              </p:ext>
            </p:extLst>
          </p:nvPr>
        </p:nvGraphicFramePr>
        <p:xfrm>
          <a:off x="457200" y="1417638"/>
          <a:ext cx="8229600" cy="5125485"/>
        </p:xfrm>
        <a:graphic>
          <a:graphicData uri="http://schemas.openxmlformats.org/drawingml/2006/table">
            <a:tbl>
              <a:tblPr/>
              <a:tblGrid>
                <a:gridCol w="8229600">
                  <a:extLst>
                    <a:ext uri="{9D8B030D-6E8A-4147-A177-3AD203B41FA5}">
                      <a16:colId xmlns:a16="http://schemas.microsoft.com/office/drawing/2014/main" val="2750015671"/>
                    </a:ext>
                  </a:extLst>
                </a:gridCol>
              </a:tblGrid>
              <a:tr h="837213">
                <a:tc>
                  <a:txBody>
                    <a:bodyPr/>
                    <a:lstStyle/>
                    <a:p>
                      <a:r>
                        <a:rPr lang="en-US" sz="1800" b="1">
                          <a:solidFill>
                            <a:srgbClr val="000000"/>
                          </a:solidFill>
                          <a:effectLst/>
                          <a:latin typeface="verdana" panose="020B0604030504040204" pitchFamily="34" charset="0"/>
                        </a:rPr>
                        <a:t>1) public Statement createStatement():</a:t>
                      </a:r>
                      <a:r>
                        <a:rPr lang="en-US" sz="1800">
                          <a:solidFill>
                            <a:srgbClr val="000000"/>
                          </a:solidFill>
                          <a:effectLst/>
                          <a:latin typeface="verdana" panose="020B0604030504040204" pitchFamily="34" charset="0"/>
                        </a:rPr>
                        <a:t> creates a statement object that can be used to execute SQL queries.</a:t>
                      </a:r>
                    </a:p>
                  </a:txBody>
                  <a:tcPr marL="152682" marR="57256" marT="76341" marB="76341" anchor="ctr">
                    <a:lnL w="19050" cap="flat" cmpd="sng" algn="ctr">
                      <a:solidFill>
                        <a:srgbClr val="FFA500"/>
                      </a:solidFill>
                      <a:prstDash val="solid"/>
                      <a:round/>
                      <a:headEnd type="none" w="med" len="med"/>
                      <a:tailEnd type="none" w="med" len="med"/>
                    </a:lnL>
                    <a:lnR>
                      <a:noFill/>
                    </a:lnR>
                    <a:lnT>
                      <a:noFill/>
                    </a:lnT>
                    <a:lnB>
                      <a:noFill/>
                    </a:lnB>
                    <a:solidFill>
                      <a:srgbClr val="FAEBD7"/>
                    </a:solidFill>
                  </a:tcPr>
                </a:tc>
                <a:extLst>
                  <a:ext uri="{0D108BD9-81ED-4DB2-BD59-A6C34878D82A}">
                    <a16:rowId xmlns:a16="http://schemas.microsoft.com/office/drawing/2014/main" val="3876775727"/>
                  </a:ext>
                </a:extLst>
              </a:tr>
              <a:tr h="1347093">
                <a:tc>
                  <a:txBody>
                    <a:bodyPr/>
                    <a:lstStyle/>
                    <a:p>
                      <a:r>
                        <a:rPr lang="en-US" sz="1800" b="1">
                          <a:solidFill>
                            <a:srgbClr val="000000"/>
                          </a:solidFill>
                          <a:effectLst/>
                          <a:latin typeface="verdana" panose="020B0604030504040204" pitchFamily="34" charset="0"/>
                        </a:rPr>
                        <a:t>2) public Statement createStatement(int resultSetType,int resultSetConcurrency):</a:t>
                      </a:r>
                      <a:r>
                        <a:rPr lang="en-US" sz="1800">
                          <a:solidFill>
                            <a:srgbClr val="000000"/>
                          </a:solidFill>
                          <a:effectLst/>
                          <a:latin typeface="verdana" panose="020B0604030504040204" pitchFamily="34" charset="0"/>
                        </a:rPr>
                        <a:t> Creates a Statement object that will generate ResultSet objects with the given type and concurrency.</a:t>
                      </a:r>
                    </a:p>
                  </a:txBody>
                  <a:tcPr marL="152682" marR="57256" marT="76341" marB="76341" anchor="ctr">
                    <a:lnL w="19050" cap="flat" cmpd="sng" algn="ctr">
                      <a:solidFill>
                        <a:srgbClr val="FFA500"/>
                      </a:solidFill>
                      <a:prstDash val="solid"/>
                      <a:round/>
                      <a:headEnd type="none" w="med" len="med"/>
                      <a:tailEnd type="none" w="med" len="med"/>
                    </a:lnL>
                    <a:lnR>
                      <a:noFill/>
                    </a:lnR>
                    <a:lnT>
                      <a:noFill/>
                    </a:lnT>
                    <a:lnB>
                      <a:noFill/>
                    </a:lnB>
                    <a:solidFill>
                      <a:srgbClr val="FAEBD7"/>
                    </a:solidFill>
                  </a:tcPr>
                </a:tc>
                <a:extLst>
                  <a:ext uri="{0D108BD9-81ED-4DB2-BD59-A6C34878D82A}">
                    <a16:rowId xmlns:a16="http://schemas.microsoft.com/office/drawing/2014/main" val="851108309"/>
                  </a:ext>
                </a:extLst>
              </a:tr>
              <a:tr h="837213">
                <a:tc>
                  <a:txBody>
                    <a:bodyPr/>
                    <a:lstStyle/>
                    <a:p>
                      <a:r>
                        <a:rPr lang="en-US" sz="1800" b="1">
                          <a:solidFill>
                            <a:srgbClr val="000000"/>
                          </a:solidFill>
                          <a:effectLst/>
                          <a:latin typeface="verdana" panose="020B0604030504040204" pitchFamily="34" charset="0"/>
                        </a:rPr>
                        <a:t>3) public void setAutoCommit(boolean status):</a:t>
                      </a:r>
                      <a:r>
                        <a:rPr lang="en-US" sz="1800">
                          <a:solidFill>
                            <a:srgbClr val="000000"/>
                          </a:solidFill>
                          <a:effectLst/>
                          <a:latin typeface="verdana" panose="020B0604030504040204" pitchFamily="34" charset="0"/>
                        </a:rPr>
                        <a:t> is used to set the commit status.By default it is true.</a:t>
                      </a:r>
                    </a:p>
                  </a:txBody>
                  <a:tcPr marL="152682" marR="57256" marT="76341" marB="76341" anchor="ctr">
                    <a:lnL w="19050" cap="flat" cmpd="sng" algn="ctr">
                      <a:solidFill>
                        <a:srgbClr val="FFA500"/>
                      </a:solidFill>
                      <a:prstDash val="solid"/>
                      <a:round/>
                      <a:headEnd type="none" w="med" len="med"/>
                      <a:tailEnd type="none" w="med" len="med"/>
                    </a:lnL>
                    <a:lnR>
                      <a:noFill/>
                    </a:lnR>
                    <a:lnT>
                      <a:noFill/>
                    </a:lnT>
                    <a:lnB>
                      <a:noFill/>
                    </a:lnB>
                    <a:solidFill>
                      <a:srgbClr val="FAEBD7"/>
                    </a:solidFill>
                  </a:tcPr>
                </a:tc>
                <a:extLst>
                  <a:ext uri="{0D108BD9-81ED-4DB2-BD59-A6C34878D82A}">
                    <a16:rowId xmlns:a16="http://schemas.microsoft.com/office/drawing/2014/main" val="2586427032"/>
                  </a:ext>
                </a:extLst>
              </a:tr>
              <a:tr h="667252">
                <a:tc>
                  <a:txBody>
                    <a:bodyPr/>
                    <a:lstStyle/>
                    <a:p>
                      <a:r>
                        <a:rPr lang="en-US" sz="1800" b="1">
                          <a:solidFill>
                            <a:srgbClr val="000000"/>
                          </a:solidFill>
                          <a:effectLst/>
                          <a:latin typeface="verdana" panose="020B0604030504040204" pitchFamily="34" charset="0"/>
                        </a:rPr>
                        <a:t>4) public void commit():</a:t>
                      </a:r>
                      <a:r>
                        <a:rPr lang="en-US" sz="1800">
                          <a:solidFill>
                            <a:srgbClr val="000000"/>
                          </a:solidFill>
                          <a:effectLst/>
                          <a:latin typeface="verdana" panose="020B0604030504040204" pitchFamily="34" charset="0"/>
                        </a:rPr>
                        <a:t> saves the changes made since the previous commit/rollback permanent.</a:t>
                      </a:r>
                    </a:p>
                  </a:txBody>
                  <a:tcPr marL="152682" marR="57256" marT="76341" marB="76341" anchor="ctr">
                    <a:lnL w="19050" cap="flat" cmpd="sng" algn="ctr">
                      <a:solidFill>
                        <a:srgbClr val="FFA500"/>
                      </a:solidFill>
                      <a:prstDash val="solid"/>
                      <a:round/>
                      <a:headEnd type="none" w="med" len="med"/>
                      <a:tailEnd type="none" w="med" len="med"/>
                    </a:lnL>
                    <a:lnR>
                      <a:noFill/>
                    </a:lnR>
                    <a:lnT>
                      <a:noFill/>
                    </a:lnT>
                    <a:lnB>
                      <a:noFill/>
                    </a:lnB>
                    <a:solidFill>
                      <a:srgbClr val="FAEBD7"/>
                    </a:solidFill>
                  </a:tcPr>
                </a:tc>
                <a:extLst>
                  <a:ext uri="{0D108BD9-81ED-4DB2-BD59-A6C34878D82A}">
                    <a16:rowId xmlns:a16="http://schemas.microsoft.com/office/drawing/2014/main" val="2179818716"/>
                  </a:ext>
                </a:extLst>
              </a:tr>
              <a:tr h="667252">
                <a:tc>
                  <a:txBody>
                    <a:bodyPr/>
                    <a:lstStyle/>
                    <a:p>
                      <a:r>
                        <a:rPr lang="en-US" sz="1800" b="1">
                          <a:solidFill>
                            <a:srgbClr val="000000"/>
                          </a:solidFill>
                          <a:effectLst/>
                          <a:latin typeface="verdana" panose="020B0604030504040204" pitchFamily="34" charset="0"/>
                        </a:rPr>
                        <a:t>5) public void rollback():</a:t>
                      </a:r>
                      <a:r>
                        <a:rPr lang="en-US" sz="1800">
                          <a:solidFill>
                            <a:srgbClr val="000000"/>
                          </a:solidFill>
                          <a:effectLst/>
                          <a:latin typeface="verdana" panose="020B0604030504040204" pitchFamily="34" charset="0"/>
                        </a:rPr>
                        <a:t> Drops all changes made since the previous commit/rollback.</a:t>
                      </a:r>
                    </a:p>
                  </a:txBody>
                  <a:tcPr marL="152682" marR="57256" marT="76341" marB="76341" anchor="ctr">
                    <a:lnL w="19050" cap="flat" cmpd="sng" algn="ctr">
                      <a:solidFill>
                        <a:srgbClr val="FFA500"/>
                      </a:solidFill>
                      <a:prstDash val="solid"/>
                      <a:round/>
                      <a:headEnd type="none" w="med" len="med"/>
                      <a:tailEnd type="none" w="med" len="med"/>
                    </a:lnL>
                    <a:lnR>
                      <a:noFill/>
                    </a:lnR>
                    <a:lnT>
                      <a:noFill/>
                    </a:lnT>
                    <a:lnB>
                      <a:noFill/>
                    </a:lnB>
                    <a:solidFill>
                      <a:srgbClr val="FAEBD7"/>
                    </a:solidFill>
                  </a:tcPr>
                </a:tc>
                <a:extLst>
                  <a:ext uri="{0D108BD9-81ED-4DB2-BD59-A6C34878D82A}">
                    <a16:rowId xmlns:a16="http://schemas.microsoft.com/office/drawing/2014/main" val="2199914908"/>
                  </a:ext>
                </a:extLst>
              </a:tr>
              <a:tr h="667252">
                <a:tc>
                  <a:txBody>
                    <a:bodyPr/>
                    <a:lstStyle/>
                    <a:p>
                      <a:r>
                        <a:rPr lang="en-US" sz="1800" b="1" dirty="0">
                          <a:solidFill>
                            <a:srgbClr val="000000"/>
                          </a:solidFill>
                          <a:effectLst/>
                          <a:latin typeface="verdana" panose="020B0604030504040204" pitchFamily="34" charset="0"/>
                        </a:rPr>
                        <a:t>6) public void close():</a:t>
                      </a:r>
                      <a:r>
                        <a:rPr lang="en-US" sz="1800" dirty="0">
                          <a:solidFill>
                            <a:srgbClr val="000000"/>
                          </a:solidFill>
                          <a:effectLst/>
                          <a:latin typeface="verdana" panose="020B0604030504040204" pitchFamily="34" charset="0"/>
                        </a:rPr>
                        <a:t> closes the connection and Releases a JDBC resources immediately.</a:t>
                      </a:r>
                    </a:p>
                  </a:txBody>
                  <a:tcPr marL="152682" marR="57256" marT="76341" marB="76341" anchor="ctr">
                    <a:lnL w="19050" cap="flat" cmpd="sng" algn="ctr">
                      <a:solidFill>
                        <a:srgbClr val="FFA500"/>
                      </a:solidFill>
                      <a:prstDash val="solid"/>
                      <a:round/>
                      <a:headEnd type="none" w="med" len="med"/>
                      <a:tailEnd type="none" w="med" len="med"/>
                    </a:lnL>
                    <a:lnR>
                      <a:noFill/>
                    </a:lnR>
                    <a:lnT>
                      <a:noFill/>
                    </a:lnT>
                    <a:lnB>
                      <a:noFill/>
                    </a:lnB>
                    <a:solidFill>
                      <a:srgbClr val="FAEBD7"/>
                    </a:solidFill>
                  </a:tcPr>
                </a:tc>
                <a:extLst>
                  <a:ext uri="{0D108BD9-81ED-4DB2-BD59-A6C34878D82A}">
                    <a16:rowId xmlns:a16="http://schemas.microsoft.com/office/drawing/2014/main" val="3207829438"/>
                  </a:ext>
                </a:extLst>
              </a:tr>
            </a:tbl>
          </a:graphicData>
        </a:graphic>
      </p:graphicFrame>
    </p:spTree>
    <p:extLst>
      <p:ext uri="{BB962C8B-B14F-4D97-AF65-F5344CB8AC3E}">
        <p14:creationId xmlns:p14="http://schemas.microsoft.com/office/powerpoint/2010/main" val="37676254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716C5-05B8-4F26-9D16-5C7AF48C3A46}"/>
              </a:ext>
            </a:extLst>
          </p:cNvPr>
          <p:cNvSpPr>
            <a:spLocks noGrp="1"/>
          </p:cNvSpPr>
          <p:nvPr>
            <p:ph type="title"/>
          </p:nvPr>
        </p:nvSpPr>
        <p:spPr/>
        <p:txBody>
          <a:bodyPr/>
          <a:lstStyle/>
          <a:p>
            <a:r>
              <a:rPr lang="en-IN" b="0" i="0" dirty="0">
                <a:solidFill>
                  <a:srgbClr val="610B38"/>
                </a:solidFill>
                <a:effectLst/>
                <a:latin typeface="erdana"/>
              </a:rPr>
              <a:t>Statement interface: </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08ABF522-991C-45AC-B8CA-00B1411E1563}"/>
              </a:ext>
            </a:extLst>
          </p:cNvPr>
          <p:cNvSpPr>
            <a:spLocks noGrp="1"/>
          </p:cNvSpPr>
          <p:nvPr>
            <p:ph sz="quarter" idx="1"/>
          </p:nvPr>
        </p:nvSpPr>
        <p:spPr/>
        <p:txBody>
          <a:bodyPr/>
          <a:lstStyle/>
          <a:p>
            <a:r>
              <a:rPr lang="en-US" sz="1800" b="0" i="0" dirty="0">
                <a:solidFill>
                  <a:srgbClr val="000000"/>
                </a:solidFill>
                <a:effectLst/>
                <a:latin typeface="verdana" panose="020B0604030504040204" pitchFamily="34" charset="0"/>
              </a:rPr>
              <a:t>The </a:t>
            </a:r>
            <a:r>
              <a:rPr lang="en-US" sz="1800" b="1" i="0" dirty="0">
                <a:effectLst/>
                <a:latin typeface="verdana" panose="020B0604030504040204" pitchFamily="34" charset="0"/>
              </a:rPr>
              <a:t>Statement interface</a:t>
            </a:r>
            <a:r>
              <a:rPr lang="en-US" sz="1800" b="0" i="0" dirty="0">
                <a:solidFill>
                  <a:srgbClr val="000000"/>
                </a:solidFill>
                <a:effectLst/>
                <a:latin typeface="verdana" panose="020B0604030504040204" pitchFamily="34" charset="0"/>
              </a:rPr>
              <a:t> provides methods to execute queries with the database. The statement interface is a factory of </a:t>
            </a:r>
            <a:r>
              <a:rPr lang="en-US" sz="1800" b="0" i="0" dirty="0" err="1">
                <a:solidFill>
                  <a:srgbClr val="000000"/>
                </a:solidFill>
                <a:effectLst/>
                <a:latin typeface="verdana" panose="020B0604030504040204" pitchFamily="34" charset="0"/>
              </a:rPr>
              <a:t>ResultSet</a:t>
            </a:r>
            <a:r>
              <a:rPr lang="en-US" sz="1800" b="0" i="0" dirty="0">
                <a:solidFill>
                  <a:srgbClr val="000000"/>
                </a:solidFill>
                <a:effectLst/>
                <a:latin typeface="verdana" panose="020B0604030504040204" pitchFamily="34" charset="0"/>
              </a:rPr>
              <a:t> i.e. it provides factory method to get the object of </a:t>
            </a:r>
            <a:r>
              <a:rPr lang="en-US" sz="1800" b="0" i="0" dirty="0" err="1">
                <a:solidFill>
                  <a:srgbClr val="000000"/>
                </a:solidFill>
                <a:effectLst/>
                <a:latin typeface="verdana" panose="020B0604030504040204" pitchFamily="34" charset="0"/>
              </a:rPr>
              <a:t>ResultSet</a:t>
            </a:r>
            <a:r>
              <a:rPr lang="en-US" sz="1800" b="0" i="0" dirty="0">
                <a:solidFill>
                  <a:srgbClr val="000000"/>
                </a:solidFill>
                <a:effectLst/>
                <a:latin typeface="verdana" panose="020B0604030504040204" pitchFamily="34" charset="0"/>
              </a:rPr>
              <a:t>.</a:t>
            </a:r>
          </a:p>
          <a:p>
            <a:endParaRPr lang="en-IN" dirty="0"/>
          </a:p>
        </p:txBody>
      </p:sp>
      <p:graphicFrame>
        <p:nvGraphicFramePr>
          <p:cNvPr id="4" name="Table 3">
            <a:extLst>
              <a:ext uri="{FF2B5EF4-FFF2-40B4-BE49-F238E27FC236}">
                <a16:creationId xmlns:a16="http://schemas.microsoft.com/office/drawing/2014/main" id="{CC05885B-1FE9-46DE-9CC9-59CC7C80EF1A}"/>
              </a:ext>
            </a:extLst>
          </p:cNvPr>
          <p:cNvGraphicFramePr>
            <a:graphicFrameLocks noGrp="1"/>
          </p:cNvGraphicFramePr>
          <p:nvPr>
            <p:extLst>
              <p:ext uri="{D42A27DB-BD31-4B8C-83A1-F6EECF244321}">
                <p14:modId xmlns:p14="http://schemas.microsoft.com/office/powerpoint/2010/main" val="3385983467"/>
              </p:ext>
            </p:extLst>
          </p:nvPr>
        </p:nvGraphicFramePr>
        <p:xfrm>
          <a:off x="381000" y="4023044"/>
          <a:ext cx="8458200" cy="2560320"/>
        </p:xfrm>
        <a:graphic>
          <a:graphicData uri="http://schemas.openxmlformats.org/drawingml/2006/table">
            <a:tbl>
              <a:tblPr/>
              <a:tblGrid>
                <a:gridCol w="8458200">
                  <a:extLst>
                    <a:ext uri="{9D8B030D-6E8A-4147-A177-3AD203B41FA5}">
                      <a16:colId xmlns:a16="http://schemas.microsoft.com/office/drawing/2014/main" val="1160756005"/>
                    </a:ext>
                  </a:extLst>
                </a:gridCol>
              </a:tblGrid>
              <a:tr h="540941">
                <a:tc>
                  <a:txBody>
                    <a:bodyPr/>
                    <a:lstStyle/>
                    <a:p>
                      <a:r>
                        <a:rPr lang="en-US" b="1">
                          <a:solidFill>
                            <a:srgbClr val="000000"/>
                          </a:solidFill>
                          <a:effectLst/>
                          <a:latin typeface="verdana" panose="020B0604030504040204" pitchFamily="34" charset="0"/>
                        </a:rPr>
                        <a:t>1) public ResultSet executeQuery(String sql):</a:t>
                      </a:r>
                      <a:r>
                        <a:rPr lang="en-US">
                          <a:solidFill>
                            <a:srgbClr val="000000"/>
                          </a:solidFill>
                          <a:effectLst/>
                          <a:latin typeface="verdana" panose="020B0604030504040204" pitchFamily="34" charset="0"/>
                        </a:rPr>
                        <a:t> is used to execute SELECT query. It returns the object of ResultSet.</a:t>
                      </a:r>
                    </a:p>
                  </a:txBody>
                  <a:tcPr anchor="ctr">
                    <a:lnL>
                      <a:noFill/>
                    </a:lnL>
                    <a:lnR>
                      <a:noFill/>
                    </a:lnR>
                    <a:lnT>
                      <a:noFill/>
                    </a:lnT>
                    <a:lnB>
                      <a:noFill/>
                    </a:lnB>
                    <a:solidFill>
                      <a:srgbClr val="FFFFFF"/>
                    </a:solidFill>
                  </a:tcPr>
                </a:tc>
                <a:extLst>
                  <a:ext uri="{0D108BD9-81ED-4DB2-BD59-A6C34878D82A}">
                    <a16:rowId xmlns:a16="http://schemas.microsoft.com/office/drawing/2014/main" val="314298718"/>
                  </a:ext>
                </a:extLst>
              </a:tr>
              <a:tr h="540941">
                <a:tc>
                  <a:txBody>
                    <a:bodyPr/>
                    <a:lstStyle/>
                    <a:p>
                      <a:r>
                        <a:rPr lang="en-US" b="1">
                          <a:solidFill>
                            <a:srgbClr val="000000"/>
                          </a:solidFill>
                          <a:effectLst/>
                          <a:latin typeface="verdana" panose="020B0604030504040204" pitchFamily="34" charset="0"/>
                        </a:rPr>
                        <a:t>2) public int executeUpdate(String sql):</a:t>
                      </a:r>
                      <a:r>
                        <a:rPr lang="en-US">
                          <a:solidFill>
                            <a:srgbClr val="000000"/>
                          </a:solidFill>
                          <a:effectLst/>
                          <a:latin typeface="verdana" panose="020B0604030504040204" pitchFamily="34" charset="0"/>
                        </a:rPr>
                        <a:t> is used to execute specified query, it may be create, drop, insert, update, delete etc.</a:t>
                      </a:r>
                    </a:p>
                  </a:txBody>
                  <a:tcPr anchor="ctr">
                    <a:lnL>
                      <a:noFill/>
                    </a:lnL>
                    <a:lnR>
                      <a:noFill/>
                    </a:lnR>
                    <a:lnT>
                      <a:noFill/>
                    </a:lnT>
                    <a:lnB>
                      <a:noFill/>
                    </a:lnB>
                    <a:solidFill>
                      <a:srgbClr val="FFFFFF"/>
                    </a:solidFill>
                  </a:tcPr>
                </a:tc>
                <a:extLst>
                  <a:ext uri="{0D108BD9-81ED-4DB2-BD59-A6C34878D82A}">
                    <a16:rowId xmlns:a16="http://schemas.microsoft.com/office/drawing/2014/main" val="1054348331"/>
                  </a:ext>
                </a:extLst>
              </a:tr>
              <a:tr h="540941">
                <a:tc>
                  <a:txBody>
                    <a:bodyPr/>
                    <a:lstStyle/>
                    <a:p>
                      <a:r>
                        <a:rPr lang="en-US" b="1" dirty="0">
                          <a:solidFill>
                            <a:srgbClr val="000000"/>
                          </a:solidFill>
                          <a:effectLst/>
                          <a:latin typeface="verdana" panose="020B0604030504040204" pitchFamily="34" charset="0"/>
                        </a:rPr>
                        <a:t>3) public </a:t>
                      </a:r>
                      <a:r>
                        <a:rPr lang="en-US" b="1" dirty="0" err="1">
                          <a:solidFill>
                            <a:srgbClr val="000000"/>
                          </a:solidFill>
                          <a:effectLst/>
                          <a:latin typeface="verdana" panose="020B0604030504040204" pitchFamily="34" charset="0"/>
                        </a:rPr>
                        <a:t>boolean</a:t>
                      </a:r>
                      <a:r>
                        <a:rPr lang="en-US" b="1" dirty="0">
                          <a:solidFill>
                            <a:srgbClr val="000000"/>
                          </a:solidFill>
                          <a:effectLst/>
                          <a:latin typeface="verdana" panose="020B0604030504040204" pitchFamily="34" charset="0"/>
                        </a:rPr>
                        <a:t> execute(String </a:t>
                      </a:r>
                      <a:r>
                        <a:rPr lang="en-US" b="1" dirty="0" err="1">
                          <a:solidFill>
                            <a:srgbClr val="000000"/>
                          </a:solidFill>
                          <a:effectLst/>
                          <a:latin typeface="verdana" panose="020B0604030504040204" pitchFamily="34" charset="0"/>
                        </a:rPr>
                        <a:t>sql</a:t>
                      </a:r>
                      <a:r>
                        <a:rPr lang="en-US" b="1" dirty="0">
                          <a:solidFill>
                            <a:srgbClr val="000000"/>
                          </a:solidFill>
                          <a:effectLst/>
                          <a:latin typeface="verdana" panose="020B0604030504040204" pitchFamily="34" charset="0"/>
                        </a:rPr>
                        <a:t>):</a:t>
                      </a:r>
                      <a:r>
                        <a:rPr lang="en-US" dirty="0">
                          <a:solidFill>
                            <a:srgbClr val="000000"/>
                          </a:solidFill>
                          <a:effectLst/>
                          <a:latin typeface="verdana" panose="020B0604030504040204" pitchFamily="34" charset="0"/>
                        </a:rPr>
                        <a:t> is used to execute queries that may return multiple results.</a:t>
                      </a:r>
                    </a:p>
                  </a:txBody>
                  <a:tcPr anchor="ctr">
                    <a:lnL>
                      <a:noFill/>
                    </a:lnL>
                    <a:lnR>
                      <a:noFill/>
                    </a:lnR>
                    <a:lnT>
                      <a:noFill/>
                    </a:lnT>
                    <a:lnB>
                      <a:noFill/>
                    </a:lnB>
                    <a:solidFill>
                      <a:srgbClr val="FFFFFF"/>
                    </a:solidFill>
                  </a:tcPr>
                </a:tc>
                <a:extLst>
                  <a:ext uri="{0D108BD9-81ED-4DB2-BD59-A6C34878D82A}">
                    <a16:rowId xmlns:a16="http://schemas.microsoft.com/office/drawing/2014/main" val="1749086108"/>
                  </a:ext>
                </a:extLst>
              </a:tr>
              <a:tr h="540941">
                <a:tc>
                  <a:txBody>
                    <a:bodyPr/>
                    <a:lstStyle/>
                    <a:p>
                      <a:r>
                        <a:rPr lang="en-US" b="1" dirty="0">
                          <a:solidFill>
                            <a:srgbClr val="000000"/>
                          </a:solidFill>
                          <a:effectLst/>
                          <a:latin typeface="verdana" panose="020B0604030504040204" pitchFamily="34" charset="0"/>
                        </a:rPr>
                        <a:t>4) public int[] </a:t>
                      </a:r>
                      <a:r>
                        <a:rPr lang="en-US" b="1" dirty="0" err="1">
                          <a:solidFill>
                            <a:srgbClr val="000000"/>
                          </a:solidFill>
                          <a:effectLst/>
                          <a:latin typeface="verdana" panose="020B0604030504040204" pitchFamily="34" charset="0"/>
                        </a:rPr>
                        <a:t>executeBatch</a:t>
                      </a:r>
                      <a:r>
                        <a:rPr lang="en-US" b="1" dirty="0">
                          <a:solidFill>
                            <a:srgbClr val="000000"/>
                          </a:solidFill>
                          <a:effectLst/>
                          <a:latin typeface="verdana" panose="020B0604030504040204" pitchFamily="34" charset="0"/>
                        </a:rPr>
                        <a:t>():</a:t>
                      </a:r>
                      <a:r>
                        <a:rPr lang="en-US" dirty="0">
                          <a:solidFill>
                            <a:srgbClr val="000000"/>
                          </a:solidFill>
                          <a:effectLst/>
                          <a:latin typeface="verdana" panose="020B0604030504040204" pitchFamily="34" charset="0"/>
                        </a:rPr>
                        <a:t> is used to execute batch of commands.</a:t>
                      </a:r>
                    </a:p>
                  </a:txBody>
                  <a:tcPr anchor="ctr">
                    <a:lnL>
                      <a:noFill/>
                    </a:lnL>
                    <a:lnR>
                      <a:noFill/>
                    </a:lnR>
                    <a:lnT>
                      <a:noFill/>
                    </a:lnT>
                    <a:lnB>
                      <a:noFill/>
                    </a:lnB>
                    <a:solidFill>
                      <a:srgbClr val="FFFFFF"/>
                    </a:solidFill>
                  </a:tcPr>
                </a:tc>
                <a:extLst>
                  <a:ext uri="{0D108BD9-81ED-4DB2-BD59-A6C34878D82A}">
                    <a16:rowId xmlns:a16="http://schemas.microsoft.com/office/drawing/2014/main" val="3750559106"/>
                  </a:ext>
                </a:extLst>
              </a:tr>
            </a:tbl>
          </a:graphicData>
        </a:graphic>
      </p:graphicFrame>
      <p:sp>
        <p:nvSpPr>
          <p:cNvPr id="5" name="Rectangle 1">
            <a:extLst>
              <a:ext uri="{FF2B5EF4-FFF2-40B4-BE49-F238E27FC236}">
                <a16:creationId xmlns:a16="http://schemas.microsoft.com/office/drawing/2014/main" id="{18284DFA-774C-4AD6-959B-49763608066A}"/>
              </a:ext>
            </a:extLst>
          </p:cNvPr>
          <p:cNvSpPr>
            <a:spLocks noChangeArrowheads="1"/>
          </p:cNvSpPr>
          <p:nvPr/>
        </p:nvSpPr>
        <p:spPr bwMode="auto">
          <a:xfrm>
            <a:off x="640080" y="2682859"/>
            <a:ext cx="8077200" cy="13542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610B4B"/>
                </a:solidFill>
                <a:effectLst/>
                <a:latin typeface="erdana"/>
              </a:rPr>
              <a:t>Commonly used methods of Statement interface: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The important methods of Statement interface are as follows</a:t>
            </a:r>
            <a:r>
              <a:rPr kumimoji="0" lang="en-US" altLang="en-US" sz="1200" b="0" i="0" u="none" strike="noStrike" cap="none" normalizeH="0" baseline="0" dirty="0">
                <a:ln>
                  <a:noFill/>
                </a:ln>
                <a:solidFill>
                  <a:srgbClr val="000000"/>
                </a:solidFill>
                <a:effectLst/>
                <a:latin typeface="Verdana" panose="020B0604030504040204" pitchFamily="34"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82384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4D0F1-384A-4B07-B981-EB2D3BBF338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458ED0F-27CB-4D44-9A21-D184B3F4156C}"/>
              </a:ext>
            </a:extLst>
          </p:cNvPr>
          <p:cNvSpPr>
            <a:spLocks noGrp="1"/>
          </p:cNvSpPr>
          <p:nvPr>
            <p:ph sz="quarter" idx="1"/>
          </p:nvPr>
        </p:nvSpPr>
        <p:spPr/>
        <p:txBody>
          <a:bodyPr>
            <a:normAutofit fontScale="70000" lnSpcReduction="20000"/>
          </a:bodyPr>
          <a:lstStyle/>
          <a:p>
            <a:pPr algn="l">
              <a:buFont typeface="+mj-lt"/>
              <a:buAutoNum type="arabicPeriod"/>
            </a:pPr>
            <a:r>
              <a:rPr lang="en-IN" b="1" i="0" dirty="0">
                <a:solidFill>
                  <a:srgbClr val="006699"/>
                </a:solidFill>
                <a:effectLst/>
                <a:latin typeface="verdana" panose="020B0604030504040204" pitchFamily="34" charset="0"/>
              </a:rPr>
              <a:t>import</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java.sql</a:t>
            </a: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FetchRecord</a:t>
            </a: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public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static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main(String </a:t>
            </a:r>
            <a:r>
              <a:rPr lang="en-IN" b="0" i="0" dirty="0" err="1">
                <a:solidFill>
                  <a:srgbClr val="000000"/>
                </a:solidFill>
                <a:effectLst/>
                <a:latin typeface="verdana" panose="020B0604030504040204" pitchFamily="34" charset="0"/>
              </a:rPr>
              <a:t>args</a:t>
            </a:r>
            <a:r>
              <a:rPr lang="en-IN" b="0" i="0" dirty="0">
                <a:solidFill>
                  <a:srgbClr val="000000"/>
                </a:solidFill>
                <a:effectLst/>
                <a:latin typeface="verdana" panose="020B0604030504040204" pitchFamily="34" charset="0"/>
              </a:rPr>
              <a:t>[])</a:t>
            </a:r>
            <a:r>
              <a:rPr lang="en-IN" b="1" i="0" dirty="0">
                <a:solidFill>
                  <a:srgbClr val="006699"/>
                </a:solidFill>
                <a:effectLst/>
                <a:latin typeface="verdana" panose="020B0604030504040204" pitchFamily="34" charset="0"/>
              </a:rPr>
              <a:t>throws</a:t>
            </a:r>
            <a:r>
              <a:rPr lang="en-IN" b="0" i="0" dirty="0">
                <a:solidFill>
                  <a:srgbClr val="000000"/>
                </a:solidFill>
                <a:effectLst/>
                <a:latin typeface="verdana" panose="020B0604030504040204" pitchFamily="34" charset="0"/>
              </a:rPr>
              <a:t> Exception{  </a:t>
            </a:r>
          </a:p>
          <a:p>
            <a:pPr algn="l">
              <a:buFont typeface="+mj-lt"/>
              <a:buAutoNum type="arabicPeriod"/>
            </a:pPr>
            <a:r>
              <a:rPr lang="en-IN" b="0" i="0" dirty="0" err="1">
                <a:solidFill>
                  <a:srgbClr val="000000"/>
                </a:solidFill>
                <a:effectLst/>
                <a:latin typeface="verdana" panose="020B0604030504040204" pitchFamily="34" charset="0"/>
              </a:rPr>
              <a:t>Class.forName</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a:t>
            </a:r>
            <a:r>
              <a:rPr lang="en-IN" b="0" i="0" dirty="0" err="1">
                <a:solidFill>
                  <a:srgbClr val="0000FF"/>
                </a:solidFill>
                <a:effectLst/>
                <a:latin typeface="verdana" panose="020B0604030504040204" pitchFamily="34" charset="0"/>
              </a:rPr>
              <a:t>oracle.jdbc.driver.OracleDriver</a:t>
            </a:r>
            <a:r>
              <a:rPr lang="en-IN" b="0" i="0" dirty="0">
                <a:solidFill>
                  <a:srgbClr val="0000FF"/>
                </a:solidFill>
                <a:effectLst/>
                <a:latin typeface="verdana" panose="020B0604030504040204" pitchFamily="34" charset="0"/>
              </a:rPr>
              <a:t>"</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Connection con=</a:t>
            </a:r>
            <a:r>
              <a:rPr lang="en-IN" b="0" i="0" dirty="0" err="1">
                <a:solidFill>
                  <a:srgbClr val="000000"/>
                </a:solidFill>
                <a:effectLst/>
                <a:latin typeface="verdana" panose="020B0604030504040204" pitchFamily="34" charset="0"/>
              </a:rPr>
              <a:t>DriverManager.getConnection</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a:t>
            </a:r>
            <a:r>
              <a:rPr lang="en-IN" b="0" i="0" dirty="0" err="1">
                <a:solidFill>
                  <a:srgbClr val="0000FF"/>
                </a:solidFill>
                <a:effectLst/>
                <a:latin typeface="verdana" panose="020B0604030504040204" pitchFamily="34" charset="0"/>
              </a:rPr>
              <a:t>jdbc:oracle:thin</a:t>
            </a:r>
            <a:r>
              <a:rPr lang="en-IN" b="0" i="0" dirty="0">
                <a:solidFill>
                  <a:srgbClr val="0000FF"/>
                </a:solidFill>
                <a:effectLst/>
                <a:latin typeface="verdana" panose="020B0604030504040204" pitchFamily="34" charset="0"/>
              </a:rPr>
              <a:t>:@localhost:1521:xe"</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"system"</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"oracle"</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Statement </a:t>
            </a:r>
            <a:r>
              <a:rPr lang="en-IN" b="0" i="0" dirty="0" err="1">
                <a:solidFill>
                  <a:srgbClr val="000000"/>
                </a:solidFill>
                <a:effectLst/>
                <a:latin typeface="verdana" panose="020B0604030504040204" pitchFamily="34" charset="0"/>
              </a:rPr>
              <a:t>stmt</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con.createStatement</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8200"/>
                </a:solidFill>
                <a:effectLst/>
                <a:latin typeface="verdana" panose="020B0604030504040204" pitchFamily="34" charset="0"/>
              </a:rPr>
              <a:t>//</a:t>
            </a:r>
            <a:r>
              <a:rPr lang="en-IN" b="0" i="0" dirty="0" err="1">
                <a:solidFill>
                  <a:srgbClr val="008200"/>
                </a:solidFill>
                <a:effectLst/>
                <a:latin typeface="verdana" panose="020B0604030504040204" pitchFamily="34" charset="0"/>
              </a:rPr>
              <a:t>stmt.executeUpdate</a:t>
            </a:r>
            <a:r>
              <a:rPr lang="en-IN" b="0" i="0" dirty="0">
                <a:solidFill>
                  <a:srgbClr val="008200"/>
                </a:solidFill>
                <a:effectLst/>
                <a:latin typeface="verdana" panose="020B0604030504040204" pitchFamily="34" charset="0"/>
              </a:rPr>
              <a:t>("insert into emp765 values(33,'Irfan',50000)");</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8200"/>
                </a:solidFill>
                <a:effectLst/>
                <a:latin typeface="verdana" panose="020B0604030504040204" pitchFamily="34" charset="0"/>
              </a:rPr>
              <a:t>//int result=</a:t>
            </a:r>
            <a:r>
              <a:rPr lang="en-IN" b="0" i="0" dirty="0" err="1">
                <a:solidFill>
                  <a:srgbClr val="008200"/>
                </a:solidFill>
                <a:effectLst/>
                <a:latin typeface="verdana" panose="020B0604030504040204" pitchFamily="34" charset="0"/>
              </a:rPr>
              <a:t>stmt.executeUpdate</a:t>
            </a:r>
            <a:r>
              <a:rPr lang="en-IN" b="0" i="0" dirty="0">
                <a:solidFill>
                  <a:srgbClr val="008200"/>
                </a:solidFill>
                <a:effectLst/>
                <a:latin typeface="verdana" panose="020B0604030504040204" pitchFamily="34" charset="0"/>
              </a:rPr>
              <a:t>("update emp765 set name='</a:t>
            </a:r>
            <a:r>
              <a:rPr lang="en-IN" b="0" i="0" dirty="0" err="1">
                <a:solidFill>
                  <a:srgbClr val="008200"/>
                </a:solidFill>
                <a:effectLst/>
                <a:latin typeface="verdana" panose="020B0604030504040204" pitchFamily="34" charset="0"/>
              </a:rPr>
              <a:t>Vimal',salary</a:t>
            </a:r>
            <a:r>
              <a:rPr lang="en-IN" b="0" i="0" dirty="0">
                <a:solidFill>
                  <a:srgbClr val="008200"/>
                </a:solidFill>
                <a:effectLst/>
                <a:latin typeface="verdana" panose="020B0604030504040204" pitchFamily="34" charset="0"/>
              </a:rPr>
              <a:t>=10000 where id=33");</a:t>
            </a: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int</a:t>
            </a:r>
            <a:r>
              <a:rPr lang="en-IN" b="0" i="0" dirty="0">
                <a:solidFill>
                  <a:srgbClr val="000000"/>
                </a:solidFill>
                <a:effectLst/>
                <a:latin typeface="verdana" panose="020B0604030504040204" pitchFamily="34" charset="0"/>
              </a:rPr>
              <a:t> result=</a:t>
            </a:r>
            <a:r>
              <a:rPr lang="en-IN" b="0" i="0" dirty="0" err="1">
                <a:solidFill>
                  <a:srgbClr val="000000"/>
                </a:solidFill>
                <a:effectLst/>
                <a:latin typeface="verdana" panose="020B0604030504040204" pitchFamily="34" charset="0"/>
              </a:rPr>
              <a:t>stmt.executeUpdate</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"delete from emp765 where id=33"</a:t>
            </a:r>
            <a:r>
              <a:rPr lang="en-IN" b="0" i="0" dirty="0">
                <a:solidFill>
                  <a:srgbClr val="000000"/>
                </a:solidFill>
                <a:effectLst/>
                <a:latin typeface="verdana" panose="020B0604030504040204" pitchFamily="34" charset="0"/>
              </a:rPr>
              <a:t>);  </a:t>
            </a:r>
          </a:p>
          <a:p>
            <a:pPr algn="l">
              <a:buFont typeface="+mj-lt"/>
              <a:buAutoNum type="arabicPeriod"/>
            </a:pPr>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(result+</a:t>
            </a:r>
            <a:r>
              <a:rPr lang="en-IN" b="0" i="0" dirty="0">
                <a:solidFill>
                  <a:srgbClr val="0000FF"/>
                </a:solidFill>
                <a:effectLst/>
                <a:latin typeface="verdana" panose="020B0604030504040204" pitchFamily="34" charset="0"/>
              </a:rPr>
              <a:t>" records affected"</a:t>
            </a:r>
            <a:r>
              <a:rPr lang="en-IN" b="0" i="0" dirty="0">
                <a:solidFill>
                  <a:srgbClr val="000000"/>
                </a:solidFill>
                <a:effectLst/>
                <a:latin typeface="verdana" panose="020B0604030504040204" pitchFamily="34" charset="0"/>
              </a:rPr>
              <a:t>);  </a:t>
            </a:r>
          </a:p>
          <a:p>
            <a:pPr algn="l">
              <a:buFont typeface="+mj-lt"/>
              <a:buAutoNum type="arabicPeriod"/>
            </a:pPr>
            <a:r>
              <a:rPr lang="en-IN" b="0" i="0" dirty="0" err="1">
                <a:solidFill>
                  <a:srgbClr val="000000"/>
                </a:solidFill>
                <a:effectLst/>
                <a:latin typeface="verdana" panose="020B0604030504040204" pitchFamily="34" charset="0"/>
              </a:rPr>
              <a:t>con.close</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endParaRPr lang="en-IN" dirty="0"/>
          </a:p>
        </p:txBody>
      </p:sp>
    </p:spTree>
    <p:extLst>
      <p:ext uri="{BB962C8B-B14F-4D97-AF65-F5344CB8AC3E}">
        <p14:creationId xmlns:p14="http://schemas.microsoft.com/office/powerpoint/2010/main" val="37129555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4F7A6-4B5F-486A-9498-8024C720257B}"/>
              </a:ext>
            </a:extLst>
          </p:cNvPr>
          <p:cNvSpPr>
            <a:spLocks noGrp="1"/>
          </p:cNvSpPr>
          <p:nvPr>
            <p:ph type="title"/>
          </p:nvPr>
        </p:nvSpPr>
        <p:spPr/>
        <p:txBody>
          <a:bodyPr/>
          <a:lstStyle/>
          <a:p>
            <a:r>
              <a:rPr lang="en-IN" b="0" i="0" dirty="0" err="1">
                <a:solidFill>
                  <a:srgbClr val="610B38"/>
                </a:solidFill>
                <a:effectLst/>
                <a:latin typeface="erdana"/>
              </a:rPr>
              <a:t>ResultSet</a:t>
            </a:r>
            <a:r>
              <a:rPr lang="en-IN" b="0" i="0" dirty="0">
                <a:solidFill>
                  <a:srgbClr val="610B38"/>
                </a:solidFill>
                <a:effectLst/>
                <a:latin typeface="erdana"/>
              </a:rPr>
              <a:t> interface</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1B883942-41E0-4DBA-B40F-E9A368DD0E1E}"/>
              </a:ext>
            </a:extLst>
          </p:cNvPr>
          <p:cNvSpPr>
            <a:spLocks noGrp="1"/>
          </p:cNvSpPr>
          <p:nvPr>
            <p:ph sz="quarter" idx="1"/>
          </p:nvPr>
        </p:nvSpPr>
        <p:spPr/>
        <p:txBody>
          <a:bodyPr/>
          <a:lstStyle/>
          <a:p>
            <a:r>
              <a:rPr lang="en-US" b="0" i="0" dirty="0">
                <a:solidFill>
                  <a:srgbClr val="000000"/>
                </a:solidFill>
                <a:effectLst/>
                <a:latin typeface="verdana" panose="020B0604030504040204" pitchFamily="34" charset="0"/>
              </a:rPr>
              <a:t>The object of </a:t>
            </a:r>
            <a:r>
              <a:rPr lang="en-US" b="0" i="0" dirty="0" err="1">
                <a:solidFill>
                  <a:srgbClr val="000000"/>
                </a:solidFill>
                <a:effectLst/>
                <a:latin typeface="verdana" panose="020B0604030504040204" pitchFamily="34" charset="0"/>
              </a:rPr>
              <a:t>ResultSet</a:t>
            </a:r>
            <a:r>
              <a:rPr lang="en-US" b="0" i="0" dirty="0">
                <a:solidFill>
                  <a:srgbClr val="000000"/>
                </a:solidFill>
                <a:effectLst/>
                <a:latin typeface="verdana" panose="020B0604030504040204" pitchFamily="34" charset="0"/>
              </a:rPr>
              <a:t> maintains a cursor pointing to a row of a table. Initially, cursor points to before the first row.</a:t>
            </a:r>
          </a:p>
          <a:p>
            <a:r>
              <a:rPr lang="en-US" b="0" i="0" dirty="0">
                <a:solidFill>
                  <a:srgbClr val="000000"/>
                </a:solidFill>
                <a:effectLst/>
                <a:latin typeface="Arial" panose="020B0604020202020204" pitchFamily="34" charset="0"/>
              </a:rPr>
              <a:t>By default, </a:t>
            </a:r>
            <a:r>
              <a:rPr lang="en-US" b="0" i="0" dirty="0" err="1">
                <a:solidFill>
                  <a:srgbClr val="000000"/>
                </a:solidFill>
                <a:effectLst/>
                <a:latin typeface="Arial" panose="020B0604020202020204" pitchFamily="34" charset="0"/>
              </a:rPr>
              <a:t>ResultSet</a:t>
            </a:r>
            <a:r>
              <a:rPr lang="en-US" b="0" i="0" dirty="0">
                <a:solidFill>
                  <a:srgbClr val="000000"/>
                </a:solidFill>
                <a:effectLst/>
                <a:latin typeface="Arial" panose="020B0604020202020204" pitchFamily="34" charset="0"/>
              </a:rPr>
              <a:t> object can be moved forward only and it is not updatable.</a:t>
            </a:r>
          </a:p>
          <a:p>
            <a:r>
              <a:rPr lang="en-US" b="0" i="0" dirty="0">
                <a:solidFill>
                  <a:srgbClr val="000000"/>
                </a:solidFill>
                <a:effectLst/>
                <a:latin typeface="Arial" panose="020B0604020202020204" pitchFamily="34" charset="0"/>
              </a:rPr>
              <a:t>By default, </a:t>
            </a:r>
            <a:r>
              <a:rPr lang="en-US" b="0" i="0" dirty="0" err="1">
                <a:solidFill>
                  <a:srgbClr val="000000"/>
                </a:solidFill>
                <a:effectLst/>
                <a:latin typeface="Arial" panose="020B0604020202020204" pitchFamily="34" charset="0"/>
              </a:rPr>
              <a:t>ResultSet</a:t>
            </a:r>
            <a:r>
              <a:rPr lang="en-US" b="0" i="0" dirty="0">
                <a:solidFill>
                  <a:srgbClr val="000000"/>
                </a:solidFill>
                <a:effectLst/>
                <a:latin typeface="Arial" panose="020B0604020202020204" pitchFamily="34" charset="0"/>
              </a:rPr>
              <a:t> object can be moved forward only and it is not updatable.</a:t>
            </a:r>
          </a:p>
          <a:p>
            <a:endParaRPr lang="en-US" b="0" i="0" dirty="0">
              <a:solidFill>
                <a:srgbClr val="000000"/>
              </a:solidFill>
              <a:effectLst/>
              <a:latin typeface="Arial" panose="020B0604020202020204" pitchFamily="34" charset="0"/>
            </a:endParaRPr>
          </a:p>
          <a:p>
            <a:endParaRPr lang="en-US" dirty="0">
              <a:solidFill>
                <a:srgbClr val="000000"/>
              </a:solidFill>
              <a:latin typeface="verdana" panose="020B0604030504040204" pitchFamily="34" charset="0"/>
            </a:endParaRPr>
          </a:p>
          <a:p>
            <a:endParaRPr lang="en-IN" dirty="0"/>
          </a:p>
        </p:txBody>
      </p:sp>
    </p:spTree>
    <p:extLst>
      <p:ext uri="{BB962C8B-B14F-4D97-AF65-F5344CB8AC3E}">
        <p14:creationId xmlns:p14="http://schemas.microsoft.com/office/powerpoint/2010/main" val="40278851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E850-13AA-4EC5-9250-81D6DED9A97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BF204E3-34CD-4371-A1C6-922F152FB597}"/>
              </a:ext>
            </a:extLst>
          </p:cNvPr>
          <p:cNvSpPr>
            <a:spLocks noGrp="1"/>
          </p:cNvSpPr>
          <p:nvPr>
            <p:ph sz="quarter" idx="1"/>
          </p:nvPr>
        </p:nvSpPr>
        <p:spPr/>
        <p:txBody>
          <a:bodyPr/>
          <a:lstStyle/>
          <a:p>
            <a:pPr algn="l"/>
            <a:r>
              <a:rPr lang="en-US" b="0" i="0" dirty="0">
                <a:solidFill>
                  <a:srgbClr val="000000"/>
                </a:solidFill>
                <a:effectLst/>
                <a:latin typeface="verdana" panose="020B0604030504040204" pitchFamily="34" charset="0"/>
              </a:rPr>
              <a:t>But we can make this object to move forward and backward direction by passing either TYPE_SCROLL_INSENSITIVE or TYPE_SCROLL_SENSITIVE in </a:t>
            </a:r>
            <a:r>
              <a:rPr lang="en-US" b="0" i="0" dirty="0" err="1">
                <a:solidFill>
                  <a:srgbClr val="000000"/>
                </a:solidFill>
                <a:effectLst/>
                <a:latin typeface="verdana" panose="020B0604030504040204" pitchFamily="34" charset="0"/>
              </a:rPr>
              <a:t>createStatement</a:t>
            </a:r>
            <a:r>
              <a:rPr lang="en-US" b="0" i="0" dirty="0">
                <a:solidFill>
                  <a:srgbClr val="000000"/>
                </a:solidFill>
                <a:effectLst/>
                <a:latin typeface="verdana" panose="020B0604030504040204" pitchFamily="34" charset="0"/>
              </a:rPr>
              <a:t>(</a:t>
            </a:r>
            <a:r>
              <a:rPr lang="en-US" b="0" i="0" dirty="0" err="1">
                <a:solidFill>
                  <a:srgbClr val="000000"/>
                </a:solidFill>
                <a:effectLst/>
                <a:latin typeface="verdana" panose="020B0604030504040204" pitchFamily="34" charset="0"/>
              </a:rPr>
              <a:t>int,int</a:t>
            </a:r>
            <a:r>
              <a:rPr lang="en-US" b="0" i="0" dirty="0">
                <a:solidFill>
                  <a:srgbClr val="000000"/>
                </a:solidFill>
                <a:effectLst/>
                <a:latin typeface="verdana" panose="020B0604030504040204" pitchFamily="34" charset="0"/>
              </a:rPr>
              <a:t>) method as well as we can make this object as updatable by:</a:t>
            </a:r>
          </a:p>
          <a:p>
            <a:pPr algn="l">
              <a:buFont typeface="+mj-lt"/>
              <a:buAutoNum type="arabicPeriod"/>
            </a:pPr>
            <a:r>
              <a:rPr lang="en-US" b="0" i="0" dirty="0">
                <a:solidFill>
                  <a:srgbClr val="000000"/>
                </a:solidFill>
                <a:effectLst/>
                <a:latin typeface="verdana" panose="020B0604030504040204" pitchFamily="34" charset="0"/>
              </a:rPr>
              <a:t>Statement </a:t>
            </a:r>
            <a:r>
              <a:rPr lang="en-US" b="0" i="0" dirty="0" err="1">
                <a:solidFill>
                  <a:srgbClr val="000000"/>
                </a:solidFill>
                <a:effectLst/>
                <a:latin typeface="verdana" panose="020B0604030504040204" pitchFamily="34" charset="0"/>
              </a:rPr>
              <a:t>stmt</a:t>
            </a:r>
            <a:r>
              <a:rPr lang="en-US" b="0" i="0" dirty="0">
                <a:solidFill>
                  <a:srgbClr val="000000"/>
                </a:solidFill>
                <a:effectLst/>
                <a:latin typeface="verdana" panose="020B0604030504040204" pitchFamily="34" charset="0"/>
              </a:rPr>
              <a:t> = </a:t>
            </a:r>
            <a:r>
              <a:rPr lang="en-US" b="0" i="0" dirty="0" err="1">
                <a:solidFill>
                  <a:srgbClr val="000000"/>
                </a:solidFill>
                <a:effectLst/>
                <a:latin typeface="verdana" panose="020B0604030504040204" pitchFamily="34" charset="0"/>
              </a:rPr>
              <a:t>con.createStatement</a:t>
            </a:r>
            <a:r>
              <a:rPr lang="en-US" b="0" i="0" dirty="0">
                <a:solidFill>
                  <a:srgbClr val="000000"/>
                </a:solidFill>
                <a:effectLst/>
                <a:latin typeface="verdana" panose="020B0604030504040204" pitchFamily="34" charset="0"/>
              </a:rPr>
              <a:t>(</a:t>
            </a:r>
            <a:r>
              <a:rPr lang="en-US" b="0" i="0" dirty="0" err="1">
                <a:solidFill>
                  <a:srgbClr val="000000"/>
                </a:solidFill>
                <a:effectLst/>
                <a:latin typeface="verdana" panose="020B0604030504040204" pitchFamily="34" charset="0"/>
              </a:rPr>
              <a:t>ResultSet.TYPE_SCROLL_INSENSITIVE</a:t>
            </a:r>
            <a:r>
              <a:rPr lang="en-US" b="0" i="0" dirty="0">
                <a:solidFill>
                  <a:srgbClr val="000000"/>
                </a:solidFill>
                <a:effectLst/>
                <a:latin typeface="verdana" panose="020B0604030504040204" pitchFamily="34" charset="0"/>
              </a:rPr>
              <a:t>,  </a:t>
            </a:r>
          </a:p>
          <a:p>
            <a:pPr algn="l">
              <a:buFont typeface="+mj-lt"/>
              <a:buAutoNum type="arabicPeriod"/>
            </a:pP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ResultSet.CONCUR_UPDATABLE</a:t>
            </a:r>
            <a:r>
              <a:rPr lang="en-US" b="0" i="0" dirty="0">
                <a:solidFill>
                  <a:srgbClr val="000000"/>
                </a:solidFill>
                <a:effectLst/>
                <a:latin typeface="verdana" panose="020B0604030504040204" pitchFamily="34" charset="0"/>
              </a:rPr>
              <a:t>);  </a:t>
            </a:r>
          </a:p>
          <a:p>
            <a:endParaRPr lang="en-IN" dirty="0"/>
          </a:p>
        </p:txBody>
      </p:sp>
    </p:spTree>
    <p:extLst>
      <p:ext uri="{BB962C8B-B14F-4D97-AF65-F5344CB8AC3E}">
        <p14:creationId xmlns:p14="http://schemas.microsoft.com/office/powerpoint/2010/main" val="29773518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DF802-CCA2-49FD-B061-ED538C1427C4}"/>
              </a:ext>
            </a:extLst>
          </p:cNvPr>
          <p:cNvSpPr>
            <a:spLocks noGrp="1"/>
          </p:cNvSpPr>
          <p:nvPr>
            <p:ph type="title"/>
          </p:nvPr>
        </p:nvSpPr>
        <p:spPr/>
        <p:txBody>
          <a:bodyPr/>
          <a:lstStyle/>
          <a:p>
            <a:r>
              <a:rPr lang="en-US" b="0" i="0" dirty="0">
                <a:solidFill>
                  <a:srgbClr val="610B4B"/>
                </a:solidFill>
                <a:effectLst/>
                <a:latin typeface="erdana"/>
              </a:rPr>
              <a:t>Commonly used methods of </a:t>
            </a:r>
            <a:r>
              <a:rPr lang="en-US" b="0" i="0" dirty="0" err="1">
                <a:solidFill>
                  <a:srgbClr val="610B4B"/>
                </a:solidFill>
                <a:effectLst/>
                <a:latin typeface="erdana"/>
              </a:rPr>
              <a:t>ResultSet</a:t>
            </a:r>
            <a:r>
              <a:rPr lang="en-US" b="0" i="0" dirty="0">
                <a:solidFill>
                  <a:srgbClr val="610B4B"/>
                </a:solidFill>
                <a:effectLst/>
                <a:latin typeface="erdana"/>
              </a:rPr>
              <a:t> interface</a:t>
            </a:r>
            <a:br>
              <a:rPr lang="en-US" b="0" i="0" dirty="0">
                <a:solidFill>
                  <a:srgbClr val="610B4B"/>
                </a:solidFill>
                <a:effectLst/>
                <a:latin typeface="erdana"/>
              </a:rPr>
            </a:br>
            <a:endParaRPr lang="en-IN" dirty="0"/>
          </a:p>
        </p:txBody>
      </p:sp>
      <p:pic>
        <p:nvPicPr>
          <p:cNvPr id="5" name="Content Placeholder 4">
            <a:extLst>
              <a:ext uri="{FF2B5EF4-FFF2-40B4-BE49-F238E27FC236}">
                <a16:creationId xmlns:a16="http://schemas.microsoft.com/office/drawing/2014/main" id="{4572FDA8-08C5-41A2-8A3E-EA8004ADD882}"/>
              </a:ext>
            </a:extLst>
          </p:cNvPr>
          <p:cNvPicPr>
            <a:picLocks noGrp="1" noChangeAspect="1"/>
          </p:cNvPicPr>
          <p:nvPr>
            <p:ph sz="quarter" idx="1"/>
          </p:nvPr>
        </p:nvPicPr>
        <p:blipFill>
          <a:blip r:embed="rId2"/>
          <a:stretch>
            <a:fillRect/>
          </a:stretch>
        </p:blipFill>
        <p:spPr>
          <a:xfrm>
            <a:off x="457200" y="1615787"/>
            <a:ext cx="7467600" cy="4842451"/>
          </a:xfrm>
        </p:spPr>
      </p:pic>
    </p:spTree>
    <p:extLst>
      <p:ext uri="{BB962C8B-B14F-4D97-AF65-F5344CB8AC3E}">
        <p14:creationId xmlns:p14="http://schemas.microsoft.com/office/powerpoint/2010/main" val="36597293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F8BCE-28DC-4BCD-A778-1F57528A03E7}"/>
              </a:ext>
            </a:extLst>
          </p:cNvPr>
          <p:cNvSpPr>
            <a:spLocks noGrp="1"/>
          </p:cNvSpPr>
          <p:nvPr>
            <p:ph type="title"/>
          </p:nvPr>
        </p:nvSpPr>
        <p:spPr/>
        <p:txBody>
          <a:bodyPr>
            <a:normAutofit fontScale="90000"/>
          </a:bodyPr>
          <a:lstStyle/>
          <a:p>
            <a:br>
              <a:rPr lang="en-US" b="0" i="0" dirty="0">
                <a:solidFill>
                  <a:srgbClr val="610B4B"/>
                </a:solidFill>
                <a:effectLst/>
                <a:latin typeface="erdana"/>
              </a:rPr>
            </a:br>
            <a:br>
              <a:rPr lang="en-US" b="0" i="0" dirty="0">
                <a:solidFill>
                  <a:srgbClr val="610B4B"/>
                </a:solidFill>
                <a:effectLst/>
                <a:latin typeface="erdana"/>
              </a:rPr>
            </a:br>
            <a:br>
              <a:rPr lang="en-US" b="0" i="0" dirty="0">
                <a:solidFill>
                  <a:srgbClr val="610B4B"/>
                </a:solidFill>
                <a:effectLst/>
                <a:latin typeface="erdana"/>
              </a:rPr>
            </a:br>
            <a:br>
              <a:rPr lang="en-US" b="0" i="0" dirty="0">
                <a:solidFill>
                  <a:srgbClr val="610B4B"/>
                </a:solidFill>
                <a:effectLst/>
                <a:latin typeface="erdana"/>
              </a:rPr>
            </a:br>
            <a:br>
              <a:rPr lang="en-US" b="0" i="0" dirty="0">
                <a:solidFill>
                  <a:srgbClr val="610B4B"/>
                </a:solidFill>
                <a:effectLst/>
                <a:latin typeface="erdana"/>
              </a:rPr>
            </a:br>
            <a:r>
              <a:rPr lang="en-US" sz="2200" b="0" i="0" dirty="0">
                <a:solidFill>
                  <a:srgbClr val="610B4B"/>
                </a:solidFill>
                <a:effectLst/>
                <a:latin typeface="erdana"/>
              </a:rPr>
              <a:t>Example of Scrollable </a:t>
            </a:r>
            <a:r>
              <a:rPr lang="en-US" sz="2200" b="0" i="0" dirty="0" err="1">
                <a:solidFill>
                  <a:srgbClr val="610B4B"/>
                </a:solidFill>
                <a:effectLst/>
                <a:latin typeface="erdana"/>
              </a:rPr>
              <a:t>ResultSet</a:t>
            </a:r>
            <a:br>
              <a:rPr lang="en-US" sz="2200" b="0" i="0" dirty="0">
                <a:solidFill>
                  <a:srgbClr val="610B4B"/>
                </a:solidFill>
                <a:effectLst/>
                <a:latin typeface="erdana"/>
              </a:rPr>
            </a:br>
            <a:r>
              <a:rPr lang="en-US" sz="2200" b="0" i="0" dirty="0">
                <a:solidFill>
                  <a:srgbClr val="000000"/>
                </a:solidFill>
                <a:effectLst/>
                <a:latin typeface="verdana" panose="020B0604030504040204" pitchFamily="34" charset="0"/>
              </a:rPr>
              <a:t>Let’s see the simple example of </a:t>
            </a:r>
            <a:r>
              <a:rPr lang="en-US" sz="2200" b="0" i="0" dirty="0" err="1">
                <a:solidFill>
                  <a:srgbClr val="000000"/>
                </a:solidFill>
                <a:effectLst/>
                <a:latin typeface="verdana" panose="020B0604030504040204" pitchFamily="34" charset="0"/>
              </a:rPr>
              <a:t>ResultSet</a:t>
            </a:r>
            <a:r>
              <a:rPr lang="en-US" sz="2200" b="0" i="0" dirty="0">
                <a:solidFill>
                  <a:srgbClr val="000000"/>
                </a:solidFill>
                <a:effectLst/>
                <a:latin typeface="verdana" panose="020B0604030504040204" pitchFamily="34" charset="0"/>
              </a:rPr>
              <a:t> interface to retrieve the data of 3rd row.</a:t>
            </a:r>
            <a:br>
              <a:rPr lang="en-US" sz="2200" b="0" i="0" dirty="0">
                <a:solidFill>
                  <a:srgbClr val="000000"/>
                </a:solidFill>
                <a:effectLst/>
                <a:latin typeface="verdana" panose="020B0604030504040204" pitchFamily="34" charset="0"/>
              </a:rPr>
            </a:br>
            <a:endParaRPr lang="en-IN" dirty="0"/>
          </a:p>
        </p:txBody>
      </p:sp>
      <p:sp>
        <p:nvSpPr>
          <p:cNvPr id="3" name="Content Placeholder 2">
            <a:extLst>
              <a:ext uri="{FF2B5EF4-FFF2-40B4-BE49-F238E27FC236}">
                <a16:creationId xmlns:a16="http://schemas.microsoft.com/office/drawing/2014/main" id="{598022D0-ED82-474C-95FC-8E7EF71F50BD}"/>
              </a:ext>
            </a:extLst>
          </p:cNvPr>
          <p:cNvSpPr>
            <a:spLocks noGrp="1"/>
          </p:cNvSpPr>
          <p:nvPr>
            <p:ph sz="quarter" idx="1"/>
          </p:nvPr>
        </p:nvSpPr>
        <p:spPr/>
        <p:txBody>
          <a:bodyPr>
            <a:normAutofit fontScale="62500" lnSpcReduction="20000"/>
          </a:bodyPr>
          <a:lstStyle/>
          <a:p>
            <a:pPr algn="l">
              <a:buFont typeface="+mj-lt"/>
              <a:buAutoNum type="arabicPeriod"/>
            </a:pPr>
            <a:r>
              <a:rPr lang="en-IN" b="1" i="0" dirty="0">
                <a:solidFill>
                  <a:srgbClr val="006699"/>
                </a:solidFill>
                <a:effectLst/>
                <a:latin typeface="verdana" panose="020B0604030504040204" pitchFamily="34" charset="0"/>
              </a:rPr>
              <a:t>import</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java.sql</a:t>
            </a: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FetchRecord</a:t>
            </a: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public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static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main(String </a:t>
            </a:r>
            <a:r>
              <a:rPr lang="en-IN" b="0" i="0" dirty="0" err="1">
                <a:solidFill>
                  <a:srgbClr val="000000"/>
                </a:solidFill>
                <a:effectLst/>
                <a:latin typeface="verdana" panose="020B0604030504040204" pitchFamily="34" charset="0"/>
              </a:rPr>
              <a:t>args</a:t>
            </a:r>
            <a:r>
              <a:rPr lang="en-IN" b="0" i="0" dirty="0">
                <a:solidFill>
                  <a:srgbClr val="000000"/>
                </a:solidFill>
                <a:effectLst/>
                <a:latin typeface="verdana" panose="020B0604030504040204" pitchFamily="34" charset="0"/>
              </a:rPr>
              <a:t>[])</a:t>
            </a:r>
            <a:r>
              <a:rPr lang="en-IN" b="1" i="0" dirty="0">
                <a:solidFill>
                  <a:srgbClr val="006699"/>
                </a:solidFill>
                <a:effectLst/>
                <a:latin typeface="verdana" panose="020B0604030504040204" pitchFamily="34" charset="0"/>
              </a:rPr>
              <a:t>throws</a:t>
            </a:r>
            <a:r>
              <a:rPr lang="en-IN" b="0" i="0" dirty="0">
                <a:solidFill>
                  <a:srgbClr val="000000"/>
                </a:solidFill>
                <a:effectLst/>
                <a:latin typeface="verdana" panose="020B0604030504040204" pitchFamily="34" charset="0"/>
              </a:rPr>
              <a:t> Exception{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err="1">
                <a:solidFill>
                  <a:srgbClr val="000000"/>
                </a:solidFill>
                <a:effectLst/>
                <a:latin typeface="verdana" panose="020B0604030504040204" pitchFamily="34" charset="0"/>
              </a:rPr>
              <a:t>Class.forName</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a:t>
            </a:r>
            <a:r>
              <a:rPr lang="en-IN" b="0" i="0" dirty="0" err="1">
                <a:solidFill>
                  <a:srgbClr val="0000FF"/>
                </a:solidFill>
                <a:effectLst/>
                <a:latin typeface="verdana" panose="020B0604030504040204" pitchFamily="34" charset="0"/>
              </a:rPr>
              <a:t>oracle.jdbc.driver.OracleDriver</a:t>
            </a:r>
            <a:r>
              <a:rPr lang="en-IN" b="0" i="0" dirty="0">
                <a:solidFill>
                  <a:srgbClr val="0000FF"/>
                </a:solidFill>
                <a:effectLst/>
                <a:latin typeface="verdana" panose="020B0604030504040204" pitchFamily="34" charset="0"/>
              </a:rPr>
              <a:t>"</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Connection con=</a:t>
            </a:r>
            <a:r>
              <a:rPr lang="en-IN" b="0" i="0" dirty="0" err="1">
                <a:solidFill>
                  <a:srgbClr val="000000"/>
                </a:solidFill>
                <a:effectLst/>
                <a:latin typeface="verdana" panose="020B0604030504040204" pitchFamily="34" charset="0"/>
              </a:rPr>
              <a:t>DriverManager.getConnection</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a:t>
            </a:r>
            <a:r>
              <a:rPr lang="en-IN" b="0" i="0" dirty="0" err="1">
                <a:solidFill>
                  <a:srgbClr val="0000FF"/>
                </a:solidFill>
                <a:effectLst/>
                <a:latin typeface="verdana" panose="020B0604030504040204" pitchFamily="34" charset="0"/>
              </a:rPr>
              <a:t>jdbc:oracle:thin</a:t>
            </a:r>
            <a:r>
              <a:rPr lang="en-IN" b="0" i="0" dirty="0">
                <a:solidFill>
                  <a:srgbClr val="0000FF"/>
                </a:solidFill>
                <a:effectLst/>
                <a:latin typeface="verdana" panose="020B0604030504040204" pitchFamily="34" charset="0"/>
              </a:rPr>
              <a:t>:@localhost:1521:xe"</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"system"</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"oracle"</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Statement </a:t>
            </a:r>
            <a:r>
              <a:rPr lang="en-IN" b="0" i="0" dirty="0" err="1">
                <a:solidFill>
                  <a:srgbClr val="000000"/>
                </a:solidFill>
                <a:effectLst/>
                <a:latin typeface="verdana" panose="020B0604030504040204" pitchFamily="34" charset="0"/>
              </a:rPr>
              <a:t>stmt</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con.createStatement</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ResultSet.TYPE_SCROLL_SENSITIVE,ResultSet.CONCUR_UPDATABLE</a:t>
            </a:r>
            <a:r>
              <a:rPr lang="en-IN" b="0" i="0" dirty="0">
                <a:solidFill>
                  <a:srgbClr val="000000"/>
                </a:solidFill>
                <a:effectLst/>
                <a:latin typeface="verdana" panose="020B0604030504040204" pitchFamily="34" charset="0"/>
              </a:rPr>
              <a:t>);  </a:t>
            </a:r>
          </a:p>
          <a:p>
            <a:pPr algn="l">
              <a:buFont typeface="+mj-lt"/>
              <a:buAutoNum type="arabicPeriod"/>
            </a:pPr>
            <a:r>
              <a:rPr lang="en-IN" b="0" i="0" dirty="0" err="1">
                <a:solidFill>
                  <a:srgbClr val="000000"/>
                </a:solidFill>
                <a:effectLst/>
                <a:latin typeface="verdana" panose="020B0604030504040204" pitchFamily="34" charset="0"/>
              </a:rPr>
              <a:t>ResultSet</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rs</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stmt.executeQuery</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"select * from emp765"</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8200"/>
                </a:solidFill>
                <a:effectLst/>
                <a:latin typeface="verdana" panose="020B0604030504040204" pitchFamily="34" charset="0"/>
              </a:rPr>
              <a:t>//getting the record of 3rd row</a:t>
            </a:r>
            <a:r>
              <a:rPr lang="en-IN" b="0" i="0" dirty="0">
                <a:solidFill>
                  <a:srgbClr val="000000"/>
                </a:solidFill>
                <a:effectLst/>
                <a:latin typeface="verdana" panose="020B0604030504040204" pitchFamily="34" charset="0"/>
              </a:rPr>
              <a:t>  </a:t>
            </a:r>
          </a:p>
          <a:p>
            <a:pPr algn="l">
              <a:buFont typeface="+mj-lt"/>
              <a:buAutoNum type="arabicPeriod"/>
            </a:pPr>
            <a:r>
              <a:rPr lang="en-IN" b="0" i="0" dirty="0" err="1">
                <a:solidFill>
                  <a:srgbClr val="000000"/>
                </a:solidFill>
                <a:effectLst/>
                <a:latin typeface="verdana" panose="020B0604030504040204" pitchFamily="34" charset="0"/>
              </a:rPr>
              <a:t>rs.absolute</a:t>
            </a:r>
            <a:r>
              <a:rPr lang="en-IN" b="0" i="0" dirty="0">
                <a:solidFill>
                  <a:srgbClr val="000000"/>
                </a:solidFill>
                <a:effectLst/>
                <a:latin typeface="verdana" panose="020B0604030504040204" pitchFamily="34" charset="0"/>
              </a:rPr>
              <a:t>(</a:t>
            </a:r>
            <a:r>
              <a:rPr lang="en-IN" b="0" i="0" dirty="0">
                <a:solidFill>
                  <a:srgbClr val="C00000"/>
                </a:solidFill>
                <a:effectLst/>
                <a:latin typeface="verdana" panose="020B0604030504040204" pitchFamily="34" charset="0"/>
              </a:rPr>
              <a:t>3</a:t>
            </a:r>
            <a:r>
              <a:rPr lang="en-IN" b="0" i="0" dirty="0">
                <a:solidFill>
                  <a:srgbClr val="000000"/>
                </a:solidFill>
                <a:effectLst/>
                <a:latin typeface="verdana" panose="020B0604030504040204" pitchFamily="34" charset="0"/>
              </a:rPr>
              <a:t>);  </a:t>
            </a:r>
          </a:p>
          <a:p>
            <a:pPr algn="l">
              <a:buFont typeface="+mj-lt"/>
              <a:buAutoNum type="arabicPeriod"/>
            </a:pPr>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rs.getString</a:t>
            </a:r>
            <a:r>
              <a:rPr lang="en-IN" b="0" i="0" dirty="0">
                <a:solidFill>
                  <a:srgbClr val="000000"/>
                </a:solidFill>
                <a:effectLst/>
                <a:latin typeface="verdana" panose="020B0604030504040204" pitchFamily="34" charset="0"/>
              </a:rPr>
              <a:t>(</a:t>
            </a:r>
            <a:r>
              <a:rPr lang="en-IN" b="0" i="0" dirty="0">
                <a:solidFill>
                  <a:srgbClr val="C00000"/>
                </a:solidFill>
                <a:effectLst/>
                <a:latin typeface="verdana" panose="020B0604030504040204" pitchFamily="34" charset="0"/>
              </a:rPr>
              <a:t>1</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 "</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rs.getString</a:t>
            </a:r>
            <a:r>
              <a:rPr lang="en-IN" b="0" i="0" dirty="0">
                <a:solidFill>
                  <a:srgbClr val="000000"/>
                </a:solidFill>
                <a:effectLst/>
                <a:latin typeface="verdana" panose="020B0604030504040204" pitchFamily="34" charset="0"/>
              </a:rPr>
              <a:t>(</a:t>
            </a:r>
            <a:r>
              <a:rPr lang="en-IN" b="0" i="0" dirty="0">
                <a:solidFill>
                  <a:srgbClr val="C00000"/>
                </a:solidFill>
                <a:effectLst/>
                <a:latin typeface="verdana" panose="020B0604030504040204" pitchFamily="34" charset="0"/>
              </a:rPr>
              <a:t>2</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 "</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rs.getString</a:t>
            </a:r>
            <a:r>
              <a:rPr lang="en-IN" b="0" i="0" dirty="0">
                <a:solidFill>
                  <a:srgbClr val="000000"/>
                </a:solidFill>
                <a:effectLst/>
                <a:latin typeface="verdana" panose="020B0604030504040204" pitchFamily="34" charset="0"/>
              </a:rPr>
              <a:t>(</a:t>
            </a:r>
            <a:r>
              <a:rPr lang="en-IN" b="0" i="0" dirty="0">
                <a:solidFill>
                  <a:srgbClr val="C00000"/>
                </a:solidFill>
                <a:effectLst/>
                <a:latin typeface="verdana" panose="020B0604030504040204" pitchFamily="34" charset="0"/>
              </a:rPr>
              <a:t>3</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err="1">
                <a:solidFill>
                  <a:srgbClr val="000000"/>
                </a:solidFill>
                <a:effectLst/>
                <a:latin typeface="verdana" panose="020B0604030504040204" pitchFamily="34" charset="0"/>
              </a:rPr>
              <a:t>con.close</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endParaRPr lang="en-IN" dirty="0"/>
          </a:p>
        </p:txBody>
      </p:sp>
    </p:spTree>
    <p:extLst>
      <p:ext uri="{BB962C8B-B14F-4D97-AF65-F5344CB8AC3E}">
        <p14:creationId xmlns:p14="http://schemas.microsoft.com/office/powerpoint/2010/main" val="42518413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19E70-A4FA-441D-B177-99B732B0BFBD}"/>
              </a:ext>
            </a:extLst>
          </p:cNvPr>
          <p:cNvSpPr>
            <a:spLocks noGrp="1"/>
          </p:cNvSpPr>
          <p:nvPr>
            <p:ph type="title"/>
          </p:nvPr>
        </p:nvSpPr>
        <p:spPr/>
        <p:txBody>
          <a:bodyPr/>
          <a:lstStyle/>
          <a:p>
            <a:r>
              <a:rPr lang="en-IN" b="0" i="0" dirty="0" err="1">
                <a:solidFill>
                  <a:srgbClr val="610B38"/>
                </a:solidFill>
                <a:effectLst/>
                <a:latin typeface="erdana"/>
              </a:rPr>
              <a:t>PreparedStatement</a:t>
            </a:r>
            <a:r>
              <a:rPr lang="en-IN" b="0" i="0" dirty="0">
                <a:solidFill>
                  <a:srgbClr val="610B38"/>
                </a:solidFill>
                <a:effectLst/>
                <a:latin typeface="erdana"/>
              </a:rPr>
              <a:t> interface</a:t>
            </a:r>
            <a:br>
              <a:rPr lang="en-IN" b="0" i="0" dirty="0">
                <a:solidFill>
                  <a:srgbClr val="610B38"/>
                </a:solidFill>
                <a:effectLst/>
                <a:latin typeface="erdana"/>
              </a:rPr>
            </a:br>
            <a:endParaRPr lang="en-IN" dirty="0"/>
          </a:p>
        </p:txBody>
      </p:sp>
      <p:sp>
        <p:nvSpPr>
          <p:cNvPr id="6" name="Content Placeholder 5">
            <a:extLst>
              <a:ext uri="{FF2B5EF4-FFF2-40B4-BE49-F238E27FC236}">
                <a16:creationId xmlns:a16="http://schemas.microsoft.com/office/drawing/2014/main" id="{32838F2C-8751-432A-8441-B17E4327CDA2}"/>
              </a:ext>
            </a:extLst>
          </p:cNvPr>
          <p:cNvSpPr>
            <a:spLocks noGrp="1"/>
          </p:cNvSpPr>
          <p:nvPr>
            <p:ph sz="quarter" idx="1"/>
          </p:nvPr>
        </p:nvSpPr>
        <p:spPr/>
        <p:txBody>
          <a:bodyPr/>
          <a:lstStyle/>
          <a:p>
            <a:pPr algn="l"/>
            <a:r>
              <a:rPr lang="en-US" b="0" i="0" dirty="0">
                <a:solidFill>
                  <a:srgbClr val="000000"/>
                </a:solidFill>
                <a:effectLst/>
                <a:latin typeface="verdana" panose="020B0604030504040204" pitchFamily="34" charset="0"/>
              </a:rPr>
              <a:t>The </a:t>
            </a:r>
            <a:r>
              <a:rPr lang="en-US" b="0" i="0" dirty="0" err="1">
                <a:solidFill>
                  <a:srgbClr val="000000"/>
                </a:solidFill>
                <a:effectLst/>
                <a:latin typeface="verdana" panose="020B0604030504040204" pitchFamily="34" charset="0"/>
              </a:rPr>
              <a:t>PreparedStatement</a:t>
            </a:r>
            <a:r>
              <a:rPr lang="en-US" b="0" i="0" dirty="0">
                <a:solidFill>
                  <a:srgbClr val="000000"/>
                </a:solidFill>
                <a:effectLst/>
                <a:latin typeface="verdana" panose="020B0604030504040204" pitchFamily="34" charset="0"/>
              </a:rPr>
              <a:t> interface is a </a:t>
            </a:r>
            <a:r>
              <a:rPr lang="en-US" b="0" i="0" dirty="0" err="1">
                <a:solidFill>
                  <a:srgbClr val="000000"/>
                </a:solidFill>
                <a:effectLst/>
                <a:latin typeface="verdana" panose="020B0604030504040204" pitchFamily="34" charset="0"/>
              </a:rPr>
              <a:t>subinterface</a:t>
            </a:r>
            <a:r>
              <a:rPr lang="en-US" b="0" i="0" dirty="0">
                <a:solidFill>
                  <a:srgbClr val="000000"/>
                </a:solidFill>
                <a:effectLst/>
                <a:latin typeface="verdana" panose="020B0604030504040204" pitchFamily="34" charset="0"/>
              </a:rPr>
              <a:t> of Statement. It is used to execute parameterized query.</a:t>
            </a:r>
          </a:p>
          <a:p>
            <a:pPr algn="l"/>
            <a:r>
              <a:rPr lang="en-US" b="0" i="0" dirty="0">
                <a:solidFill>
                  <a:srgbClr val="000000"/>
                </a:solidFill>
                <a:effectLst/>
                <a:latin typeface="verdana" panose="020B0604030504040204" pitchFamily="34" charset="0"/>
              </a:rPr>
              <a:t>Let's see the example of parameterized query:</a:t>
            </a:r>
          </a:p>
          <a:p>
            <a:r>
              <a:rPr lang="en-US" b="0" i="0" dirty="0">
                <a:solidFill>
                  <a:srgbClr val="000000"/>
                </a:solidFill>
                <a:effectLst/>
                <a:latin typeface="verdana" panose="020B0604030504040204" pitchFamily="34" charset="0"/>
              </a:rPr>
              <a:t>String </a:t>
            </a:r>
            <a:r>
              <a:rPr lang="en-US" b="0" i="0" dirty="0" err="1">
                <a:solidFill>
                  <a:srgbClr val="000000"/>
                </a:solidFill>
                <a:effectLst/>
                <a:latin typeface="verdana" panose="020B0604030504040204" pitchFamily="34" charset="0"/>
              </a:rPr>
              <a:t>sql</a:t>
            </a:r>
            <a:r>
              <a:rPr lang="en-US" b="0" i="0" dirty="0">
                <a:solidFill>
                  <a:srgbClr val="000000"/>
                </a:solidFill>
                <a:effectLst/>
                <a:latin typeface="verdana" panose="020B0604030504040204" pitchFamily="34" charset="0"/>
              </a:rPr>
              <a:t>=</a:t>
            </a:r>
            <a:r>
              <a:rPr lang="en-US" b="0" i="0" dirty="0">
                <a:solidFill>
                  <a:srgbClr val="0000FF"/>
                </a:solidFill>
                <a:effectLst/>
                <a:latin typeface="verdana" panose="020B0604030504040204" pitchFamily="34" charset="0"/>
              </a:rPr>
              <a:t>"insert into emp values(?,?,?)"</a:t>
            </a:r>
            <a:r>
              <a:rPr lang="en-US" b="0" i="0" dirty="0">
                <a:solidFill>
                  <a:srgbClr val="000000"/>
                </a:solidFill>
                <a:effectLst/>
                <a:latin typeface="verdana" panose="020B0604030504040204" pitchFamily="34" charset="0"/>
              </a:rPr>
              <a:t>;  </a:t>
            </a:r>
          </a:p>
          <a:p>
            <a:r>
              <a:rPr lang="en-IN" sz="3200" b="1" i="0" dirty="0">
                <a:solidFill>
                  <a:srgbClr val="610B4B"/>
                </a:solidFill>
                <a:effectLst/>
                <a:latin typeface="erdana"/>
              </a:rPr>
              <a:t>Why use </a:t>
            </a:r>
            <a:r>
              <a:rPr lang="en-IN" sz="3200" b="1" i="0" dirty="0" err="1">
                <a:solidFill>
                  <a:srgbClr val="610B4B"/>
                </a:solidFill>
                <a:effectLst/>
                <a:latin typeface="erdana"/>
              </a:rPr>
              <a:t>PreparedStatement</a:t>
            </a:r>
            <a:r>
              <a:rPr lang="en-IN" sz="3200" b="1" i="0" dirty="0">
                <a:solidFill>
                  <a:srgbClr val="610B4B"/>
                </a:solidFill>
                <a:effectLst/>
                <a:latin typeface="erdana"/>
              </a:rPr>
              <a:t>?</a:t>
            </a:r>
          </a:p>
          <a:p>
            <a:r>
              <a:rPr lang="en-US" sz="2400" b="1" i="0" dirty="0">
                <a:effectLst/>
                <a:latin typeface="verdana" panose="020B0604030504040204" pitchFamily="34" charset="0"/>
              </a:rPr>
              <a:t>Improves performance</a:t>
            </a:r>
            <a:r>
              <a:rPr lang="en-US" sz="2400" b="0" i="0" dirty="0">
                <a:solidFill>
                  <a:srgbClr val="000000"/>
                </a:solidFill>
                <a:effectLst/>
                <a:latin typeface="verdana" panose="020B0604030504040204" pitchFamily="34" charset="0"/>
              </a:rPr>
              <a:t>: The performance of the application will be faster if you use </a:t>
            </a:r>
            <a:r>
              <a:rPr lang="en-US" sz="2400" b="0" i="0" dirty="0" err="1">
                <a:solidFill>
                  <a:srgbClr val="000000"/>
                </a:solidFill>
                <a:effectLst/>
                <a:latin typeface="verdana" panose="020B0604030504040204" pitchFamily="34" charset="0"/>
              </a:rPr>
              <a:t>PreparedStatement</a:t>
            </a:r>
            <a:r>
              <a:rPr lang="en-US" sz="2400" b="0" i="0" dirty="0">
                <a:solidFill>
                  <a:srgbClr val="000000"/>
                </a:solidFill>
                <a:effectLst/>
                <a:latin typeface="verdana" panose="020B0604030504040204" pitchFamily="34" charset="0"/>
              </a:rPr>
              <a:t> interface because query is compiled only once.</a:t>
            </a:r>
            <a:endParaRPr lang="en-IN" sz="3200" b="1" i="0" dirty="0">
              <a:solidFill>
                <a:srgbClr val="610B4B"/>
              </a:solidFill>
              <a:effectLst/>
              <a:latin typeface="erdana"/>
            </a:endParaRPr>
          </a:p>
          <a:p>
            <a:endParaRPr lang="en-IN" dirty="0"/>
          </a:p>
        </p:txBody>
      </p:sp>
    </p:spTree>
    <p:extLst>
      <p:ext uri="{BB962C8B-B14F-4D97-AF65-F5344CB8AC3E}">
        <p14:creationId xmlns:p14="http://schemas.microsoft.com/office/powerpoint/2010/main" val="36089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001000" cy="6016752"/>
          </a:xfrm>
        </p:spPr>
        <p:txBody>
          <a:bodyPr/>
          <a:lstStyle/>
          <a:p>
            <a:r>
              <a:rPr lang="en-US" dirty="0"/>
              <a:t>Every user interface considers the following three main aspects: </a:t>
            </a:r>
          </a:p>
          <a:p>
            <a:r>
              <a:rPr lang="en-US" dirty="0"/>
              <a:t>UI Elements: These are the core visual elements the user eventually sees and interacts with. GWT provides a huge list of widely used and common elements varying from basic to complex, which we will cover in this tutorial. </a:t>
            </a:r>
          </a:p>
          <a:p>
            <a:r>
              <a:rPr lang="en-US" dirty="0"/>
              <a:t>Layouts: They define how UI elements should be organized on the screen and provide a final look and feel to the GUI (Graphical User Interface). </a:t>
            </a:r>
          </a:p>
          <a:p>
            <a:r>
              <a:rPr lang="en-US" dirty="0"/>
              <a:t>This part will be covered in the Layout chapter. Behavior: These are the events which occur when the user interacts with UI elements. This part will be covered in the Event Handling chapter.</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88879-C192-448B-A83F-5C0AE025207D}"/>
              </a:ext>
            </a:extLst>
          </p:cNvPr>
          <p:cNvSpPr>
            <a:spLocks noGrp="1"/>
          </p:cNvSpPr>
          <p:nvPr>
            <p:ph type="title"/>
          </p:nvPr>
        </p:nvSpPr>
        <p:spPr/>
        <p:txBody>
          <a:bodyPr/>
          <a:lstStyle/>
          <a:p>
            <a:r>
              <a:rPr lang="en-IN" b="0" i="0" dirty="0">
                <a:solidFill>
                  <a:srgbClr val="610B4B"/>
                </a:solidFill>
                <a:effectLst/>
                <a:latin typeface="erdana"/>
              </a:rPr>
              <a:t>Methods of </a:t>
            </a:r>
            <a:r>
              <a:rPr lang="en-IN" b="0" i="0" dirty="0" err="1">
                <a:solidFill>
                  <a:srgbClr val="610B4B"/>
                </a:solidFill>
                <a:effectLst/>
                <a:latin typeface="erdana"/>
              </a:rPr>
              <a:t>PreparedStatement</a:t>
            </a:r>
            <a:r>
              <a:rPr lang="en-IN" b="0" i="0" dirty="0">
                <a:solidFill>
                  <a:srgbClr val="610B4B"/>
                </a:solidFill>
                <a:effectLst/>
                <a:latin typeface="erdana"/>
              </a:rPr>
              <a:t> interface</a:t>
            </a:r>
            <a:br>
              <a:rPr lang="en-IN" b="0" i="0" dirty="0">
                <a:solidFill>
                  <a:srgbClr val="610B4B"/>
                </a:solidFill>
                <a:effectLst/>
                <a:latin typeface="erdana"/>
              </a:rPr>
            </a:br>
            <a:endParaRPr lang="en-IN" dirty="0"/>
          </a:p>
        </p:txBody>
      </p:sp>
      <p:pic>
        <p:nvPicPr>
          <p:cNvPr id="5" name="Content Placeholder 4">
            <a:extLst>
              <a:ext uri="{FF2B5EF4-FFF2-40B4-BE49-F238E27FC236}">
                <a16:creationId xmlns:a16="http://schemas.microsoft.com/office/drawing/2014/main" id="{D3C5BBFB-5AAF-44AC-8A5F-DDC5F44BD517}"/>
              </a:ext>
            </a:extLst>
          </p:cNvPr>
          <p:cNvPicPr>
            <a:picLocks noGrp="1" noChangeAspect="1"/>
          </p:cNvPicPr>
          <p:nvPr>
            <p:ph sz="quarter" idx="1"/>
          </p:nvPr>
        </p:nvPicPr>
        <p:blipFill>
          <a:blip r:embed="rId2"/>
          <a:stretch>
            <a:fillRect/>
          </a:stretch>
        </p:blipFill>
        <p:spPr>
          <a:xfrm>
            <a:off x="457200" y="1143000"/>
            <a:ext cx="8229600" cy="5440362"/>
          </a:xfrm>
        </p:spPr>
      </p:pic>
    </p:spTree>
    <p:extLst>
      <p:ext uri="{BB962C8B-B14F-4D97-AF65-F5344CB8AC3E}">
        <p14:creationId xmlns:p14="http://schemas.microsoft.com/office/powerpoint/2010/main" val="11941025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55EE9-4B49-4999-9F14-85BC150F73EB}"/>
              </a:ext>
            </a:extLst>
          </p:cNvPr>
          <p:cNvSpPr>
            <a:spLocks noGrp="1"/>
          </p:cNvSpPr>
          <p:nvPr>
            <p:ph type="title"/>
          </p:nvPr>
        </p:nvSpPr>
        <p:spPr/>
        <p:txBody>
          <a:bodyPr/>
          <a:lstStyle/>
          <a:p>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710B3D76-0890-41C8-A7F8-4243A553BC0D}"/>
              </a:ext>
            </a:extLst>
          </p:cNvPr>
          <p:cNvSpPr>
            <a:spLocks noGrp="1"/>
          </p:cNvSpPr>
          <p:nvPr>
            <p:ph sz="quarter" idx="1"/>
          </p:nvPr>
        </p:nvSpPr>
        <p:spPr/>
        <p:txBody>
          <a:bodyPr>
            <a:normAutofit fontScale="47500" lnSpcReduction="20000"/>
          </a:bodyPr>
          <a:lstStyle/>
          <a:p>
            <a:pPr algn="l">
              <a:buFont typeface="+mj-lt"/>
              <a:buAutoNum type="arabicPeriod"/>
            </a:pPr>
            <a:r>
              <a:rPr lang="en-IN" b="1" i="0" dirty="0">
                <a:solidFill>
                  <a:srgbClr val="006699"/>
                </a:solidFill>
                <a:effectLst/>
                <a:latin typeface="verdana" panose="020B0604030504040204" pitchFamily="34" charset="0"/>
              </a:rPr>
              <a:t>import</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java.sql</a:t>
            </a: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InsertPrepared</a:t>
            </a: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public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static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main(String </a:t>
            </a:r>
            <a:r>
              <a:rPr lang="en-IN" b="0" i="0" dirty="0" err="1">
                <a:solidFill>
                  <a:srgbClr val="000000"/>
                </a:solidFill>
                <a:effectLst/>
                <a:latin typeface="verdana" panose="020B0604030504040204" pitchFamily="34" charset="0"/>
              </a:rPr>
              <a:t>args</a:t>
            </a: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try</a:t>
            </a:r>
            <a:r>
              <a:rPr lang="en-IN" b="0" i="0" dirty="0">
                <a:solidFill>
                  <a:srgbClr val="000000"/>
                </a:solidFill>
                <a:effectLst/>
                <a:latin typeface="verdana" panose="020B0604030504040204" pitchFamily="34" charset="0"/>
              </a:rPr>
              <a:t>{  </a:t>
            </a:r>
          </a:p>
          <a:p>
            <a:pPr algn="l">
              <a:buFont typeface="+mj-lt"/>
              <a:buAutoNum type="arabicPeriod"/>
            </a:pPr>
            <a:r>
              <a:rPr lang="en-IN" b="0" i="0" dirty="0" err="1">
                <a:solidFill>
                  <a:srgbClr val="000000"/>
                </a:solidFill>
                <a:effectLst/>
                <a:latin typeface="verdana" panose="020B0604030504040204" pitchFamily="34" charset="0"/>
              </a:rPr>
              <a:t>Class.forName</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a:t>
            </a:r>
            <a:r>
              <a:rPr lang="en-IN" b="0" i="0" dirty="0" err="1">
                <a:solidFill>
                  <a:srgbClr val="0000FF"/>
                </a:solidFill>
                <a:effectLst/>
                <a:latin typeface="verdana" panose="020B0604030504040204" pitchFamily="34" charset="0"/>
              </a:rPr>
              <a:t>oracle.jdbc.driver.OracleDriver</a:t>
            </a:r>
            <a:r>
              <a:rPr lang="en-IN" b="0" i="0" dirty="0">
                <a:solidFill>
                  <a:srgbClr val="0000FF"/>
                </a:solidFill>
                <a:effectLst/>
                <a:latin typeface="verdana" panose="020B0604030504040204" pitchFamily="34" charset="0"/>
              </a:rPr>
              <a:t>"</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Connection con=</a:t>
            </a:r>
            <a:r>
              <a:rPr lang="en-IN" b="0" i="0" dirty="0" err="1">
                <a:solidFill>
                  <a:srgbClr val="000000"/>
                </a:solidFill>
                <a:effectLst/>
                <a:latin typeface="verdana" panose="020B0604030504040204" pitchFamily="34" charset="0"/>
              </a:rPr>
              <a:t>DriverManager.getConnection</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a:t>
            </a:r>
            <a:r>
              <a:rPr lang="en-IN" b="0" i="0" dirty="0" err="1">
                <a:solidFill>
                  <a:srgbClr val="0000FF"/>
                </a:solidFill>
                <a:effectLst/>
                <a:latin typeface="verdana" panose="020B0604030504040204" pitchFamily="34" charset="0"/>
              </a:rPr>
              <a:t>jdbc:oracle:thin</a:t>
            </a:r>
            <a:r>
              <a:rPr lang="en-IN" b="0" i="0" dirty="0">
                <a:solidFill>
                  <a:srgbClr val="0000FF"/>
                </a:solidFill>
                <a:effectLst/>
                <a:latin typeface="verdana" panose="020B0604030504040204" pitchFamily="34" charset="0"/>
              </a:rPr>
              <a:t>:@localhost:1521:xe"</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"system"</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"oracle"</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err="1">
                <a:solidFill>
                  <a:srgbClr val="000000"/>
                </a:solidFill>
                <a:effectLst/>
                <a:latin typeface="verdana" panose="020B0604030504040204" pitchFamily="34" charset="0"/>
              </a:rPr>
              <a:t>PreparedStatement</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stmt</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con.prepareStatement</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"insert into Emp values(?,?)"</a:t>
            </a:r>
            <a:r>
              <a:rPr lang="en-IN" b="0" i="0" dirty="0">
                <a:solidFill>
                  <a:srgbClr val="000000"/>
                </a:solidFill>
                <a:effectLst/>
                <a:latin typeface="verdana" panose="020B0604030504040204" pitchFamily="34" charset="0"/>
              </a:rPr>
              <a:t>);  </a:t>
            </a:r>
          </a:p>
          <a:p>
            <a:pPr algn="l">
              <a:buFont typeface="+mj-lt"/>
              <a:buAutoNum type="arabicPeriod"/>
            </a:pPr>
            <a:r>
              <a:rPr lang="en-IN" b="0" i="0" dirty="0" err="1">
                <a:solidFill>
                  <a:srgbClr val="000000"/>
                </a:solidFill>
                <a:effectLst/>
                <a:latin typeface="verdana" panose="020B0604030504040204" pitchFamily="34" charset="0"/>
              </a:rPr>
              <a:t>stmt.setInt</a:t>
            </a:r>
            <a:r>
              <a:rPr lang="en-IN" b="0" i="0" dirty="0">
                <a:solidFill>
                  <a:srgbClr val="000000"/>
                </a:solidFill>
                <a:effectLst/>
                <a:latin typeface="verdana" panose="020B0604030504040204" pitchFamily="34" charset="0"/>
              </a:rPr>
              <a:t>(</a:t>
            </a:r>
            <a:r>
              <a:rPr lang="en-IN" b="0" i="0" dirty="0">
                <a:solidFill>
                  <a:srgbClr val="C00000"/>
                </a:solidFill>
                <a:effectLst/>
                <a:latin typeface="verdana" panose="020B0604030504040204" pitchFamily="34" charset="0"/>
              </a:rPr>
              <a:t>1</a:t>
            </a:r>
            <a:r>
              <a:rPr lang="en-IN" b="0" i="0" dirty="0">
                <a:solidFill>
                  <a:srgbClr val="000000"/>
                </a:solidFill>
                <a:effectLst/>
                <a:latin typeface="verdana" panose="020B0604030504040204" pitchFamily="34" charset="0"/>
              </a:rPr>
              <a:t>,</a:t>
            </a:r>
            <a:r>
              <a:rPr lang="en-IN" b="0" i="0" dirty="0">
                <a:solidFill>
                  <a:srgbClr val="C00000"/>
                </a:solidFill>
                <a:effectLst/>
                <a:latin typeface="verdana" panose="020B0604030504040204" pitchFamily="34" charset="0"/>
              </a:rPr>
              <a:t>101</a:t>
            </a:r>
            <a:r>
              <a:rPr lang="en-IN" b="0" i="0" dirty="0">
                <a:solidFill>
                  <a:srgbClr val="000000"/>
                </a:solidFill>
                <a:effectLst/>
                <a:latin typeface="verdana" panose="020B0604030504040204" pitchFamily="34" charset="0"/>
              </a:rPr>
              <a:t>);</a:t>
            </a:r>
            <a:r>
              <a:rPr lang="en-IN" b="0" i="0" dirty="0">
                <a:solidFill>
                  <a:srgbClr val="008200"/>
                </a:solidFill>
                <a:effectLst/>
                <a:latin typeface="verdana" panose="020B0604030504040204" pitchFamily="34" charset="0"/>
              </a:rPr>
              <a:t>//1 specifies the first parameter in the query</a:t>
            </a:r>
            <a:r>
              <a:rPr lang="en-IN" b="0" i="0" dirty="0">
                <a:solidFill>
                  <a:srgbClr val="000000"/>
                </a:solidFill>
                <a:effectLst/>
                <a:latin typeface="verdana" panose="020B0604030504040204" pitchFamily="34" charset="0"/>
              </a:rPr>
              <a:t>  </a:t>
            </a:r>
          </a:p>
          <a:p>
            <a:pPr algn="l">
              <a:buFont typeface="+mj-lt"/>
              <a:buAutoNum type="arabicPeriod"/>
            </a:pPr>
            <a:r>
              <a:rPr lang="en-IN" b="0" i="0" dirty="0" err="1">
                <a:solidFill>
                  <a:srgbClr val="000000"/>
                </a:solidFill>
                <a:effectLst/>
                <a:latin typeface="verdana" panose="020B0604030504040204" pitchFamily="34" charset="0"/>
              </a:rPr>
              <a:t>stmt.setString</a:t>
            </a:r>
            <a:r>
              <a:rPr lang="en-IN" b="0" i="0" dirty="0">
                <a:solidFill>
                  <a:srgbClr val="000000"/>
                </a:solidFill>
                <a:effectLst/>
                <a:latin typeface="verdana" panose="020B0604030504040204" pitchFamily="34" charset="0"/>
              </a:rPr>
              <a:t>(</a:t>
            </a:r>
            <a:r>
              <a:rPr lang="en-IN" b="0" i="0" dirty="0">
                <a:solidFill>
                  <a:srgbClr val="C00000"/>
                </a:solidFill>
                <a:effectLst/>
                <a:latin typeface="verdana" panose="020B0604030504040204" pitchFamily="34" charset="0"/>
              </a:rPr>
              <a:t>2</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"Ratan"</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int</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i</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stmt.executeUpdate</a:t>
            </a:r>
            <a:r>
              <a:rPr lang="en-IN" b="0" i="0" dirty="0">
                <a:solidFill>
                  <a:srgbClr val="000000"/>
                </a:solidFill>
                <a:effectLst/>
                <a:latin typeface="verdana" panose="020B0604030504040204" pitchFamily="34" charset="0"/>
              </a:rPr>
              <a:t>();  </a:t>
            </a:r>
          </a:p>
          <a:p>
            <a:pPr algn="l">
              <a:buFont typeface="+mj-lt"/>
              <a:buAutoNum type="arabicPeriod"/>
            </a:pPr>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i</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 records inserted"</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err="1">
                <a:solidFill>
                  <a:srgbClr val="000000"/>
                </a:solidFill>
                <a:effectLst/>
                <a:latin typeface="verdana" panose="020B0604030504040204" pitchFamily="34" charset="0"/>
              </a:rPr>
              <a:t>con.close</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a:t>
            </a:r>
            <a:r>
              <a:rPr lang="en-IN" b="1" i="0" dirty="0">
                <a:solidFill>
                  <a:srgbClr val="006699"/>
                </a:solidFill>
                <a:effectLst/>
                <a:latin typeface="verdana" panose="020B0604030504040204" pitchFamily="34" charset="0"/>
              </a:rPr>
              <a:t>catch</a:t>
            </a:r>
            <a:r>
              <a:rPr lang="en-IN" b="0" i="0" dirty="0">
                <a:solidFill>
                  <a:srgbClr val="000000"/>
                </a:solidFill>
                <a:effectLst/>
                <a:latin typeface="verdana" panose="020B0604030504040204" pitchFamily="34" charset="0"/>
              </a:rPr>
              <a:t>(Exception e){ </a:t>
            </a:r>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(e);}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endParaRPr lang="en-IN" dirty="0"/>
          </a:p>
        </p:txBody>
      </p:sp>
    </p:spTree>
    <p:extLst>
      <p:ext uri="{BB962C8B-B14F-4D97-AF65-F5344CB8AC3E}">
        <p14:creationId xmlns:p14="http://schemas.microsoft.com/office/powerpoint/2010/main" val="19179058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F1A88-F17A-4A55-A87A-A89A2E1D229F}"/>
              </a:ext>
            </a:extLst>
          </p:cNvPr>
          <p:cNvSpPr>
            <a:spLocks noGrp="1"/>
          </p:cNvSpPr>
          <p:nvPr>
            <p:ph type="title"/>
          </p:nvPr>
        </p:nvSpPr>
        <p:spPr/>
        <p:txBody>
          <a:bodyPr>
            <a:normAutofit fontScale="90000"/>
          </a:bodyPr>
          <a:lstStyle/>
          <a:p>
            <a:r>
              <a:rPr lang="en-US" b="0" i="0" dirty="0">
                <a:solidFill>
                  <a:srgbClr val="610B4B"/>
                </a:solidFill>
                <a:effectLst/>
                <a:latin typeface="erdana"/>
              </a:rPr>
              <a:t>Example of </a:t>
            </a:r>
            <a:r>
              <a:rPr lang="en-US" b="0" i="0" dirty="0" err="1">
                <a:solidFill>
                  <a:srgbClr val="610B4B"/>
                </a:solidFill>
                <a:effectLst/>
                <a:latin typeface="erdana"/>
              </a:rPr>
              <a:t>PreparedStatement</a:t>
            </a:r>
            <a:r>
              <a:rPr lang="en-US" b="0" i="0" dirty="0">
                <a:solidFill>
                  <a:srgbClr val="610B4B"/>
                </a:solidFill>
                <a:effectLst/>
                <a:latin typeface="erdana"/>
              </a:rPr>
              <a:t> interface that updates the record</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ECCADB0C-B0B5-43B8-89CE-6E754FC208A4}"/>
              </a:ext>
            </a:extLst>
          </p:cNvPr>
          <p:cNvSpPr>
            <a:spLocks noGrp="1"/>
          </p:cNvSpPr>
          <p:nvPr>
            <p:ph sz="quarter" idx="1"/>
          </p:nvPr>
        </p:nvSpPr>
        <p:spPr/>
        <p:txBody>
          <a:bodyPr/>
          <a:lstStyle/>
          <a:p>
            <a:pPr algn="l">
              <a:buFont typeface="+mj-lt"/>
              <a:buAutoNum type="arabicPeriod"/>
            </a:pPr>
            <a:r>
              <a:rPr lang="en-IN" b="0" i="0" dirty="0" err="1">
                <a:solidFill>
                  <a:srgbClr val="000000"/>
                </a:solidFill>
                <a:effectLst/>
                <a:latin typeface="verdana" panose="020B0604030504040204" pitchFamily="34" charset="0"/>
              </a:rPr>
              <a:t>PreparedStatement</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stmt</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con.prepareStatement</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"update emp set name=? where id=?"</a:t>
            </a:r>
            <a:r>
              <a:rPr lang="en-IN" b="0" i="0" dirty="0">
                <a:solidFill>
                  <a:srgbClr val="000000"/>
                </a:solidFill>
                <a:effectLst/>
                <a:latin typeface="verdana" panose="020B0604030504040204" pitchFamily="34" charset="0"/>
              </a:rPr>
              <a:t>);  </a:t>
            </a:r>
          </a:p>
          <a:p>
            <a:pPr algn="l">
              <a:buFont typeface="+mj-lt"/>
              <a:buAutoNum type="arabicPeriod"/>
            </a:pPr>
            <a:r>
              <a:rPr lang="en-IN" b="0" i="0" dirty="0" err="1">
                <a:solidFill>
                  <a:srgbClr val="000000"/>
                </a:solidFill>
                <a:effectLst/>
                <a:latin typeface="verdana" panose="020B0604030504040204" pitchFamily="34" charset="0"/>
              </a:rPr>
              <a:t>stmt.setString</a:t>
            </a:r>
            <a:r>
              <a:rPr lang="en-IN" b="0" i="0" dirty="0">
                <a:solidFill>
                  <a:srgbClr val="000000"/>
                </a:solidFill>
                <a:effectLst/>
                <a:latin typeface="verdana" panose="020B0604030504040204" pitchFamily="34" charset="0"/>
              </a:rPr>
              <a:t>(</a:t>
            </a:r>
            <a:r>
              <a:rPr lang="en-IN" b="0" i="0" dirty="0">
                <a:solidFill>
                  <a:srgbClr val="C00000"/>
                </a:solidFill>
                <a:effectLst/>
                <a:latin typeface="verdana" panose="020B0604030504040204" pitchFamily="34" charset="0"/>
              </a:rPr>
              <a:t>1</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"Sonoo"</a:t>
            </a:r>
            <a:r>
              <a:rPr lang="en-IN" b="0" i="0" dirty="0">
                <a:solidFill>
                  <a:srgbClr val="000000"/>
                </a:solidFill>
                <a:effectLst/>
                <a:latin typeface="verdana" panose="020B0604030504040204" pitchFamily="34" charset="0"/>
              </a:rPr>
              <a:t>);</a:t>
            </a:r>
            <a:r>
              <a:rPr lang="en-IN" b="0" i="0" dirty="0">
                <a:solidFill>
                  <a:srgbClr val="008200"/>
                </a:solidFill>
                <a:effectLst/>
                <a:latin typeface="verdana" panose="020B0604030504040204" pitchFamily="34" charset="0"/>
              </a:rPr>
              <a:t>//1 specifies the first parameter in the query i.e. name</a:t>
            </a:r>
            <a:r>
              <a:rPr lang="en-IN" b="0" i="0" dirty="0">
                <a:solidFill>
                  <a:srgbClr val="000000"/>
                </a:solidFill>
                <a:effectLst/>
                <a:latin typeface="verdana" panose="020B0604030504040204" pitchFamily="34" charset="0"/>
              </a:rPr>
              <a:t>  </a:t>
            </a:r>
          </a:p>
          <a:p>
            <a:pPr algn="l">
              <a:buFont typeface="+mj-lt"/>
              <a:buAutoNum type="arabicPeriod"/>
            </a:pPr>
            <a:r>
              <a:rPr lang="en-IN" b="0" i="0" dirty="0" err="1">
                <a:solidFill>
                  <a:srgbClr val="000000"/>
                </a:solidFill>
                <a:effectLst/>
                <a:latin typeface="verdana" panose="020B0604030504040204" pitchFamily="34" charset="0"/>
              </a:rPr>
              <a:t>stmt.setInt</a:t>
            </a:r>
            <a:r>
              <a:rPr lang="en-IN" b="0" i="0" dirty="0">
                <a:solidFill>
                  <a:srgbClr val="000000"/>
                </a:solidFill>
                <a:effectLst/>
                <a:latin typeface="verdana" panose="020B0604030504040204" pitchFamily="34" charset="0"/>
              </a:rPr>
              <a:t>(</a:t>
            </a:r>
            <a:r>
              <a:rPr lang="en-IN" b="0" i="0" dirty="0">
                <a:solidFill>
                  <a:srgbClr val="C00000"/>
                </a:solidFill>
                <a:effectLst/>
                <a:latin typeface="verdana" panose="020B0604030504040204" pitchFamily="34" charset="0"/>
              </a:rPr>
              <a:t>2</a:t>
            </a:r>
            <a:r>
              <a:rPr lang="en-IN" b="0" i="0" dirty="0">
                <a:solidFill>
                  <a:srgbClr val="000000"/>
                </a:solidFill>
                <a:effectLst/>
                <a:latin typeface="verdana" panose="020B0604030504040204" pitchFamily="34" charset="0"/>
              </a:rPr>
              <a:t>,</a:t>
            </a:r>
            <a:r>
              <a:rPr lang="en-IN" b="0" i="0" dirty="0">
                <a:solidFill>
                  <a:srgbClr val="C00000"/>
                </a:solidFill>
                <a:effectLst/>
                <a:latin typeface="verdana" panose="020B0604030504040204" pitchFamily="34" charset="0"/>
              </a:rPr>
              <a:t>101</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int</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i</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stmt.executeUpdate</a:t>
            </a:r>
            <a:r>
              <a:rPr lang="en-IN" b="0" i="0" dirty="0">
                <a:solidFill>
                  <a:srgbClr val="000000"/>
                </a:solidFill>
                <a:effectLst/>
                <a:latin typeface="verdana" panose="020B0604030504040204" pitchFamily="34" charset="0"/>
              </a:rPr>
              <a:t>();  </a:t>
            </a:r>
          </a:p>
          <a:p>
            <a:pPr algn="l">
              <a:buFont typeface="+mj-lt"/>
              <a:buAutoNum type="arabicPeriod"/>
            </a:pPr>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i</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 records updated"</a:t>
            </a:r>
            <a:r>
              <a:rPr lang="en-IN" b="0" i="0" dirty="0">
                <a:solidFill>
                  <a:srgbClr val="000000"/>
                </a:solidFill>
                <a:effectLst/>
                <a:latin typeface="verdana" panose="020B0604030504040204" pitchFamily="34" charset="0"/>
              </a:rPr>
              <a:t>);  </a:t>
            </a:r>
          </a:p>
          <a:p>
            <a:endParaRPr lang="en-IN" dirty="0"/>
          </a:p>
        </p:txBody>
      </p:sp>
    </p:spTree>
    <p:extLst>
      <p:ext uri="{BB962C8B-B14F-4D97-AF65-F5344CB8AC3E}">
        <p14:creationId xmlns:p14="http://schemas.microsoft.com/office/powerpoint/2010/main" val="9202693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7F019-C093-42DF-BDDD-45FAE29E382F}"/>
              </a:ext>
            </a:extLst>
          </p:cNvPr>
          <p:cNvSpPr>
            <a:spLocks noGrp="1"/>
          </p:cNvSpPr>
          <p:nvPr>
            <p:ph type="title"/>
          </p:nvPr>
        </p:nvSpPr>
        <p:spPr/>
        <p:txBody>
          <a:bodyPr>
            <a:normAutofit fontScale="90000"/>
          </a:bodyPr>
          <a:lstStyle/>
          <a:p>
            <a:r>
              <a:rPr lang="en-US" b="0" i="0" dirty="0">
                <a:solidFill>
                  <a:srgbClr val="610B4B"/>
                </a:solidFill>
                <a:effectLst/>
                <a:latin typeface="erdana"/>
              </a:rPr>
              <a:t>Example of </a:t>
            </a:r>
            <a:r>
              <a:rPr lang="en-US" b="0" i="0" dirty="0" err="1">
                <a:solidFill>
                  <a:srgbClr val="610B4B"/>
                </a:solidFill>
                <a:effectLst/>
                <a:latin typeface="erdana"/>
              </a:rPr>
              <a:t>PreparedStatement</a:t>
            </a:r>
            <a:r>
              <a:rPr lang="en-US" b="0" i="0" dirty="0">
                <a:solidFill>
                  <a:srgbClr val="610B4B"/>
                </a:solidFill>
                <a:effectLst/>
                <a:latin typeface="erdana"/>
              </a:rPr>
              <a:t> interface that deletes the record</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7633B875-E5D1-47F6-8E4E-C5B45ACF1076}"/>
              </a:ext>
            </a:extLst>
          </p:cNvPr>
          <p:cNvSpPr>
            <a:spLocks noGrp="1"/>
          </p:cNvSpPr>
          <p:nvPr>
            <p:ph sz="quarter" idx="1"/>
          </p:nvPr>
        </p:nvSpPr>
        <p:spPr/>
        <p:txBody>
          <a:bodyPr/>
          <a:lstStyle/>
          <a:p>
            <a:pPr algn="l">
              <a:buFont typeface="+mj-lt"/>
              <a:buAutoNum type="arabicPeriod"/>
            </a:pPr>
            <a:r>
              <a:rPr lang="en-IN" b="0" i="0" dirty="0" err="1">
                <a:solidFill>
                  <a:srgbClr val="000000"/>
                </a:solidFill>
                <a:effectLst/>
                <a:latin typeface="verdana" panose="020B0604030504040204" pitchFamily="34" charset="0"/>
              </a:rPr>
              <a:t>PreparedStatement</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stmt</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con.prepareStatement</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"delete from emp where id=?"</a:t>
            </a:r>
            <a:r>
              <a:rPr lang="en-IN" b="0" i="0" dirty="0">
                <a:solidFill>
                  <a:srgbClr val="000000"/>
                </a:solidFill>
                <a:effectLst/>
                <a:latin typeface="verdana" panose="020B0604030504040204" pitchFamily="34" charset="0"/>
              </a:rPr>
              <a:t>);  </a:t>
            </a:r>
          </a:p>
          <a:p>
            <a:pPr algn="l">
              <a:buFont typeface="+mj-lt"/>
              <a:buAutoNum type="arabicPeriod"/>
            </a:pPr>
            <a:r>
              <a:rPr lang="en-IN" b="0" i="0" dirty="0" err="1">
                <a:solidFill>
                  <a:srgbClr val="000000"/>
                </a:solidFill>
                <a:effectLst/>
                <a:latin typeface="verdana" panose="020B0604030504040204" pitchFamily="34" charset="0"/>
              </a:rPr>
              <a:t>stmt.setInt</a:t>
            </a:r>
            <a:r>
              <a:rPr lang="en-IN" b="0" i="0" dirty="0">
                <a:solidFill>
                  <a:srgbClr val="000000"/>
                </a:solidFill>
                <a:effectLst/>
                <a:latin typeface="verdana" panose="020B0604030504040204" pitchFamily="34" charset="0"/>
              </a:rPr>
              <a:t>(</a:t>
            </a:r>
            <a:r>
              <a:rPr lang="en-IN" b="0" i="0" dirty="0">
                <a:solidFill>
                  <a:srgbClr val="C00000"/>
                </a:solidFill>
                <a:effectLst/>
                <a:latin typeface="verdana" panose="020B0604030504040204" pitchFamily="34" charset="0"/>
              </a:rPr>
              <a:t>1</a:t>
            </a:r>
            <a:r>
              <a:rPr lang="en-IN" b="0" i="0" dirty="0">
                <a:solidFill>
                  <a:srgbClr val="000000"/>
                </a:solidFill>
                <a:effectLst/>
                <a:latin typeface="verdana" panose="020B0604030504040204" pitchFamily="34" charset="0"/>
              </a:rPr>
              <a:t>,</a:t>
            </a:r>
            <a:r>
              <a:rPr lang="en-IN" b="0" i="0" dirty="0">
                <a:solidFill>
                  <a:srgbClr val="C00000"/>
                </a:solidFill>
                <a:effectLst/>
                <a:latin typeface="verdana" panose="020B0604030504040204" pitchFamily="34" charset="0"/>
              </a:rPr>
              <a:t>101</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int</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i</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stmt.executeUpdate</a:t>
            </a:r>
            <a:r>
              <a:rPr lang="en-IN" b="0" i="0" dirty="0">
                <a:solidFill>
                  <a:srgbClr val="000000"/>
                </a:solidFill>
                <a:effectLst/>
                <a:latin typeface="verdana" panose="020B0604030504040204" pitchFamily="34" charset="0"/>
              </a:rPr>
              <a:t>();  </a:t>
            </a:r>
          </a:p>
          <a:p>
            <a:pPr algn="l">
              <a:buFont typeface="+mj-lt"/>
              <a:buAutoNum type="arabicPeriod"/>
            </a:pPr>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i</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 records deleted"</a:t>
            </a:r>
            <a:r>
              <a:rPr lang="en-IN" b="0" i="0" dirty="0">
                <a:solidFill>
                  <a:srgbClr val="000000"/>
                </a:solidFill>
                <a:effectLst/>
                <a:latin typeface="verdana" panose="020B0604030504040204" pitchFamily="34" charset="0"/>
              </a:rPr>
              <a:t>);  </a:t>
            </a:r>
          </a:p>
          <a:p>
            <a:endParaRPr lang="en-IN" dirty="0"/>
          </a:p>
        </p:txBody>
      </p:sp>
    </p:spTree>
    <p:extLst>
      <p:ext uri="{BB962C8B-B14F-4D97-AF65-F5344CB8AC3E}">
        <p14:creationId xmlns:p14="http://schemas.microsoft.com/office/powerpoint/2010/main" val="30742480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F5C03-FB79-4066-85B1-6F9F2EE8CABF}"/>
              </a:ext>
            </a:extLst>
          </p:cNvPr>
          <p:cNvSpPr>
            <a:spLocks noGrp="1"/>
          </p:cNvSpPr>
          <p:nvPr>
            <p:ph type="title"/>
          </p:nvPr>
        </p:nvSpPr>
        <p:spPr/>
        <p:txBody>
          <a:bodyPr>
            <a:normAutofit fontScale="90000"/>
          </a:bodyPr>
          <a:lstStyle/>
          <a:p>
            <a:r>
              <a:rPr lang="en-US" b="0" i="0" dirty="0">
                <a:solidFill>
                  <a:srgbClr val="610B4B"/>
                </a:solidFill>
                <a:effectLst/>
                <a:latin typeface="erdana"/>
              </a:rPr>
              <a:t>Example of </a:t>
            </a:r>
            <a:r>
              <a:rPr lang="en-US" b="0" i="0" dirty="0" err="1">
                <a:solidFill>
                  <a:srgbClr val="610B4B"/>
                </a:solidFill>
                <a:effectLst/>
                <a:latin typeface="erdana"/>
              </a:rPr>
              <a:t>PreparedStatement</a:t>
            </a:r>
            <a:r>
              <a:rPr lang="en-US" b="0" i="0" dirty="0">
                <a:solidFill>
                  <a:srgbClr val="610B4B"/>
                </a:solidFill>
                <a:effectLst/>
                <a:latin typeface="erdana"/>
              </a:rPr>
              <a:t> interface that retrieve the records of a table</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BF0861E7-12B0-4769-9120-30E7E309ADB7}"/>
              </a:ext>
            </a:extLst>
          </p:cNvPr>
          <p:cNvSpPr>
            <a:spLocks noGrp="1"/>
          </p:cNvSpPr>
          <p:nvPr>
            <p:ph sz="quarter" idx="1"/>
          </p:nvPr>
        </p:nvSpPr>
        <p:spPr/>
        <p:txBody>
          <a:bodyPr/>
          <a:lstStyle/>
          <a:p>
            <a:pPr algn="l">
              <a:buFont typeface="+mj-lt"/>
              <a:buAutoNum type="arabicPeriod"/>
            </a:pPr>
            <a:r>
              <a:rPr lang="en-IN" b="0" i="0" dirty="0" err="1">
                <a:solidFill>
                  <a:srgbClr val="000000"/>
                </a:solidFill>
                <a:effectLst/>
                <a:latin typeface="verdana" panose="020B0604030504040204" pitchFamily="34" charset="0"/>
              </a:rPr>
              <a:t>PreparedStatement</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stmt</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con.prepareStatement</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"select * from emp"</a:t>
            </a:r>
            <a:r>
              <a:rPr lang="en-IN" b="0" i="0" dirty="0">
                <a:solidFill>
                  <a:srgbClr val="000000"/>
                </a:solidFill>
                <a:effectLst/>
                <a:latin typeface="verdana" panose="020B0604030504040204" pitchFamily="34" charset="0"/>
              </a:rPr>
              <a:t>);  </a:t>
            </a:r>
          </a:p>
          <a:p>
            <a:pPr algn="l">
              <a:buFont typeface="+mj-lt"/>
              <a:buAutoNum type="arabicPeriod"/>
            </a:pPr>
            <a:r>
              <a:rPr lang="en-IN" b="0" i="0" dirty="0" err="1">
                <a:solidFill>
                  <a:srgbClr val="000000"/>
                </a:solidFill>
                <a:effectLst/>
                <a:latin typeface="verdana" panose="020B0604030504040204" pitchFamily="34" charset="0"/>
              </a:rPr>
              <a:t>ResultSet</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rs</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stmt.executeQuery</a:t>
            </a: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while</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rs.next</a:t>
            </a:r>
            <a:r>
              <a:rPr lang="en-IN" b="0" i="0" dirty="0">
                <a:solidFill>
                  <a:srgbClr val="000000"/>
                </a:solidFill>
                <a:effectLst/>
                <a:latin typeface="verdana" panose="020B0604030504040204" pitchFamily="34" charset="0"/>
              </a:rPr>
              <a:t>()){  </a:t>
            </a:r>
          </a:p>
          <a:p>
            <a:pPr algn="l">
              <a:buFont typeface="+mj-lt"/>
              <a:buAutoNum type="arabicPeriod"/>
            </a:pPr>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rs.getInt</a:t>
            </a:r>
            <a:r>
              <a:rPr lang="en-IN" b="0" i="0" dirty="0">
                <a:solidFill>
                  <a:srgbClr val="000000"/>
                </a:solidFill>
                <a:effectLst/>
                <a:latin typeface="verdana" panose="020B0604030504040204" pitchFamily="34" charset="0"/>
              </a:rPr>
              <a:t>(</a:t>
            </a:r>
            <a:r>
              <a:rPr lang="en-IN" b="0" i="0" dirty="0">
                <a:solidFill>
                  <a:srgbClr val="C00000"/>
                </a:solidFill>
                <a:effectLst/>
                <a:latin typeface="verdana" panose="020B0604030504040204" pitchFamily="34" charset="0"/>
              </a:rPr>
              <a:t>1</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 "</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rs.getString</a:t>
            </a:r>
            <a:r>
              <a:rPr lang="en-IN" b="0" i="0" dirty="0">
                <a:solidFill>
                  <a:srgbClr val="000000"/>
                </a:solidFill>
                <a:effectLst/>
                <a:latin typeface="verdana" panose="020B0604030504040204" pitchFamily="34" charset="0"/>
              </a:rPr>
              <a:t>(</a:t>
            </a:r>
            <a:r>
              <a:rPr lang="en-IN" b="0" i="0" dirty="0">
                <a:solidFill>
                  <a:srgbClr val="C00000"/>
                </a:solidFill>
                <a:effectLst/>
                <a:latin typeface="verdana" panose="020B0604030504040204" pitchFamily="34" charset="0"/>
              </a:rPr>
              <a:t>2</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endParaRPr lang="en-IN" dirty="0"/>
          </a:p>
        </p:txBody>
      </p:sp>
    </p:spTree>
    <p:extLst>
      <p:ext uri="{BB962C8B-B14F-4D97-AF65-F5344CB8AC3E}">
        <p14:creationId xmlns:p14="http://schemas.microsoft.com/office/powerpoint/2010/main" val="1631419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C3055-7D4A-43FC-A327-13566070913E}"/>
              </a:ext>
            </a:extLst>
          </p:cNvPr>
          <p:cNvSpPr>
            <a:spLocks noGrp="1"/>
          </p:cNvSpPr>
          <p:nvPr>
            <p:ph type="title"/>
          </p:nvPr>
        </p:nvSpPr>
        <p:spPr/>
        <p:txBody>
          <a:bodyPr>
            <a:normAutofit fontScale="90000"/>
          </a:bodyPr>
          <a:lstStyle/>
          <a:p>
            <a:r>
              <a:rPr lang="en-US" b="0" i="0" dirty="0">
                <a:solidFill>
                  <a:srgbClr val="610B4B"/>
                </a:solidFill>
                <a:effectLst/>
                <a:latin typeface="erdana"/>
              </a:rPr>
              <a:t>Example of </a:t>
            </a:r>
            <a:r>
              <a:rPr lang="en-US" b="0" i="0" dirty="0" err="1">
                <a:solidFill>
                  <a:srgbClr val="610B4B"/>
                </a:solidFill>
                <a:effectLst/>
                <a:latin typeface="erdana"/>
              </a:rPr>
              <a:t>PreparedStatement</a:t>
            </a:r>
            <a:r>
              <a:rPr lang="en-US" b="0" i="0" dirty="0">
                <a:solidFill>
                  <a:srgbClr val="610B4B"/>
                </a:solidFill>
                <a:effectLst/>
                <a:latin typeface="erdana"/>
              </a:rPr>
              <a:t> to insert records until user press n</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CD834AF8-6C66-4EDC-96E8-5EDA01127B80}"/>
              </a:ext>
            </a:extLst>
          </p:cNvPr>
          <p:cNvSpPr>
            <a:spLocks noGrp="1"/>
          </p:cNvSpPr>
          <p:nvPr>
            <p:ph sz="quarter" idx="1"/>
          </p:nvPr>
        </p:nvSpPr>
        <p:spPr>
          <a:xfrm>
            <a:off x="457200" y="990600"/>
            <a:ext cx="7467600" cy="5943600"/>
          </a:xfrm>
        </p:spPr>
        <p:txBody>
          <a:bodyPr>
            <a:normAutofit fontScale="62500" lnSpcReduction="20000"/>
          </a:bodyPr>
          <a:lstStyle/>
          <a:p>
            <a:pPr algn="l">
              <a:buFont typeface="+mj-lt"/>
              <a:buAutoNum type="arabicPeriod"/>
            </a:pPr>
            <a:r>
              <a:rPr lang="en-IN" sz="2500" b="1" i="0" baseline="-25000" dirty="0">
                <a:solidFill>
                  <a:srgbClr val="006699"/>
                </a:solidFill>
                <a:effectLst/>
                <a:latin typeface="verdana" panose="020B0604030504040204" pitchFamily="34" charset="0"/>
              </a:rPr>
              <a:t>import</a:t>
            </a:r>
            <a:r>
              <a:rPr lang="en-IN" sz="2500" b="0" i="0" baseline="-25000" dirty="0">
                <a:solidFill>
                  <a:srgbClr val="000000"/>
                </a:solidFill>
                <a:effectLst/>
                <a:latin typeface="verdana" panose="020B0604030504040204" pitchFamily="34" charset="0"/>
              </a:rPr>
              <a:t> </a:t>
            </a:r>
            <a:r>
              <a:rPr lang="en-IN" sz="2500" b="0" i="0" baseline="-25000" dirty="0" err="1">
                <a:solidFill>
                  <a:srgbClr val="000000"/>
                </a:solidFill>
                <a:effectLst/>
                <a:latin typeface="verdana" panose="020B0604030504040204" pitchFamily="34" charset="0"/>
              </a:rPr>
              <a:t>java.sql</a:t>
            </a:r>
            <a:r>
              <a:rPr lang="en-IN" sz="2500" b="0" i="0" baseline="-25000" dirty="0">
                <a:solidFill>
                  <a:srgbClr val="000000"/>
                </a:solidFill>
                <a:effectLst/>
                <a:latin typeface="verdana" panose="020B0604030504040204" pitchFamily="34" charset="0"/>
              </a:rPr>
              <a:t>.*;  </a:t>
            </a:r>
          </a:p>
          <a:p>
            <a:pPr algn="l">
              <a:buFont typeface="+mj-lt"/>
              <a:buAutoNum type="arabicPeriod"/>
            </a:pPr>
            <a:r>
              <a:rPr lang="en-IN" sz="2500" b="1" i="0" baseline="-25000" dirty="0">
                <a:solidFill>
                  <a:srgbClr val="006699"/>
                </a:solidFill>
                <a:effectLst/>
                <a:latin typeface="verdana" panose="020B0604030504040204" pitchFamily="34" charset="0"/>
              </a:rPr>
              <a:t>import</a:t>
            </a:r>
            <a:r>
              <a:rPr lang="en-IN" sz="2500" b="0" i="0" baseline="-25000" dirty="0">
                <a:solidFill>
                  <a:srgbClr val="000000"/>
                </a:solidFill>
                <a:effectLst/>
                <a:latin typeface="verdana" panose="020B0604030504040204" pitchFamily="34" charset="0"/>
              </a:rPr>
              <a:t> java.io.*;  </a:t>
            </a:r>
          </a:p>
          <a:p>
            <a:pPr algn="l">
              <a:buFont typeface="+mj-lt"/>
              <a:buAutoNum type="arabicPeriod"/>
            </a:pPr>
            <a:r>
              <a:rPr lang="en-IN" sz="2500" b="1" i="0" baseline="-25000" dirty="0">
                <a:solidFill>
                  <a:srgbClr val="006699"/>
                </a:solidFill>
                <a:effectLst/>
                <a:latin typeface="verdana" panose="020B0604030504040204" pitchFamily="34" charset="0"/>
              </a:rPr>
              <a:t>class</a:t>
            </a:r>
            <a:r>
              <a:rPr lang="en-IN" sz="2500" b="0" i="0" baseline="-25000" dirty="0">
                <a:solidFill>
                  <a:srgbClr val="000000"/>
                </a:solidFill>
                <a:effectLst/>
                <a:latin typeface="verdana" panose="020B0604030504040204" pitchFamily="34" charset="0"/>
              </a:rPr>
              <a:t> RS{  </a:t>
            </a:r>
          </a:p>
          <a:p>
            <a:pPr algn="l">
              <a:buFont typeface="+mj-lt"/>
              <a:buAutoNum type="arabicPeriod"/>
            </a:pPr>
            <a:r>
              <a:rPr lang="en-IN" sz="2500" b="1" i="0" baseline="-25000" dirty="0">
                <a:solidFill>
                  <a:srgbClr val="006699"/>
                </a:solidFill>
                <a:effectLst/>
                <a:latin typeface="verdana" panose="020B0604030504040204" pitchFamily="34" charset="0"/>
              </a:rPr>
              <a:t>public</a:t>
            </a:r>
            <a:r>
              <a:rPr lang="en-IN" sz="2500" b="0" i="0" baseline="-25000" dirty="0">
                <a:solidFill>
                  <a:srgbClr val="000000"/>
                </a:solidFill>
                <a:effectLst/>
                <a:latin typeface="verdana" panose="020B0604030504040204" pitchFamily="34" charset="0"/>
              </a:rPr>
              <a:t> </a:t>
            </a:r>
            <a:r>
              <a:rPr lang="en-IN" sz="2500" b="1" i="0" baseline="-25000" dirty="0">
                <a:solidFill>
                  <a:srgbClr val="006699"/>
                </a:solidFill>
                <a:effectLst/>
                <a:latin typeface="verdana" panose="020B0604030504040204" pitchFamily="34" charset="0"/>
              </a:rPr>
              <a:t>static</a:t>
            </a:r>
            <a:r>
              <a:rPr lang="en-IN" sz="2500" b="0" i="0" baseline="-25000" dirty="0">
                <a:solidFill>
                  <a:srgbClr val="000000"/>
                </a:solidFill>
                <a:effectLst/>
                <a:latin typeface="verdana" panose="020B0604030504040204" pitchFamily="34" charset="0"/>
              </a:rPr>
              <a:t> </a:t>
            </a:r>
            <a:r>
              <a:rPr lang="en-IN" sz="2500" b="1" i="0" baseline="-25000" dirty="0">
                <a:solidFill>
                  <a:srgbClr val="006699"/>
                </a:solidFill>
                <a:effectLst/>
                <a:latin typeface="verdana" panose="020B0604030504040204" pitchFamily="34" charset="0"/>
              </a:rPr>
              <a:t>void</a:t>
            </a:r>
            <a:r>
              <a:rPr lang="en-IN" sz="2500" b="0" i="0" baseline="-25000" dirty="0">
                <a:solidFill>
                  <a:srgbClr val="000000"/>
                </a:solidFill>
                <a:effectLst/>
                <a:latin typeface="verdana" panose="020B0604030504040204" pitchFamily="34" charset="0"/>
              </a:rPr>
              <a:t> main(String </a:t>
            </a:r>
            <a:r>
              <a:rPr lang="en-IN" sz="2500" b="0" i="0" baseline="-25000" dirty="0" err="1">
                <a:solidFill>
                  <a:srgbClr val="000000"/>
                </a:solidFill>
                <a:effectLst/>
                <a:latin typeface="verdana" panose="020B0604030504040204" pitchFamily="34" charset="0"/>
              </a:rPr>
              <a:t>args</a:t>
            </a:r>
            <a:r>
              <a:rPr lang="en-IN" sz="2500" b="0" i="0" baseline="-25000" dirty="0">
                <a:solidFill>
                  <a:srgbClr val="000000"/>
                </a:solidFill>
                <a:effectLst/>
                <a:latin typeface="verdana" panose="020B0604030504040204" pitchFamily="34" charset="0"/>
              </a:rPr>
              <a:t>[])</a:t>
            </a:r>
            <a:r>
              <a:rPr lang="en-IN" sz="2500" b="1" i="0" baseline="-25000" dirty="0">
                <a:solidFill>
                  <a:srgbClr val="006699"/>
                </a:solidFill>
                <a:effectLst/>
                <a:latin typeface="verdana" panose="020B0604030504040204" pitchFamily="34" charset="0"/>
              </a:rPr>
              <a:t>throws</a:t>
            </a:r>
            <a:r>
              <a:rPr lang="en-IN" sz="2500" b="0" i="0" baseline="-25000" dirty="0">
                <a:solidFill>
                  <a:srgbClr val="000000"/>
                </a:solidFill>
                <a:effectLst/>
                <a:latin typeface="verdana" panose="020B0604030504040204" pitchFamily="34" charset="0"/>
              </a:rPr>
              <a:t> Exception{  </a:t>
            </a:r>
          </a:p>
          <a:p>
            <a:pPr algn="l">
              <a:buFont typeface="+mj-lt"/>
              <a:buAutoNum type="arabicPeriod"/>
            </a:pPr>
            <a:r>
              <a:rPr lang="en-IN" sz="2500" b="0" i="0" baseline="-25000" dirty="0" err="1">
                <a:solidFill>
                  <a:srgbClr val="000000"/>
                </a:solidFill>
                <a:effectLst/>
                <a:latin typeface="verdana" panose="020B0604030504040204" pitchFamily="34" charset="0"/>
              </a:rPr>
              <a:t>Class.forName</a:t>
            </a:r>
            <a:r>
              <a:rPr lang="en-IN" sz="2500" b="0" i="0" baseline="-25000" dirty="0">
                <a:solidFill>
                  <a:srgbClr val="000000"/>
                </a:solidFill>
                <a:effectLst/>
                <a:latin typeface="verdana" panose="020B0604030504040204" pitchFamily="34" charset="0"/>
              </a:rPr>
              <a:t>(</a:t>
            </a:r>
            <a:r>
              <a:rPr lang="en-IN" sz="2500" b="0" i="0" baseline="-25000" dirty="0">
                <a:solidFill>
                  <a:srgbClr val="0000FF"/>
                </a:solidFill>
                <a:effectLst/>
                <a:latin typeface="verdana" panose="020B0604030504040204" pitchFamily="34" charset="0"/>
              </a:rPr>
              <a:t>"</a:t>
            </a:r>
            <a:r>
              <a:rPr lang="en-IN" sz="2500" b="0" i="0" baseline="-25000" dirty="0" err="1">
                <a:solidFill>
                  <a:srgbClr val="0000FF"/>
                </a:solidFill>
                <a:effectLst/>
                <a:latin typeface="verdana" panose="020B0604030504040204" pitchFamily="34" charset="0"/>
              </a:rPr>
              <a:t>oracle.jdbc.driver.OracleDriver</a:t>
            </a:r>
            <a:r>
              <a:rPr lang="en-IN" sz="2500" b="0" i="0" baseline="-25000" dirty="0">
                <a:solidFill>
                  <a:srgbClr val="0000FF"/>
                </a:solidFill>
                <a:effectLst/>
                <a:latin typeface="verdana" panose="020B0604030504040204" pitchFamily="34" charset="0"/>
              </a:rPr>
              <a:t>"</a:t>
            </a:r>
            <a:r>
              <a:rPr lang="en-IN" sz="2500" b="0" i="0" baseline="-25000" dirty="0">
                <a:solidFill>
                  <a:srgbClr val="000000"/>
                </a:solidFill>
                <a:effectLst/>
                <a:latin typeface="verdana" panose="020B0604030504040204" pitchFamily="34" charset="0"/>
              </a:rPr>
              <a:t>);  </a:t>
            </a:r>
          </a:p>
          <a:p>
            <a:pPr algn="l">
              <a:buFont typeface="+mj-lt"/>
              <a:buAutoNum type="arabicPeriod"/>
            </a:pPr>
            <a:r>
              <a:rPr lang="en-IN" sz="2500" b="0" i="0" baseline="-25000" dirty="0">
                <a:solidFill>
                  <a:srgbClr val="000000"/>
                </a:solidFill>
                <a:effectLst/>
                <a:latin typeface="verdana" panose="020B0604030504040204" pitchFamily="34" charset="0"/>
              </a:rPr>
              <a:t>Connection con=</a:t>
            </a:r>
            <a:r>
              <a:rPr lang="en-IN" sz="2500" b="0" i="0" baseline="-25000" dirty="0" err="1">
                <a:solidFill>
                  <a:srgbClr val="000000"/>
                </a:solidFill>
                <a:effectLst/>
                <a:latin typeface="verdana" panose="020B0604030504040204" pitchFamily="34" charset="0"/>
              </a:rPr>
              <a:t>DriverManager.getConnection</a:t>
            </a:r>
            <a:r>
              <a:rPr lang="en-IN" sz="2500" b="0" i="0" baseline="-25000" dirty="0">
                <a:solidFill>
                  <a:srgbClr val="000000"/>
                </a:solidFill>
                <a:effectLst/>
                <a:latin typeface="verdana" panose="020B0604030504040204" pitchFamily="34" charset="0"/>
              </a:rPr>
              <a:t>(</a:t>
            </a:r>
            <a:r>
              <a:rPr lang="en-IN" sz="2500" b="0" i="0" baseline="-25000" dirty="0">
                <a:solidFill>
                  <a:srgbClr val="0000FF"/>
                </a:solidFill>
                <a:effectLst/>
                <a:latin typeface="verdana" panose="020B0604030504040204" pitchFamily="34" charset="0"/>
              </a:rPr>
              <a:t>"</a:t>
            </a:r>
            <a:r>
              <a:rPr lang="en-IN" sz="2500" b="0" i="0" baseline="-25000" dirty="0" err="1">
                <a:solidFill>
                  <a:srgbClr val="0000FF"/>
                </a:solidFill>
                <a:effectLst/>
                <a:latin typeface="verdana" panose="020B0604030504040204" pitchFamily="34" charset="0"/>
              </a:rPr>
              <a:t>jdbc:oracle:thin</a:t>
            </a:r>
            <a:r>
              <a:rPr lang="en-IN" sz="2500" b="0" i="0" baseline="-25000" dirty="0">
                <a:solidFill>
                  <a:srgbClr val="0000FF"/>
                </a:solidFill>
                <a:effectLst/>
                <a:latin typeface="verdana" panose="020B0604030504040204" pitchFamily="34" charset="0"/>
              </a:rPr>
              <a:t>:@localhost:1521:xe"</a:t>
            </a:r>
            <a:r>
              <a:rPr lang="en-IN" sz="2500" b="0" i="0" baseline="-25000" dirty="0">
                <a:solidFill>
                  <a:srgbClr val="000000"/>
                </a:solidFill>
                <a:effectLst/>
                <a:latin typeface="verdana" panose="020B0604030504040204" pitchFamily="34" charset="0"/>
              </a:rPr>
              <a:t>,</a:t>
            </a:r>
            <a:r>
              <a:rPr lang="en-IN" sz="2500" b="0" i="0" baseline="-25000" dirty="0">
                <a:solidFill>
                  <a:srgbClr val="0000FF"/>
                </a:solidFill>
                <a:effectLst/>
                <a:latin typeface="verdana" panose="020B0604030504040204" pitchFamily="34" charset="0"/>
              </a:rPr>
              <a:t>"system"</a:t>
            </a:r>
            <a:r>
              <a:rPr lang="en-IN" sz="2500" b="0" i="0" baseline="-25000" dirty="0">
                <a:solidFill>
                  <a:srgbClr val="000000"/>
                </a:solidFill>
                <a:effectLst/>
                <a:latin typeface="verdana" panose="020B0604030504040204" pitchFamily="34" charset="0"/>
              </a:rPr>
              <a:t>,</a:t>
            </a:r>
            <a:r>
              <a:rPr lang="en-IN" sz="2500" b="0" i="0" baseline="-25000" dirty="0">
                <a:solidFill>
                  <a:srgbClr val="0000FF"/>
                </a:solidFill>
                <a:effectLst/>
                <a:latin typeface="verdana" panose="020B0604030504040204" pitchFamily="34" charset="0"/>
              </a:rPr>
              <a:t>"oracle"</a:t>
            </a:r>
            <a:r>
              <a:rPr lang="en-IN" sz="2500" b="0" i="0" baseline="-25000" dirty="0">
                <a:solidFill>
                  <a:srgbClr val="000000"/>
                </a:solidFill>
                <a:effectLst/>
                <a:latin typeface="verdana" panose="020B0604030504040204" pitchFamily="34" charset="0"/>
              </a:rPr>
              <a:t>);  </a:t>
            </a:r>
          </a:p>
          <a:p>
            <a:pPr algn="l">
              <a:buFont typeface="+mj-lt"/>
              <a:buAutoNum type="arabicPeriod"/>
            </a:pPr>
            <a:r>
              <a:rPr lang="en-IN" sz="2500" b="0" i="0" baseline="-25000" dirty="0">
                <a:solidFill>
                  <a:srgbClr val="000000"/>
                </a:solidFill>
                <a:effectLst/>
                <a:latin typeface="verdana" panose="020B0604030504040204" pitchFamily="34" charset="0"/>
              </a:rPr>
              <a:t>  </a:t>
            </a:r>
            <a:r>
              <a:rPr lang="en-IN" sz="2500" b="0" i="0" baseline="-25000" dirty="0" err="1">
                <a:solidFill>
                  <a:srgbClr val="000000"/>
                </a:solidFill>
                <a:effectLst/>
                <a:latin typeface="verdana" panose="020B0604030504040204" pitchFamily="34" charset="0"/>
              </a:rPr>
              <a:t>PreparedStatement</a:t>
            </a:r>
            <a:r>
              <a:rPr lang="en-IN" sz="2500" b="0" i="0" baseline="-25000" dirty="0">
                <a:solidFill>
                  <a:srgbClr val="000000"/>
                </a:solidFill>
                <a:effectLst/>
                <a:latin typeface="verdana" panose="020B0604030504040204" pitchFamily="34" charset="0"/>
              </a:rPr>
              <a:t> </a:t>
            </a:r>
            <a:r>
              <a:rPr lang="en-IN" sz="2500" b="0" i="0" baseline="-25000" dirty="0" err="1">
                <a:solidFill>
                  <a:srgbClr val="000000"/>
                </a:solidFill>
                <a:effectLst/>
                <a:latin typeface="verdana" panose="020B0604030504040204" pitchFamily="34" charset="0"/>
              </a:rPr>
              <a:t>ps</a:t>
            </a:r>
            <a:r>
              <a:rPr lang="en-IN" sz="2500" b="0" i="0" baseline="-25000" dirty="0">
                <a:solidFill>
                  <a:srgbClr val="000000"/>
                </a:solidFill>
                <a:effectLst/>
                <a:latin typeface="verdana" panose="020B0604030504040204" pitchFamily="34" charset="0"/>
              </a:rPr>
              <a:t>=</a:t>
            </a:r>
            <a:r>
              <a:rPr lang="en-IN" sz="2500" b="0" i="0" baseline="-25000" dirty="0" err="1">
                <a:solidFill>
                  <a:srgbClr val="000000"/>
                </a:solidFill>
                <a:effectLst/>
                <a:latin typeface="verdana" panose="020B0604030504040204" pitchFamily="34" charset="0"/>
              </a:rPr>
              <a:t>con.prepareStatement</a:t>
            </a:r>
            <a:r>
              <a:rPr lang="en-IN" sz="2500" b="0" i="0" baseline="-25000" dirty="0">
                <a:solidFill>
                  <a:srgbClr val="000000"/>
                </a:solidFill>
                <a:effectLst/>
                <a:latin typeface="verdana" panose="020B0604030504040204" pitchFamily="34" charset="0"/>
              </a:rPr>
              <a:t>(</a:t>
            </a:r>
            <a:r>
              <a:rPr lang="en-IN" sz="2500" b="0" i="0" baseline="-25000" dirty="0">
                <a:solidFill>
                  <a:srgbClr val="0000FF"/>
                </a:solidFill>
                <a:effectLst/>
                <a:latin typeface="verdana" panose="020B0604030504040204" pitchFamily="34" charset="0"/>
              </a:rPr>
              <a:t>"insert into emp130 values(?,?,?)"</a:t>
            </a:r>
            <a:r>
              <a:rPr lang="en-IN" sz="2500" b="0" i="0" baseline="-25000" dirty="0">
                <a:solidFill>
                  <a:srgbClr val="000000"/>
                </a:solidFill>
                <a:effectLst/>
                <a:latin typeface="verdana" panose="020B0604030504040204" pitchFamily="34" charset="0"/>
              </a:rPr>
              <a:t>);  </a:t>
            </a:r>
          </a:p>
          <a:p>
            <a:pPr algn="l">
              <a:buFont typeface="+mj-lt"/>
              <a:buAutoNum type="arabicPeriod"/>
            </a:pPr>
            <a:r>
              <a:rPr lang="en-IN" sz="2500" b="0" i="0" baseline="-25000" dirty="0">
                <a:solidFill>
                  <a:srgbClr val="000000"/>
                </a:solidFill>
                <a:effectLst/>
                <a:latin typeface="verdana" panose="020B0604030504040204" pitchFamily="34" charset="0"/>
              </a:rPr>
              <a:t>  </a:t>
            </a:r>
            <a:r>
              <a:rPr lang="en-IN" sz="2500" b="0" i="0" baseline="-25000" dirty="0" err="1">
                <a:solidFill>
                  <a:srgbClr val="000000"/>
                </a:solidFill>
                <a:effectLst/>
                <a:latin typeface="verdana" panose="020B0604030504040204" pitchFamily="34" charset="0"/>
              </a:rPr>
              <a:t>BufferedReader</a:t>
            </a:r>
            <a:r>
              <a:rPr lang="en-IN" sz="2500" b="0" i="0" baseline="-25000" dirty="0">
                <a:solidFill>
                  <a:srgbClr val="000000"/>
                </a:solidFill>
                <a:effectLst/>
                <a:latin typeface="verdana" panose="020B0604030504040204" pitchFamily="34" charset="0"/>
              </a:rPr>
              <a:t> </a:t>
            </a:r>
            <a:r>
              <a:rPr lang="en-IN" sz="2500" b="0" i="0" baseline="-25000" dirty="0" err="1">
                <a:solidFill>
                  <a:srgbClr val="000000"/>
                </a:solidFill>
                <a:effectLst/>
                <a:latin typeface="verdana" panose="020B0604030504040204" pitchFamily="34" charset="0"/>
              </a:rPr>
              <a:t>br</a:t>
            </a:r>
            <a:r>
              <a:rPr lang="en-IN" sz="2500" b="0" i="0" baseline="-25000" dirty="0">
                <a:solidFill>
                  <a:srgbClr val="000000"/>
                </a:solidFill>
                <a:effectLst/>
                <a:latin typeface="verdana" panose="020B0604030504040204" pitchFamily="34" charset="0"/>
              </a:rPr>
              <a:t>=</a:t>
            </a:r>
            <a:r>
              <a:rPr lang="en-IN" sz="2500" b="1" i="0" baseline="-25000" dirty="0">
                <a:solidFill>
                  <a:srgbClr val="006699"/>
                </a:solidFill>
                <a:effectLst/>
                <a:latin typeface="verdana" panose="020B0604030504040204" pitchFamily="34" charset="0"/>
              </a:rPr>
              <a:t>new</a:t>
            </a:r>
            <a:r>
              <a:rPr lang="en-IN" sz="2500" b="0" i="0" baseline="-25000" dirty="0">
                <a:solidFill>
                  <a:srgbClr val="000000"/>
                </a:solidFill>
                <a:effectLst/>
                <a:latin typeface="verdana" panose="020B0604030504040204" pitchFamily="34" charset="0"/>
              </a:rPr>
              <a:t> </a:t>
            </a:r>
            <a:r>
              <a:rPr lang="en-IN" sz="2500" b="0" i="0" baseline="-25000" dirty="0" err="1">
                <a:solidFill>
                  <a:srgbClr val="000000"/>
                </a:solidFill>
                <a:effectLst/>
                <a:latin typeface="verdana" panose="020B0604030504040204" pitchFamily="34" charset="0"/>
              </a:rPr>
              <a:t>BufferedReader</a:t>
            </a:r>
            <a:r>
              <a:rPr lang="en-IN" sz="2500" b="0" i="0" baseline="-25000" dirty="0">
                <a:solidFill>
                  <a:srgbClr val="000000"/>
                </a:solidFill>
                <a:effectLst/>
                <a:latin typeface="verdana" panose="020B0604030504040204" pitchFamily="34" charset="0"/>
              </a:rPr>
              <a:t>(</a:t>
            </a:r>
            <a:r>
              <a:rPr lang="en-IN" sz="2500" b="1" i="0" baseline="-25000" dirty="0">
                <a:solidFill>
                  <a:srgbClr val="006699"/>
                </a:solidFill>
                <a:effectLst/>
                <a:latin typeface="verdana" panose="020B0604030504040204" pitchFamily="34" charset="0"/>
              </a:rPr>
              <a:t>new</a:t>
            </a:r>
            <a:r>
              <a:rPr lang="en-IN" sz="2500" b="0" i="0" baseline="-25000" dirty="0">
                <a:solidFill>
                  <a:srgbClr val="000000"/>
                </a:solidFill>
                <a:effectLst/>
                <a:latin typeface="verdana" panose="020B0604030504040204" pitchFamily="34" charset="0"/>
              </a:rPr>
              <a:t> </a:t>
            </a:r>
            <a:r>
              <a:rPr lang="en-IN" sz="2500" b="0" i="0" baseline="-25000" dirty="0" err="1">
                <a:solidFill>
                  <a:srgbClr val="000000"/>
                </a:solidFill>
                <a:effectLst/>
                <a:latin typeface="verdana" panose="020B0604030504040204" pitchFamily="34" charset="0"/>
              </a:rPr>
              <a:t>InputStreamReader</a:t>
            </a:r>
            <a:r>
              <a:rPr lang="en-IN" sz="2500" b="0" i="0" baseline="-25000" dirty="0">
                <a:solidFill>
                  <a:srgbClr val="000000"/>
                </a:solidFill>
                <a:effectLst/>
                <a:latin typeface="verdana" panose="020B0604030504040204" pitchFamily="34" charset="0"/>
              </a:rPr>
              <a:t>(System.in));  </a:t>
            </a:r>
          </a:p>
          <a:p>
            <a:pPr algn="l">
              <a:buFont typeface="+mj-lt"/>
              <a:buAutoNum type="arabicPeriod"/>
            </a:pPr>
            <a:r>
              <a:rPr lang="en-IN" sz="2500" b="0" i="0" baseline="-25000" dirty="0">
                <a:solidFill>
                  <a:srgbClr val="000000"/>
                </a:solidFill>
                <a:effectLst/>
                <a:latin typeface="verdana" panose="020B0604030504040204" pitchFamily="34" charset="0"/>
              </a:rPr>
              <a:t>  </a:t>
            </a:r>
            <a:r>
              <a:rPr lang="en-IN" sz="2500" b="1" i="0" baseline="-25000" dirty="0">
                <a:solidFill>
                  <a:srgbClr val="006699"/>
                </a:solidFill>
                <a:effectLst/>
                <a:latin typeface="verdana" panose="020B0604030504040204" pitchFamily="34" charset="0"/>
              </a:rPr>
              <a:t>do</a:t>
            </a:r>
            <a:r>
              <a:rPr lang="en-IN" sz="2500" b="0" i="0" baseline="-25000" dirty="0">
                <a:solidFill>
                  <a:srgbClr val="000000"/>
                </a:solidFill>
                <a:effectLst/>
                <a:latin typeface="verdana" panose="020B0604030504040204" pitchFamily="34" charset="0"/>
              </a:rPr>
              <a:t>{  </a:t>
            </a:r>
          </a:p>
          <a:p>
            <a:pPr algn="l">
              <a:buFont typeface="+mj-lt"/>
              <a:buAutoNum type="arabicPeriod"/>
            </a:pPr>
            <a:r>
              <a:rPr lang="en-IN" sz="2500" b="0" i="0" baseline="-25000" dirty="0" err="1">
                <a:solidFill>
                  <a:srgbClr val="000000"/>
                </a:solidFill>
                <a:effectLst/>
                <a:latin typeface="verdana" panose="020B0604030504040204" pitchFamily="34" charset="0"/>
              </a:rPr>
              <a:t>System.out.println</a:t>
            </a:r>
            <a:r>
              <a:rPr lang="en-IN" sz="2500" b="0" i="0" baseline="-25000" dirty="0">
                <a:solidFill>
                  <a:srgbClr val="000000"/>
                </a:solidFill>
                <a:effectLst/>
                <a:latin typeface="verdana" panose="020B0604030504040204" pitchFamily="34" charset="0"/>
              </a:rPr>
              <a:t>(</a:t>
            </a:r>
            <a:r>
              <a:rPr lang="en-IN" sz="2500" b="0" i="0" baseline="-25000" dirty="0">
                <a:solidFill>
                  <a:srgbClr val="0000FF"/>
                </a:solidFill>
                <a:effectLst/>
                <a:latin typeface="verdana" panose="020B0604030504040204" pitchFamily="34" charset="0"/>
              </a:rPr>
              <a:t>"enter id:"</a:t>
            </a:r>
            <a:r>
              <a:rPr lang="en-IN" sz="2500" b="0" i="0" baseline="-25000" dirty="0">
                <a:solidFill>
                  <a:srgbClr val="000000"/>
                </a:solidFill>
                <a:effectLst/>
                <a:latin typeface="verdana" panose="020B0604030504040204" pitchFamily="34" charset="0"/>
              </a:rPr>
              <a:t>);  </a:t>
            </a:r>
          </a:p>
          <a:p>
            <a:pPr algn="l">
              <a:buFont typeface="+mj-lt"/>
              <a:buAutoNum type="arabicPeriod"/>
            </a:pPr>
            <a:r>
              <a:rPr lang="en-IN" sz="2500" b="1" i="0" baseline="-25000" dirty="0">
                <a:solidFill>
                  <a:srgbClr val="006699"/>
                </a:solidFill>
                <a:effectLst/>
                <a:latin typeface="verdana" panose="020B0604030504040204" pitchFamily="34" charset="0"/>
              </a:rPr>
              <a:t>int</a:t>
            </a:r>
            <a:r>
              <a:rPr lang="en-IN" sz="2500" b="0" i="0" baseline="-25000" dirty="0">
                <a:solidFill>
                  <a:srgbClr val="000000"/>
                </a:solidFill>
                <a:effectLst/>
                <a:latin typeface="verdana" panose="020B0604030504040204" pitchFamily="34" charset="0"/>
              </a:rPr>
              <a:t> id=</a:t>
            </a:r>
            <a:r>
              <a:rPr lang="en-IN" sz="2500" b="0" i="0" baseline="-25000" dirty="0" err="1">
                <a:solidFill>
                  <a:srgbClr val="000000"/>
                </a:solidFill>
                <a:effectLst/>
                <a:latin typeface="verdana" panose="020B0604030504040204" pitchFamily="34" charset="0"/>
              </a:rPr>
              <a:t>Integer.parseInt</a:t>
            </a:r>
            <a:r>
              <a:rPr lang="en-IN" sz="2500" b="0" i="0" baseline="-25000" dirty="0">
                <a:solidFill>
                  <a:srgbClr val="000000"/>
                </a:solidFill>
                <a:effectLst/>
                <a:latin typeface="verdana" panose="020B0604030504040204" pitchFamily="34" charset="0"/>
              </a:rPr>
              <a:t>(</a:t>
            </a:r>
            <a:r>
              <a:rPr lang="en-IN" sz="2500" b="0" i="0" baseline="-25000" dirty="0" err="1">
                <a:solidFill>
                  <a:srgbClr val="000000"/>
                </a:solidFill>
                <a:effectLst/>
                <a:latin typeface="verdana" panose="020B0604030504040204" pitchFamily="34" charset="0"/>
              </a:rPr>
              <a:t>br.readLine</a:t>
            </a:r>
            <a:r>
              <a:rPr lang="en-IN" sz="2500" b="0" i="0" baseline="-25000" dirty="0">
                <a:solidFill>
                  <a:srgbClr val="000000"/>
                </a:solidFill>
                <a:effectLst/>
                <a:latin typeface="verdana" panose="020B0604030504040204" pitchFamily="34" charset="0"/>
              </a:rPr>
              <a:t>());  </a:t>
            </a:r>
          </a:p>
          <a:p>
            <a:pPr algn="l">
              <a:buFont typeface="+mj-lt"/>
              <a:buAutoNum type="arabicPeriod"/>
            </a:pPr>
            <a:r>
              <a:rPr lang="en-IN" sz="2500" b="0" i="0" baseline="-25000" dirty="0" err="1">
                <a:solidFill>
                  <a:srgbClr val="000000"/>
                </a:solidFill>
                <a:effectLst/>
                <a:latin typeface="verdana" panose="020B0604030504040204" pitchFamily="34" charset="0"/>
              </a:rPr>
              <a:t>System.out.println</a:t>
            </a:r>
            <a:r>
              <a:rPr lang="en-IN" sz="2500" b="0" i="0" baseline="-25000" dirty="0">
                <a:solidFill>
                  <a:srgbClr val="000000"/>
                </a:solidFill>
                <a:effectLst/>
                <a:latin typeface="verdana" panose="020B0604030504040204" pitchFamily="34" charset="0"/>
              </a:rPr>
              <a:t>(</a:t>
            </a:r>
            <a:r>
              <a:rPr lang="en-IN" sz="2500" b="0" i="0" baseline="-25000" dirty="0">
                <a:solidFill>
                  <a:srgbClr val="0000FF"/>
                </a:solidFill>
                <a:effectLst/>
                <a:latin typeface="verdana" panose="020B0604030504040204" pitchFamily="34" charset="0"/>
              </a:rPr>
              <a:t>"enter name:"</a:t>
            </a:r>
            <a:r>
              <a:rPr lang="en-IN" sz="2500" b="0" i="0" baseline="-25000" dirty="0">
                <a:solidFill>
                  <a:srgbClr val="000000"/>
                </a:solidFill>
                <a:effectLst/>
                <a:latin typeface="verdana" panose="020B0604030504040204" pitchFamily="34" charset="0"/>
              </a:rPr>
              <a:t>);  </a:t>
            </a:r>
          </a:p>
          <a:p>
            <a:pPr algn="l">
              <a:buFont typeface="+mj-lt"/>
              <a:buAutoNum type="arabicPeriod"/>
            </a:pPr>
            <a:r>
              <a:rPr lang="en-IN" sz="2500" b="0" i="0" baseline="-25000" dirty="0">
                <a:solidFill>
                  <a:srgbClr val="000000"/>
                </a:solidFill>
                <a:effectLst/>
                <a:latin typeface="verdana" panose="020B0604030504040204" pitchFamily="34" charset="0"/>
              </a:rPr>
              <a:t>String name=</a:t>
            </a:r>
            <a:r>
              <a:rPr lang="en-IN" sz="2500" b="0" i="0" baseline="-25000" dirty="0" err="1">
                <a:solidFill>
                  <a:srgbClr val="000000"/>
                </a:solidFill>
                <a:effectLst/>
                <a:latin typeface="verdana" panose="020B0604030504040204" pitchFamily="34" charset="0"/>
              </a:rPr>
              <a:t>br.readLine</a:t>
            </a:r>
            <a:r>
              <a:rPr lang="en-IN" sz="2500" b="0" i="0" baseline="-25000" dirty="0">
                <a:solidFill>
                  <a:srgbClr val="000000"/>
                </a:solidFill>
                <a:effectLst/>
                <a:latin typeface="verdana" panose="020B0604030504040204" pitchFamily="34" charset="0"/>
              </a:rPr>
              <a:t>();  </a:t>
            </a:r>
          </a:p>
          <a:p>
            <a:pPr algn="l">
              <a:buFont typeface="+mj-lt"/>
              <a:buAutoNum type="arabicPeriod"/>
            </a:pPr>
            <a:r>
              <a:rPr lang="en-IN" sz="2500" b="0" i="0" baseline="-25000" dirty="0" err="1">
                <a:solidFill>
                  <a:srgbClr val="000000"/>
                </a:solidFill>
                <a:effectLst/>
                <a:latin typeface="verdana" panose="020B0604030504040204" pitchFamily="34" charset="0"/>
              </a:rPr>
              <a:t>System.out.println</a:t>
            </a:r>
            <a:r>
              <a:rPr lang="en-IN" sz="2500" b="0" i="0" baseline="-25000" dirty="0">
                <a:solidFill>
                  <a:srgbClr val="000000"/>
                </a:solidFill>
                <a:effectLst/>
                <a:latin typeface="verdana" panose="020B0604030504040204" pitchFamily="34" charset="0"/>
              </a:rPr>
              <a:t>(</a:t>
            </a:r>
            <a:r>
              <a:rPr lang="en-IN" sz="2500" b="0" i="0" baseline="-25000" dirty="0">
                <a:solidFill>
                  <a:srgbClr val="0000FF"/>
                </a:solidFill>
                <a:effectLst/>
                <a:latin typeface="verdana" panose="020B0604030504040204" pitchFamily="34" charset="0"/>
              </a:rPr>
              <a:t>"enter salary:"</a:t>
            </a:r>
            <a:r>
              <a:rPr lang="en-IN" sz="2500" b="0" i="0" baseline="-25000" dirty="0">
                <a:solidFill>
                  <a:srgbClr val="000000"/>
                </a:solidFill>
                <a:effectLst/>
                <a:latin typeface="verdana" panose="020B0604030504040204" pitchFamily="34" charset="0"/>
              </a:rPr>
              <a:t>);  </a:t>
            </a:r>
          </a:p>
          <a:p>
            <a:pPr algn="l">
              <a:buFont typeface="+mj-lt"/>
              <a:buAutoNum type="arabicPeriod"/>
            </a:pPr>
            <a:r>
              <a:rPr lang="en-IN" sz="2500" b="1" i="0" baseline="-25000" dirty="0">
                <a:solidFill>
                  <a:srgbClr val="006699"/>
                </a:solidFill>
                <a:effectLst/>
                <a:latin typeface="verdana" panose="020B0604030504040204" pitchFamily="34" charset="0"/>
              </a:rPr>
              <a:t>float</a:t>
            </a:r>
            <a:r>
              <a:rPr lang="en-IN" sz="2500" b="0" i="0" baseline="-25000" dirty="0">
                <a:solidFill>
                  <a:srgbClr val="000000"/>
                </a:solidFill>
                <a:effectLst/>
                <a:latin typeface="verdana" panose="020B0604030504040204" pitchFamily="34" charset="0"/>
              </a:rPr>
              <a:t> salary=</a:t>
            </a:r>
            <a:r>
              <a:rPr lang="en-IN" sz="2500" b="0" i="0" baseline="-25000" dirty="0" err="1">
                <a:solidFill>
                  <a:srgbClr val="000000"/>
                </a:solidFill>
                <a:effectLst/>
                <a:latin typeface="verdana" panose="020B0604030504040204" pitchFamily="34" charset="0"/>
              </a:rPr>
              <a:t>Float.parseFloat</a:t>
            </a:r>
            <a:r>
              <a:rPr lang="en-IN" sz="2500" b="0" i="0" baseline="-25000" dirty="0">
                <a:solidFill>
                  <a:srgbClr val="000000"/>
                </a:solidFill>
                <a:effectLst/>
                <a:latin typeface="verdana" panose="020B0604030504040204" pitchFamily="34" charset="0"/>
              </a:rPr>
              <a:t>(</a:t>
            </a:r>
            <a:r>
              <a:rPr lang="en-IN" sz="2500" b="0" i="0" baseline="-25000" dirty="0" err="1">
                <a:solidFill>
                  <a:srgbClr val="000000"/>
                </a:solidFill>
                <a:effectLst/>
                <a:latin typeface="verdana" panose="020B0604030504040204" pitchFamily="34" charset="0"/>
              </a:rPr>
              <a:t>br.readLine</a:t>
            </a:r>
            <a:r>
              <a:rPr lang="en-IN" sz="2500" b="0" i="0" baseline="-25000" dirty="0">
                <a:solidFill>
                  <a:srgbClr val="000000"/>
                </a:solidFill>
                <a:effectLst/>
                <a:latin typeface="verdana" panose="020B0604030504040204" pitchFamily="34" charset="0"/>
              </a:rPr>
              <a:t>());  </a:t>
            </a:r>
          </a:p>
          <a:p>
            <a:pPr algn="l">
              <a:buFont typeface="+mj-lt"/>
              <a:buAutoNum type="arabicPeriod"/>
            </a:pPr>
            <a:r>
              <a:rPr lang="en-IN" sz="2500" b="0" i="0" baseline="-25000" dirty="0">
                <a:solidFill>
                  <a:srgbClr val="000000"/>
                </a:solidFill>
                <a:effectLst/>
                <a:latin typeface="verdana" panose="020B0604030504040204" pitchFamily="34" charset="0"/>
              </a:rPr>
              <a:t>  </a:t>
            </a:r>
            <a:r>
              <a:rPr lang="en-IN" sz="2500" b="0" i="0" baseline="-25000" dirty="0" err="1">
                <a:solidFill>
                  <a:srgbClr val="000000"/>
                </a:solidFill>
                <a:effectLst/>
                <a:latin typeface="verdana" panose="020B0604030504040204" pitchFamily="34" charset="0"/>
              </a:rPr>
              <a:t>ps.setInt</a:t>
            </a:r>
            <a:r>
              <a:rPr lang="en-IN" sz="2500" b="0" i="0" baseline="-25000" dirty="0">
                <a:solidFill>
                  <a:srgbClr val="000000"/>
                </a:solidFill>
                <a:effectLst/>
                <a:latin typeface="verdana" panose="020B0604030504040204" pitchFamily="34" charset="0"/>
              </a:rPr>
              <a:t>(</a:t>
            </a:r>
            <a:r>
              <a:rPr lang="en-IN" sz="2500" b="0" i="0" baseline="-25000" dirty="0">
                <a:solidFill>
                  <a:srgbClr val="C00000"/>
                </a:solidFill>
                <a:effectLst/>
                <a:latin typeface="verdana" panose="020B0604030504040204" pitchFamily="34" charset="0"/>
              </a:rPr>
              <a:t>1</a:t>
            </a:r>
            <a:r>
              <a:rPr lang="en-IN" sz="2500" b="0" i="0" baseline="-25000" dirty="0">
                <a:solidFill>
                  <a:srgbClr val="000000"/>
                </a:solidFill>
                <a:effectLst/>
                <a:latin typeface="verdana" panose="020B0604030504040204" pitchFamily="34" charset="0"/>
              </a:rPr>
              <a:t>,id);  </a:t>
            </a:r>
          </a:p>
          <a:p>
            <a:pPr algn="l">
              <a:buFont typeface="+mj-lt"/>
              <a:buAutoNum type="arabicPeriod"/>
            </a:pPr>
            <a:r>
              <a:rPr lang="en-IN" sz="2500" b="0" i="0" baseline="-25000" dirty="0" err="1">
                <a:solidFill>
                  <a:srgbClr val="000000"/>
                </a:solidFill>
                <a:effectLst/>
                <a:latin typeface="verdana" panose="020B0604030504040204" pitchFamily="34" charset="0"/>
              </a:rPr>
              <a:t>ps.setString</a:t>
            </a:r>
            <a:r>
              <a:rPr lang="en-IN" sz="2500" b="0" i="0" baseline="-25000" dirty="0">
                <a:solidFill>
                  <a:srgbClr val="000000"/>
                </a:solidFill>
                <a:effectLst/>
                <a:latin typeface="verdana" panose="020B0604030504040204" pitchFamily="34" charset="0"/>
              </a:rPr>
              <a:t>(</a:t>
            </a:r>
            <a:r>
              <a:rPr lang="en-IN" sz="2500" b="0" i="0" baseline="-25000" dirty="0">
                <a:solidFill>
                  <a:srgbClr val="C00000"/>
                </a:solidFill>
                <a:effectLst/>
                <a:latin typeface="verdana" panose="020B0604030504040204" pitchFamily="34" charset="0"/>
              </a:rPr>
              <a:t>2</a:t>
            </a:r>
            <a:r>
              <a:rPr lang="en-IN" sz="2500" b="0" i="0" baseline="-25000" dirty="0">
                <a:solidFill>
                  <a:srgbClr val="000000"/>
                </a:solidFill>
                <a:effectLst/>
                <a:latin typeface="verdana" panose="020B0604030504040204" pitchFamily="34" charset="0"/>
              </a:rPr>
              <a:t>,name);  </a:t>
            </a:r>
          </a:p>
          <a:p>
            <a:pPr algn="l">
              <a:buFont typeface="+mj-lt"/>
              <a:buAutoNum type="arabicPeriod"/>
            </a:pPr>
            <a:r>
              <a:rPr lang="en-IN" sz="2500" b="0" i="0" baseline="-25000" dirty="0" err="1">
                <a:solidFill>
                  <a:srgbClr val="000000"/>
                </a:solidFill>
                <a:effectLst/>
                <a:latin typeface="verdana" panose="020B0604030504040204" pitchFamily="34" charset="0"/>
              </a:rPr>
              <a:t>ps.setFloat</a:t>
            </a:r>
            <a:r>
              <a:rPr lang="en-IN" sz="2500" b="0" i="0" baseline="-25000" dirty="0">
                <a:solidFill>
                  <a:srgbClr val="000000"/>
                </a:solidFill>
                <a:effectLst/>
                <a:latin typeface="verdana" panose="020B0604030504040204" pitchFamily="34" charset="0"/>
              </a:rPr>
              <a:t>(</a:t>
            </a:r>
            <a:r>
              <a:rPr lang="en-IN" sz="2500" b="0" i="0" baseline="-25000" dirty="0">
                <a:solidFill>
                  <a:srgbClr val="C00000"/>
                </a:solidFill>
                <a:effectLst/>
                <a:latin typeface="verdana" panose="020B0604030504040204" pitchFamily="34" charset="0"/>
              </a:rPr>
              <a:t>3</a:t>
            </a:r>
            <a:r>
              <a:rPr lang="en-IN" sz="2500" b="0" i="0" baseline="-25000" dirty="0">
                <a:solidFill>
                  <a:srgbClr val="000000"/>
                </a:solidFill>
                <a:effectLst/>
                <a:latin typeface="verdana" panose="020B0604030504040204" pitchFamily="34" charset="0"/>
              </a:rPr>
              <a:t>,salary);  </a:t>
            </a:r>
          </a:p>
          <a:p>
            <a:pPr algn="l">
              <a:buFont typeface="+mj-lt"/>
              <a:buAutoNum type="arabicPeriod"/>
            </a:pPr>
            <a:r>
              <a:rPr lang="en-IN" sz="2500" b="1" i="0" baseline="-25000" dirty="0">
                <a:solidFill>
                  <a:srgbClr val="006699"/>
                </a:solidFill>
                <a:effectLst/>
                <a:latin typeface="verdana" panose="020B0604030504040204" pitchFamily="34" charset="0"/>
              </a:rPr>
              <a:t>int</a:t>
            </a:r>
            <a:r>
              <a:rPr lang="en-IN" sz="2500" b="0" i="0" baseline="-25000" dirty="0">
                <a:solidFill>
                  <a:srgbClr val="000000"/>
                </a:solidFill>
                <a:effectLst/>
                <a:latin typeface="verdana" panose="020B0604030504040204" pitchFamily="34" charset="0"/>
              </a:rPr>
              <a:t> </a:t>
            </a:r>
            <a:r>
              <a:rPr lang="en-IN" sz="2500" b="0" i="0" baseline="-25000" dirty="0" err="1">
                <a:solidFill>
                  <a:srgbClr val="000000"/>
                </a:solidFill>
                <a:effectLst/>
                <a:latin typeface="verdana" panose="020B0604030504040204" pitchFamily="34" charset="0"/>
              </a:rPr>
              <a:t>i</a:t>
            </a:r>
            <a:r>
              <a:rPr lang="en-IN" sz="2500" b="0" i="0" baseline="-25000" dirty="0">
                <a:solidFill>
                  <a:srgbClr val="000000"/>
                </a:solidFill>
                <a:effectLst/>
                <a:latin typeface="verdana" panose="020B0604030504040204" pitchFamily="34" charset="0"/>
              </a:rPr>
              <a:t>=</a:t>
            </a:r>
            <a:r>
              <a:rPr lang="en-IN" sz="2500" b="0" i="0" baseline="-25000" dirty="0" err="1">
                <a:solidFill>
                  <a:srgbClr val="000000"/>
                </a:solidFill>
                <a:effectLst/>
                <a:latin typeface="verdana" panose="020B0604030504040204" pitchFamily="34" charset="0"/>
              </a:rPr>
              <a:t>ps.executeUpdate</a:t>
            </a:r>
            <a:r>
              <a:rPr lang="en-IN" sz="2500" b="0" i="0" baseline="-25000" dirty="0">
                <a:solidFill>
                  <a:srgbClr val="000000"/>
                </a:solidFill>
                <a:effectLst/>
                <a:latin typeface="verdana" panose="020B0604030504040204" pitchFamily="34" charset="0"/>
              </a:rPr>
              <a:t>();  </a:t>
            </a:r>
          </a:p>
          <a:p>
            <a:pPr algn="l">
              <a:buFont typeface="+mj-lt"/>
              <a:buAutoNum type="arabicPeriod"/>
            </a:pPr>
            <a:r>
              <a:rPr lang="en-IN" sz="2500" b="0" i="0" baseline="-25000" dirty="0" err="1">
                <a:solidFill>
                  <a:srgbClr val="000000"/>
                </a:solidFill>
                <a:effectLst/>
                <a:latin typeface="verdana" panose="020B0604030504040204" pitchFamily="34" charset="0"/>
              </a:rPr>
              <a:t>System.out.println</a:t>
            </a:r>
            <a:r>
              <a:rPr lang="en-IN" sz="2500" b="0" i="0" baseline="-25000" dirty="0">
                <a:solidFill>
                  <a:srgbClr val="000000"/>
                </a:solidFill>
                <a:effectLst/>
                <a:latin typeface="verdana" panose="020B0604030504040204" pitchFamily="34" charset="0"/>
              </a:rPr>
              <a:t>(</a:t>
            </a:r>
            <a:r>
              <a:rPr lang="en-IN" sz="2500" b="0" i="0" baseline="-25000" dirty="0" err="1">
                <a:solidFill>
                  <a:srgbClr val="000000"/>
                </a:solidFill>
                <a:effectLst/>
                <a:latin typeface="verdana" panose="020B0604030504040204" pitchFamily="34" charset="0"/>
              </a:rPr>
              <a:t>i</a:t>
            </a:r>
            <a:r>
              <a:rPr lang="en-IN" sz="2500" b="0" i="0" baseline="-25000" dirty="0">
                <a:solidFill>
                  <a:srgbClr val="000000"/>
                </a:solidFill>
                <a:effectLst/>
                <a:latin typeface="verdana" panose="020B0604030504040204" pitchFamily="34" charset="0"/>
              </a:rPr>
              <a:t>+</a:t>
            </a:r>
            <a:r>
              <a:rPr lang="en-IN" sz="2500" b="0" i="0" baseline="-25000" dirty="0">
                <a:solidFill>
                  <a:srgbClr val="0000FF"/>
                </a:solidFill>
                <a:effectLst/>
                <a:latin typeface="verdana" panose="020B0604030504040204" pitchFamily="34" charset="0"/>
              </a:rPr>
              <a:t>" records affected"</a:t>
            </a:r>
            <a:r>
              <a:rPr lang="en-IN" sz="2500" b="0" i="0" baseline="-25000" dirty="0">
                <a:solidFill>
                  <a:srgbClr val="000000"/>
                </a:solidFill>
                <a:effectLst/>
                <a:latin typeface="verdana" panose="020B0604030504040204" pitchFamily="34" charset="0"/>
              </a:rPr>
              <a:t>);  </a:t>
            </a:r>
          </a:p>
          <a:p>
            <a:pPr algn="l">
              <a:buFont typeface="+mj-lt"/>
              <a:buAutoNum type="arabicPeriod"/>
            </a:pPr>
            <a:r>
              <a:rPr lang="en-IN" sz="2500" b="0" i="0" baseline="-25000" dirty="0">
                <a:solidFill>
                  <a:srgbClr val="000000"/>
                </a:solidFill>
                <a:effectLst/>
                <a:latin typeface="verdana" panose="020B0604030504040204" pitchFamily="34" charset="0"/>
              </a:rPr>
              <a:t>  </a:t>
            </a:r>
            <a:r>
              <a:rPr lang="en-IN" sz="2500" b="0" i="0" baseline="-25000" dirty="0" err="1">
                <a:solidFill>
                  <a:srgbClr val="000000"/>
                </a:solidFill>
                <a:effectLst/>
                <a:latin typeface="verdana" panose="020B0604030504040204" pitchFamily="34" charset="0"/>
              </a:rPr>
              <a:t>System.out.println</a:t>
            </a:r>
            <a:r>
              <a:rPr lang="en-IN" sz="2500" b="0" i="0" baseline="-25000" dirty="0">
                <a:solidFill>
                  <a:srgbClr val="000000"/>
                </a:solidFill>
                <a:effectLst/>
                <a:latin typeface="verdana" panose="020B0604030504040204" pitchFamily="34" charset="0"/>
              </a:rPr>
              <a:t>(</a:t>
            </a:r>
            <a:r>
              <a:rPr lang="en-IN" sz="2500" b="0" i="0" baseline="-25000" dirty="0">
                <a:solidFill>
                  <a:srgbClr val="0000FF"/>
                </a:solidFill>
                <a:effectLst/>
                <a:latin typeface="verdana" panose="020B0604030504040204" pitchFamily="34" charset="0"/>
              </a:rPr>
              <a:t>"Do you want to continue: y/n"</a:t>
            </a:r>
            <a:r>
              <a:rPr lang="en-IN" sz="2500" b="0" i="0" baseline="-25000" dirty="0">
                <a:solidFill>
                  <a:srgbClr val="000000"/>
                </a:solidFill>
                <a:effectLst/>
                <a:latin typeface="verdana" panose="020B0604030504040204" pitchFamily="34" charset="0"/>
              </a:rPr>
              <a:t>);  </a:t>
            </a:r>
          </a:p>
          <a:p>
            <a:pPr algn="l">
              <a:buFont typeface="+mj-lt"/>
              <a:buAutoNum type="arabicPeriod"/>
            </a:pPr>
            <a:r>
              <a:rPr lang="en-IN" sz="2500" b="0" i="0" baseline="-25000" dirty="0">
                <a:solidFill>
                  <a:srgbClr val="000000"/>
                </a:solidFill>
                <a:effectLst/>
                <a:latin typeface="verdana" panose="020B0604030504040204" pitchFamily="34" charset="0"/>
              </a:rPr>
              <a:t>String s=</a:t>
            </a:r>
            <a:r>
              <a:rPr lang="en-IN" sz="2500" b="0" i="0" baseline="-25000" dirty="0" err="1">
                <a:solidFill>
                  <a:srgbClr val="000000"/>
                </a:solidFill>
                <a:effectLst/>
                <a:latin typeface="verdana" panose="020B0604030504040204" pitchFamily="34" charset="0"/>
              </a:rPr>
              <a:t>br.readLine</a:t>
            </a:r>
            <a:r>
              <a:rPr lang="en-IN" sz="2500" b="0" i="0" baseline="-25000" dirty="0">
                <a:solidFill>
                  <a:srgbClr val="000000"/>
                </a:solidFill>
                <a:effectLst/>
                <a:latin typeface="verdana" panose="020B0604030504040204" pitchFamily="34" charset="0"/>
              </a:rPr>
              <a:t>();  </a:t>
            </a:r>
          </a:p>
          <a:p>
            <a:pPr algn="l">
              <a:buFont typeface="+mj-lt"/>
              <a:buAutoNum type="arabicPeriod"/>
            </a:pPr>
            <a:r>
              <a:rPr lang="en-IN" sz="2500" b="1" i="0" baseline="-25000" dirty="0">
                <a:solidFill>
                  <a:srgbClr val="006699"/>
                </a:solidFill>
                <a:effectLst/>
                <a:latin typeface="verdana" panose="020B0604030504040204" pitchFamily="34" charset="0"/>
              </a:rPr>
              <a:t>if</a:t>
            </a:r>
            <a:r>
              <a:rPr lang="en-IN" sz="2500" b="0" i="0" baseline="-25000" dirty="0">
                <a:solidFill>
                  <a:srgbClr val="000000"/>
                </a:solidFill>
                <a:effectLst/>
                <a:latin typeface="verdana" panose="020B0604030504040204" pitchFamily="34" charset="0"/>
              </a:rPr>
              <a:t>(</a:t>
            </a:r>
            <a:r>
              <a:rPr lang="en-IN" sz="2500" b="0" i="0" baseline="-25000" dirty="0" err="1">
                <a:solidFill>
                  <a:srgbClr val="000000"/>
                </a:solidFill>
                <a:effectLst/>
                <a:latin typeface="verdana" panose="020B0604030504040204" pitchFamily="34" charset="0"/>
              </a:rPr>
              <a:t>s.startsWith</a:t>
            </a:r>
            <a:r>
              <a:rPr lang="en-IN" sz="2500" b="0" i="0" baseline="-25000" dirty="0">
                <a:solidFill>
                  <a:srgbClr val="000000"/>
                </a:solidFill>
                <a:effectLst/>
                <a:latin typeface="verdana" panose="020B0604030504040204" pitchFamily="34" charset="0"/>
              </a:rPr>
              <a:t>(</a:t>
            </a:r>
            <a:r>
              <a:rPr lang="en-IN" sz="2500" b="0" i="0" baseline="-25000" dirty="0">
                <a:solidFill>
                  <a:srgbClr val="0000FF"/>
                </a:solidFill>
                <a:effectLst/>
                <a:latin typeface="verdana" panose="020B0604030504040204" pitchFamily="34" charset="0"/>
              </a:rPr>
              <a:t>"n"</a:t>
            </a:r>
            <a:r>
              <a:rPr lang="en-IN" sz="2500" b="0" i="0" baseline="-25000" dirty="0">
                <a:solidFill>
                  <a:srgbClr val="000000"/>
                </a:solidFill>
                <a:effectLst/>
                <a:latin typeface="verdana" panose="020B0604030504040204" pitchFamily="34" charset="0"/>
              </a:rPr>
              <a:t>)){  </a:t>
            </a:r>
          </a:p>
          <a:p>
            <a:pPr algn="l">
              <a:buFont typeface="+mj-lt"/>
              <a:buAutoNum type="arabicPeriod"/>
            </a:pPr>
            <a:r>
              <a:rPr lang="en-IN" sz="2500" b="1" i="0" baseline="-25000" dirty="0">
                <a:solidFill>
                  <a:srgbClr val="006699"/>
                </a:solidFill>
                <a:effectLst/>
                <a:latin typeface="verdana" panose="020B0604030504040204" pitchFamily="34" charset="0"/>
              </a:rPr>
              <a:t>break</a:t>
            </a:r>
            <a:r>
              <a:rPr lang="en-IN" sz="2500" b="0" i="0" baseline="-25000" dirty="0">
                <a:solidFill>
                  <a:srgbClr val="000000"/>
                </a:solidFill>
                <a:effectLst/>
                <a:latin typeface="verdana" panose="020B0604030504040204" pitchFamily="34" charset="0"/>
              </a:rPr>
              <a:t>;  </a:t>
            </a:r>
          </a:p>
          <a:p>
            <a:pPr algn="l">
              <a:buFont typeface="+mj-lt"/>
              <a:buAutoNum type="arabicPeriod"/>
            </a:pPr>
            <a:r>
              <a:rPr lang="en-IN" sz="2500" b="0" i="0" baseline="-25000" dirty="0">
                <a:solidFill>
                  <a:srgbClr val="000000"/>
                </a:solidFill>
                <a:effectLst/>
                <a:latin typeface="verdana" panose="020B0604030504040204" pitchFamily="34" charset="0"/>
              </a:rPr>
              <a:t>}  </a:t>
            </a:r>
          </a:p>
          <a:p>
            <a:pPr algn="l">
              <a:buFont typeface="+mj-lt"/>
              <a:buAutoNum type="arabicPeriod"/>
            </a:pPr>
            <a:r>
              <a:rPr lang="en-IN" sz="2500" b="0" i="0" baseline="-25000" dirty="0">
                <a:solidFill>
                  <a:srgbClr val="000000"/>
                </a:solidFill>
                <a:effectLst/>
                <a:latin typeface="verdana" panose="020B0604030504040204" pitchFamily="34" charset="0"/>
              </a:rPr>
              <a:t>}</a:t>
            </a:r>
            <a:r>
              <a:rPr lang="en-IN" sz="2500" b="1" i="0" baseline="-25000" dirty="0">
                <a:solidFill>
                  <a:srgbClr val="006699"/>
                </a:solidFill>
                <a:effectLst/>
                <a:latin typeface="verdana" panose="020B0604030504040204" pitchFamily="34" charset="0"/>
              </a:rPr>
              <a:t>while</a:t>
            </a:r>
            <a:r>
              <a:rPr lang="en-IN" sz="2500" b="0" i="0" baseline="-25000" dirty="0">
                <a:solidFill>
                  <a:srgbClr val="000000"/>
                </a:solidFill>
                <a:effectLst/>
                <a:latin typeface="verdana" panose="020B0604030504040204" pitchFamily="34" charset="0"/>
              </a:rPr>
              <a:t>(</a:t>
            </a:r>
            <a:r>
              <a:rPr lang="en-IN" sz="2500" b="1" i="0" baseline="-25000" dirty="0">
                <a:solidFill>
                  <a:srgbClr val="006699"/>
                </a:solidFill>
                <a:effectLst/>
                <a:latin typeface="verdana" panose="020B0604030504040204" pitchFamily="34" charset="0"/>
              </a:rPr>
              <a:t>true</a:t>
            </a:r>
            <a:r>
              <a:rPr lang="en-IN" sz="2500" b="0" i="0" baseline="-25000" dirty="0">
                <a:solidFill>
                  <a:srgbClr val="000000"/>
                </a:solidFill>
                <a:effectLst/>
                <a:latin typeface="verdana" panose="020B0604030504040204" pitchFamily="34" charset="0"/>
              </a:rPr>
              <a:t>);  </a:t>
            </a:r>
          </a:p>
          <a:p>
            <a:pPr algn="l">
              <a:buFont typeface="+mj-lt"/>
              <a:buAutoNum type="arabicPeriod"/>
            </a:pPr>
            <a:r>
              <a:rPr lang="en-IN" sz="2500" b="0" i="0" baseline="-25000" dirty="0">
                <a:solidFill>
                  <a:srgbClr val="000000"/>
                </a:solidFill>
                <a:effectLst/>
                <a:latin typeface="verdana" panose="020B0604030504040204" pitchFamily="34" charset="0"/>
              </a:rPr>
              <a:t>  </a:t>
            </a:r>
            <a:r>
              <a:rPr lang="en-IN" sz="2500" b="0" i="0" baseline="-25000" dirty="0" err="1">
                <a:solidFill>
                  <a:srgbClr val="000000"/>
                </a:solidFill>
                <a:effectLst/>
                <a:latin typeface="verdana" panose="020B0604030504040204" pitchFamily="34" charset="0"/>
              </a:rPr>
              <a:t>con.close</a:t>
            </a:r>
            <a:r>
              <a:rPr lang="en-IN" sz="2500" b="0" i="0" baseline="-25000" dirty="0">
                <a:solidFill>
                  <a:srgbClr val="000000"/>
                </a:solidFill>
                <a:effectLst/>
                <a:latin typeface="verdana" panose="020B0604030504040204" pitchFamily="34" charset="0"/>
              </a:rPr>
              <a:t>();  </a:t>
            </a:r>
          </a:p>
          <a:p>
            <a:pPr algn="l">
              <a:buFont typeface="+mj-lt"/>
              <a:buAutoNum type="arabicPeriod"/>
            </a:pPr>
            <a:r>
              <a:rPr lang="en-IN" sz="2500" b="0" i="0" baseline="-25000" dirty="0">
                <a:solidFill>
                  <a:srgbClr val="000000"/>
                </a:solidFill>
                <a:effectLst/>
                <a:latin typeface="verdana" panose="020B0604030504040204" pitchFamily="34" charset="0"/>
              </a:rPr>
              <a:t>}}  </a:t>
            </a:r>
          </a:p>
          <a:p>
            <a:endParaRPr lang="en-IN" dirty="0"/>
          </a:p>
        </p:txBody>
      </p:sp>
    </p:spTree>
    <p:extLst>
      <p:ext uri="{BB962C8B-B14F-4D97-AF65-F5344CB8AC3E}">
        <p14:creationId xmlns:p14="http://schemas.microsoft.com/office/powerpoint/2010/main" val="37139783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C92DE-D574-40AD-9088-BB8356D44231}"/>
              </a:ext>
            </a:extLst>
          </p:cNvPr>
          <p:cNvSpPr>
            <a:spLocks noGrp="1"/>
          </p:cNvSpPr>
          <p:nvPr>
            <p:ph type="title"/>
          </p:nvPr>
        </p:nvSpPr>
        <p:spPr/>
        <p:txBody>
          <a:bodyPr/>
          <a:lstStyle/>
          <a:p>
            <a:r>
              <a:rPr lang="en-IN" b="0" i="0" dirty="0">
                <a:solidFill>
                  <a:srgbClr val="610B38"/>
                </a:solidFill>
                <a:effectLst/>
                <a:latin typeface="erdana"/>
              </a:rPr>
              <a:t>Java </a:t>
            </a:r>
            <a:r>
              <a:rPr lang="en-IN" b="0" i="0" dirty="0" err="1">
                <a:solidFill>
                  <a:srgbClr val="610B38"/>
                </a:solidFill>
                <a:effectLst/>
                <a:latin typeface="erdana"/>
              </a:rPr>
              <a:t>CallableStatement</a:t>
            </a:r>
            <a:r>
              <a:rPr lang="en-IN" b="0" i="0" dirty="0">
                <a:solidFill>
                  <a:srgbClr val="610B38"/>
                </a:solidFill>
                <a:effectLst/>
                <a:latin typeface="erdana"/>
              </a:rPr>
              <a:t> Interface</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2F62F3F3-8973-41B9-B802-B62C39F33088}"/>
              </a:ext>
            </a:extLst>
          </p:cNvPr>
          <p:cNvSpPr>
            <a:spLocks noGrp="1"/>
          </p:cNvSpPr>
          <p:nvPr>
            <p:ph sz="quarter" idx="1"/>
          </p:nvPr>
        </p:nvSpPr>
        <p:spPr/>
        <p:txBody>
          <a:bodyPr/>
          <a:lstStyle/>
          <a:p>
            <a:pPr algn="l"/>
            <a:r>
              <a:rPr lang="en-US" b="0" i="0" dirty="0" err="1">
                <a:solidFill>
                  <a:srgbClr val="000000"/>
                </a:solidFill>
                <a:effectLst/>
                <a:latin typeface="verdana" panose="020B0604030504040204" pitchFamily="34" charset="0"/>
              </a:rPr>
              <a:t>CallableStatement</a:t>
            </a:r>
            <a:r>
              <a:rPr lang="en-US" b="0" i="0" dirty="0">
                <a:solidFill>
                  <a:srgbClr val="000000"/>
                </a:solidFill>
                <a:effectLst/>
                <a:latin typeface="verdana" panose="020B0604030504040204" pitchFamily="34" charset="0"/>
              </a:rPr>
              <a:t> interface is used to call the </a:t>
            </a:r>
            <a:r>
              <a:rPr lang="en-US" b="1" i="0" dirty="0">
                <a:solidFill>
                  <a:srgbClr val="000000"/>
                </a:solidFill>
                <a:effectLst/>
                <a:latin typeface="verdana" panose="020B0604030504040204" pitchFamily="34" charset="0"/>
              </a:rPr>
              <a:t>stored procedures and functions</a:t>
            </a:r>
            <a:r>
              <a:rPr lang="en-US" b="0" i="0" dirty="0">
                <a:solidFill>
                  <a:srgbClr val="000000"/>
                </a:solidFill>
                <a:effectLst/>
                <a:latin typeface="verdana" panose="020B0604030504040204" pitchFamily="34" charset="0"/>
              </a:rPr>
              <a:t>.</a:t>
            </a:r>
          </a:p>
          <a:p>
            <a:pPr algn="l"/>
            <a:r>
              <a:rPr lang="en-US" b="0" i="0" dirty="0">
                <a:solidFill>
                  <a:srgbClr val="000000"/>
                </a:solidFill>
                <a:effectLst/>
                <a:latin typeface="verdana" panose="020B0604030504040204" pitchFamily="34" charset="0"/>
              </a:rPr>
              <a:t>We can have business logic on the database by the use of stored procedures and functions that will make the performance better because these are precompiled.</a:t>
            </a:r>
          </a:p>
          <a:p>
            <a:pPr algn="l"/>
            <a:r>
              <a:rPr lang="en-US" b="0" i="0" dirty="0">
                <a:solidFill>
                  <a:srgbClr val="000000"/>
                </a:solidFill>
                <a:effectLst/>
                <a:latin typeface="verdana" panose="020B0604030504040204" pitchFamily="34" charset="0"/>
              </a:rPr>
              <a:t>Suppose you need the get the age of the employee based on the date of birth, you may create a function that receives date as the input and returns age of the employee as the output.</a:t>
            </a:r>
          </a:p>
          <a:p>
            <a:endParaRPr lang="en-IN" dirty="0"/>
          </a:p>
        </p:txBody>
      </p:sp>
    </p:spTree>
    <p:extLst>
      <p:ext uri="{BB962C8B-B14F-4D97-AF65-F5344CB8AC3E}">
        <p14:creationId xmlns:p14="http://schemas.microsoft.com/office/powerpoint/2010/main" val="22481002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5E780-7BCA-4088-81D1-379C9856E342}"/>
              </a:ext>
            </a:extLst>
          </p:cNvPr>
          <p:cNvSpPr>
            <a:spLocks noGrp="1"/>
          </p:cNvSpPr>
          <p:nvPr>
            <p:ph type="title"/>
          </p:nvPr>
        </p:nvSpPr>
        <p:spPr/>
        <p:txBody>
          <a:bodyPr>
            <a:normAutofit fontScale="90000"/>
          </a:bodyPr>
          <a:lstStyle/>
          <a:p>
            <a:r>
              <a:rPr lang="en-US" b="0" i="0" dirty="0">
                <a:solidFill>
                  <a:srgbClr val="610B4B"/>
                </a:solidFill>
                <a:effectLst/>
                <a:latin typeface="erdana"/>
              </a:rPr>
              <a:t>What is the difference between stored procedures and functions.</a:t>
            </a:r>
            <a:br>
              <a:rPr lang="en-US" b="0" i="0" dirty="0">
                <a:solidFill>
                  <a:srgbClr val="610B4B"/>
                </a:solidFill>
                <a:effectLst/>
                <a:latin typeface="erdana"/>
              </a:rPr>
            </a:br>
            <a:endParaRPr lang="en-IN" dirty="0"/>
          </a:p>
        </p:txBody>
      </p:sp>
      <p:pic>
        <p:nvPicPr>
          <p:cNvPr id="5" name="Content Placeholder 4">
            <a:extLst>
              <a:ext uri="{FF2B5EF4-FFF2-40B4-BE49-F238E27FC236}">
                <a16:creationId xmlns:a16="http://schemas.microsoft.com/office/drawing/2014/main" id="{52F69C38-6728-4B81-A07C-4BC1538F37BE}"/>
              </a:ext>
            </a:extLst>
          </p:cNvPr>
          <p:cNvPicPr>
            <a:picLocks noGrp="1" noChangeAspect="1"/>
          </p:cNvPicPr>
          <p:nvPr>
            <p:ph sz="quarter" idx="1"/>
          </p:nvPr>
        </p:nvPicPr>
        <p:blipFill>
          <a:blip r:embed="rId2"/>
          <a:stretch>
            <a:fillRect/>
          </a:stretch>
        </p:blipFill>
        <p:spPr>
          <a:xfrm>
            <a:off x="457200" y="1295400"/>
            <a:ext cx="8077200" cy="4244525"/>
          </a:xfrm>
        </p:spPr>
      </p:pic>
    </p:spTree>
    <p:extLst>
      <p:ext uri="{BB962C8B-B14F-4D97-AF65-F5344CB8AC3E}">
        <p14:creationId xmlns:p14="http://schemas.microsoft.com/office/powerpoint/2010/main" val="3680620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9ED44-2735-4A6D-831F-65FA5743B840}"/>
              </a:ext>
            </a:extLst>
          </p:cNvPr>
          <p:cNvSpPr>
            <a:spLocks noGrp="1"/>
          </p:cNvSpPr>
          <p:nvPr>
            <p:ph type="title"/>
          </p:nvPr>
        </p:nvSpPr>
        <p:spPr/>
        <p:txBody>
          <a:bodyPr/>
          <a:lstStyle/>
          <a:p>
            <a:r>
              <a:rPr lang="en-US" b="0" i="0" dirty="0">
                <a:solidFill>
                  <a:srgbClr val="610B4B"/>
                </a:solidFill>
                <a:effectLst/>
                <a:latin typeface="erdana"/>
              </a:rPr>
              <a:t>How to get the instance of </a:t>
            </a:r>
            <a:r>
              <a:rPr lang="en-US" b="0" i="0" dirty="0" err="1">
                <a:solidFill>
                  <a:srgbClr val="610B4B"/>
                </a:solidFill>
                <a:effectLst/>
                <a:latin typeface="erdana"/>
              </a:rPr>
              <a:t>CallableStatement</a:t>
            </a:r>
            <a:r>
              <a:rPr lang="en-US" b="0" i="0" dirty="0">
                <a:solidFill>
                  <a:srgbClr val="610B4B"/>
                </a:solidFill>
                <a:effectLst/>
                <a:latin typeface="erdana"/>
              </a:rPr>
              <a:t>?</a:t>
            </a:r>
            <a:br>
              <a:rPr lang="en-US" b="0" i="0" dirty="0">
                <a:solidFill>
                  <a:srgbClr val="610B4B"/>
                </a:solidFill>
                <a:effectLst/>
                <a:latin typeface="erdana"/>
              </a:rPr>
            </a:br>
            <a:endParaRPr lang="en-IN" dirty="0"/>
          </a:p>
        </p:txBody>
      </p:sp>
      <p:pic>
        <p:nvPicPr>
          <p:cNvPr id="5" name="Content Placeholder 4">
            <a:extLst>
              <a:ext uri="{FF2B5EF4-FFF2-40B4-BE49-F238E27FC236}">
                <a16:creationId xmlns:a16="http://schemas.microsoft.com/office/drawing/2014/main" id="{E813E193-6285-470D-A9EF-BE43734A8A20}"/>
              </a:ext>
            </a:extLst>
          </p:cNvPr>
          <p:cNvPicPr>
            <a:picLocks noGrp="1" noChangeAspect="1"/>
          </p:cNvPicPr>
          <p:nvPr>
            <p:ph sz="quarter" idx="1"/>
          </p:nvPr>
        </p:nvPicPr>
        <p:blipFill>
          <a:blip r:embed="rId2"/>
          <a:stretch>
            <a:fillRect/>
          </a:stretch>
        </p:blipFill>
        <p:spPr>
          <a:xfrm>
            <a:off x="457200" y="1295400"/>
            <a:ext cx="8153400" cy="4343400"/>
          </a:xfrm>
        </p:spPr>
      </p:pic>
    </p:spTree>
    <p:extLst>
      <p:ext uri="{BB962C8B-B14F-4D97-AF65-F5344CB8AC3E}">
        <p14:creationId xmlns:p14="http://schemas.microsoft.com/office/powerpoint/2010/main" val="4614350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EFD27-223D-4E97-B1CD-1B9701CFCFB0}"/>
              </a:ext>
            </a:extLst>
          </p:cNvPr>
          <p:cNvSpPr>
            <a:spLocks noGrp="1"/>
          </p:cNvSpPr>
          <p:nvPr>
            <p:ph type="title"/>
          </p:nvPr>
        </p:nvSpPr>
        <p:spPr/>
        <p:txBody>
          <a:bodyPr>
            <a:normAutofit fontScale="90000"/>
          </a:bodyPr>
          <a:lstStyle/>
          <a:p>
            <a:r>
              <a:rPr lang="en-US" b="0" dirty="0">
                <a:solidFill>
                  <a:srgbClr val="610B4B"/>
                </a:solidFill>
                <a:effectLst/>
                <a:latin typeface="tahoma" panose="020B0604030504040204" pitchFamily="34" charset="0"/>
              </a:rPr>
              <a:t>example to call the stored procedure using JDBC</a:t>
            </a:r>
            <a:br>
              <a:rPr lang="en-US" b="0" dirty="0">
                <a:solidFill>
                  <a:srgbClr val="610B4B"/>
                </a:solidFill>
                <a:effectLst/>
                <a:latin typeface="tahoma" panose="020B0604030504040204" pitchFamily="34" charset="0"/>
              </a:rPr>
            </a:br>
            <a:endParaRPr lang="en-IN" dirty="0"/>
          </a:p>
        </p:txBody>
      </p:sp>
      <p:sp>
        <p:nvSpPr>
          <p:cNvPr id="3" name="Content Placeholder 2">
            <a:extLst>
              <a:ext uri="{FF2B5EF4-FFF2-40B4-BE49-F238E27FC236}">
                <a16:creationId xmlns:a16="http://schemas.microsoft.com/office/drawing/2014/main" id="{821E268D-FE34-462F-95D8-C363D4C146B1}"/>
              </a:ext>
            </a:extLst>
          </p:cNvPr>
          <p:cNvSpPr>
            <a:spLocks noGrp="1"/>
          </p:cNvSpPr>
          <p:nvPr>
            <p:ph sz="quarter" idx="1"/>
          </p:nvPr>
        </p:nvSpPr>
        <p:spPr/>
        <p:txBody>
          <a:bodyPr/>
          <a:lstStyle/>
          <a:p>
            <a:pPr algn="l">
              <a:buFont typeface="+mj-lt"/>
              <a:buAutoNum type="arabicPeriod"/>
            </a:pPr>
            <a:r>
              <a:rPr lang="en-US" b="0" i="0" dirty="0">
                <a:solidFill>
                  <a:srgbClr val="000000"/>
                </a:solidFill>
                <a:effectLst/>
                <a:latin typeface="verdana" panose="020B0604030504040204" pitchFamily="34" charset="0"/>
              </a:rPr>
              <a:t>create or replace procedure </a:t>
            </a:r>
            <a:r>
              <a:rPr lang="en-US" b="0" i="0" dirty="0">
                <a:solidFill>
                  <a:srgbClr val="0000FF"/>
                </a:solidFill>
                <a:effectLst/>
                <a:latin typeface="verdana" panose="020B0604030504040204" pitchFamily="34" charset="0"/>
              </a:rPr>
              <a:t>"INSERTR"</a:t>
            </a:r>
            <a:r>
              <a:rPr lang="en-US" b="0" i="0" dirty="0">
                <a:solidFill>
                  <a:srgbClr val="000000"/>
                </a:solidFill>
                <a:effectLst/>
                <a:latin typeface="verdana" panose="020B0604030504040204" pitchFamily="34" charset="0"/>
              </a:rPr>
              <a:t>  </a:t>
            </a:r>
          </a:p>
          <a:p>
            <a:pPr algn="l">
              <a:buFont typeface="+mj-lt"/>
              <a:buAutoNum type="arabicPeriod"/>
            </a:pPr>
            <a:r>
              <a:rPr lang="en-US" b="0" i="0" dirty="0">
                <a:solidFill>
                  <a:srgbClr val="000000"/>
                </a:solidFill>
                <a:effectLst/>
                <a:latin typeface="verdana" panose="020B0604030504040204" pitchFamily="34" charset="0"/>
              </a:rPr>
              <a:t>(id IN NUMBER,  </a:t>
            </a:r>
          </a:p>
          <a:p>
            <a:pPr algn="l">
              <a:buFont typeface="+mj-lt"/>
              <a:buAutoNum type="arabicPeriod"/>
            </a:pPr>
            <a:r>
              <a:rPr lang="en-US" b="0" i="0" dirty="0">
                <a:solidFill>
                  <a:srgbClr val="000000"/>
                </a:solidFill>
                <a:effectLst/>
                <a:latin typeface="verdana" panose="020B0604030504040204" pitchFamily="34" charset="0"/>
              </a:rPr>
              <a:t>name IN VARCHAR2)  </a:t>
            </a:r>
          </a:p>
          <a:p>
            <a:pPr algn="l">
              <a:buFont typeface="+mj-lt"/>
              <a:buAutoNum type="arabicPeriod"/>
            </a:pPr>
            <a:r>
              <a:rPr lang="en-US" b="0" i="0" dirty="0">
                <a:solidFill>
                  <a:srgbClr val="000000"/>
                </a:solidFill>
                <a:effectLst/>
                <a:latin typeface="verdana" panose="020B0604030504040204" pitchFamily="34" charset="0"/>
              </a:rPr>
              <a:t>is  </a:t>
            </a:r>
          </a:p>
          <a:p>
            <a:pPr algn="l">
              <a:buFont typeface="+mj-lt"/>
              <a:buAutoNum type="arabicPeriod"/>
            </a:pPr>
            <a:r>
              <a:rPr lang="en-US" b="0" i="0" dirty="0">
                <a:solidFill>
                  <a:srgbClr val="000000"/>
                </a:solidFill>
                <a:effectLst/>
                <a:latin typeface="verdana" panose="020B0604030504040204" pitchFamily="34" charset="0"/>
              </a:rPr>
              <a:t>begin  </a:t>
            </a:r>
          </a:p>
          <a:p>
            <a:pPr algn="l">
              <a:buFont typeface="+mj-lt"/>
              <a:buAutoNum type="arabicPeriod"/>
            </a:pPr>
            <a:r>
              <a:rPr lang="en-US" b="0" i="0" dirty="0">
                <a:solidFill>
                  <a:srgbClr val="000000"/>
                </a:solidFill>
                <a:effectLst/>
                <a:latin typeface="verdana" panose="020B0604030504040204" pitchFamily="34" charset="0"/>
              </a:rPr>
              <a:t>insert into user420 values(</a:t>
            </a:r>
            <a:r>
              <a:rPr lang="en-US" b="0" i="0" dirty="0" err="1">
                <a:solidFill>
                  <a:srgbClr val="000000"/>
                </a:solidFill>
                <a:effectLst/>
                <a:latin typeface="verdana" panose="020B0604030504040204" pitchFamily="34" charset="0"/>
              </a:rPr>
              <a:t>id,name</a:t>
            </a:r>
            <a:r>
              <a:rPr lang="en-US" b="0" i="0" dirty="0">
                <a:solidFill>
                  <a:srgbClr val="000000"/>
                </a:solidFill>
                <a:effectLst/>
                <a:latin typeface="verdana" panose="020B0604030504040204" pitchFamily="34" charset="0"/>
              </a:rPr>
              <a:t>);  </a:t>
            </a:r>
          </a:p>
          <a:p>
            <a:pPr algn="l">
              <a:buFont typeface="+mj-lt"/>
              <a:buAutoNum type="arabicPeriod"/>
            </a:pPr>
            <a:r>
              <a:rPr lang="en-US" b="0" i="0" dirty="0">
                <a:solidFill>
                  <a:srgbClr val="000000"/>
                </a:solidFill>
                <a:effectLst/>
                <a:latin typeface="verdana" panose="020B0604030504040204" pitchFamily="34" charset="0"/>
              </a:rPr>
              <a:t>end;  </a:t>
            </a:r>
          </a:p>
          <a:p>
            <a:endParaRPr lang="en-IN" dirty="0"/>
          </a:p>
        </p:txBody>
      </p:sp>
    </p:spTree>
    <p:extLst>
      <p:ext uri="{BB962C8B-B14F-4D97-AF65-F5344CB8AC3E}">
        <p14:creationId xmlns:p14="http://schemas.microsoft.com/office/powerpoint/2010/main" val="937881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a:t>JDBC(java database connectivity)</a:t>
            </a:r>
          </a:p>
        </p:txBody>
      </p:sp>
      <p:sp>
        <p:nvSpPr>
          <p:cNvPr id="3" name="Content Placeholder 2"/>
          <p:cNvSpPr>
            <a:spLocks noGrp="1"/>
          </p:cNvSpPr>
          <p:nvPr>
            <p:ph sz="quarter" idx="1"/>
          </p:nvPr>
        </p:nvSpPr>
        <p:spPr>
          <a:xfrm>
            <a:off x="304800" y="914400"/>
            <a:ext cx="8305800" cy="5715000"/>
          </a:xfrm>
        </p:spPr>
        <p:txBody>
          <a:bodyPr/>
          <a:lstStyle/>
          <a:p>
            <a:r>
              <a:rPr lang="en-US" dirty="0"/>
              <a:t>JDBC stands for Java Database Connectivity, which is a standard Java API for database independent connectivity between the Java programming language, and a wide range of databases. </a:t>
            </a:r>
          </a:p>
          <a:p>
            <a:r>
              <a:rPr lang="en-US" dirty="0"/>
              <a:t>The JDBC library includes APIs for each of the tasks mentioned below that are commonly associated with database usage. </a:t>
            </a:r>
          </a:p>
          <a:p>
            <a:r>
              <a:rPr lang="en-US" dirty="0"/>
              <a:t>Making a connection to a database.</a:t>
            </a:r>
          </a:p>
          <a:p>
            <a:r>
              <a:rPr lang="en-US" dirty="0"/>
              <a:t>Creating SQL or </a:t>
            </a:r>
            <a:r>
              <a:rPr lang="en-US" dirty="0" err="1"/>
              <a:t>MySQL</a:t>
            </a:r>
            <a:r>
              <a:rPr lang="en-US" dirty="0"/>
              <a:t> statements. </a:t>
            </a:r>
          </a:p>
          <a:p>
            <a:r>
              <a:rPr lang="en-US" dirty="0"/>
              <a:t>Executing SQL or </a:t>
            </a:r>
            <a:r>
              <a:rPr lang="en-US" dirty="0" err="1"/>
              <a:t>MySQL</a:t>
            </a:r>
            <a:r>
              <a:rPr lang="en-US" dirty="0"/>
              <a:t> queries in the database. </a:t>
            </a:r>
          </a:p>
          <a:p>
            <a:r>
              <a:rPr lang="en-US" dirty="0"/>
              <a:t>Viewing &amp; Modifying the resulting records.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90A3F-9971-4425-B388-C040DE5994E0}"/>
              </a:ext>
            </a:extLst>
          </p:cNvPr>
          <p:cNvSpPr>
            <a:spLocks noGrp="1"/>
          </p:cNvSpPr>
          <p:nvPr>
            <p:ph type="title"/>
          </p:nvPr>
        </p:nvSpPr>
        <p:spPr/>
        <p:txBody>
          <a:bodyPr>
            <a:noAutofit/>
          </a:bodyPr>
          <a:lstStyle/>
          <a:p>
            <a:r>
              <a:rPr lang="en-US" sz="1600" b="0" i="0" dirty="0">
                <a:solidFill>
                  <a:srgbClr val="000000"/>
                </a:solidFill>
                <a:effectLst/>
                <a:latin typeface="verdana" panose="020B0604030504040204" pitchFamily="34" charset="0"/>
              </a:rPr>
              <a:t>In this example, we are going to call the stored procedure INSERTR that receives id and name as the parameter and inserts it into the table user420. Note that you need to create the user420 table as well to run this application.</a:t>
            </a:r>
            <a:endParaRPr lang="en-IN" sz="1600" dirty="0"/>
          </a:p>
        </p:txBody>
      </p:sp>
      <p:sp>
        <p:nvSpPr>
          <p:cNvPr id="3" name="Content Placeholder 2">
            <a:extLst>
              <a:ext uri="{FF2B5EF4-FFF2-40B4-BE49-F238E27FC236}">
                <a16:creationId xmlns:a16="http://schemas.microsoft.com/office/drawing/2014/main" id="{14380B98-8252-4158-BED0-7A8C722DF24C}"/>
              </a:ext>
            </a:extLst>
          </p:cNvPr>
          <p:cNvSpPr>
            <a:spLocks noGrp="1"/>
          </p:cNvSpPr>
          <p:nvPr>
            <p:ph sz="quarter" idx="1"/>
          </p:nvPr>
        </p:nvSpPr>
        <p:spPr/>
        <p:txBody>
          <a:bodyPr>
            <a:normAutofit fontScale="70000" lnSpcReduction="20000"/>
          </a:bodyPr>
          <a:lstStyle/>
          <a:p>
            <a:pPr algn="l">
              <a:buFont typeface="+mj-lt"/>
              <a:buAutoNum type="arabicPeriod"/>
            </a:pPr>
            <a:r>
              <a:rPr lang="en-IN" b="1" i="0" dirty="0">
                <a:solidFill>
                  <a:srgbClr val="006699"/>
                </a:solidFill>
                <a:effectLst/>
                <a:latin typeface="verdana" panose="020B0604030504040204" pitchFamily="34" charset="0"/>
              </a:rPr>
              <a:t>import</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java.sql</a:t>
            </a: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public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Proc {  </a:t>
            </a:r>
          </a:p>
          <a:p>
            <a:pPr algn="l">
              <a:buFont typeface="+mj-lt"/>
              <a:buAutoNum type="arabicPeriod"/>
            </a:pPr>
            <a:r>
              <a:rPr lang="en-IN" b="1" i="0" dirty="0">
                <a:solidFill>
                  <a:srgbClr val="006699"/>
                </a:solidFill>
                <a:effectLst/>
                <a:latin typeface="verdana" panose="020B0604030504040204" pitchFamily="34" charset="0"/>
              </a:rPr>
              <a:t>public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static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main(String[] </a:t>
            </a:r>
            <a:r>
              <a:rPr lang="en-IN" b="0" i="0" dirty="0" err="1">
                <a:solidFill>
                  <a:srgbClr val="000000"/>
                </a:solidFill>
                <a:effectLst/>
                <a:latin typeface="verdana" panose="020B0604030504040204" pitchFamily="34" charset="0"/>
              </a:rPr>
              <a:t>args</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throws</a:t>
            </a:r>
            <a:r>
              <a:rPr lang="en-IN" b="0" i="0" dirty="0">
                <a:solidFill>
                  <a:srgbClr val="000000"/>
                </a:solidFill>
                <a:effectLst/>
                <a:latin typeface="verdana" panose="020B0604030504040204" pitchFamily="34" charset="0"/>
              </a:rPr>
              <a:t> Exception{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err="1">
                <a:solidFill>
                  <a:srgbClr val="000000"/>
                </a:solidFill>
                <a:effectLst/>
                <a:latin typeface="verdana" panose="020B0604030504040204" pitchFamily="34" charset="0"/>
              </a:rPr>
              <a:t>Class.forName</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a:t>
            </a:r>
            <a:r>
              <a:rPr lang="en-IN" b="0" i="0" dirty="0" err="1">
                <a:solidFill>
                  <a:srgbClr val="0000FF"/>
                </a:solidFill>
                <a:effectLst/>
                <a:latin typeface="verdana" panose="020B0604030504040204" pitchFamily="34" charset="0"/>
              </a:rPr>
              <a:t>oracle.jdbc.driver.OracleDriver</a:t>
            </a:r>
            <a:r>
              <a:rPr lang="en-IN" b="0" i="0" dirty="0">
                <a:solidFill>
                  <a:srgbClr val="0000FF"/>
                </a:solidFill>
                <a:effectLst/>
                <a:latin typeface="verdana" panose="020B0604030504040204" pitchFamily="34" charset="0"/>
              </a:rPr>
              <a:t>"</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Connection con=</a:t>
            </a:r>
            <a:r>
              <a:rPr lang="en-IN" b="0" i="0" dirty="0" err="1">
                <a:solidFill>
                  <a:srgbClr val="000000"/>
                </a:solidFill>
                <a:effectLst/>
                <a:latin typeface="verdana" panose="020B0604030504040204" pitchFamily="34" charset="0"/>
              </a:rPr>
              <a:t>DriverManager.getConnection</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FF"/>
                </a:solidFill>
                <a:effectLst/>
                <a:latin typeface="verdana" panose="020B0604030504040204" pitchFamily="34" charset="0"/>
              </a:rPr>
              <a:t>"</a:t>
            </a:r>
            <a:r>
              <a:rPr lang="en-IN" b="0" i="0" dirty="0" err="1">
                <a:solidFill>
                  <a:srgbClr val="0000FF"/>
                </a:solidFill>
                <a:effectLst/>
                <a:latin typeface="verdana" panose="020B0604030504040204" pitchFamily="34" charset="0"/>
              </a:rPr>
              <a:t>jdbc:oracle:thin</a:t>
            </a:r>
            <a:r>
              <a:rPr lang="en-IN" b="0" i="0" dirty="0">
                <a:solidFill>
                  <a:srgbClr val="0000FF"/>
                </a:solidFill>
                <a:effectLst/>
                <a:latin typeface="verdana" panose="020B0604030504040204" pitchFamily="34" charset="0"/>
              </a:rPr>
              <a:t>:@localhost:1521:xe"</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"system"</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"oracle"</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err="1">
                <a:solidFill>
                  <a:srgbClr val="000000"/>
                </a:solidFill>
                <a:effectLst/>
                <a:latin typeface="verdana" panose="020B0604030504040204" pitchFamily="34" charset="0"/>
              </a:rPr>
              <a:t>CallableStatement</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stmt</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con.prepareCall</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"{call </a:t>
            </a:r>
            <a:r>
              <a:rPr lang="en-IN" b="0" i="0" dirty="0" err="1">
                <a:solidFill>
                  <a:srgbClr val="0000FF"/>
                </a:solidFill>
                <a:effectLst/>
                <a:latin typeface="verdana" panose="020B0604030504040204" pitchFamily="34" charset="0"/>
              </a:rPr>
              <a:t>insertR</a:t>
            </a:r>
            <a:r>
              <a:rPr lang="en-IN" b="0" i="0" dirty="0">
                <a:solidFill>
                  <a:srgbClr val="0000FF"/>
                </a:solidFill>
                <a:effectLst/>
                <a:latin typeface="verdana" panose="020B0604030504040204" pitchFamily="34" charset="0"/>
              </a:rPr>
              <a:t>(?,?)}"</a:t>
            </a:r>
            <a:r>
              <a:rPr lang="en-IN" b="0" i="0" dirty="0">
                <a:solidFill>
                  <a:srgbClr val="000000"/>
                </a:solidFill>
                <a:effectLst/>
                <a:latin typeface="verdana" panose="020B0604030504040204" pitchFamily="34" charset="0"/>
              </a:rPr>
              <a:t>);  </a:t>
            </a:r>
          </a:p>
          <a:p>
            <a:pPr algn="l">
              <a:buFont typeface="+mj-lt"/>
              <a:buAutoNum type="arabicPeriod"/>
            </a:pPr>
            <a:r>
              <a:rPr lang="en-IN" b="0" i="0" dirty="0" err="1">
                <a:solidFill>
                  <a:srgbClr val="000000"/>
                </a:solidFill>
                <a:effectLst/>
                <a:latin typeface="verdana" panose="020B0604030504040204" pitchFamily="34" charset="0"/>
              </a:rPr>
              <a:t>stmt.setInt</a:t>
            </a:r>
            <a:r>
              <a:rPr lang="en-IN" b="0" i="0" dirty="0">
                <a:solidFill>
                  <a:srgbClr val="000000"/>
                </a:solidFill>
                <a:effectLst/>
                <a:latin typeface="verdana" panose="020B0604030504040204" pitchFamily="34" charset="0"/>
              </a:rPr>
              <a:t>(</a:t>
            </a:r>
            <a:r>
              <a:rPr lang="en-IN" b="0" i="0" dirty="0">
                <a:solidFill>
                  <a:srgbClr val="C00000"/>
                </a:solidFill>
                <a:effectLst/>
                <a:latin typeface="verdana" panose="020B0604030504040204" pitchFamily="34" charset="0"/>
              </a:rPr>
              <a:t>1</a:t>
            </a:r>
            <a:r>
              <a:rPr lang="en-IN" b="0" i="0" dirty="0">
                <a:solidFill>
                  <a:srgbClr val="000000"/>
                </a:solidFill>
                <a:effectLst/>
                <a:latin typeface="verdana" panose="020B0604030504040204" pitchFamily="34" charset="0"/>
              </a:rPr>
              <a:t>,</a:t>
            </a:r>
            <a:r>
              <a:rPr lang="en-IN" b="0" i="0" dirty="0">
                <a:solidFill>
                  <a:srgbClr val="C00000"/>
                </a:solidFill>
                <a:effectLst/>
                <a:latin typeface="verdana" panose="020B0604030504040204" pitchFamily="34" charset="0"/>
              </a:rPr>
              <a:t>1011</a:t>
            </a:r>
            <a:r>
              <a:rPr lang="en-IN" b="0" i="0" dirty="0">
                <a:solidFill>
                  <a:srgbClr val="000000"/>
                </a:solidFill>
                <a:effectLst/>
                <a:latin typeface="verdana" panose="020B0604030504040204" pitchFamily="34" charset="0"/>
              </a:rPr>
              <a:t>);  </a:t>
            </a:r>
          </a:p>
          <a:p>
            <a:pPr algn="l">
              <a:buFont typeface="+mj-lt"/>
              <a:buAutoNum type="arabicPeriod"/>
            </a:pPr>
            <a:r>
              <a:rPr lang="en-IN" b="0" i="0" dirty="0" err="1">
                <a:solidFill>
                  <a:srgbClr val="000000"/>
                </a:solidFill>
                <a:effectLst/>
                <a:latin typeface="verdana" panose="020B0604030504040204" pitchFamily="34" charset="0"/>
              </a:rPr>
              <a:t>stmt.setString</a:t>
            </a:r>
            <a:r>
              <a:rPr lang="en-IN" b="0" i="0" dirty="0">
                <a:solidFill>
                  <a:srgbClr val="000000"/>
                </a:solidFill>
                <a:effectLst/>
                <a:latin typeface="verdana" panose="020B0604030504040204" pitchFamily="34" charset="0"/>
              </a:rPr>
              <a:t>(</a:t>
            </a:r>
            <a:r>
              <a:rPr lang="en-IN" b="0" i="0" dirty="0">
                <a:solidFill>
                  <a:srgbClr val="C00000"/>
                </a:solidFill>
                <a:effectLst/>
                <a:latin typeface="verdana" panose="020B0604030504040204" pitchFamily="34" charset="0"/>
              </a:rPr>
              <a:t>2</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"Amit"</a:t>
            </a:r>
            <a:r>
              <a:rPr lang="en-IN" b="0" i="0" dirty="0">
                <a:solidFill>
                  <a:srgbClr val="000000"/>
                </a:solidFill>
                <a:effectLst/>
                <a:latin typeface="verdana" panose="020B0604030504040204" pitchFamily="34" charset="0"/>
              </a:rPr>
              <a:t>);  </a:t>
            </a:r>
          </a:p>
          <a:p>
            <a:pPr algn="l">
              <a:buFont typeface="+mj-lt"/>
              <a:buAutoNum type="arabicPeriod"/>
            </a:pPr>
            <a:r>
              <a:rPr lang="en-IN" b="0" i="0" dirty="0" err="1">
                <a:solidFill>
                  <a:srgbClr val="000000"/>
                </a:solidFill>
                <a:effectLst/>
                <a:latin typeface="verdana" panose="020B0604030504040204" pitchFamily="34" charset="0"/>
              </a:rPr>
              <a:t>stmt.execute</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"success"</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endParaRPr lang="en-IN" dirty="0"/>
          </a:p>
        </p:txBody>
      </p:sp>
    </p:spTree>
    <p:extLst>
      <p:ext uri="{BB962C8B-B14F-4D97-AF65-F5344CB8AC3E}">
        <p14:creationId xmlns:p14="http://schemas.microsoft.com/office/powerpoint/2010/main" val="9129503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33BF7-DD52-4016-B18E-C71FB3C486D6}"/>
              </a:ext>
            </a:extLst>
          </p:cNvPr>
          <p:cNvSpPr>
            <a:spLocks noGrp="1"/>
          </p:cNvSpPr>
          <p:nvPr>
            <p:ph type="title"/>
          </p:nvPr>
        </p:nvSpPr>
        <p:spPr/>
        <p:txBody>
          <a:bodyPr/>
          <a:lstStyle/>
          <a:p>
            <a:r>
              <a:rPr lang="en-IN" b="0" i="0" dirty="0">
                <a:solidFill>
                  <a:srgbClr val="610B38"/>
                </a:solidFill>
                <a:effectLst/>
                <a:latin typeface="erdana"/>
              </a:rPr>
              <a:t>Batch Processing in JDBC</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99E77DD5-FBFD-4866-899F-D4DE0ED423F5}"/>
              </a:ext>
            </a:extLst>
          </p:cNvPr>
          <p:cNvSpPr>
            <a:spLocks noGrp="1"/>
          </p:cNvSpPr>
          <p:nvPr>
            <p:ph sz="quarter" idx="1"/>
          </p:nvPr>
        </p:nvSpPr>
        <p:spPr/>
        <p:txBody>
          <a:bodyPr/>
          <a:lstStyle/>
          <a:p>
            <a:pPr algn="l"/>
            <a:r>
              <a:rPr lang="en-US" b="0" i="0" dirty="0">
                <a:solidFill>
                  <a:srgbClr val="000000"/>
                </a:solidFill>
                <a:effectLst/>
                <a:latin typeface="verdana" panose="020B0604030504040204" pitchFamily="34" charset="0"/>
              </a:rPr>
              <a:t>Instead of executing a single query, we can execute a batch (group) of queries. It makes the performance fast.</a:t>
            </a:r>
          </a:p>
          <a:p>
            <a:pPr algn="l"/>
            <a:r>
              <a:rPr lang="en-US" b="0" i="0" dirty="0">
                <a:solidFill>
                  <a:srgbClr val="000000"/>
                </a:solidFill>
                <a:effectLst/>
                <a:latin typeface="verdana" panose="020B0604030504040204" pitchFamily="34" charset="0"/>
              </a:rPr>
              <a:t>The </a:t>
            </a:r>
            <a:r>
              <a:rPr lang="en-US" b="0" i="0" dirty="0" err="1">
                <a:solidFill>
                  <a:srgbClr val="000000"/>
                </a:solidFill>
                <a:effectLst/>
                <a:latin typeface="verdana" panose="020B0604030504040204" pitchFamily="34" charset="0"/>
              </a:rPr>
              <a:t>java.sql.Statement</a:t>
            </a:r>
            <a:r>
              <a:rPr lang="en-US" b="0" i="0" dirty="0">
                <a:solidFill>
                  <a:srgbClr val="000000"/>
                </a:solidFill>
                <a:effectLst/>
                <a:latin typeface="verdana" panose="020B0604030504040204" pitchFamily="34" charset="0"/>
              </a:rPr>
              <a:t> and </a:t>
            </a:r>
            <a:r>
              <a:rPr lang="en-US" b="0" i="0" dirty="0" err="1">
                <a:solidFill>
                  <a:srgbClr val="000000"/>
                </a:solidFill>
                <a:effectLst/>
                <a:latin typeface="verdana" panose="020B0604030504040204" pitchFamily="34" charset="0"/>
              </a:rPr>
              <a:t>java.sql.PreparedStatement</a:t>
            </a:r>
            <a:r>
              <a:rPr lang="en-US" b="0" i="0" dirty="0">
                <a:solidFill>
                  <a:srgbClr val="000000"/>
                </a:solidFill>
                <a:effectLst/>
                <a:latin typeface="verdana" panose="020B0604030504040204" pitchFamily="34" charset="0"/>
              </a:rPr>
              <a:t> interfaces provide methods for batch processing.</a:t>
            </a:r>
          </a:p>
          <a:p>
            <a:pPr algn="l"/>
            <a:r>
              <a:rPr lang="en-US" b="0" i="0" dirty="0">
                <a:solidFill>
                  <a:srgbClr val="610B4B"/>
                </a:solidFill>
                <a:effectLst/>
                <a:latin typeface="erdana"/>
              </a:rPr>
              <a:t>Advantage of Batch Processing</a:t>
            </a:r>
          </a:p>
          <a:p>
            <a:pPr algn="l"/>
            <a:r>
              <a:rPr lang="en-US" b="0" i="0" dirty="0">
                <a:solidFill>
                  <a:srgbClr val="000000"/>
                </a:solidFill>
                <a:effectLst/>
                <a:latin typeface="verdana" panose="020B0604030504040204" pitchFamily="34" charset="0"/>
              </a:rPr>
              <a:t>Fast Performance</a:t>
            </a:r>
          </a:p>
          <a:p>
            <a:endParaRPr lang="en-IN" dirty="0"/>
          </a:p>
        </p:txBody>
      </p:sp>
    </p:spTree>
    <p:extLst>
      <p:ext uri="{BB962C8B-B14F-4D97-AF65-F5344CB8AC3E}">
        <p14:creationId xmlns:p14="http://schemas.microsoft.com/office/powerpoint/2010/main" val="34254848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CA84D-B76C-48CA-A9B4-0EA871A2598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A186AF7-F9A1-4476-A48B-DA7ADDB2B311}"/>
              </a:ext>
            </a:extLst>
          </p:cNvPr>
          <p:cNvPicPr>
            <a:picLocks noGrp="1" noChangeAspect="1"/>
          </p:cNvPicPr>
          <p:nvPr>
            <p:ph sz="quarter" idx="1"/>
          </p:nvPr>
        </p:nvPicPr>
        <p:blipFill>
          <a:blip r:embed="rId2"/>
          <a:stretch>
            <a:fillRect/>
          </a:stretch>
        </p:blipFill>
        <p:spPr>
          <a:xfrm>
            <a:off x="457200" y="1600200"/>
            <a:ext cx="8153400" cy="3499719"/>
          </a:xfrm>
        </p:spPr>
      </p:pic>
    </p:spTree>
    <p:extLst>
      <p:ext uri="{BB962C8B-B14F-4D97-AF65-F5344CB8AC3E}">
        <p14:creationId xmlns:p14="http://schemas.microsoft.com/office/powerpoint/2010/main" val="3110634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F4D2F-F770-4FB8-B1FD-B7479F1D7BC4}"/>
              </a:ext>
            </a:extLst>
          </p:cNvPr>
          <p:cNvSpPr>
            <a:spLocks noGrp="1"/>
          </p:cNvSpPr>
          <p:nvPr>
            <p:ph type="title"/>
          </p:nvPr>
        </p:nvSpPr>
        <p:spPr/>
        <p:txBody>
          <a:bodyPr/>
          <a:lstStyle/>
          <a:p>
            <a:r>
              <a:rPr lang="en-US" b="0" dirty="0">
                <a:solidFill>
                  <a:srgbClr val="610B4B"/>
                </a:solidFill>
                <a:effectLst/>
                <a:latin typeface="tahoma" panose="020B0604030504040204" pitchFamily="34" charset="0"/>
              </a:rPr>
              <a:t>Example of batch processing in </a:t>
            </a:r>
            <a:r>
              <a:rPr lang="en-US" b="0" dirty="0" err="1">
                <a:solidFill>
                  <a:srgbClr val="610B4B"/>
                </a:solidFill>
                <a:effectLst/>
                <a:latin typeface="tahoma" panose="020B0604030504040204" pitchFamily="34" charset="0"/>
              </a:rPr>
              <a:t>jdbc</a:t>
            </a:r>
            <a:br>
              <a:rPr lang="en-US" b="0" dirty="0">
                <a:solidFill>
                  <a:srgbClr val="610B4B"/>
                </a:solidFill>
                <a:effectLst/>
                <a:latin typeface="tahoma" panose="020B0604030504040204" pitchFamily="34" charset="0"/>
              </a:rPr>
            </a:br>
            <a:endParaRPr lang="en-IN" dirty="0"/>
          </a:p>
        </p:txBody>
      </p:sp>
      <p:sp>
        <p:nvSpPr>
          <p:cNvPr id="3" name="Content Placeholder 2">
            <a:extLst>
              <a:ext uri="{FF2B5EF4-FFF2-40B4-BE49-F238E27FC236}">
                <a16:creationId xmlns:a16="http://schemas.microsoft.com/office/drawing/2014/main" id="{ECAE3B65-03FE-4411-BEF4-C504EA66A971}"/>
              </a:ext>
            </a:extLst>
          </p:cNvPr>
          <p:cNvSpPr>
            <a:spLocks noGrp="1"/>
          </p:cNvSpPr>
          <p:nvPr>
            <p:ph sz="quarter" idx="1"/>
          </p:nvPr>
        </p:nvSpPr>
        <p:spPr/>
        <p:txBody>
          <a:bodyPr/>
          <a:lstStyle/>
          <a:p>
            <a:pPr algn="l"/>
            <a:r>
              <a:rPr lang="en-US" b="0" i="0" dirty="0">
                <a:solidFill>
                  <a:srgbClr val="000000"/>
                </a:solidFill>
                <a:effectLst/>
                <a:latin typeface="verdana" panose="020B0604030504040204" pitchFamily="34" charset="0"/>
              </a:rPr>
              <a:t>Let's see the simple example of batch processing in </a:t>
            </a:r>
            <a:r>
              <a:rPr lang="en-US" b="0" i="0" dirty="0" err="1">
                <a:solidFill>
                  <a:srgbClr val="000000"/>
                </a:solidFill>
                <a:effectLst/>
                <a:latin typeface="verdana" panose="020B0604030504040204" pitchFamily="34" charset="0"/>
              </a:rPr>
              <a:t>jdbc</a:t>
            </a:r>
            <a:r>
              <a:rPr lang="en-US" b="0" i="0" dirty="0">
                <a:solidFill>
                  <a:srgbClr val="000000"/>
                </a:solidFill>
                <a:effectLst/>
                <a:latin typeface="verdana" panose="020B0604030504040204" pitchFamily="34" charset="0"/>
              </a:rPr>
              <a:t>. </a:t>
            </a:r>
          </a:p>
          <a:p>
            <a:pPr algn="l"/>
            <a:endParaRPr lang="en-US" dirty="0">
              <a:solidFill>
                <a:srgbClr val="000000"/>
              </a:solidFill>
              <a:latin typeface="verdana" panose="020B0604030504040204" pitchFamily="34" charset="0"/>
            </a:endParaRPr>
          </a:p>
          <a:p>
            <a:pPr algn="l"/>
            <a:r>
              <a:rPr lang="en-US" b="0" i="0" dirty="0">
                <a:solidFill>
                  <a:srgbClr val="000000"/>
                </a:solidFill>
                <a:effectLst/>
                <a:latin typeface="verdana" panose="020B0604030504040204" pitchFamily="34" charset="0"/>
              </a:rPr>
              <a:t>It follows following steps:</a:t>
            </a:r>
          </a:p>
          <a:p>
            <a:pPr marL="457200" indent="-457200" algn="l">
              <a:buFont typeface="+mj-lt"/>
              <a:buAutoNum type="arabicPeriod"/>
            </a:pPr>
            <a:r>
              <a:rPr lang="en-US" b="0" dirty="0">
                <a:solidFill>
                  <a:srgbClr val="000000"/>
                </a:solidFill>
                <a:effectLst/>
                <a:latin typeface="verdana" panose="020B0604030504040204" pitchFamily="34" charset="0"/>
              </a:rPr>
              <a:t>Load the driver class</a:t>
            </a:r>
          </a:p>
          <a:p>
            <a:pPr marL="457200" indent="-457200" algn="l">
              <a:buFont typeface="+mj-lt"/>
              <a:buAutoNum type="arabicPeriod"/>
            </a:pPr>
            <a:r>
              <a:rPr lang="en-US" b="0" dirty="0">
                <a:solidFill>
                  <a:srgbClr val="000000"/>
                </a:solidFill>
                <a:effectLst/>
                <a:latin typeface="verdana" panose="020B0604030504040204" pitchFamily="34" charset="0"/>
              </a:rPr>
              <a:t>Create Connection</a:t>
            </a:r>
          </a:p>
          <a:p>
            <a:pPr marL="457200" indent="-457200" algn="l">
              <a:buFont typeface="+mj-lt"/>
              <a:buAutoNum type="arabicPeriod"/>
            </a:pPr>
            <a:r>
              <a:rPr lang="en-US" b="0" dirty="0">
                <a:solidFill>
                  <a:srgbClr val="000000"/>
                </a:solidFill>
                <a:effectLst/>
                <a:latin typeface="verdana" panose="020B0604030504040204" pitchFamily="34" charset="0"/>
              </a:rPr>
              <a:t>Create Statement</a:t>
            </a:r>
          </a:p>
          <a:p>
            <a:pPr marL="457200" indent="-457200" algn="l">
              <a:buFont typeface="+mj-lt"/>
              <a:buAutoNum type="arabicPeriod"/>
            </a:pPr>
            <a:r>
              <a:rPr lang="en-US" b="0" dirty="0">
                <a:solidFill>
                  <a:srgbClr val="000000"/>
                </a:solidFill>
                <a:effectLst/>
                <a:latin typeface="verdana" panose="020B0604030504040204" pitchFamily="34" charset="0"/>
              </a:rPr>
              <a:t>Add query in the batch</a:t>
            </a:r>
          </a:p>
          <a:p>
            <a:pPr marL="457200" indent="-457200" algn="l">
              <a:buFont typeface="+mj-lt"/>
              <a:buAutoNum type="arabicPeriod"/>
            </a:pPr>
            <a:r>
              <a:rPr lang="en-US" b="0" dirty="0">
                <a:solidFill>
                  <a:srgbClr val="000000"/>
                </a:solidFill>
                <a:effectLst/>
                <a:latin typeface="verdana" panose="020B0604030504040204" pitchFamily="34" charset="0"/>
              </a:rPr>
              <a:t>Execute Batch</a:t>
            </a:r>
          </a:p>
          <a:p>
            <a:pPr marL="457200" indent="-457200" algn="l">
              <a:buFont typeface="+mj-lt"/>
              <a:buAutoNum type="arabicPeriod"/>
            </a:pPr>
            <a:r>
              <a:rPr lang="en-US" b="0" dirty="0">
                <a:solidFill>
                  <a:srgbClr val="000000"/>
                </a:solidFill>
                <a:effectLst/>
                <a:latin typeface="verdana" panose="020B0604030504040204" pitchFamily="34" charset="0"/>
              </a:rPr>
              <a:t>Close Connection</a:t>
            </a:r>
          </a:p>
          <a:p>
            <a:endParaRPr lang="en-IN" dirty="0"/>
          </a:p>
        </p:txBody>
      </p:sp>
    </p:spTree>
    <p:extLst>
      <p:ext uri="{BB962C8B-B14F-4D97-AF65-F5344CB8AC3E}">
        <p14:creationId xmlns:p14="http://schemas.microsoft.com/office/powerpoint/2010/main" val="24758252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709A2-4002-4931-9DD0-11372A854DF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C4ECAB5-11BD-4060-8E2D-98902BB3E3AF}"/>
              </a:ext>
            </a:extLst>
          </p:cNvPr>
          <p:cNvSpPr>
            <a:spLocks noGrp="1"/>
          </p:cNvSpPr>
          <p:nvPr>
            <p:ph sz="quarter" idx="1"/>
          </p:nvPr>
        </p:nvSpPr>
        <p:spPr/>
        <p:txBody>
          <a:bodyPr>
            <a:normAutofit fontScale="62500" lnSpcReduction="20000"/>
          </a:bodyPr>
          <a:lstStyle/>
          <a:p>
            <a:pPr algn="l">
              <a:buFont typeface="+mj-lt"/>
              <a:buAutoNum type="arabicPeriod"/>
            </a:pPr>
            <a:r>
              <a:rPr lang="en-IN" b="1" i="0" dirty="0">
                <a:solidFill>
                  <a:srgbClr val="006699"/>
                </a:solidFill>
                <a:effectLst/>
                <a:latin typeface="verdana" panose="020B0604030504040204" pitchFamily="34" charset="0"/>
              </a:rPr>
              <a:t>import</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java.sql</a:t>
            </a: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FetchRecords</a:t>
            </a: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public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static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main(String </a:t>
            </a:r>
            <a:r>
              <a:rPr lang="en-IN" b="0" i="0" dirty="0" err="1">
                <a:solidFill>
                  <a:srgbClr val="000000"/>
                </a:solidFill>
                <a:effectLst/>
                <a:latin typeface="verdana" panose="020B0604030504040204" pitchFamily="34" charset="0"/>
              </a:rPr>
              <a:t>args</a:t>
            </a:r>
            <a:r>
              <a:rPr lang="en-IN" b="0" i="0" dirty="0">
                <a:solidFill>
                  <a:srgbClr val="000000"/>
                </a:solidFill>
                <a:effectLst/>
                <a:latin typeface="verdana" panose="020B0604030504040204" pitchFamily="34" charset="0"/>
              </a:rPr>
              <a:t>[])</a:t>
            </a:r>
            <a:r>
              <a:rPr lang="en-IN" b="1" i="0" dirty="0">
                <a:solidFill>
                  <a:srgbClr val="006699"/>
                </a:solidFill>
                <a:effectLst/>
                <a:latin typeface="verdana" panose="020B0604030504040204" pitchFamily="34" charset="0"/>
              </a:rPr>
              <a:t>throws</a:t>
            </a:r>
            <a:r>
              <a:rPr lang="en-IN" b="0" i="0" dirty="0">
                <a:solidFill>
                  <a:srgbClr val="000000"/>
                </a:solidFill>
                <a:effectLst/>
                <a:latin typeface="verdana" panose="020B0604030504040204" pitchFamily="34" charset="0"/>
              </a:rPr>
              <a:t> Exception{  </a:t>
            </a:r>
          </a:p>
          <a:p>
            <a:pPr algn="l">
              <a:buFont typeface="+mj-lt"/>
              <a:buAutoNum type="arabicPeriod"/>
            </a:pPr>
            <a:r>
              <a:rPr lang="en-IN" b="0" i="0" dirty="0" err="1">
                <a:solidFill>
                  <a:srgbClr val="000000"/>
                </a:solidFill>
                <a:effectLst/>
                <a:latin typeface="verdana" panose="020B0604030504040204" pitchFamily="34" charset="0"/>
              </a:rPr>
              <a:t>Class.forName</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a:t>
            </a:r>
            <a:r>
              <a:rPr lang="en-IN" b="0" i="0" dirty="0" err="1">
                <a:solidFill>
                  <a:srgbClr val="0000FF"/>
                </a:solidFill>
                <a:effectLst/>
                <a:latin typeface="verdana" panose="020B0604030504040204" pitchFamily="34" charset="0"/>
              </a:rPr>
              <a:t>oracle.jdbc.driver.OracleDriver</a:t>
            </a:r>
            <a:r>
              <a:rPr lang="en-IN" b="0" i="0" dirty="0">
                <a:solidFill>
                  <a:srgbClr val="0000FF"/>
                </a:solidFill>
                <a:effectLst/>
                <a:latin typeface="verdana" panose="020B0604030504040204" pitchFamily="34" charset="0"/>
              </a:rPr>
              <a:t>"</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Connection con=</a:t>
            </a:r>
            <a:r>
              <a:rPr lang="en-IN" b="0" i="0" dirty="0" err="1">
                <a:solidFill>
                  <a:srgbClr val="000000"/>
                </a:solidFill>
                <a:effectLst/>
                <a:latin typeface="verdana" panose="020B0604030504040204" pitchFamily="34" charset="0"/>
              </a:rPr>
              <a:t>DriverManager.getConnection</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a:t>
            </a:r>
            <a:r>
              <a:rPr lang="en-IN" b="0" i="0" dirty="0" err="1">
                <a:solidFill>
                  <a:srgbClr val="0000FF"/>
                </a:solidFill>
                <a:effectLst/>
                <a:latin typeface="verdana" panose="020B0604030504040204" pitchFamily="34" charset="0"/>
              </a:rPr>
              <a:t>jdbc:oracle:thin</a:t>
            </a:r>
            <a:r>
              <a:rPr lang="en-IN" b="0" i="0" dirty="0">
                <a:solidFill>
                  <a:srgbClr val="0000FF"/>
                </a:solidFill>
                <a:effectLst/>
                <a:latin typeface="verdana" panose="020B0604030504040204" pitchFamily="34" charset="0"/>
              </a:rPr>
              <a:t>:@localhost:1521:xe"</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"system"</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"oracle"</a:t>
            </a:r>
            <a:r>
              <a:rPr lang="en-IN" b="0" i="0" dirty="0">
                <a:solidFill>
                  <a:srgbClr val="000000"/>
                </a:solidFill>
                <a:effectLst/>
                <a:latin typeface="verdana" panose="020B0604030504040204" pitchFamily="34" charset="0"/>
              </a:rPr>
              <a:t>);  </a:t>
            </a:r>
          </a:p>
          <a:p>
            <a:pPr algn="l">
              <a:buFont typeface="+mj-lt"/>
              <a:buAutoNum type="arabicPeriod"/>
            </a:pPr>
            <a:r>
              <a:rPr lang="en-IN" b="0" i="0" dirty="0" err="1">
                <a:solidFill>
                  <a:srgbClr val="000000"/>
                </a:solidFill>
                <a:effectLst/>
                <a:latin typeface="verdana" panose="020B0604030504040204" pitchFamily="34" charset="0"/>
              </a:rPr>
              <a:t>con.setAutoCommit</a:t>
            </a:r>
            <a:r>
              <a:rPr lang="en-IN" b="0" i="0" dirty="0">
                <a:solidFill>
                  <a:srgbClr val="000000"/>
                </a:solidFill>
                <a:effectLst/>
                <a:latin typeface="verdana" panose="020B0604030504040204" pitchFamily="34" charset="0"/>
              </a:rPr>
              <a:t>(</a:t>
            </a:r>
            <a:r>
              <a:rPr lang="en-IN" b="1" i="0" dirty="0">
                <a:solidFill>
                  <a:srgbClr val="006699"/>
                </a:solidFill>
                <a:effectLst/>
                <a:latin typeface="verdana" panose="020B0604030504040204" pitchFamily="34" charset="0"/>
              </a:rPr>
              <a:t>false</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Statement </a:t>
            </a:r>
            <a:r>
              <a:rPr lang="en-IN" b="0" i="0" dirty="0" err="1">
                <a:solidFill>
                  <a:srgbClr val="000000"/>
                </a:solidFill>
                <a:effectLst/>
                <a:latin typeface="verdana" panose="020B0604030504040204" pitchFamily="34" charset="0"/>
              </a:rPr>
              <a:t>stmt</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con.createStatement</a:t>
            </a:r>
            <a:r>
              <a:rPr lang="en-IN" b="0" i="0" dirty="0">
                <a:solidFill>
                  <a:srgbClr val="000000"/>
                </a:solidFill>
                <a:effectLst/>
                <a:latin typeface="verdana" panose="020B0604030504040204" pitchFamily="34" charset="0"/>
              </a:rPr>
              <a:t>();  </a:t>
            </a:r>
          </a:p>
          <a:p>
            <a:pPr algn="l">
              <a:buFont typeface="+mj-lt"/>
              <a:buAutoNum type="arabicPeriod"/>
            </a:pPr>
            <a:r>
              <a:rPr lang="en-IN" b="0" i="0" dirty="0" err="1">
                <a:solidFill>
                  <a:srgbClr val="000000"/>
                </a:solidFill>
                <a:effectLst/>
                <a:latin typeface="verdana" panose="020B0604030504040204" pitchFamily="34" charset="0"/>
              </a:rPr>
              <a:t>stmt.addBatch</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"insert into user420 values(190,'abhi',40000)"</a:t>
            </a:r>
            <a:r>
              <a:rPr lang="en-IN" b="0" i="0" dirty="0">
                <a:solidFill>
                  <a:srgbClr val="000000"/>
                </a:solidFill>
                <a:effectLst/>
                <a:latin typeface="verdana" panose="020B0604030504040204" pitchFamily="34" charset="0"/>
              </a:rPr>
              <a:t>);  </a:t>
            </a:r>
          </a:p>
          <a:p>
            <a:pPr algn="l">
              <a:buFont typeface="+mj-lt"/>
              <a:buAutoNum type="arabicPeriod"/>
            </a:pPr>
            <a:r>
              <a:rPr lang="en-IN" b="0" i="0" dirty="0" err="1">
                <a:solidFill>
                  <a:srgbClr val="000000"/>
                </a:solidFill>
                <a:effectLst/>
                <a:latin typeface="verdana" panose="020B0604030504040204" pitchFamily="34" charset="0"/>
              </a:rPr>
              <a:t>stmt.addBatch</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"insert into user420 values(191,'umesh',50000)"</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err="1">
                <a:solidFill>
                  <a:srgbClr val="000000"/>
                </a:solidFill>
                <a:effectLst/>
                <a:latin typeface="verdana" panose="020B0604030504040204" pitchFamily="34" charset="0"/>
              </a:rPr>
              <a:t>stmt.executeBatch</a:t>
            </a:r>
            <a:r>
              <a:rPr lang="en-IN" b="0" i="0" dirty="0">
                <a:solidFill>
                  <a:srgbClr val="000000"/>
                </a:solidFill>
                <a:effectLst/>
                <a:latin typeface="verdana" panose="020B0604030504040204" pitchFamily="34" charset="0"/>
              </a:rPr>
              <a:t>();</a:t>
            </a:r>
            <a:r>
              <a:rPr lang="en-IN" b="0" i="0" dirty="0">
                <a:solidFill>
                  <a:srgbClr val="008200"/>
                </a:solidFill>
                <a:effectLst/>
                <a:latin typeface="verdana" panose="020B0604030504040204" pitchFamily="34" charset="0"/>
              </a:rPr>
              <a:t>//executing the batch</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err="1">
                <a:solidFill>
                  <a:srgbClr val="000000"/>
                </a:solidFill>
                <a:effectLst/>
                <a:latin typeface="verdana" panose="020B0604030504040204" pitchFamily="34" charset="0"/>
              </a:rPr>
              <a:t>con.commit</a:t>
            </a:r>
            <a:r>
              <a:rPr lang="en-IN" b="0" i="0" dirty="0">
                <a:solidFill>
                  <a:srgbClr val="000000"/>
                </a:solidFill>
                <a:effectLst/>
                <a:latin typeface="verdana" panose="020B0604030504040204" pitchFamily="34" charset="0"/>
              </a:rPr>
              <a:t>();  </a:t>
            </a:r>
          </a:p>
          <a:p>
            <a:pPr algn="l">
              <a:buFont typeface="+mj-lt"/>
              <a:buAutoNum type="arabicPeriod"/>
            </a:pPr>
            <a:r>
              <a:rPr lang="en-IN" b="0" i="0" dirty="0" err="1">
                <a:solidFill>
                  <a:srgbClr val="000000"/>
                </a:solidFill>
                <a:effectLst/>
                <a:latin typeface="verdana" panose="020B0604030504040204" pitchFamily="34" charset="0"/>
              </a:rPr>
              <a:t>con.close</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endParaRPr lang="en-IN" dirty="0"/>
          </a:p>
        </p:txBody>
      </p:sp>
    </p:spTree>
    <p:extLst>
      <p:ext uri="{BB962C8B-B14F-4D97-AF65-F5344CB8AC3E}">
        <p14:creationId xmlns:p14="http://schemas.microsoft.com/office/powerpoint/2010/main" val="10682859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9D742-1EA9-4BA5-9535-9EA6807E7935}"/>
              </a:ext>
            </a:extLst>
          </p:cNvPr>
          <p:cNvSpPr>
            <a:spLocks noGrp="1"/>
          </p:cNvSpPr>
          <p:nvPr>
            <p:ph type="title"/>
          </p:nvPr>
        </p:nvSpPr>
        <p:spPr/>
        <p:txBody>
          <a:bodyPr>
            <a:normAutofit fontScale="90000"/>
          </a:bodyPr>
          <a:lstStyle/>
          <a:p>
            <a:r>
              <a:rPr lang="en-US" b="0" dirty="0">
                <a:solidFill>
                  <a:srgbClr val="610B4B"/>
                </a:solidFill>
                <a:effectLst/>
                <a:latin typeface="tahoma" panose="020B0604030504040204" pitchFamily="34" charset="0"/>
              </a:rPr>
              <a:t>Example of batch processing using </a:t>
            </a:r>
            <a:r>
              <a:rPr lang="en-US" b="0" dirty="0" err="1">
                <a:solidFill>
                  <a:srgbClr val="610B4B"/>
                </a:solidFill>
                <a:effectLst/>
                <a:latin typeface="tahoma" panose="020B0604030504040204" pitchFamily="34" charset="0"/>
              </a:rPr>
              <a:t>PreparedStatement</a:t>
            </a:r>
            <a:br>
              <a:rPr lang="en-US" b="0" dirty="0">
                <a:solidFill>
                  <a:srgbClr val="610B4B"/>
                </a:solidFill>
                <a:effectLst/>
                <a:latin typeface="tahoma" panose="020B0604030504040204" pitchFamily="34" charset="0"/>
              </a:rPr>
            </a:br>
            <a:endParaRPr lang="en-IN" dirty="0"/>
          </a:p>
        </p:txBody>
      </p:sp>
      <p:sp>
        <p:nvSpPr>
          <p:cNvPr id="3" name="Content Placeholder 2">
            <a:extLst>
              <a:ext uri="{FF2B5EF4-FFF2-40B4-BE49-F238E27FC236}">
                <a16:creationId xmlns:a16="http://schemas.microsoft.com/office/drawing/2014/main" id="{44611063-5E5C-47C1-B4AA-B86493F342BA}"/>
              </a:ext>
            </a:extLst>
          </p:cNvPr>
          <p:cNvSpPr>
            <a:spLocks noGrp="1"/>
          </p:cNvSpPr>
          <p:nvPr>
            <p:ph sz="quarter" idx="1"/>
          </p:nvPr>
        </p:nvSpPr>
        <p:spPr>
          <a:xfrm>
            <a:off x="457200" y="990600"/>
            <a:ext cx="7467600" cy="5867400"/>
          </a:xfrm>
        </p:spPr>
        <p:txBody>
          <a:bodyPr>
            <a:normAutofit fontScale="32500" lnSpcReduction="20000"/>
          </a:bodyPr>
          <a:lstStyle/>
          <a:p>
            <a:pPr algn="l">
              <a:buFont typeface="+mj-lt"/>
              <a:buAutoNum type="arabicPeriod"/>
            </a:pPr>
            <a:r>
              <a:rPr lang="en-IN" b="1" i="0" dirty="0">
                <a:solidFill>
                  <a:srgbClr val="006699"/>
                </a:solidFill>
                <a:effectLst/>
                <a:latin typeface="verdana" panose="020B0604030504040204" pitchFamily="34" charset="0"/>
              </a:rPr>
              <a:t>import</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java.sql</a:t>
            </a: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import</a:t>
            </a:r>
            <a:r>
              <a:rPr lang="en-IN" b="0" i="0" dirty="0">
                <a:solidFill>
                  <a:srgbClr val="000000"/>
                </a:solidFill>
                <a:effectLst/>
                <a:latin typeface="verdana" panose="020B0604030504040204" pitchFamily="34" charset="0"/>
              </a:rPr>
              <a:t> java.io.*;  </a:t>
            </a:r>
          </a:p>
          <a:p>
            <a:pPr algn="l">
              <a:buFont typeface="+mj-lt"/>
              <a:buAutoNum type="arabicPeriod"/>
            </a:pPr>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BP{  </a:t>
            </a:r>
          </a:p>
          <a:p>
            <a:pPr algn="l">
              <a:buFont typeface="+mj-lt"/>
              <a:buAutoNum type="arabicPeriod"/>
            </a:pPr>
            <a:r>
              <a:rPr lang="en-IN" b="1" i="0" dirty="0">
                <a:solidFill>
                  <a:srgbClr val="006699"/>
                </a:solidFill>
                <a:effectLst/>
                <a:latin typeface="verdana" panose="020B0604030504040204" pitchFamily="34" charset="0"/>
              </a:rPr>
              <a:t>public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static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main(String </a:t>
            </a:r>
            <a:r>
              <a:rPr lang="en-IN" b="0" i="0" dirty="0" err="1">
                <a:solidFill>
                  <a:srgbClr val="000000"/>
                </a:solidFill>
                <a:effectLst/>
                <a:latin typeface="verdana" panose="020B0604030504040204" pitchFamily="34" charset="0"/>
              </a:rPr>
              <a:t>args</a:t>
            </a: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try</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Class.forName</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a:t>
            </a:r>
            <a:r>
              <a:rPr lang="en-IN" b="0" i="0" dirty="0" err="1">
                <a:solidFill>
                  <a:srgbClr val="0000FF"/>
                </a:solidFill>
                <a:effectLst/>
                <a:latin typeface="verdana" panose="020B0604030504040204" pitchFamily="34" charset="0"/>
              </a:rPr>
              <a:t>oracle.jdbc.driver.OracleDriver</a:t>
            </a:r>
            <a:r>
              <a:rPr lang="en-IN" b="0" i="0" dirty="0">
                <a:solidFill>
                  <a:srgbClr val="0000FF"/>
                </a:solidFill>
                <a:effectLst/>
                <a:latin typeface="verdana" panose="020B0604030504040204" pitchFamily="34" charset="0"/>
              </a:rPr>
              <a:t>"</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Connection con=</a:t>
            </a:r>
            <a:r>
              <a:rPr lang="en-IN" b="0" i="0" dirty="0" err="1">
                <a:solidFill>
                  <a:srgbClr val="000000"/>
                </a:solidFill>
                <a:effectLst/>
                <a:latin typeface="verdana" panose="020B0604030504040204" pitchFamily="34" charset="0"/>
              </a:rPr>
              <a:t>DriverManager.getConnection</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a:t>
            </a:r>
            <a:r>
              <a:rPr lang="en-IN" b="0" i="0" dirty="0" err="1">
                <a:solidFill>
                  <a:srgbClr val="0000FF"/>
                </a:solidFill>
                <a:effectLst/>
                <a:latin typeface="verdana" panose="020B0604030504040204" pitchFamily="34" charset="0"/>
              </a:rPr>
              <a:t>jdbc:oracle:thin</a:t>
            </a:r>
            <a:r>
              <a:rPr lang="en-IN" b="0" i="0" dirty="0">
                <a:solidFill>
                  <a:srgbClr val="0000FF"/>
                </a:solidFill>
                <a:effectLst/>
                <a:latin typeface="verdana" panose="020B0604030504040204" pitchFamily="34" charset="0"/>
              </a:rPr>
              <a:t>:@localhost:1521:xe"</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"system"</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"oracle"</a:t>
            </a:r>
            <a:r>
              <a:rPr lang="en-IN" b="0" i="0" dirty="0">
                <a:solidFill>
                  <a:srgbClr val="000000"/>
                </a:solidFill>
                <a:effectLst/>
                <a:latin typeface="verdana" panose="020B0604030504040204" pitchFamily="34" charset="0"/>
              </a:rPr>
              <a:t>);  </a:t>
            </a:r>
          </a:p>
          <a:p>
            <a:pPr algn="l">
              <a:buFont typeface="+mj-lt"/>
              <a:buAutoNum type="arabicPeriod"/>
            </a:pPr>
            <a:r>
              <a:rPr lang="en-IN" b="0" i="0" dirty="0" err="1">
                <a:solidFill>
                  <a:srgbClr val="000000"/>
                </a:solidFill>
                <a:effectLst/>
                <a:latin typeface="verdana" panose="020B0604030504040204" pitchFamily="34" charset="0"/>
              </a:rPr>
              <a:t>PreparedStatement</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ps</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con.prepareStatement</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"insert into user420 values(?,?,?)"</a:t>
            </a:r>
            <a:r>
              <a:rPr lang="en-IN" b="0" i="0" dirty="0">
                <a:solidFill>
                  <a:srgbClr val="000000"/>
                </a:solidFill>
                <a:effectLst/>
                <a:latin typeface="verdana" panose="020B0604030504040204" pitchFamily="34" charset="0"/>
              </a:rPr>
              <a:t>);  </a:t>
            </a:r>
          </a:p>
          <a:p>
            <a:pPr algn="l">
              <a:buFont typeface="+mj-lt"/>
              <a:buAutoNum type="arabicPeriod"/>
            </a:pPr>
            <a:r>
              <a:rPr lang="en-IN" b="0" i="0" dirty="0" err="1">
                <a:solidFill>
                  <a:srgbClr val="000000"/>
                </a:solidFill>
                <a:effectLst/>
                <a:latin typeface="verdana" panose="020B0604030504040204" pitchFamily="34" charset="0"/>
              </a:rPr>
              <a:t>BufferedReader</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br</a:t>
            </a:r>
            <a:r>
              <a:rPr lang="en-IN" b="0" i="0" dirty="0">
                <a:solidFill>
                  <a:srgbClr val="000000"/>
                </a:solidFill>
                <a:effectLst/>
                <a:latin typeface="verdana" panose="020B0604030504040204" pitchFamily="34" charset="0"/>
              </a:rPr>
              <a:t>=</a:t>
            </a:r>
            <a:r>
              <a:rPr lang="en-IN" b="1" i="0" dirty="0">
                <a:solidFill>
                  <a:srgbClr val="006699"/>
                </a:solidFill>
                <a:effectLst/>
                <a:latin typeface="verdana" panose="020B0604030504040204" pitchFamily="34" charset="0"/>
              </a:rPr>
              <a:t>new</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BufferedReader</a:t>
            </a:r>
            <a:r>
              <a:rPr lang="en-IN" b="0" i="0" dirty="0">
                <a:solidFill>
                  <a:srgbClr val="000000"/>
                </a:solidFill>
                <a:effectLst/>
                <a:latin typeface="verdana" panose="020B0604030504040204" pitchFamily="34" charset="0"/>
              </a:rPr>
              <a:t>(</a:t>
            </a:r>
            <a:r>
              <a:rPr lang="en-IN" b="1" i="0" dirty="0">
                <a:solidFill>
                  <a:srgbClr val="006699"/>
                </a:solidFill>
                <a:effectLst/>
                <a:latin typeface="verdana" panose="020B0604030504040204" pitchFamily="34" charset="0"/>
              </a:rPr>
              <a:t>new</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InputStreamReader</a:t>
            </a:r>
            <a:r>
              <a:rPr lang="en-IN" b="0" i="0" dirty="0">
                <a:solidFill>
                  <a:srgbClr val="000000"/>
                </a:solidFill>
                <a:effectLst/>
                <a:latin typeface="verdana" panose="020B0604030504040204" pitchFamily="34" charset="0"/>
              </a:rPr>
              <a:t>(System.in));  </a:t>
            </a:r>
          </a:p>
          <a:p>
            <a:pPr algn="l">
              <a:buFont typeface="+mj-lt"/>
              <a:buAutoNum type="arabicPeriod"/>
            </a:pPr>
            <a:r>
              <a:rPr lang="en-IN" b="1" i="0" dirty="0">
                <a:solidFill>
                  <a:srgbClr val="006699"/>
                </a:solidFill>
                <a:effectLst/>
                <a:latin typeface="verdana" panose="020B0604030504040204" pitchFamily="34" charset="0"/>
              </a:rPr>
              <a:t>while</a:t>
            </a:r>
            <a:r>
              <a:rPr lang="en-IN" b="0" i="0" dirty="0">
                <a:solidFill>
                  <a:srgbClr val="000000"/>
                </a:solidFill>
                <a:effectLst/>
                <a:latin typeface="verdana" panose="020B0604030504040204" pitchFamily="34" charset="0"/>
              </a:rPr>
              <a:t>(</a:t>
            </a:r>
            <a:r>
              <a:rPr lang="en-IN" b="1" i="0" dirty="0">
                <a:solidFill>
                  <a:srgbClr val="006699"/>
                </a:solidFill>
                <a:effectLst/>
                <a:latin typeface="verdana" panose="020B0604030504040204" pitchFamily="34" charset="0"/>
              </a:rPr>
              <a:t>true</a:t>
            </a:r>
            <a:r>
              <a:rPr lang="en-IN" b="0" i="0" dirty="0">
                <a:solidFill>
                  <a:srgbClr val="000000"/>
                </a:solidFill>
                <a:effectLst/>
                <a:latin typeface="verdana" panose="020B0604030504040204" pitchFamily="34" charset="0"/>
              </a:rPr>
              <a:t>){  </a:t>
            </a:r>
          </a:p>
          <a:p>
            <a:pPr algn="l">
              <a:buFont typeface="+mj-lt"/>
              <a:buAutoNum type="arabicPeriod"/>
            </a:pPr>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"enter id"</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String s1=</a:t>
            </a:r>
            <a:r>
              <a:rPr lang="en-IN" b="0" i="0" dirty="0" err="1">
                <a:solidFill>
                  <a:srgbClr val="000000"/>
                </a:solidFill>
                <a:effectLst/>
                <a:latin typeface="verdana" panose="020B0604030504040204" pitchFamily="34" charset="0"/>
              </a:rPr>
              <a:t>br.readLine</a:t>
            </a: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int</a:t>
            </a:r>
            <a:r>
              <a:rPr lang="en-IN" b="0" i="0" dirty="0">
                <a:solidFill>
                  <a:srgbClr val="000000"/>
                </a:solidFill>
                <a:effectLst/>
                <a:latin typeface="verdana" panose="020B0604030504040204" pitchFamily="34" charset="0"/>
              </a:rPr>
              <a:t> id=</a:t>
            </a:r>
            <a:r>
              <a:rPr lang="en-IN" b="0" i="0" dirty="0" err="1">
                <a:solidFill>
                  <a:srgbClr val="000000"/>
                </a:solidFill>
                <a:effectLst/>
                <a:latin typeface="verdana" panose="020B0604030504040204" pitchFamily="34" charset="0"/>
              </a:rPr>
              <a:t>Integer.parseInt</a:t>
            </a:r>
            <a:r>
              <a:rPr lang="en-IN" b="0" i="0" dirty="0">
                <a:solidFill>
                  <a:srgbClr val="000000"/>
                </a:solidFill>
                <a:effectLst/>
                <a:latin typeface="verdana" panose="020B0604030504040204" pitchFamily="34" charset="0"/>
              </a:rPr>
              <a:t>(s1);  </a:t>
            </a:r>
          </a:p>
          <a:p>
            <a:pPr algn="l">
              <a:buFont typeface="+mj-lt"/>
              <a:buAutoNum type="arabicPeriod"/>
            </a:pPr>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"enter name"</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String name=</a:t>
            </a:r>
            <a:r>
              <a:rPr lang="en-IN" b="0" i="0" dirty="0" err="1">
                <a:solidFill>
                  <a:srgbClr val="000000"/>
                </a:solidFill>
                <a:effectLst/>
                <a:latin typeface="verdana" panose="020B0604030504040204" pitchFamily="34" charset="0"/>
              </a:rPr>
              <a:t>br.readLine</a:t>
            </a:r>
            <a:r>
              <a:rPr lang="en-IN" b="0" i="0" dirty="0">
                <a:solidFill>
                  <a:srgbClr val="000000"/>
                </a:solidFill>
                <a:effectLst/>
                <a:latin typeface="verdana" panose="020B0604030504040204" pitchFamily="34" charset="0"/>
              </a:rPr>
              <a:t>();  </a:t>
            </a:r>
          </a:p>
          <a:p>
            <a:pPr algn="l">
              <a:buFont typeface="+mj-lt"/>
              <a:buAutoNum type="arabicPeriod"/>
            </a:pPr>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"enter salary"</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String s3=</a:t>
            </a:r>
            <a:r>
              <a:rPr lang="en-IN" b="0" i="0" dirty="0" err="1">
                <a:solidFill>
                  <a:srgbClr val="000000"/>
                </a:solidFill>
                <a:effectLst/>
                <a:latin typeface="verdana" panose="020B0604030504040204" pitchFamily="34" charset="0"/>
              </a:rPr>
              <a:t>br.readLine</a:t>
            </a: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int</a:t>
            </a:r>
            <a:r>
              <a:rPr lang="en-IN" b="0" i="0" dirty="0">
                <a:solidFill>
                  <a:srgbClr val="000000"/>
                </a:solidFill>
                <a:effectLst/>
                <a:latin typeface="verdana" panose="020B0604030504040204" pitchFamily="34" charset="0"/>
              </a:rPr>
              <a:t> salary=</a:t>
            </a:r>
            <a:r>
              <a:rPr lang="en-IN" b="0" i="0" dirty="0" err="1">
                <a:solidFill>
                  <a:srgbClr val="000000"/>
                </a:solidFill>
                <a:effectLst/>
                <a:latin typeface="verdana" panose="020B0604030504040204" pitchFamily="34" charset="0"/>
              </a:rPr>
              <a:t>Integer.parseInt</a:t>
            </a:r>
            <a:r>
              <a:rPr lang="en-IN" b="0" i="0" dirty="0">
                <a:solidFill>
                  <a:srgbClr val="000000"/>
                </a:solidFill>
                <a:effectLst/>
                <a:latin typeface="verdana" panose="020B0604030504040204" pitchFamily="34" charset="0"/>
              </a:rPr>
              <a:t>(s3);  </a:t>
            </a:r>
          </a:p>
          <a:p>
            <a:pPr algn="l">
              <a:buFont typeface="+mj-lt"/>
              <a:buAutoNum type="arabicPeriod"/>
            </a:pPr>
            <a:r>
              <a:rPr lang="en-IN" b="0" i="0" dirty="0" err="1">
                <a:solidFill>
                  <a:srgbClr val="000000"/>
                </a:solidFill>
                <a:effectLst/>
                <a:latin typeface="verdana" panose="020B0604030504040204" pitchFamily="34" charset="0"/>
              </a:rPr>
              <a:t>ps.setInt</a:t>
            </a:r>
            <a:r>
              <a:rPr lang="en-IN" b="0" i="0" dirty="0">
                <a:solidFill>
                  <a:srgbClr val="000000"/>
                </a:solidFill>
                <a:effectLst/>
                <a:latin typeface="verdana" panose="020B0604030504040204" pitchFamily="34" charset="0"/>
              </a:rPr>
              <a:t>(</a:t>
            </a:r>
            <a:r>
              <a:rPr lang="en-IN" b="0" i="0" dirty="0">
                <a:solidFill>
                  <a:srgbClr val="C00000"/>
                </a:solidFill>
                <a:effectLst/>
                <a:latin typeface="verdana" panose="020B0604030504040204" pitchFamily="34" charset="0"/>
              </a:rPr>
              <a:t>1</a:t>
            </a:r>
            <a:r>
              <a:rPr lang="en-IN" b="0" i="0" dirty="0">
                <a:solidFill>
                  <a:srgbClr val="000000"/>
                </a:solidFill>
                <a:effectLst/>
                <a:latin typeface="verdana" panose="020B0604030504040204" pitchFamily="34" charset="0"/>
              </a:rPr>
              <a:t>,id);  </a:t>
            </a:r>
          </a:p>
          <a:p>
            <a:pPr algn="l">
              <a:buFont typeface="+mj-lt"/>
              <a:buAutoNum type="arabicPeriod"/>
            </a:pPr>
            <a:r>
              <a:rPr lang="en-IN" b="0" i="0" dirty="0" err="1">
                <a:solidFill>
                  <a:srgbClr val="000000"/>
                </a:solidFill>
                <a:effectLst/>
                <a:latin typeface="verdana" panose="020B0604030504040204" pitchFamily="34" charset="0"/>
              </a:rPr>
              <a:t>ps.setString</a:t>
            </a:r>
            <a:r>
              <a:rPr lang="en-IN" b="0" i="0" dirty="0">
                <a:solidFill>
                  <a:srgbClr val="000000"/>
                </a:solidFill>
                <a:effectLst/>
                <a:latin typeface="verdana" panose="020B0604030504040204" pitchFamily="34" charset="0"/>
              </a:rPr>
              <a:t>(</a:t>
            </a:r>
            <a:r>
              <a:rPr lang="en-IN" b="0" i="0" dirty="0">
                <a:solidFill>
                  <a:srgbClr val="C00000"/>
                </a:solidFill>
                <a:effectLst/>
                <a:latin typeface="verdana" panose="020B0604030504040204" pitchFamily="34" charset="0"/>
              </a:rPr>
              <a:t>2</a:t>
            </a:r>
            <a:r>
              <a:rPr lang="en-IN" b="0" i="0" dirty="0">
                <a:solidFill>
                  <a:srgbClr val="000000"/>
                </a:solidFill>
                <a:effectLst/>
                <a:latin typeface="verdana" panose="020B0604030504040204" pitchFamily="34" charset="0"/>
              </a:rPr>
              <a:t>,name);  </a:t>
            </a:r>
          </a:p>
          <a:p>
            <a:pPr algn="l">
              <a:buFont typeface="+mj-lt"/>
              <a:buAutoNum type="arabicPeriod"/>
            </a:pPr>
            <a:r>
              <a:rPr lang="en-IN" b="0" i="0" dirty="0" err="1">
                <a:solidFill>
                  <a:srgbClr val="000000"/>
                </a:solidFill>
                <a:effectLst/>
                <a:latin typeface="verdana" panose="020B0604030504040204" pitchFamily="34" charset="0"/>
              </a:rPr>
              <a:t>ps.setInt</a:t>
            </a:r>
            <a:r>
              <a:rPr lang="en-IN" b="0" i="0" dirty="0">
                <a:solidFill>
                  <a:srgbClr val="000000"/>
                </a:solidFill>
                <a:effectLst/>
                <a:latin typeface="verdana" panose="020B0604030504040204" pitchFamily="34" charset="0"/>
              </a:rPr>
              <a:t>(</a:t>
            </a:r>
            <a:r>
              <a:rPr lang="en-IN" b="0" i="0" dirty="0">
                <a:solidFill>
                  <a:srgbClr val="C00000"/>
                </a:solidFill>
                <a:effectLst/>
                <a:latin typeface="verdana" panose="020B0604030504040204" pitchFamily="34" charset="0"/>
              </a:rPr>
              <a:t>3</a:t>
            </a:r>
            <a:r>
              <a:rPr lang="en-IN" b="0" i="0" dirty="0">
                <a:solidFill>
                  <a:srgbClr val="000000"/>
                </a:solidFill>
                <a:effectLst/>
                <a:latin typeface="verdana" panose="020B0604030504040204" pitchFamily="34" charset="0"/>
              </a:rPr>
              <a:t>,salary);  </a:t>
            </a:r>
          </a:p>
          <a:p>
            <a:pPr algn="l">
              <a:buFont typeface="+mj-lt"/>
              <a:buAutoNum type="arabicPeriod"/>
            </a:pPr>
            <a:r>
              <a:rPr lang="en-IN" b="0" i="0" dirty="0" err="1">
                <a:solidFill>
                  <a:srgbClr val="000000"/>
                </a:solidFill>
                <a:effectLst/>
                <a:latin typeface="verdana" panose="020B0604030504040204" pitchFamily="34" charset="0"/>
              </a:rPr>
              <a:t>ps.addBatch</a:t>
            </a:r>
            <a:r>
              <a:rPr lang="en-IN" b="0" i="0" dirty="0">
                <a:solidFill>
                  <a:srgbClr val="000000"/>
                </a:solidFill>
                <a:effectLst/>
                <a:latin typeface="verdana" panose="020B0604030504040204" pitchFamily="34" charset="0"/>
              </a:rPr>
              <a:t>();  </a:t>
            </a:r>
          </a:p>
          <a:p>
            <a:pPr algn="l">
              <a:buFont typeface="+mj-lt"/>
              <a:buAutoNum type="arabicPeriod"/>
            </a:pPr>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"Want to add more records y/n"</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String </a:t>
            </a:r>
            <a:r>
              <a:rPr lang="en-IN" b="0" i="0" dirty="0" err="1">
                <a:solidFill>
                  <a:srgbClr val="000000"/>
                </a:solidFill>
                <a:effectLst/>
                <a:latin typeface="verdana" panose="020B0604030504040204" pitchFamily="34" charset="0"/>
              </a:rPr>
              <a:t>ans</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br.readLine</a:t>
            </a: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if</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ans.equals</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"n"</a:t>
            </a: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break</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err="1">
                <a:solidFill>
                  <a:srgbClr val="000000"/>
                </a:solidFill>
                <a:effectLst/>
                <a:latin typeface="verdana" panose="020B0604030504040204" pitchFamily="34" charset="0"/>
              </a:rPr>
              <a:t>ps.executeBatch</a:t>
            </a:r>
            <a:r>
              <a:rPr lang="en-IN" b="0" i="0" dirty="0">
                <a:solidFill>
                  <a:srgbClr val="000000"/>
                </a:solidFill>
                <a:effectLst/>
                <a:latin typeface="verdana" panose="020B0604030504040204" pitchFamily="34" charset="0"/>
              </a:rPr>
              <a:t>();  </a:t>
            </a:r>
          </a:p>
          <a:p>
            <a:pPr algn="l">
              <a:buFont typeface="+mj-lt"/>
              <a:buAutoNum type="arabicPeriod"/>
            </a:pPr>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"record successfully saved"</a:t>
            </a:r>
            <a:r>
              <a:rPr lang="en-IN" b="0" i="0" dirty="0">
                <a:solidFill>
                  <a:srgbClr val="000000"/>
                </a:solidFill>
                <a:effectLst/>
                <a:latin typeface="verdana" panose="020B0604030504040204" pitchFamily="34" charset="0"/>
              </a:rPr>
              <a:t>);  </a:t>
            </a:r>
          </a:p>
          <a:p>
            <a:pPr algn="l">
              <a:buFont typeface="+mj-lt"/>
              <a:buAutoNum type="arabicPeriod"/>
            </a:pPr>
            <a:r>
              <a:rPr lang="en-IN" b="0" i="0" dirty="0" err="1">
                <a:solidFill>
                  <a:srgbClr val="000000"/>
                </a:solidFill>
                <a:effectLst/>
                <a:latin typeface="verdana" panose="020B0604030504040204" pitchFamily="34" charset="0"/>
              </a:rPr>
              <a:t>con.close</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a:t>
            </a:r>
            <a:r>
              <a:rPr lang="en-IN" b="1" i="0" dirty="0">
                <a:solidFill>
                  <a:srgbClr val="006699"/>
                </a:solidFill>
                <a:effectLst/>
                <a:latin typeface="verdana" panose="020B0604030504040204" pitchFamily="34" charset="0"/>
              </a:rPr>
              <a:t>catch</a:t>
            </a:r>
            <a:r>
              <a:rPr lang="en-IN" b="0" i="0" dirty="0">
                <a:solidFill>
                  <a:srgbClr val="000000"/>
                </a:solidFill>
                <a:effectLst/>
                <a:latin typeface="verdana" panose="020B0604030504040204" pitchFamily="34" charset="0"/>
              </a:rPr>
              <a:t>(Exception e){</a:t>
            </a:r>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(e</a:t>
            </a:r>
            <a:r>
              <a:rPr lang="en-IN" b="0" i="0">
                <a:solidFill>
                  <a:srgbClr val="000000"/>
                </a:solidFill>
                <a:effectLst/>
                <a:latin typeface="verdana" panose="020B0604030504040204" pitchFamily="34" charset="0"/>
              </a:rPr>
              <a:t>);}  </a:t>
            </a:r>
          </a:p>
          <a:p>
            <a:pPr algn="l">
              <a:buFont typeface="+mj-lt"/>
              <a:buAutoNum type="arabicPeriod"/>
            </a:pPr>
            <a:r>
              <a:rPr lang="en-IN" b="0" i="0">
                <a:solidFill>
                  <a:srgbClr val="000000"/>
                </a:solidFill>
                <a:effectLst/>
                <a:latin typeface="verdana" panose="020B0604030504040204" pitchFamily="34" charset="0"/>
              </a:rPr>
              <a:t>}}  </a:t>
            </a:r>
            <a:endParaRPr lang="en-IN"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30314968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ea typeface="標楷體" pitchFamily="65" charset="-120"/>
              </a:rPr>
              <a:t>JDBC references</a:t>
            </a:r>
            <a:endParaRPr lang="en-US" dirty="0"/>
          </a:p>
        </p:txBody>
      </p:sp>
      <p:sp>
        <p:nvSpPr>
          <p:cNvPr id="3" name="Content Placeholder 2"/>
          <p:cNvSpPr>
            <a:spLocks noGrp="1"/>
          </p:cNvSpPr>
          <p:nvPr>
            <p:ph sz="quarter" idx="1"/>
          </p:nvPr>
        </p:nvSpPr>
        <p:spPr/>
        <p:txBody>
          <a:bodyPr/>
          <a:lstStyle/>
          <a:p>
            <a:pPr>
              <a:lnSpc>
                <a:spcPct val="90000"/>
              </a:lnSpc>
            </a:pPr>
            <a:r>
              <a:rPr lang="en-US" altLang="zh-TW" sz="2100" dirty="0">
                <a:ea typeface="標楷體" pitchFamily="65" charset="-120"/>
              </a:rPr>
              <a:t>JDBC Data Access API – JDBC Technology Homepage</a:t>
            </a:r>
          </a:p>
          <a:p>
            <a:pPr lvl="1">
              <a:lnSpc>
                <a:spcPct val="90000"/>
              </a:lnSpc>
            </a:pPr>
            <a:r>
              <a:rPr lang="en-US" altLang="zh-TW" sz="1900" dirty="0">
                <a:ea typeface="標楷體" pitchFamily="65" charset="-120"/>
                <a:hlinkClick r:id="rId2"/>
              </a:rPr>
              <a:t>http://java.sun.com/products/jdbc/index.html</a:t>
            </a:r>
            <a:endParaRPr lang="en-US" altLang="zh-TW" sz="1900" dirty="0">
              <a:ea typeface="標楷體" pitchFamily="65" charset="-120"/>
            </a:endParaRPr>
          </a:p>
          <a:p>
            <a:pPr>
              <a:lnSpc>
                <a:spcPct val="90000"/>
              </a:lnSpc>
            </a:pPr>
            <a:r>
              <a:rPr lang="en-US" altLang="zh-TW" sz="2100" dirty="0">
                <a:ea typeface="標楷體" pitchFamily="65" charset="-120"/>
              </a:rPr>
              <a:t>JDBC Database Access – The Java Tutorial</a:t>
            </a:r>
          </a:p>
          <a:p>
            <a:pPr lvl="1">
              <a:lnSpc>
                <a:spcPct val="90000"/>
              </a:lnSpc>
            </a:pPr>
            <a:r>
              <a:rPr lang="en-US" altLang="zh-TW" sz="1900" dirty="0">
                <a:ea typeface="標楷體" pitchFamily="65" charset="-120"/>
                <a:hlinkClick r:id="rId3"/>
              </a:rPr>
              <a:t>http://java.sun.com/docs/books/tutorial/jdbc/index.html</a:t>
            </a:r>
            <a:endParaRPr lang="en-US" altLang="zh-TW" sz="1900" dirty="0">
              <a:ea typeface="標楷體" pitchFamily="65" charset="-120"/>
            </a:endParaRPr>
          </a:p>
          <a:p>
            <a:pPr>
              <a:lnSpc>
                <a:spcPct val="90000"/>
              </a:lnSpc>
            </a:pPr>
            <a:r>
              <a:rPr lang="en-US" altLang="zh-TW" sz="2100" dirty="0">
                <a:ea typeface="標楷體" pitchFamily="65" charset="-120"/>
              </a:rPr>
              <a:t>JDBC Documentation</a:t>
            </a:r>
          </a:p>
          <a:p>
            <a:pPr lvl="1">
              <a:lnSpc>
                <a:spcPct val="90000"/>
              </a:lnSpc>
            </a:pPr>
            <a:r>
              <a:rPr lang="en-US" altLang="zh-TW" sz="1900" dirty="0">
                <a:ea typeface="標楷體" pitchFamily="65" charset="-120"/>
                <a:hlinkClick r:id="rId4"/>
              </a:rPr>
              <a:t>http://java.sun.com/j2se/1.4.2/docs/guide/jdbc/index.html</a:t>
            </a:r>
            <a:endParaRPr lang="en-US" altLang="zh-TW" sz="1900" dirty="0">
              <a:ea typeface="標楷體" pitchFamily="65" charset="-120"/>
            </a:endParaRPr>
          </a:p>
          <a:p>
            <a:pPr>
              <a:lnSpc>
                <a:spcPct val="90000"/>
              </a:lnSpc>
            </a:pPr>
            <a:r>
              <a:rPr lang="en-US" altLang="zh-TW" sz="2100" dirty="0">
                <a:ea typeface="標楷體" pitchFamily="65" charset="-120"/>
              </a:rPr>
              <a:t>java.sql package</a:t>
            </a:r>
          </a:p>
          <a:p>
            <a:pPr lvl="1">
              <a:lnSpc>
                <a:spcPct val="90000"/>
              </a:lnSpc>
            </a:pPr>
            <a:r>
              <a:rPr lang="en-US" altLang="zh-TW" sz="1700" dirty="0">
                <a:ea typeface="標楷體" pitchFamily="65" charset="-120"/>
                <a:hlinkClick r:id="rId5"/>
              </a:rPr>
              <a:t>http://java.sun.com/j2se/1.4.2/docs/api/java/sql/package-summary.html</a:t>
            </a:r>
            <a:endParaRPr lang="en-US" altLang="zh-TW" sz="1700" dirty="0">
              <a:ea typeface="標楷體" pitchFamily="65" charset="-120"/>
            </a:endParaRPr>
          </a:p>
          <a:p>
            <a:pPr>
              <a:lnSpc>
                <a:spcPct val="90000"/>
              </a:lnSpc>
            </a:pPr>
            <a:r>
              <a:rPr lang="en-US" altLang="zh-TW" sz="2100" dirty="0">
                <a:ea typeface="標楷體" pitchFamily="65" charset="-120"/>
              </a:rPr>
              <a:t>JDBC Technology Guide: Getting Started</a:t>
            </a:r>
          </a:p>
          <a:p>
            <a:pPr lvl="1">
              <a:lnSpc>
                <a:spcPct val="90000"/>
              </a:lnSpc>
            </a:pPr>
            <a:r>
              <a:rPr lang="en-US" altLang="zh-TW" sz="1300" dirty="0">
                <a:ea typeface="標楷體" pitchFamily="65" charset="-120"/>
                <a:hlinkClick r:id="rId6"/>
              </a:rPr>
              <a:t>http://java.sun.com/j2se/1.4.2/docs/guide/jdbc/getstart/GettingStartedTOC.fm.html</a:t>
            </a:r>
            <a:endParaRPr lang="en-US" altLang="zh-TW" sz="1300" dirty="0">
              <a:ea typeface="標楷體" pitchFamily="65" charset="-120"/>
            </a:endParaRPr>
          </a:p>
          <a:p>
            <a:pPr>
              <a:lnSpc>
                <a:spcPct val="90000"/>
              </a:lnSpc>
            </a:pPr>
            <a:r>
              <a:rPr lang="en-US" altLang="zh-TW" sz="2100" dirty="0">
                <a:ea typeface="標楷體" pitchFamily="65" charset="-120"/>
              </a:rPr>
              <a:t>JDBC API Tutorial and Reference (book)</a:t>
            </a:r>
          </a:p>
          <a:p>
            <a:pPr lvl="1">
              <a:lnSpc>
                <a:spcPct val="90000"/>
              </a:lnSpc>
            </a:pPr>
            <a:r>
              <a:rPr lang="en-US" altLang="zh-TW" sz="1900" dirty="0">
                <a:ea typeface="標楷體" pitchFamily="65" charset="-120"/>
                <a:hlinkClick r:id="rId7"/>
              </a:rPr>
              <a:t>http://java.sun.com/docs/books/jdbc/</a:t>
            </a:r>
            <a:endParaRPr lang="en-US" altLang="zh-TW" sz="1900" dirty="0">
              <a:ea typeface="標楷體" pitchFamily="65" charset="-120"/>
            </a:endParaRPr>
          </a:p>
          <a:p>
            <a:pPr lvl="1">
              <a:lnSpc>
                <a:spcPct val="90000"/>
              </a:lnSpc>
            </a:pPr>
            <a:r>
              <a:rPr lang="en-US" altLang="zh-TW" sz="1900">
                <a:ea typeface="標楷體" pitchFamily="65" charset="-120"/>
              </a:rPr>
              <a:t>https://www.javatpoint.com/java-tutorial</a:t>
            </a:r>
            <a:endParaRPr lang="en-US" altLang="zh-TW" sz="1900" dirty="0">
              <a:ea typeface="標楷體" pitchFamily="65" charset="-12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533400"/>
            <a:ext cx="8305800" cy="6096000"/>
          </a:xfrm>
        </p:spPr>
        <p:txBody>
          <a:bodyPr/>
          <a:lstStyle/>
          <a:p>
            <a:r>
              <a:rPr lang="en-US" dirty="0"/>
              <a:t>Fundamentally, JDBC is a specification that provides a complete set of interfaces that allows for portable access to an underlying database. </a:t>
            </a:r>
          </a:p>
          <a:p>
            <a:r>
              <a:rPr lang="en-US" dirty="0"/>
              <a:t>Java can be used to write different types of executables, such as: </a:t>
            </a:r>
          </a:p>
          <a:p>
            <a:r>
              <a:rPr lang="en-US" dirty="0"/>
              <a:t>Java Applications </a:t>
            </a:r>
          </a:p>
          <a:p>
            <a:r>
              <a:rPr lang="en-US" dirty="0"/>
              <a:t>Java Applets </a:t>
            </a:r>
          </a:p>
          <a:p>
            <a:r>
              <a:rPr lang="en-US" dirty="0"/>
              <a:t> Java </a:t>
            </a:r>
            <a:r>
              <a:rPr lang="en-US" dirty="0" err="1"/>
              <a:t>Servlets</a:t>
            </a:r>
            <a:r>
              <a:rPr lang="en-US" dirty="0"/>
              <a:t> </a:t>
            </a:r>
          </a:p>
          <a:p>
            <a:r>
              <a:rPr lang="en-US" dirty="0"/>
              <a:t>Java </a:t>
            </a:r>
            <a:r>
              <a:rPr lang="en-US" dirty="0" err="1"/>
              <a:t>ServerPages</a:t>
            </a:r>
            <a:r>
              <a:rPr lang="en-US" dirty="0"/>
              <a:t> (JSPs)</a:t>
            </a:r>
          </a:p>
          <a:p>
            <a:r>
              <a:rPr lang="en-US" dirty="0"/>
              <a:t> Enterprise JavaBeans (EJBs). All of these different executables are able to use a JDBC driver to access a database, and take advantage of the stored data. </a:t>
            </a:r>
          </a:p>
        </p:txBody>
      </p:sp>
      <p:sp>
        <p:nvSpPr>
          <p:cNvPr id="4" name="TextBox 3">
            <a:extLst>
              <a:ext uri="{FF2B5EF4-FFF2-40B4-BE49-F238E27FC236}">
                <a16:creationId xmlns:a16="http://schemas.microsoft.com/office/drawing/2014/main" id="{DFB65252-CE42-4BF6-B949-23EAAA104044}"/>
              </a:ext>
            </a:extLst>
          </p:cNvPr>
          <p:cNvSpPr txBox="1"/>
          <p:nvPr/>
        </p:nvSpPr>
        <p:spPr>
          <a:xfrm>
            <a:off x="304800" y="5562600"/>
            <a:ext cx="4572000" cy="369332"/>
          </a:xfrm>
          <a:prstGeom prst="rect">
            <a:avLst/>
          </a:prstGeom>
          <a:noFill/>
        </p:spPr>
        <p:txBody>
          <a:bodyPr wrap="square">
            <a:spAutoFit/>
          </a:bodyPr>
          <a:lstStyle/>
          <a:p>
            <a:pPr algn="l"/>
            <a:r>
              <a:rPr lang="en-IN" b="0" i="0" dirty="0">
                <a:solidFill>
                  <a:srgbClr val="610B38"/>
                </a:solidFill>
                <a:effectLst/>
                <a:latin typeface="erdana"/>
              </a:rPr>
              <a:t>What is API</a:t>
            </a:r>
          </a:p>
        </p:txBody>
      </p:sp>
      <p:sp>
        <p:nvSpPr>
          <p:cNvPr id="6" name="TextBox 5">
            <a:extLst>
              <a:ext uri="{FF2B5EF4-FFF2-40B4-BE49-F238E27FC236}">
                <a16:creationId xmlns:a16="http://schemas.microsoft.com/office/drawing/2014/main" id="{F77C2AD0-8E3C-4F4B-BBB9-9ABBC230C965}"/>
              </a:ext>
            </a:extLst>
          </p:cNvPr>
          <p:cNvSpPr txBox="1"/>
          <p:nvPr/>
        </p:nvSpPr>
        <p:spPr>
          <a:xfrm>
            <a:off x="251460" y="5890736"/>
            <a:ext cx="8412480" cy="1077218"/>
          </a:xfrm>
          <a:prstGeom prst="rect">
            <a:avLst/>
          </a:prstGeom>
          <a:noFill/>
        </p:spPr>
        <p:txBody>
          <a:bodyPr wrap="square">
            <a:spAutoFit/>
          </a:bodyPr>
          <a:lstStyle/>
          <a:p>
            <a:pPr algn="just"/>
            <a:r>
              <a:rPr lang="en-US" sz="1600" b="0" i="0" dirty="0">
                <a:solidFill>
                  <a:srgbClr val="000000"/>
                </a:solidFill>
                <a:effectLst/>
                <a:latin typeface="verdana" panose="020B0604030504040204" pitchFamily="34" charset="0"/>
              </a:rPr>
              <a:t>API (Application programming interface) is a document that contains a description of all the features of a product or software. It represents classes and interfaces that software programs can follow to communicate with each other. An API can be created for applications, libraries, operating systems, etc.</a:t>
            </a:r>
            <a:endParaRPr lang="en-IN"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EBEA4-C6C9-49FD-B3FD-2AB51FD142D3}"/>
              </a:ext>
            </a:extLst>
          </p:cNvPr>
          <p:cNvSpPr>
            <a:spLocks noGrp="1"/>
          </p:cNvSpPr>
          <p:nvPr>
            <p:ph type="title"/>
          </p:nvPr>
        </p:nvSpPr>
        <p:spPr/>
        <p:txBody>
          <a:bodyPr/>
          <a:lstStyle/>
          <a:p>
            <a:r>
              <a:rPr lang="en-US" b="0" i="0" dirty="0">
                <a:solidFill>
                  <a:srgbClr val="610B4B"/>
                </a:solidFill>
                <a:effectLst/>
                <a:latin typeface="erdana"/>
              </a:rPr>
              <a:t>Why Should We Use JDBC</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9DEBAB92-30C0-4D41-BED6-AE0BE1C5D6A7}"/>
              </a:ext>
            </a:extLst>
          </p:cNvPr>
          <p:cNvSpPr>
            <a:spLocks noGrp="1"/>
          </p:cNvSpPr>
          <p:nvPr>
            <p:ph sz="quarter" idx="1"/>
          </p:nvPr>
        </p:nvSpPr>
        <p:spPr/>
        <p:txBody>
          <a:bodyPr>
            <a:normAutofit/>
          </a:bodyPr>
          <a:lstStyle/>
          <a:p>
            <a:pPr algn="just"/>
            <a:r>
              <a:rPr lang="en-US" sz="1800" b="0" i="0" dirty="0">
                <a:solidFill>
                  <a:srgbClr val="000000"/>
                </a:solidFill>
                <a:effectLst/>
                <a:latin typeface="Times New Roman" panose="02020603050405020304" pitchFamily="18" charset="0"/>
                <a:cs typeface="Times New Roman" panose="02020603050405020304" pitchFamily="18" charset="0"/>
              </a:rPr>
              <a:t>Before JDBC, ODBC API was the database API to connect and execute the query with the database. But, ODBC API uses ODBC driver which is written in C language (i.e. platform dependent and unsecured). That is why Java has defined its own API (JDBC API) that uses JDBC drivers (written in Java language).</a:t>
            </a:r>
          </a:p>
          <a:p>
            <a:pPr algn="just"/>
            <a:endParaRPr lang="en-US" sz="1800" dirty="0">
              <a:solidFill>
                <a:srgbClr val="000000"/>
              </a:solidFill>
              <a:latin typeface="Times New Roman" panose="02020603050405020304" pitchFamily="18" charset="0"/>
              <a:cs typeface="Times New Roman" panose="02020603050405020304" pitchFamily="18" charset="0"/>
            </a:endParaRPr>
          </a:p>
          <a:p>
            <a:pPr algn="just"/>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just"/>
            <a:r>
              <a:rPr lang="en-US" b="1" i="0" dirty="0">
                <a:solidFill>
                  <a:srgbClr val="000000"/>
                </a:solidFill>
                <a:effectLst/>
                <a:latin typeface="Times New Roman" panose="02020603050405020304" pitchFamily="18" charset="0"/>
                <a:cs typeface="Times New Roman" panose="02020603050405020304" pitchFamily="18" charset="0"/>
              </a:rPr>
              <a:t>We can use JDBC API to handle database using Java program and can perform the following activities:</a:t>
            </a:r>
          </a:p>
          <a:p>
            <a:pPr algn="just">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Connect to the database</a:t>
            </a:r>
          </a:p>
          <a:p>
            <a:pPr algn="just">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Execute queries and update statements to the database</a:t>
            </a:r>
          </a:p>
          <a:p>
            <a:pPr algn="just">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Retrieve the result received from the database.</a:t>
            </a:r>
          </a:p>
          <a:p>
            <a:endParaRPr lang="en-IN" dirty="0"/>
          </a:p>
        </p:txBody>
      </p:sp>
    </p:spTree>
    <p:extLst>
      <p:ext uri="{BB962C8B-B14F-4D97-AF65-F5344CB8AC3E}">
        <p14:creationId xmlns:p14="http://schemas.microsoft.com/office/powerpoint/2010/main" val="2421241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a:t>JDBC Architecture</a:t>
            </a:r>
          </a:p>
        </p:txBody>
      </p:sp>
      <p:sp>
        <p:nvSpPr>
          <p:cNvPr id="3" name="Content Placeholder 2"/>
          <p:cNvSpPr>
            <a:spLocks noGrp="1"/>
          </p:cNvSpPr>
          <p:nvPr>
            <p:ph sz="quarter" idx="1"/>
          </p:nvPr>
        </p:nvSpPr>
        <p:spPr>
          <a:xfrm>
            <a:off x="304800" y="914400"/>
            <a:ext cx="8305800" cy="5715000"/>
          </a:xfrm>
        </p:spPr>
        <p:txBody>
          <a:bodyPr/>
          <a:lstStyle/>
          <a:p>
            <a:r>
              <a:rPr lang="en-US" dirty="0"/>
              <a:t>The JDBC API supports both two-tier and three-tier processing models for database access but in general, JDBC Architecture consists of two layers:</a:t>
            </a:r>
          </a:p>
          <a:p>
            <a:r>
              <a:rPr lang="en-US" dirty="0"/>
              <a:t> JDBC API: This provides the application-to-JDBC Manager connection. </a:t>
            </a:r>
          </a:p>
          <a:p>
            <a:r>
              <a:rPr lang="en-US" dirty="0"/>
              <a:t>JDBC Driver API: This supports the JDBC Manager-to-Driver Connection.</a:t>
            </a:r>
          </a:p>
          <a:p>
            <a:r>
              <a:rPr lang="en-US" dirty="0"/>
              <a:t>The JDBC API uses a driver manager and database-specific drivers to provide transparent connectivity to heterogeneous databases. </a:t>
            </a:r>
          </a:p>
          <a:p>
            <a:r>
              <a:rPr lang="en-US" dirty="0"/>
              <a:t>The JDBC driver manager ensures that the correct driver is used to access each data source. The driver manager is capable of supporting multiple concurrent drivers connected to multiple heterogeneous databases.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653</TotalTime>
  <Words>5671</Words>
  <Application>Microsoft Office PowerPoint</Application>
  <PresentationFormat>On-screen Show (4:3)</PresentationFormat>
  <Paragraphs>525</Paragraphs>
  <Slides>66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66</vt:i4>
      </vt:variant>
    </vt:vector>
  </HeadingPairs>
  <TitlesOfParts>
    <vt:vector size="78" baseType="lpstr">
      <vt:lpstr>Arial</vt:lpstr>
      <vt:lpstr>Arial Unicode MS</vt:lpstr>
      <vt:lpstr>Century Schoolbook</vt:lpstr>
      <vt:lpstr>erdana</vt:lpstr>
      <vt:lpstr>Tahoma</vt:lpstr>
      <vt:lpstr>Tahoma</vt:lpstr>
      <vt:lpstr>Times New Roman</vt:lpstr>
      <vt:lpstr>verdana</vt:lpstr>
      <vt:lpstr>verdana</vt:lpstr>
      <vt:lpstr>Wingdings</vt:lpstr>
      <vt:lpstr>Wingdings 2</vt:lpstr>
      <vt:lpstr>Oriel</vt:lpstr>
      <vt:lpstr> Department of Computer          Science and Engineering </vt:lpstr>
      <vt:lpstr>GUI Programming</vt:lpstr>
      <vt:lpstr>PowerPoint Presentation</vt:lpstr>
      <vt:lpstr>PowerPoint Presentation</vt:lpstr>
      <vt:lpstr>PowerPoint Presentation</vt:lpstr>
      <vt:lpstr>JDBC(java database connectivity)</vt:lpstr>
      <vt:lpstr>PowerPoint Presentation</vt:lpstr>
      <vt:lpstr>Why Should We Use JDBC </vt:lpstr>
      <vt:lpstr>JDBC Architecture</vt:lpstr>
      <vt:lpstr>PowerPoint Presentation</vt:lpstr>
      <vt:lpstr>JDBC Architecture</vt:lpstr>
      <vt:lpstr>Common JDBC Components</vt:lpstr>
      <vt:lpstr>PowerPoint Presentation</vt:lpstr>
      <vt:lpstr>What is JDBC Driver? </vt:lpstr>
      <vt:lpstr>JDBC Driver </vt:lpstr>
      <vt:lpstr>JDBC Drivers Types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Basic steps to use  a database in Java</vt:lpstr>
      <vt:lpstr>1. Establish a connection</vt:lpstr>
      <vt:lpstr>2. Create JDBC statement(s)</vt:lpstr>
      <vt:lpstr>Executing SQL Statements</vt:lpstr>
      <vt:lpstr>Get ResultSet</vt:lpstr>
      <vt:lpstr>Close connection</vt:lpstr>
      <vt:lpstr>PowerPoint Presentation</vt:lpstr>
      <vt:lpstr>Sample program: Java Database Connectivity with Oracle </vt:lpstr>
      <vt:lpstr>Java Database Connectivity with MySQL </vt:lpstr>
      <vt:lpstr>Sample program(cont)</vt:lpstr>
      <vt:lpstr>Connectivity with Access without DSN </vt:lpstr>
      <vt:lpstr>Example to Connect Java Application with access without DSN </vt:lpstr>
      <vt:lpstr>Example to Connect Java Application with access with DSN </vt:lpstr>
      <vt:lpstr>Connection interface </vt:lpstr>
      <vt:lpstr>Commonly used methods of Connection interface: </vt:lpstr>
      <vt:lpstr>Statement interface:  </vt:lpstr>
      <vt:lpstr>PowerPoint Presentation</vt:lpstr>
      <vt:lpstr>ResultSet interface </vt:lpstr>
      <vt:lpstr>PowerPoint Presentation</vt:lpstr>
      <vt:lpstr>Commonly used methods of ResultSet interface </vt:lpstr>
      <vt:lpstr>     Example of Scrollable ResultSet Let’s see the simple example of ResultSet interface to retrieve the data of 3rd row. </vt:lpstr>
      <vt:lpstr>PreparedStatement interface </vt:lpstr>
      <vt:lpstr>Methods of PreparedStatement interface </vt:lpstr>
      <vt:lpstr> </vt:lpstr>
      <vt:lpstr>Example of PreparedStatement interface that updates the record </vt:lpstr>
      <vt:lpstr>Example of PreparedStatement interface that deletes the record </vt:lpstr>
      <vt:lpstr>Example of PreparedStatement interface that retrieve the records of a table </vt:lpstr>
      <vt:lpstr>Example of PreparedStatement to insert records until user press n </vt:lpstr>
      <vt:lpstr>Java CallableStatement Interface </vt:lpstr>
      <vt:lpstr>What is the difference between stored procedures and functions. </vt:lpstr>
      <vt:lpstr>How to get the instance of CallableStatement? </vt:lpstr>
      <vt:lpstr>example to call the stored procedure using JDBC </vt:lpstr>
      <vt:lpstr>In this example, we are going to call the stored procedure INSERTR that receives id and name as the parameter and inserts it into the table user420. Note that you need to create the user420 table as well to run this application.</vt:lpstr>
      <vt:lpstr>Batch Processing in JDBC </vt:lpstr>
      <vt:lpstr>PowerPoint Presentation</vt:lpstr>
      <vt:lpstr>Example of batch processing in jdbc </vt:lpstr>
      <vt:lpstr>PowerPoint Presentation</vt:lpstr>
      <vt:lpstr>Example of batch processing using PreparedStatement </vt:lpstr>
      <vt:lpstr>JDBC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ravindra</dc:creator>
  <cp:lastModifiedBy>shksaini@gmail.com</cp:lastModifiedBy>
  <cp:revision>44</cp:revision>
  <dcterms:created xsi:type="dcterms:W3CDTF">2006-08-16T00:00:00Z</dcterms:created>
  <dcterms:modified xsi:type="dcterms:W3CDTF">2021-01-29T06:26:40Z</dcterms:modified>
</cp:coreProperties>
</file>