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45"/>
  </p:notesMasterIdLst>
  <p:sldIdLst>
    <p:sldId id="256" r:id="rId5"/>
    <p:sldId id="271" r:id="rId6"/>
    <p:sldId id="310" r:id="rId7"/>
    <p:sldId id="311" r:id="rId8"/>
    <p:sldId id="269" r:id="rId9"/>
    <p:sldId id="270" r:id="rId10"/>
    <p:sldId id="306" r:id="rId11"/>
    <p:sldId id="257" r:id="rId12"/>
    <p:sldId id="340" r:id="rId13"/>
    <p:sldId id="341" r:id="rId14"/>
    <p:sldId id="272" r:id="rId15"/>
    <p:sldId id="284" r:id="rId16"/>
    <p:sldId id="309" r:id="rId17"/>
    <p:sldId id="258" r:id="rId18"/>
    <p:sldId id="263" r:id="rId19"/>
    <p:sldId id="285" r:id="rId20"/>
    <p:sldId id="273" r:id="rId21"/>
    <p:sldId id="342" r:id="rId22"/>
    <p:sldId id="343" r:id="rId23"/>
    <p:sldId id="318" r:id="rId24"/>
    <p:sldId id="344" r:id="rId25"/>
    <p:sldId id="320" r:id="rId26"/>
    <p:sldId id="345" r:id="rId27"/>
    <p:sldId id="266" r:id="rId28"/>
    <p:sldId id="328" r:id="rId29"/>
    <p:sldId id="327" r:id="rId30"/>
    <p:sldId id="329" r:id="rId31"/>
    <p:sldId id="314" r:id="rId32"/>
    <p:sldId id="346" r:id="rId33"/>
    <p:sldId id="347" r:id="rId34"/>
    <p:sldId id="348" r:id="rId35"/>
    <p:sldId id="331" r:id="rId36"/>
    <p:sldId id="332" r:id="rId37"/>
    <p:sldId id="334" r:id="rId38"/>
    <p:sldId id="333" r:id="rId39"/>
    <p:sldId id="337" r:id="rId40"/>
    <p:sldId id="338" r:id="rId41"/>
    <p:sldId id="339" r:id="rId42"/>
    <p:sldId id="268" r:id="rId43"/>
    <p:sldId id="326"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65" autoAdjust="0"/>
    <p:restoredTop sz="95868" autoAdjust="0"/>
  </p:normalViewPr>
  <p:slideViewPr>
    <p:cSldViewPr snapToGrid="0">
      <p:cViewPr varScale="1">
        <p:scale>
          <a:sx n="59" d="100"/>
          <a:sy n="59" d="100"/>
        </p:scale>
        <p:origin x="89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A8C562B-C987-4B24-8FD0-E6E41F68576F}" type="doc">
      <dgm:prSet loTypeId="urn:microsoft.com/office/officeart/2005/8/layout/process1" loCatId="process" qsTypeId="urn:microsoft.com/office/officeart/2005/8/quickstyle/simple1" qsCatId="simple" csTypeId="urn:microsoft.com/office/officeart/2005/8/colors/accent1_2" csCatId="accent1" phldr="1"/>
      <dgm:spPr/>
    </dgm:pt>
    <dgm:pt modelId="{607EFD07-BB48-4CA0-BC17-776E0DCF3C37}">
      <dgm:prSet phldrT="[Text]" custT="1"/>
      <dgm:spPr/>
      <dgm:t>
        <a:bodyPr/>
        <a:lstStyle/>
        <a:p>
          <a:r>
            <a:rPr lang="en-IN" sz="1500" dirty="0">
              <a:latin typeface="Times New Roman" panose="02020603050405020304" pitchFamily="18" charset="0"/>
              <a:cs typeface="Times New Roman" panose="02020603050405020304" pitchFamily="18" charset="0"/>
            </a:rPr>
            <a:t>Synthetic Data Generation   </a:t>
          </a:r>
          <a:br>
            <a:rPr lang="en-IN" sz="1500" dirty="0">
              <a:latin typeface="Times New Roman" panose="02020603050405020304" pitchFamily="18" charset="0"/>
              <a:cs typeface="Times New Roman" panose="02020603050405020304" pitchFamily="18" charset="0"/>
            </a:rPr>
          </a:br>
          <a:r>
            <a:rPr lang="en-IN" sz="1500" dirty="0">
              <a:latin typeface="Times New Roman" panose="02020603050405020304" pitchFamily="18" charset="0"/>
              <a:cs typeface="Times New Roman" panose="02020603050405020304" pitchFamily="18" charset="0"/>
            </a:rPr>
            <a:t> (Generate full-body movement data &amp; cognitive metrics)</a:t>
          </a:r>
        </a:p>
      </dgm:t>
    </dgm:pt>
    <dgm:pt modelId="{44A78141-DDEC-4C40-9E83-A0BC03641F6B}" type="parTrans" cxnId="{B0A30147-B514-44A0-AE52-D8968A3D93F5}">
      <dgm:prSet/>
      <dgm:spPr/>
      <dgm:t>
        <a:bodyPr/>
        <a:lstStyle/>
        <a:p>
          <a:endParaRPr lang="en-IN"/>
        </a:p>
      </dgm:t>
    </dgm:pt>
    <dgm:pt modelId="{7747B551-E6E2-4D2F-AF8D-FD0AD73A1E01}" type="sibTrans" cxnId="{B0A30147-B514-44A0-AE52-D8968A3D93F5}">
      <dgm:prSet/>
      <dgm:spPr/>
      <dgm:t>
        <a:bodyPr/>
        <a:lstStyle/>
        <a:p>
          <a:endParaRPr lang="en-IN"/>
        </a:p>
      </dgm:t>
    </dgm:pt>
    <dgm:pt modelId="{BF552B16-143C-4954-86C9-5EB80E7D36D9}">
      <dgm:prSet phldrT="[Text]" custT="1"/>
      <dgm:spPr/>
      <dgm:t>
        <a:bodyPr/>
        <a:lstStyle/>
        <a:p>
          <a:r>
            <a:rPr lang="en-IN" sz="1100" dirty="0"/>
            <a:t> </a:t>
          </a:r>
          <a:r>
            <a:rPr lang="en-IN" sz="1500" dirty="0">
              <a:latin typeface="Times New Roman" panose="02020603050405020304" pitchFamily="18" charset="0"/>
              <a:cs typeface="Times New Roman" panose="02020603050405020304" pitchFamily="18" charset="0"/>
            </a:rPr>
            <a:t>Preprocessing   (Feature extraction, scaling tensor conversion) </a:t>
          </a:r>
        </a:p>
      </dgm:t>
    </dgm:pt>
    <dgm:pt modelId="{B3C68582-E171-4D2B-9B70-FE3EDBFABB01}" type="parTrans" cxnId="{734C167F-121B-4DD9-A33B-58131046BED2}">
      <dgm:prSet/>
      <dgm:spPr/>
      <dgm:t>
        <a:bodyPr/>
        <a:lstStyle/>
        <a:p>
          <a:endParaRPr lang="en-IN"/>
        </a:p>
      </dgm:t>
    </dgm:pt>
    <dgm:pt modelId="{1B6D3AD6-5B33-4454-9FD3-D0732135BA09}" type="sibTrans" cxnId="{734C167F-121B-4DD9-A33B-58131046BED2}">
      <dgm:prSet/>
      <dgm:spPr/>
      <dgm:t>
        <a:bodyPr/>
        <a:lstStyle/>
        <a:p>
          <a:endParaRPr lang="en-IN"/>
        </a:p>
      </dgm:t>
    </dgm:pt>
    <dgm:pt modelId="{F2B99F30-2359-458D-941E-38C0C48D2E72}">
      <dgm:prSet phldrT="[Text]" custT="1"/>
      <dgm:spPr/>
      <dgm:t>
        <a:bodyPr/>
        <a:lstStyle/>
        <a:p>
          <a:r>
            <a:rPr lang="en-IN" sz="1100" kern="1200" dirty="0"/>
            <a:t> </a:t>
          </a:r>
          <a:r>
            <a:rPr lang="en-IN" sz="1500" kern="1200" dirty="0" err="1">
              <a:solidFill>
                <a:prstClr val="white"/>
              </a:solidFill>
              <a:latin typeface="Times New Roman" panose="02020603050405020304" pitchFamily="18" charset="0"/>
              <a:ea typeface="+mn-ea"/>
              <a:cs typeface="Times New Roman" panose="02020603050405020304" pitchFamily="18" charset="0"/>
            </a:rPr>
            <a:t>PyTorch</a:t>
          </a:r>
          <a:r>
            <a:rPr lang="en-IN" sz="1500" kern="1200" dirty="0">
              <a:solidFill>
                <a:prstClr val="white"/>
              </a:solidFill>
              <a:latin typeface="Times New Roman" panose="02020603050405020304" pitchFamily="18" charset="0"/>
              <a:ea typeface="+mn-ea"/>
              <a:cs typeface="Times New Roman" panose="02020603050405020304" pitchFamily="18" charset="0"/>
            </a:rPr>
            <a:t> Dataset &amp; </a:t>
          </a:r>
          <a:r>
            <a:rPr lang="en-IN" sz="1500" kern="1200" dirty="0" err="1">
              <a:solidFill>
                <a:prstClr val="white"/>
              </a:solidFill>
              <a:latin typeface="Times New Roman" panose="02020603050405020304" pitchFamily="18" charset="0"/>
              <a:ea typeface="+mn-ea"/>
              <a:cs typeface="Times New Roman" panose="02020603050405020304" pitchFamily="18" charset="0"/>
            </a:rPr>
            <a:t>DataLoader</a:t>
          </a:r>
          <a:r>
            <a:rPr lang="en-IN" sz="1500" kern="1200" dirty="0">
              <a:solidFill>
                <a:prstClr val="white"/>
              </a:solidFill>
              <a:latin typeface="Times New Roman" panose="02020603050405020304" pitchFamily="18" charset="0"/>
              <a:ea typeface="+mn-ea"/>
              <a:cs typeface="Times New Roman" panose="02020603050405020304" pitchFamily="18" charset="0"/>
            </a:rPr>
            <a:t> (</a:t>
          </a:r>
          <a:r>
            <a:rPr lang="en-IN" sz="1500" kern="1200" dirty="0" err="1">
              <a:solidFill>
                <a:prstClr val="white"/>
              </a:solidFill>
              <a:latin typeface="Times New Roman" panose="02020603050405020304" pitchFamily="18" charset="0"/>
              <a:ea typeface="+mn-ea"/>
              <a:cs typeface="Times New Roman" panose="02020603050405020304" pitchFamily="18" charset="0"/>
            </a:rPr>
            <a:t>AnglesRankingDataset</a:t>
          </a:r>
          <a:r>
            <a:rPr lang="en-IN" sz="1500" kern="1200" dirty="0">
              <a:solidFill>
                <a:prstClr val="white"/>
              </a:solidFill>
              <a:latin typeface="Times New Roman" panose="02020603050405020304" pitchFamily="18" charset="0"/>
              <a:ea typeface="+mn-ea"/>
              <a:cs typeface="Times New Roman" panose="02020603050405020304" pitchFamily="18" charset="0"/>
            </a:rPr>
            <a:t> providing (angles, accuracy)</a:t>
          </a:r>
        </a:p>
      </dgm:t>
    </dgm:pt>
    <dgm:pt modelId="{A0850C29-6938-43C1-8DA5-4B2CCE09F664}" type="parTrans" cxnId="{41978E03-1929-45C8-B2B3-A2E02B8112BB}">
      <dgm:prSet/>
      <dgm:spPr/>
      <dgm:t>
        <a:bodyPr/>
        <a:lstStyle/>
        <a:p>
          <a:endParaRPr lang="en-IN"/>
        </a:p>
      </dgm:t>
    </dgm:pt>
    <dgm:pt modelId="{EBF601B8-E61B-4CE6-8774-4DC7E51384EB}" type="sibTrans" cxnId="{41978E03-1929-45C8-B2B3-A2E02B8112BB}">
      <dgm:prSet/>
      <dgm:spPr/>
      <dgm:t>
        <a:bodyPr/>
        <a:lstStyle/>
        <a:p>
          <a:endParaRPr lang="en-IN"/>
        </a:p>
      </dgm:t>
    </dgm:pt>
    <dgm:pt modelId="{2E6CEDD4-5F25-4459-B44F-8400F81AEE2A}">
      <dgm:prSet phldrT="[Text]"/>
      <dgm:spPr/>
      <dgm:t>
        <a:bodyPr/>
        <a:lstStyle/>
        <a:p>
          <a:r>
            <a:rPr lang="en-IN" dirty="0"/>
            <a:t> Reward Network (</a:t>
          </a:r>
          <a:r>
            <a:rPr lang="en-IN" dirty="0" err="1"/>
            <a:t>AnglesRewardNet</a:t>
          </a:r>
          <a:r>
            <a:rPr lang="en-IN" dirty="0"/>
            <a:t>) (Predicts reward from angles) </a:t>
          </a:r>
        </a:p>
      </dgm:t>
    </dgm:pt>
    <dgm:pt modelId="{E3B0D066-B390-45EF-BD4A-605142106739}" type="parTrans" cxnId="{F718779B-BE74-454A-AC76-2230E10E702B}">
      <dgm:prSet/>
      <dgm:spPr/>
      <dgm:t>
        <a:bodyPr/>
        <a:lstStyle/>
        <a:p>
          <a:endParaRPr lang="en-IN"/>
        </a:p>
      </dgm:t>
    </dgm:pt>
    <dgm:pt modelId="{939BA31A-9CF1-4CF7-AA95-7759B63D8BAD}" type="sibTrans" cxnId="{F718779B-BE74-454A-AC76-2230E10E702B}">
      <dgm:prSet/>
      <dgm:spPr/>
      <dgm:t>
        <a:bodyPr/>
        <a:lstStyle/>
        <a:p>
          <a:endParaRPr lang="en-IN"/>
        </a:p>
      </dgm:t>
    </dgm:pt>
    <dgm:pt modelId="{1BD830D0-8413-4AC9-A627-FF3436D8445C}">
      <dgm:prSet phldrT="[Text]"/>
      <dgm:spPr/>
      <dgm:t>
        <a:bodyPr/>
        <a:lstStyle/>
        <a:p>
          <a:r>
            <a:rPr lang="en-IN" dirty="0"/>
            <a:t> Training Module (DIRL: Margin Ranking Loss, pairing samples based on task accuracy differences)</a:t>
          </a:r>
        </a:p>
      </dgm:t>
    </dgm:pt>
    <dgm:pt modelId="{03DEA059-D84F-4825-97A9-464D6F8D833C}" type="parTrans" cxnId="{775B4175-1DC5-4616-9BDF-4C70296E93D6}">
      <dgm:prSet/>
      <dgm:spPr/>
      <dgm:t>
        <a:bodyPr/>
        <a:lstStyle/>
        <a:p>
          <a:endParaRPr lang="en-IN"/>
        </a:p>
      </dgm:t>
    </dgm:pt>
    <dgm:pt modelId="{1DD24116-FD6C-4C1A-A230-184896CD123B}" type="sibTrans" cxnId="{775B4175-1DC5-4616-9BDF-4C70296E93D6}">
      <dgm:prSet/>
      <dgm:spPr/>
      <dgm:t>
        <a:bodyPr/>
        <a:lstStyle/>
        <a:p>
          <a:endParaRPr lang="en-IN"/>
        </a:p>
      </dgm:t>
    </dgm:pt>
    <dgm:pt modelId="{4C2D25F9-AE80-4152-8BA2-73DBF8D3F3F6}" type="pres">
      <dgm:prSet presAssocID="{BA8C562B-C987-4B24-8FD0-E6E41F68576F}" presName="Name0" presStyleCnt="0">
        <dgm:presLayoutVars>
          <dgm:dir/>
          <dgm:resizeHandles val="exact"/>
        </dgm:presLayoutVars>
      </dgm:prSet>
      <dgm:spPr/>
    </dgm:pt>
    <dgm:pt modelId="{1D188B6C-08C0-47B7-AF55-7F678815F3C9}" type="pres">
      <dgm:prSet presAssocID="{607EFD07-BB48-4CA0-BC17-776E0DCF3C37}" presName="node" presStyleLbl="node1" presStyleIdx="0" presStyleCnt="5" custLinFactY="-29139" custLinFactNeighborX="-806" custLinFactNeighborY="-100000">
        <dgm:presLayoutVars>
          <dgm:bulletEnabled val="1"/>
        </dgm:presLayoutVars>
      </dgm:prSet>
      <dgm:spPr/>
    </dgm:pt>
    <dgm:pt modelId="{8C3B884F-10CF-4B47-8227-500273F30698}" type="pres">
      <dgm:prSet presAssocID="{7747B551-E6E2-4D2F-AF8D-FD0AD73A1E01}" presName="sibTrans" presStyleLbl="sibTrans2D1" presStyleIdx="0" presStyleCnt="4" custAng="45627" custLinFactNeighborX="915" custLinFactNeighborY="11662"/>
      <dgm:spPr/>
    </dgm:pt>
    <dgm:pt modelId="{31E6C35D-6A8A-440D-A7AA-AB53F7F4FAE8}" type="pres">
      <dgm:prSet presAssocID="{7747B551-E6E2-4D2F-AF8D-FD0AD73A1E01}" presName="connectorText" presStyleLbl="sibTrans2D1" presStyleIdx="0" presStyleCnt="4"/>
      <dgm:spPr/>
    </dgm:pt>
    <dgm:pt modelId="{DBA764E1-D67C-4982-83E4-9FD7FFEDBEFD}" type="pres">
      <dgm:prSet presAssocID="{BF552B16-143C-4954-86C9-5EB80E7D36D9}" presName="node" presStyleLbl="node1" presStyleIdx="1" presStyleCnt="5" custLinFactY="-26592" custLinFactNeighborX="6211" custLinFactNeighborY="-100000">
        <dgm:presLayoutVars>
          <dgm:bulletEnabled val="1"/>
        </dgm:presLayoutVars>
      </dgm:prSet>
      <dgm:spPr/>
    </dgm:pt>
    <dgm:pt modelId="{FB58BE88-168E-4CC8-883B-2F6A87435854}" type="pres">
      <dgm:prSet presAssocID="{1B6D3AD6-5B33-4454-9FD3-D0732135BA09}" presName="sibTrans" presStyleLbl="sibTrans2D1" presStyleIdx="1" presStyleCnt="4"/>
      <dgm:spPr/>
    </dgm:pt>
    <dgm:pt modelId="{D72B0342-6E27-4A39-A7E7-BE731A88BFA8}" type="pres">
      <dgm:prSet presAssocID="{1B6D3AD6-5B33-4454-9FD3-D0732135BA09}" presName="connectorText" presStyleLbl="sibTrans2D1" presStyleIdx="1" presStyleCnt="4"/>
      <dgm:spPr/>
    </dgm:pt>
    <dgm:pt modelId="{2871BEFD-FD96-496C-95B8-694EFE9C70EE}" type="pres">
      <dgm:prSet presAssocID="{F2B99F30-2359-458D-941E-38C0C48D2E72}" presName="node" presStyleLbl="node1" presStyleIdx="2" presStyleCnt="5" custLinFactY="-22564" custLinFactNeighborX="18633" custLinFactNeighborY="-100000">
        <dgm:presLayoutVars>
          <dgm:bulletEnabled val="1"/>
        </dgm:presLayoutVars>
      </dgm:prSet>
      <dgm:spPr/>
    </dgm:pt>
    <dgm:pt modelId="{78B74678-86DE-455B-B6D2-858FFED34847}" type="pres">
      <dgm:prSet presAssocID="{EBF601B8-E61B-4CE6-8774-4DC7E51384EB}" presName="sibTrans" presStyleLbl="sibTrans2D1" presStyleIdx="2" presStyleCnt="4"/>
      <dgm:spPr/>
    </dgm:pt>
    <dgm:pt modelId="{11B4D622-11D5-4384-BB92-CED7ED5AEDE2}" type="pres">
      <dgm:prSet presAssocID="{EBF601B8-E61B-4CE6-8774-4DC7E51384EB}" presName="connectorText" presStyleLbl="sibTrans2D1" presStyleIdx="2" presStyleCnt="4"/>
      <dgm:spPr/>
    </dgm:pt>
    <dgm:pt modelId="{D5A2DDFC-E600-4A3C-99BA-3A066F038613}" type="pres">
      <dgm:prSet presAssocID="{2E6CEDD4-5F25-4459-B44F-8400F81AEE2A}" presName="node" presStyleLbl="node1" presStyleIdx="3" presStyleCnt="5" custLinFactY="-22564" custLinFactNeighborX="2070" custLinFactNeighborY="-100000">
        <dgm:presLayoutVars>
          <dgm:bulletEnabled val="1"/>
        </dgm:presLayoutVars>
      </dgm:prSet>
      <dgm:spPr/>
    </dgm:pt>
    <dgm:pt modelId="{BFF08B31-C83D-4949-A3CF-ACFCC8EA308A}" type="pres">
      <dgm:prSet presAssocID="{939BA31A-9CF1-4CF7-AA95-7759B63D8BAD}" presName="sibTrans" presStyleLbl="sibTrans2D1" presStyleIdx="3" presStyleCnt="4"/>
      <dgm:spPr/>
    </dgm:pt>
    <dgm:pt modelId="{41434609-DB19-4526-85E4-2F3DE7B9AACB}" type="pres">
      <dgm:prSet presAssocID="{939BA31A-9CF1-4CF7-AA95-7759B63D8BAD}" presName="connectorText" presStyleLbl="sibTrans2D1" presStyleIdx="3" presStyleCnt="4"/>
      <dgm:spPr/>
    </dgm:pt>
    <dgm:pt modelId="{A9B62EA0-20C2-43A1-B2D2-B134E3BA3632}" type="pres">
      <dgm:prSet presAssocID="{1BD830D0-8413-4AC9-A627-FF3436D8445C}" presName="node" presStyleLbl="node1" presStyleIdx="4" presStyleCnt="5" custLinFactY="-22564" custLinFactNeighborX="-2070" custLinFactNeighborY="-100000">
        <dgm:presLayoutVars>
          <dgm:bulletEnabled val="1"/>
        </dgm:presLayoutVars>
      </dgm:prSet>
      <dgm:spPr/>
    </dgm:pt>
  </dgm:ptLst>
  <dgm:cxnLst>
    <dgm:cxn modelId="{41978E03-1929-45C8-B2B3-A2E02B8112BB}" srcId="{BA8C562B-C987-4B24-8FD0-E6E41F68576F}" destId="{F2B99F30-2359-458D-941E-38C0C48D2E72}" srcOrd="2" destOrd="0" parTransId="{A0850C29-6938-43C1-8DA5-4B2CCE09F664}" sibTransId="{EBF601B8-E61B-4CE6-8774-4DC7E51384EB}"/>
    <dgm:cxn modelId="{7EE9D00F-ED1B-442C-9836-0FECEACB459C}" type="presOf" srcId="{F2B99F30-2359-458D-941E-38C0C48D2E72}" destId="{2871BEFD-FD96-496C-95B8-694EFE9C70EE}" srcOrd="0" destOrd="0" presId="urn:microsoft.com/office/officeart/2005/8/layout/process1"/>
    <dgm:cxn modelId="{95278218-4FAA-47B8-9ADB-99C9E8E51999}" type="presOf" srcId="{7747B551-E6E2-4D2F-AF8D-FD0AD73A1E01}" destId="{8C3B884F-10CF-4B47-8227-500273F30698}" srcOrd="0" destOrd="0" presId="urn:microsoft.com/office/officeart/2005/8/layout/process1"/>
    <dgm:cxn modelId="{39435223-61E0-4DC6-BF4F-0D7CAF1CC6CB}" type="presOf" srcId="{BA8C562B-C987-4B24-8FD0-E6E41F68576F}" destId="{4C2D25F9-AE80-4152-8BA2-73DBF8D3F3F6}" srcOrd="0" destOrd="0" presId="urn:microsoft.com/office/officeart/2005/8/layout/process1"/>
    <dgm:cxn modelId="{9CBAD631-9293-4AF7-BBBE-2BDCBCDAD5C3}" type="presOf" srcId="{1B6D3AD6-5B33-4454-9FD3-D0732135BA09}" destId="{FB58BE88-168E-4CC8-883B-2F6A87435854}" srcOrd="0" destOrd="0" presId="urn:microsoft.com/office/officeart/2005/8/layout/process1"/>
    <dgm:cxn modelId="{609A8D3C-3347-4162-8002-5BE446AB2CE4}" type="presOf" srcId="{1BD830D0-8413-4AC9-A627-FF3436D8445C}" destId="{A9B62EA0-20C2-43A1-B2D2-B134E3BA3632}" srcOrd="0" destOrd="0" presId="urn:microsoft.com/office/officeart/2005/8/layout/process1"/>
    <dgm:cxn modelId="{B0A30147-B514-44A0-AE52-D8968A3D93F5}" srcId="{BA8C562B-C987-4B24-8FD0-E6E41F68576F}" destId="{607EFD07-BB48-4CA0-BC17-776E0DCF3C37}" srcOrd="0" destOrd="0" parTransId="{44A78141-DDEC-4C40-9E83-A0BC03641F6B}" sibTransId="{7747B551-E6E2-4D2F-AF8D-FD0AD73A1E01}"/>
    <dgm:cxn modelId="{7D9E106A-0DBA-4E84-994C-0BA1EC4B513F}" type="presOf" srcId="{BF552B16-143C-4954-86C9-5EB80E7D36D9}" destId="{DBA764E1-D67C-4982-83E4-9FD7FFEDBEFD}" srcOrd="0" destOrd="0" presId="urn:microsoft.com/office/officeart/2005/8/layout/process1"/>
    <dgm:cxn modelId="{C60CF56F-ED6D-4318-A738-FE04388D97ED}" type="presOf" srcId="{607EFD07-BB48-4CA0-BC17-776E0DCF3C37}" destId="{1D188B6C-08C0-47B7-AF55-7F678815F3C9}" srcOrd="0" destOrd="0" presId="urn:microsoft.com/office/officeart/2005/8/layout/process1"/>
    <dgm:cxn modelId="{FD037E51-96BC-4911-8836-167C56ED174F}" type="presOf" srcId="{EBF601B8-E61B-4CE6-8774-4DC7E51384EB}" destId="{78B74678-86DE-455B-B6D2-858FFED34847}" srcOrd="0" destOrd="0" presId="urn:microsoft.com/office/officeart/2005/8/layout/process1"/>
    <dgm:cxn modelId="{775B4175-1DC5-4616-9BDF-4C70296E93D6}" srcId="{BA8C562B-C987-4B24-8FD0-E6E41F68576F}" destId="{1BD830D0-8413-4AC9-A627-FF3436D8445C}" srcOrd="4" destOrd="0" parTransId="{03DEA059-D84F-4825-97A9-464D6F8D833C}" sibTransId="{1DD24116-FD6C-4C1A-A230-184896CD123B}"/>
    <dgm:cxn modelId="{6BAF6E75-EA33-4BE6-AC7F-943CEBB341EA}" type="presOf" srcId="{7747B551-E6E2-4D2F-AF8D-FD0AD73A1E01}" destId="{31E6C35D-6A8A-440D-A7AA-AB53F7F4FAE8}" srcOrd="1" destOrd="0" presId="urn:microsoft.com/office/officeart/2005/8/layout/process1"/>
    <dgm:cxn modelId="{734C167F-121B-4DD9-A33B-58131046BED2}" srcId="{BA8C562B-C987-4B24-8FD0-E6E41F68576F}" destId="{BF552B16-143C-4954-86C9-5EB80E7D36D9}" srcOrd="1" destOrd="0" parTransId="{B3C68582-E171-4D2B-9B70-FE3EDBFABB01}" sibTransId="{1B6D3AD6-5B33-4454-9FD3-D0732135BA09}"/>
    <dgm:cxn modelId="{F718779B-BE74-454A-AC76-2230E10E702B}" srcId="{BA8C562B-C987-4B24-8FD0-E6E41F68576F}" destId="{2E6CEDD4-5F25-4459-B44F-8400F81AEE2A}" srcOrd="3" destOrd="0" parTransId="{E3B0D066-B390-45EF-BD4A-605142106739}" sibTransId="{939BA31A-9CF1-4CF7-AA95-7759B63D8BAD}"/>
    <dgm:cxn modelId="{854A86BE-9217-4A8E-A2C1-9C7473BA0693}" type="presOf" srcId="{2E6CEDD4-5F25-4459-B44F-8400F81AEE2A}" destId="{D5A2DDFC-E600-4A3C-99BA-3A066F038613}" srcOrd="0" destOrd="0" presId="urn:microsoft.com/office/officeart/2005/8/layout/process1"/>
    <dgm:cxn modelId="{253761D8-D8AE-4346-A8F6-37C90CD4F66F}" type="presOf" srcId="{939BA31A-9CF1-4CF7-AA95-7759B63D8BAD}" destId="{BFF08B31-C83D-4949-A3CF-ACFCC8EA308A}" srcOrd="0" destOrd="0" presId="urn:microsoft.com/office/officeart/2005/8/layout/process1"/>
    <dgm:cxn modelId="{9ACA59D9-C04B-4C30-BEEC-7A15E1328263}" type="presOf" srcId="{1B6D3AD6-5B33-4454-9FD3-D0732135BA09}" destId="{D72B0342-6E27-4A39-A7E7-BE731A88BFA8}" srcOrd="1" destOrd="0" presId="urn:microsoft.com/office/officeart/2005/8/layout/process1"/>
    <dgm:cxn modelId="{E1ECAAFB-18DF-4C5E-954C-ECD5637A9BAE}" type="presOf" srcId="{EBF601B8-E61B-4CE6-8774-4DC7E51384EB}" destId="{11B4D622-11D5-4384-BB92-CED7ED5AEDE2}" srcOrd="1" destOrd="0" presId="urn:microsoft.com/office/officeart/2005/8/layout/process1"/>
    <dgm:cxn modelId="{AE394AFC-6594-4410-ABE8-796C849EF2FF}" type="presOf" srcId="{939BA31A-9CF1-4CF7-AA95-7759B63D8BAD}" destId="{41434609-DB19-4526-85E4-2F3DE7B9AACB}" srcOrd="1" destOrd="0" presId="urn:microsoft.com/office/officeart/2005/8/layout/process1"/>
    <dgm:cxn modelId="{35A1A07B-FC7B-464C-A26D-0EBDAE36B8D2}" type="presParOf" srcId="{4C2D25F9-AE80-4152-8BA2-73DBF8D3F3F6}" destId="{1D188B6C-08C0-47B7-AF55-7F678815F3C9}" srcOrd="0" destOrd="0" presId="urn:microsoft.com/office/officeart/2005/8/layout/process1"/>
    <dgm:cxn modelId="{ED69DB1B-29C9-4DEF-8597-8736CE63ED4D}" type="presParOf" srcId="{4C2D25F9-AE80-4152-8BA2-73DBF8D3F3F6}" destId="{8C3B884F-10CF-4B47-8227-500273F30698}" srcOrd="1" destOrd="0" presId="urn:microsoft.com/office/officeart/2005/8/layout/process1"/>
    <dgm:cxn modelId="{61C398CF-6D65-46E4-A340-A13ABC70DFFB}" type="presParOf" srcId="{8C3B884F-10CF-4B47-8227-500273F30698}" destId="{31E6C35D-6A8A-440D-A7AA-AB53F7F4FAE8}" srcOrd="0" destOrd="0" presId="urn:microsoft.com/office/officeart/2005/8/layout/process1"/>
    <dgm:cxn modelId="{EB46304A-5733-4EF2-8603-F6E5DAF6ABBC}" type="presParOf" srcId="{4C2D25F9-AE80-4152-8BA2-73DBF8D3F3F6}" destId="{DBA764E1-D67C-4982-83E4-9FD7FFEDBEFD}" srcOrd="2" destOrd="0" presId="urn:microsoft.com/office/officeart/2005/8/layout/process1"/>
    <dgm:cxn modelId="{967E0E97-0E6D-4EF6-BBB0-9A33F80A46AD}" type="presParOf" srcId="{4C2D25F9-AE80-4152-8BA2-73DBF8D3F3F6}" destId="{FB58BE88-168E-4CC8-883B-2F6A87435854}" srcOrd="3" destOrd="0" presId="urn:microsoft.com/office/officeart/2005/8/layout/process1"/>
    <dgm:cxn modelId="{193D7F62-02CD-4736-8D77-D4B6416E259F}" type="presParOf" srcId="{FB58BE88-168E-4CC8-883B-2F6A87435854}" destId="{D72B0342-6E27-4A39-A7E7-BE731A88BFA8}" srcOrd="0" destOrd="0" presId="urn:microsoft.com/office/officeart/2005/8/layout/process1"/>
    <dgm:cxn modelId="{CD461C0F-608F-4EF4-A50B-88F334DD3467}" type="presParOf" srcId="{4C2D25F9-AE80-4152-8BA2-73DBF8D3F3F6}" destId="{2871BEFD-FD96-496C-95B8-694EFE9C70EE}" srcOrd="4" destOrd="0" presId="urn:microsoft.com/office/officeart/2005/8/layout/process1"/>
    <dgm:cxn modelId="{B069DC14-B809-4DB6-84B5-6E6426588E1A}" type="presParOf" srcId="{4C2D25F9-AE80-4152-8BA2-73DBF8D3F3F6}" destId="{78B74678-86DE-455B-B6D2-858FFED34847}" srcOrd="5" destOrd="0" presId="urn:microsoft.com/office/officeart/2005/8/layout/process1"/>
    <dgm:cxn modelId="{84108074-A01E-4AAC-8CBF-1BBDC5E71DDD}" type="presParOf" srcId="{78B74678-86DE-455B-B6D2-858FFED34847}" destId="{11B4D622-11D5-4384-BB92-CED7ED5AEDE2}" srcOrd="0" destOrd="0" presId="urn:microsoft.com/office/officeart/2005/8/layout/process1"/>
    <dgm:cxn modelId="{0455CCCE-A7E8-4213-AF19-6C89606143C9}" type="presParOf" srcId="{4C2D25F9-AE80-4152-8BA2-73DBF8D3F3F6}" destId="{D5A2DDFC-E600-4A3C-99BA-3A066F038613}" srcOrd="6" destOrd="0" presId="urn:microsoft.com/office/officeart/2005/8/layout/process1"/>
    <dgm:cxn modelId="{82C62370-6CEF-427A-B3D3-0647142D86AE}" type="presParOf" srcId="{4C2D25F9-AE80-4152-8BA2-73DBF8D3F3F6}" destId="{BFF08B31-C83D-4949-A3CF-ACFCC8EA308A}" srcOrd="7" destOrd="0" presId="urn:microsoft.com/office/officeart/2005/8/layout/process1"/>
    <dgm:cxn modelId="{8AFD5E89-147E-4510-85F5-15A4A0BD982C}" type="presParOf" srcId="{BFF08B31-C83D-4949-A3CF-ACFCC8EA308A}" destId="{41434609-DB19-4526-85E4-2F3DE7B9AACB}" srcOrd="0" destOrd="0" presId="urn:microsoft.com/office/officeart/2005/8/layout/process1"/>
    <dgm:cxn modelId="{0508C704-E121-42BD-97DD-6362B89499BE}" type="presParOf" srcId="{4C2D25F9-AE80-4152-8BA2-73DBF8D3F3F6}" destId="{A9B62EA0-20C2-43A1-B2D2-B134E3BA3632}"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D188B6C-08C0-47B7-AF55-7F678815F3C9}">
      <dsp:nvSpPr>
        <dsp:cNvPr id="0" name=""/>
        <dsp:cNvSpPr/>
      </dsp:nvSpPr>
      <dsp:spPr>
        <a:xfrm>
          <a:off x="5137" y="0"/>
          <a:ext cx="1590162" cy="140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ctr" defTabSz="666750">
            <a:lnSpc>
              <a:spcPct val="90000"/>
            </a:lnSpc>
            <a:spcBef>
              <a:spcPct val="0"/>
            </a:spcBef>
            <a:spcAft>
              <a:spcPct val="35000"/>
            </a:spcAft>
            <a:buNone/>
          </a:pPr>
          <a:r>
            <a:rPr lang="en-IN" sz="1500" kern="1200" dirty="0">
              <a:latin typeface="Times New Roman" panose="02020603050405020304" pitchFamily="18" charset="0"/>
              <a:cs typeface="Times New Roman" panose="02020603050405020304" pitchFamily="18" charset="0"/>
            </a:rPr>
            <a:t>Synthetic Data Generation   </a:t>
          </a:r>
          <a:br>
            <a:rPr lang="en-IN" sz="1500" kern="1200" dirty="0">
              <a:latin typeface="Times New Roman" panose="02020603050405020304" pitchFamily="18" charset="0"/>
              <a:cs typeface="Times New Roman" panose="02020603050405020304" pitchFamily="18" charset="0"/>
            </a:rPr>
          </a:br>
          <a:r>
            <a:rPr lang="en-IN" sz="1500" kern="1200" dirty="0">
              <a:latin typeface="Times New Roman" panose="02020603050405020304" pitchFamily="18" charset="0"/>
              <a:cs typeface="Times New Roman" panose="02020603050405020304" pitchFamily="18" charset="0"/>
            </a:rPr>
            <a:t> (Generate full-body movement data &amp; cognitive metrics)</a:t>
          </a:r>
        </a:p>
      </dsp:txBody>
      <dsp:txXfrm>
        <a:off x="46181" y="41044"/>
        <a:ext cx="1508074" cy="1319242"/>
      </dsp:txXfrm>
    </dsp:sp>
    <dsp:sp modelId="{8C3B884F-10CF-4B47-8227-500273F30698}">
      <dsp:nvSpPr>
        <dsp:cNvPr id="0" name=""/>
        <dsp:cNvSpPr/>
      </dsp:nvSpPr>
      <dsp:spPr>
        <a:xfrm rot="45627">
          <a:off x="1768775" y="549475"/>
          <a:ext cx="360769"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1768780" y="627629"/>
        <a:ext cx="252538" cy="236616"/>
      </dsp:txXfrm>
    </dsp:sp>
    <dsp:sp modelId="{DBA764E1-D67C-4982-83E4-9FD7FFEDBEFD}">
      <dsp:nvSpPr>
        <dsp:cNvPr id="0" name=""/>
        <dsp:cNvSpPr/>
      </dsp:nvSpPr>
      <dsp:spPr>
        <a:xfrm>
          <a:off x="2275997" y="0"/>
          <a:ext cx="1590162" cy="140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 </a:t>
          </a:r>
          <a:r>
            <a:rPr lang="en-IN" sz="1500" kern="1200" dirty="0">
              <a:latin typeface="Times New Roman" panose="02020603050405020304" pitchFamily="18" charset="0"/>
              <a:cs typeface="Times New Roman" panose="02020603050405020304" pitchFamily="18" charset="0"/>
            </a:rPr>
            <a:t>Preprocessing   (Feature extraction, scaling tensor conversion) </a:t>
          </a:r>
        </a:p>
      </dsp:txBody>
      <dsp:txXfrm>
        <a:off x="2317041" y="41044"/>
        <a:ext cx="1508074" cy="1319242"/>
      </dsp:txXfrm>
    </dsp:sp>
    <dsp:sp modelId="{FB58BE88-168E-4CC8-883B-2F6A87435854}">
      <dsp:nvSpPr>
        <dsp:cNvPr id="0" name=""/>
        <dsp:cNvSpPr/>
      </dsp:nvSpPr>
      <dsp:spPr>
        <a:xfrm>
          <a:off x="4044929" y="503485"/>
          <a:ext cx="378990"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4044929" y="582357"/>
        <a:ext cx="265293" cy="236616"/>
      </dsp:txXfrm>
    </dsp:sp>
    <dsp:sp modelId="{2871BEFD-FD96-496C-95B8-694EFE9C70EE}">
      <dsp:nvSpPr>
        <dsp:cNvPr id="0" name=""/>
        <dsp:cNvSpPr/>
      </dsp:nvSpPr>
      <dsp:spPr>
        <a:xfrm>
          <a:off x="4581236" y="0"/>
          <a:ext cx="1590162" cy="140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IN" sz="1100" kern="1200" dirty="0"/>
            <a:t> </a:t>
          </a:r>
          <a:r>
            <a:rPr lang="en-IN" sz="1500" kern="1200" dirty="0" err="1">
              <a:solidFill>
                <a:prstClr val="white"/>
              </a:solidFill>
              <a:latin typeface="Times New Roman" panose="02020603050405020304" pitchFamily="18" charset="0"/>
              <a:ea typeface="+mn-ea"/>
              <a:cs typeface="Times New Roman" panose="02020603050405020304" pitchFamily="18" charset="0"/>
            </a:rPr>
            <a:t>PyTorch</a:t>
          </a:r>
          <a:r>
            <a:rPr lang="en-IN" sz="1500" kern="1200" dirty="0">
              <a:solidFill>
                <a:prstClr val="white"/>
              </a:solidFill>
              <a:latin typeface="Times New Roman" panose="02020603050405020304" pitchFamily="18" charset="0"/>
              <a:ea typeface="+mn-ea"/>
              <a:cs typeface="Times New Roman" panose="02020603050405020304" pitchFamily="18" charset="0"/>
            </a:rPr>
            <a:t> Dataset &amp; </a:t>
          </a:r>
          <a:r>
            <a:rPr lang="en-IN" sz="1500" kern="1200" dirty="0" err="1">
              <a:solidFill>
                <a:prstClr val="white"/>
              </a:solidFill>
              <a:latin typeface="Times New Roman" panose="02020603050405020304" pitchFamily="18" charset="0"/>
              <a:ea typeface="+mn-ea"/>
              <a:cs typeface="Times New Roman" panose="02020603050405020304" pitchFamily="18" charset="0"/>
            </a:rPr>
            <a:t>DataLoader</a:t>
          </a:r>
          <a:r>
            <a:rPr lang="en-IN" sz="1500" kern="1200" dirty="0">
              <a:solidFill>
                <a:prstClr val="white"/>
              </a:solidFill>
              <a:latin typeface="Times New Roman" panose="02020603050405020304" pitchFamily="18" charset="0"/>
              <a:ea typeface="+mn-ea"/>
              <a:cs typeface="Times New Roman" panose="02020603050405020304" pitchFamily="18" charset="0"/>
            </a:rPr>
            <a:t> (</a:t>
          </a:r>
          <a:r>
            <a:rPr lang="en-IN" sz="1500" kern="1200" dirty="0" err="1">
              <a:solidFill>
                <a:prstClr val="white"/>
              </a:solidFill>
              <a:latin typeface="Times New Roman" panose="02020603050405020304" pitchFamily="18" charset="0"/>
              <a:ea typeface="+mn-ea"/>
              <a:cs typeface="Times New Roman" panose="02020603050405020304" pitchFamily="18" charset="0"/>
            </a:rPr>
            <a:t>AnglesRankingDataset</a:t>
          </a:r>
          <a:r>
            <a:rPr lang="en-IN" sz="1500" kern="1200" dirty="0">
              <a:solidFill>
                <a:prstClr val="white"/>
              </a:solidFill>
              <a:latin typeface="Times New Roman" panose="02020603050405020304" pitchFamily="18" charset="0"/>
              <a:ea typeface="+mn-ea"/>
              <a:cs typeface="Times New Roman" panose="02020603050405020304" pitchFamily="18" charset="0"/>
            </a:rPr>
            <a:t> providing (angles, accuracy)</a:t>
          </a:r>
        </a:p>
      </dsp:txBody>
      <dsp:txXfrm>
        <a:off x="4622280" y="41044"/>
        <a:ext cx="1508074" cy="1319242"/>
      </dsp:txXfrm>
    </dsp:sp>
    <dsp:sp modelId="{78B74678-86DE-455B-B6D2-858FFED34847}">
      <dsp:nvSpPr>
        <dsp:cNvPr id="0" name=""/>
        <dsp:cNvSpPr/>
      </dsp:nvSpPr>
      <dsp:spPr>
        <a:xfrm>
          <a:off x="6304077" y="503485"/>
          <a:ext cx="281278"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6304077" y="582357"/>
        <a:ext cx="196895" cy="236616"/>
      </dsp:txXfrm>
    </dsp:sp>
    <dsp:sp modelId="{D5A2DDFC-E600-4A3C-99BA-3A066F038613}">
      <dsp:nvSpPr>
        <dsp:cNvPr id="0" name=""/>
        <dsp:cNvSpPr/>
      </dsp:nvSpPr>
      <dsp:spPr>
        <a:xfrm>
          <a:off x="6702112" y="0"/>
          <a:ext cx="1590162" cy="140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 Reward Network (</a:t>
          </a:r>
          <a:r>
            <a:rPr lang="en-IN" sz="1300" kern="1200" dirty="0" err="1"/>
            <a:t>AnglesRewardNet</a:t>
          </a:r>
          <a:r>
            <a:rPr lang="en-IN" sz="1300" kern="1200" dirty="0"/>
            <a:t>) (Predicts reward from angles) </a:t>
          </a:r>
        </a:p>
      </dsp:txBody>
      <dsp:txXfrm>
        <a:off x="6743156" y="41044"/>
        <a:ext cx="1508074" cy="1319242"/>
      </dsp:txXfrm>
    </dsp:sp>
    <dsp:sp modelId="{BFF08B31-C83D-4949-A3CF-ACFCC8EA308A}">
      <dsp:nvSpPr>
        <dsp:cNvPr id="0" name=""/>
        <dsp:cNvSpPr/>
      </dsp:nvSpPr>
      <dsp:spPr>
        <a:xfrm>
          <a:off x="8444708" y="503485"/>
          <a:ext cx="323157" cy="39436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IN" sz="1100" kern="1200"/>
        </a:p>
      </dsp:txBody>
      <dsp:txXfrm>
        <a:off x="8444708" y="582357"/>
        <a:ext cx="226210" cy="236616"/>
      </dsp:txXfrm>
    </dsp:sp>
    <dsp:sp modelId="{A9B62EA0-20C2-43A1-B2D2-B134E3BA3632}">
      <dsp:nvSpPr>
        <dsp:cNvPr id="0" name=""/>
        <dsp:cNvSpPr/>
      </dsp:nvSpPr>
      <dsp:spPr>
        <a:xfrm>
          <a:off x="8902006" y="0"/>
          <a:ext cx="1590162" cy="1401330"/>
        </a:xfrm>
        <a:prstGeom prst="roundRect">
          <a:avLst>
            <a:gd name="adj" fmla="val 10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IN" sz="1300" kern="1200" dirty="0"/>
            <a:t> Training Module (DIRL: Margin Ranking Loss, pairing samples based on task accuracy differences)</a:t>
          </a:r>
        </a:p>
      </dsp:txBody>
      <dsp:txXfrm>
        <a:off x="8943050" y="41044"/>
        <a:ext cx="1508074" cy="1319242"/>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D6FD61-D655-4FA6-895C-3E263BC1184B}" type="datetimeFigureOut">
              <a:rPr lang="en-IN" smtClean="0"/>
              <a:t>18-05-2025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618553-DB49-43BE-8412-DAA01366E9D5}" type="slidenum">
              <a:rPr lang="en-IN" smtClean="0"/>
              <a:t>‹#›</a:t>
            </a:fld>
            <a:endParaRPr lang="en-IN"/>
          </a:p>
        </p:txBody>
      </p:sp>
    </p:spTree>
    <p:extLst>
      <p:ext uri="{BB962C8B-B14F-4D97-AF65-F5344CB8AC3E}">
        <p14:creationId xmlns:p14="http://schemas.microsoft.com/office/powerpoint/2010/main" val="18268004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a:t>
            </a:fld>
            <a:endParaRPr lang="en-IN"/>
          </a:p>
        </p:txBody>
      </p:sp>
    </p:spTree>
    <p:extLst>
      <p:ext uri="{BB962C8B-B14F-4D97-AF65-F5344CB8AC3E}">
        <p14:creationId xmlns:p14="http://schemas.microsoft.com/office/powerpoint/2010/main" val="7784007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14</a:t>
            </a:fld>
            <a:endParaRPr lang="en-IN"/>
          </a:p>
        </p:txBody>
      </p:sp>
    </p:spTree>
    <p:extLst>
      <p:ext uri="{BB962C8B-B14F-4D97-AF65-F5344CB8AC3E}">
        <p14:creationId xmlns:p14="http://schemas.microsoft.com/office/powerpoint/2010/main" val="22873242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16</a:t>
            </a:fld>
            <a:endParaRPr lang="en-IN"/>
          </a:p>
        </p:txBody>
      </p:sp>
    </p:spTree>
    <p:extLst>
      <p:ext uri="{BB962C8B-B14F-4D97-AF65-F5344CB8AC3E}">
        <p14:creationId xmlns:p14="http://schemas.microsoft.com/office/powerpoint/2010/main" val="24764529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17</a:t>
            </a:fld>
            <a:endParaRPr lang="en-IN"/>
          </a:p>
        </p:txBody>
      </p:sp>
    </p:spTree>
    <p:extLst>
      <p:ext uri="{BB962C8B-B14F-4D97-AF65-F5344CB8AC3E}">
        <p14:creationId xmlns:p14="http://schemas.microsoft.com/office/powerpoint/2010/main" val="16490704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B4A74A-BF6B-5B16-1254-55040FDB5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EFB68B-E286-D81A-F523-66C13F2DB5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37D03F-66D3-8DE1-11A3-64B63F4469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3C37565-2451-B274-51AE-23AB9A9B98CE}"/>
              </a:ext>
            </a:extLst>
          </p:cNvPr>
          <p:cNvSpPr>
            <a:spLocks noGrp="1"/>
          </p:cNvSpPr>
          <p:nvPr>
            <p:ph type="sldNum" sz="quarter" idx="5"/>
          </p:nvPr>
        </p:nvSpPr>
        <p:spPr/>
        <p:txBody>
          <a:bodyPr/>
          <a:lstStyle/>
          <a:p>
            <a:fld id="{5B618553-DB49-43BE-8412-DAA01366E9D5}" type="slidenum">
              <a:rPr lang="en-IN" smtClean="0"/>
              <a:t>18</a:t>
            </a:fld>
            <a:endParaRPr lang="en-IN"/>
          </a:p>
        </p:txBody>
      </p:sp>
    </p:spTree>
    <p:extLst>
      <p:ext uri="{BB962C8B-B14F-4D97-AF65-F5344CB8AC3E}">
        <p14:creationId xmlns:p14="http://schemas.microsoft.com/office/powerpoint/2010/main" val="516398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1ED07A-E29B-84FC-8A44-4010D8DE35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64AA4-9E03-A8AA-EFEC-591F92787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6D0913-524E-7A75-A244-DC7276E1D8E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53833A7-5C33-8BF8-A3B5-CD1E08B23319}"/>
              </a:ext>
            </a:extLst>
          </p:cNvPr>
          <p:cNvSpPr>
            <a:spLocks noGrp="1"/>
          </p:cNvSpPr>
          <p:nvPr>
            <p:ph type="sldNum" sz="quarter" idx="5"/>
          </p:nvPr>
        </p:nvSpPr>
        <p:spPr/>
        <p:txBody>
          <a:bodyPr/>
          <a:lstStyle/>
          <a:p>
            <a:fld id="{5B618553-DB49-43BE-8412-DAA01366E9D5}" type="slidenum">
              <a:rPr lang="en-IN" smtClean="0"/>
              <a:t>23</a:t>
            </a:fld>
            <a:endParaRPr lang="en-IN"/>
          </a:p>
        </p:txBody>
      </p:sp>
    </p:spTree>
    <p:extLst>
      <p:ext uri="{BB962C8B-B14F-4D97-AF65-F5344CB8AC3E}">
        <p14:creationId xmlns:p14="http://schemas.microsoft.com/office/powerpoint/2010/main" val="24722738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24</a:t>
            </a:fld>
            <a:endParaRPr lang="en-IN"/>
          </a:p>
        </p:txBody>
      </p:sp>
    </p:spTree>
    <p:extLst>
      <p:ext uri="{BB962C8B-B14F-4D97-AF65-F5344CB8AC3E}">
        <p14:creationId xmlns:p14="http://schemas.microsoft.com/office/powerpoint/2010/main" val="3719202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4853E-2BAA-818E-4A7C-B0C355A977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079095-0635-D580-BC80-8CCBE2D377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B2FCA4-E1BB-2FD7-6FDB-5BB175A4E37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FB54DD8-DB48-0DE0-0F2C-51EBA8EAB527}"/>
              </a:ext>
            </a:extLst>
          </p:cNvPr>
          <p:cNvSpPr>
            <a:spLocks noGrp="1"/>
          </p:cNvSpPr>
          <p:nvPr>
            <p:ph type="sldNum" sz="quarter" idx="5"/>
          </p:nvPr>
        </p:nvSpPr>
        <p:spPr/>
        <p:txBody>
          <a:bodyPr/>
          <a:lstStyle/>
          <a:p>
            <a:fld id="{5B618553-DB49-43BE-8412-DAA01366E9D5}" type="slidenum">
              <a:rPr lang="en-IN" smtClean="0"/>
              <a:t>29</a:t>
            </a:fld>
            <a:endParaRPr lang="en-IN"/>
          </a:p>
        </p:txBody>
      </p:sp>
    </p:spTree>
    <p:extLst>
      <p:ext uri="{BB962C8B-B14F-4D97-AF65-F5344CB8AC3E}">
        <p14:creationId xmlns:p14="http://schemas.microsoft.com/office/powerpoint/2010/main" val="110045065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1799DB-EE21-8FDB-C056-7B6386175E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DF45A9-4281-6153-A952-22214CB0ED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20D3C5-50A3-9937-F01B-35BB40630F4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4E8482-F731-D501-570F-A3D55086027B}"/>
              </a:ext>
            </a:extLst>
          </p:cNvPr>
          <p:cNvSpPr>
            <a:spLocks noGrp="1"/>
          </p:cNvSpPr>
          <p:nvPr>
            <p:ph type="sldNum" sz="quarter" idx="5"/>
          </p:nvPr>
        </p:nvSpPr>
        <p:spPr/>
        <p:txBody>
          <a:bodyPr/>
          <a:lstStyle/>
          <a:p>
            <a:fld id="{5B618553-DB49-43BE-8412-DAA01366E9D5}" type="slidenum">
              <a:rPr lang="en-IN" smtClean="0"/>
              <a:t>30</a:t>
            </a:fld>
            <a:endParaRPr lang="en-IN"/>
          </a:p>
        </p:txBody>
      </p:sp>
    </p:spTree>
    <p:extLst>
      <p:ext uri="{BB962C8B-B14F-4D97-AF65-F5344CB8AC3E}">
        <p14:creationId xmlns:p14="http://schemas.microsoft.com/office/powerpoint/2010/main" val="933860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61DD78-0444-29F3-0402-B648208ECB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B64673-7E2E-3419-9D0E-407222FB0A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AA303-E0A7-F353-D49F-3F610DEFDFB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A82C6A7-E003-D207-674A-D77EDED841B9}"/>
              </a:ext>
            </a:extLst>
          </p:cNvPr>
          <p:cNvSpPr>
            <a:spLocks noGrp="1"/>
          </p:cNvSpPr>
          <p:nvPr>
            <p:ph type="sldNum" sz="quarter" idx="5"/>
          </p:nvPr>
        </p:nvSpPr>
        <p:spPr/>
        <p:txBody>
          <a:bodyPr/>
          <a:lstStyle/>
          <a:p>
            <a:fld id="{5B618553-DB49-43BE-8412-DAA01366E9D5}" type="slidenum">
              <a:rPr lang="en-IN" smtClean="0"/>
              <a:t>31</a:t>
            </a:fld>
            <a:endParaRPr lang="en-IN"/>
          </a:p>
        </p:txBody>
      </p:sp>
    </p:spTree>
    <p:extLst>
      <p:ext uri="{BB962C8B-B14F-4D97-AF65-F5344CB8AC3E}">
        <p14:creationId xmlns:p14="http://schemas.microsoft.com/office/powerpoint/2010/main" val="237116339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39</a:t>
            </a:fld>
            <a:endParaRPr lang="en-IN"/>
          </a:p>
        </p:txBody>
      </p:sp>
    </p:spTree>
    <p:extLst>
      <p:ext uri="{BB962C8B-B14F-4D97-AF65-F5344CB8AC3E}">
        <p14:creationId xmlns:p14="http://schemas.microsoft.com/office/powerpoint/2010/main" val="41523131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6</a:t>
            </a:fld>
            <a:endParaRPr lang="en-IN"/>
          </a:p>
        </p:txBody>
      </p:sp>
    </p:spTree>
    <p:extLst>
      <p:ext uri="{BB962C8B-B14F-4D97-AF65-F5344CB8AC3E}">
        <p14:creationId xmlns:p14="http://schemas.microsoft.com/office/powerpoint/2010/main" val="2641184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5204A-E3AA-4765-8242-DB7BB4A55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846DBB-51D3-8AA4-E8CC-4387CC15CC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81C623-5970-D2E1-3267-2C44406A7D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5A49119-0B5E-5CB7-C8FE-A03676C0BC71}"/>
              </a:ext>
            </a:extLst>
          </p:cNvPr>
          <p:cNvSpPr>
            <a:spLocks noGrp="1"/>
          </p:cNvSpPr>
          <p:nvPr>
            <p:ph type="sldNum" sz="quarter" idx="5"/>
          </p:nvPr>
        </p:nvSpPr>
        <p:spPr/>
        <p:txBody>
          <a:bodyPr/>
          <a:lstStyle/>
          <a:p>
            <a:fld id="{5B618553-DB49-43BE-8412-DAA01366E9D5}" type="slidenum">
              <a:rPr lang="en-IN" smtClean="0"/>
              <a:t>7</a:t>
            </a:fld>
            <a:endParaRPr lang="en-IN"/>
          </a:p>
        </p:txBody>
      </p:sp>
    </p:spTree>
    <p:extLst>
      <p:ext uri="{BB962C8B-B14F-4D97-AF65-F5344CB8AC3E}">
        <p14:creationId xmlns:p14="http://schemas.microsoft.com/office/powerpoint/2010/main" val="34436082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8</a:t>
            </a:fld>
            <a:endParaRPr lang="en-IN"/>
          </a:p>
        </p:txBody>
      </p:sp>
    </p:spTree>
    <p:extLst>
      <p:ext uri="{BB962C8B-B14F-4D97-AF65-F5344CB8AC3E}">
        <p14:creationId xmlns:p14="http://schemas.microsoft.com/office/powerpoint/2010/main" val="28723741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E8602-7544-9D46-849F-70384D13FA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38B02F-FD0A-6A7A-F243-D0577CEA1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911DE3-A811-223F-99CE-3D04A7E673B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D561B95-25D5-2C6E-8D50-32CB08D995BD}"/>
              </a:ext>
            </a:extLst>
          </p:cNvPr>
          <p:cNvSpPr>
            <a:spLocks noGrp="1"/>
          </p:cNvSpPr>
          <p:nvPr>
            <p:ph type="sldNum" sz="quarter" idx="5"/>
          </p:nvPr>
        </p:nvSpPr>
        <p:spPr/>
        <p:txBody>
          <a:bodyPr/>
          <a:lstStyle/>
          <a:p>
            <a:fld id="{5B618553-DB49-43BE-8412-DAA01366E9D5}" type="slidenum">
              <a:rPr lang="en-IN" smtClean="0"/>
              <a:t>9</a:t>
            </a:fld>
            <a:endParaRPr lang="en-IN"/>
          </a:p>
        </p:txBody>
      </p:sp>
    </p:spTree>
    <p:extLst>
      <p:ext uri="{BB962C8B-B14F-4D97-AF65-F5344CB8AC3E}">
        <p14:creationId xmlns:p14="http://schemas.microsoft.com/office/powerpoint/2010/main" val="17862058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8787D-BD7A-62C1-82BD-406AAF6A67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785B0D-ADC4-964D-A46C-F597E7F943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94D670-85AB-20D2-408A-336DAAA6A4A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1B48BE9-2702-7139-BAB0-3807068B65F5}"/>
              </a:ext>
            </a:extLst>
          </p:cNvPr>
          <p:cNvSpPr>
            <a:spLocks noGrp="1"/>
          </p:cNvSpPr>
          <p:nvPr>
            <p:ph type="sldNum" sz="quarter" idx="5"/>
          </p:nvPr>
        </p:nvSpPr>
        <p:spPr/>
        <p:txBody>
          <a:bodyPr/>
          <a:lstStyle/>
          <a:p>
            <a:fld id="{5B618553-DB49-43BE-8412-DAA01366E9D5}" type="slidenum">
              <a:rPr lang="en-IN" smtClean="0"/>
              <a:t>10</a:t>
            </a:fld>
            <a:endParaRPr lang="en-IN"/>
          </a:p>
        </p:txBody>
      </p:sp>
    </p:spTree>
    <p:extLst>
      <p:ext uri="{BB962C8B-B14F-4D97-AF65-F5344CB8AC3E}">
        <p14:creationId xmlns:p14="http://schemas.microsoft.com/office/powerpoint/2010/main" val="15369957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11</a:t>
            </a:fld>
            <a:endParaRPr lang="en-IN"/>
          </a:p>
        </p:txBody>
      </p:sp>
    </p:spTree>
    <p:extLst>
      <p:ext uri="{BB962C8B-B14F-4D97-AF65-F5344CB8AC3E}">
        <p14:creationId xmlns:p14="http://schemas.microsoft.com/office/powerpoint/2010/main" val="12837130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B618553-DB49-43BE-8412-DAA01366E9D5}" type="slidenum">
              <a:rPr lang="en-IN" smtClean="0"/>
              <a:t>12</a:t>
            </a:fld>
            <a:endParaRPr lang="en-IN"/>
          </a:p>
        </p:txBody>
      </p:sp>
    </p:spTree>
    <p:extLst>
      <p:ext uri="{BB962C8B-B14F-4D97-AF65-F5344CB8AC3E}">
        <p14:creationId xmlns:p14="http://schemas.microsoft.com/office/powerpoint/2010/main" val="16152611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2A013-4AE5-A252-8406-5A70EDF380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D090B1-2C8B-9FC2-87D5-218BCB9451B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BF0A5E3-E77C-A16E-74A0-90510011A7A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A09DCCB-C2A2-07B4-7385-8362D5714811}"/>
              </a:ext>
            </a:extLst>
          </p:cNvPr>
          <p:cNvSpPr>
            <a:spLocks noGrp="1"/>
          </p:cNvSpPr>
          <p:nvPr>
            <p:ph type="sldNum" sz="quarter" idx="5"/>
          </p:nvPr>
        </p:nvSpPr>
        <p:spPr/>
        <p:txBody>
          <a:bodyPr/>
          <a:lstStyle/>
          <a:p>
            <a:fld id="{5B618553-DB49-43BE-8412-DAA01366E9D5}" type="slidenum">
              <a:rPr lang="en-IN" smtClean="0"/>
              <a:t>13</a:t>
            </a:fld>
            <a:endParaRPr lang="en-IN"/>
          </a:p>
        </p:txBody>
      </p:sp>
    </p:spTree>
    <p:extLst>
      <p:ext uri="{BB962C8B-B14F-4D97-AF65-F5344CB8AC3E}">
        <p14:creationId xmlns:p14="http://schemas.microsoft.com/office/powerpoint/2010/main" val="392902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F7651-247D-DD7F-B958-EAB2DBBD6F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34E4C16-8BA6-DEFB-E98B-6428AC8A58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49FA590-605F-92E5-65AB-81960C63B4E8}"/>
              </a:ext>
            </a:extLst>
          </p:cNvPr>
          <p:cNvSpPr>
            <a:spLocks noGrp="1"/>
          </p:cNvSpPr>
          <p:nvPr>
            <p:ph type="dt" sz="half" idx="10"/>
          </p:nvPr>
        </p:nvSpPr>
        <p:spPr/>
        <p:txBody>
          <a:bodyPr/>
          <a:lstStyle/>
          <a:p>
            <a:fld id="{CCEF5748-0D14-4D3A-941C-A6FA2DBE0DBA}" type="datetime1">
              <a:rPr lang="en-IN" smtClean="0"/>
              <a:t>18-05-2025</a:t>
            </a:fld>
            <a:endParaRPr lang="en-IN"/>
          </a:p>
        </p:txBody>
      </p:sp>
      <p:sp>
        <p:nvSpPr>
          <p:cNvPr id="5" name="Footer Placeholder 4">
            <a:extLst>
              <a:ext uri="{FF2B5EF4-FFF2-40B4-BE49-F238E27FC236}">
                <a16:creationId xmlns:a16="http://schemas.microsoft.com/office/drawing/2014/main" id="{DB41B955-2BF1-9113-6F58-9AF40D3B35F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0212D37-C75E-7A8B-4765-D75F1DDCD903}"/>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844955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02CCFA-966F-02B0-DA4B-39FCDB7D6E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DC7BB16-15B0-A98B-6A93-08917E46FA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6EA2FD-A3E3-34FA-BF1A-23742FB070D1}"/>
              </a:ext>
            </a:extLst>
          </p:cNvPr>
          <p:cNvSpPr>
            <a:spLocks noGrp="1"/>
          </p:cNvSpPr>
          <p:nvPr>
            <p:ph type="dt" sz="half" idx="10"/>
          </p:nvPr>
        </p:nvSpPr>
        <p:spPr/>
        <p:txBody>
          <a:bodyPr/>
          <a:lstStyle/>
          <a:p>
            <a:fld id="{3F11962B-C939-4D17-8122-A22DA61F2405}" type="datetime1">
              <a:rPr lang="en-IN" smtClean="0"/>
              <a:t>18-05-2025</a:t>
            </a:fld>
            <a:endParaRPr lang="en-IN"/>
          </a:p>
        </p:txBody>
      </p:sp>
      <p:sp>
        <p:nvSpPr>
          <p:cNvPr id="5" name="Footer Placeholder 4">
            <a:extLst>
              <a:ext uri="{FF2B5EF4-FFF2-40B4-BE49-F238E27FC236}">
                <a16:creationId xmlns:a16="http://schemas.microsoft.com/office/drawing/2014/main" id="{AD1B3AA6-443D-A7AC-A8CD-ED32522948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86AA86-8FE3-11F0-996F-14C3E517EC03}"/>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36309883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F023211-2AA6-D834-6E8D-B611FA713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8F9BDDE-7B09-024E-000A-0CB81426C78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7CE0E63-B52C-739E-C52E-61E853E370D7}"/>
              </a:ext>
            </a:extLst>
          </p:cNvPr>
          <p:cNvSpPr>
            <a:spLocks noGrp="1"/>
          </p:cNvSpPr>
          <p:nvPr>
            <p:ph type="dt" sz="half" idx="10"/>
          </p:nvPr>
        </p:nvSpPr>
        <p:spPr/>
        <p:txBody>
          <a:bodyPr/>
          <a:lstStyle/>
          <a:p>
            <a:fld id="{E4472BDA-0380-46A7-B71B-5B3E36EF5DC2}" type="datetime1">
              <a:rPr lang="en-IN" smtClean="0"/>
              <a:t>18-05-2025</a:t>
            </a:fld>
            <a:endParaRPr lang="en-IN"/>
          </a:p>
        </p:txBody>
      </p:sp>
      <p:sp>
        <p:nvSpPr>
          <p:cNvPr id="5" name="Footer Placeholder 4">
            <a:extLst>
              <a:ext uri="{FF2B5EF4-FFF2-40B4-BE49-F238E27FC236}">
                <a16:creationId xmlns:a16="http://schemas.microsoft.com/office/drawing/2014/main" id="{70E7A161-ED72-49AC-A99F-172C65345D2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31A10E-345B-B327-6ED5-A005C57FEF99}"/>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2876307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7473A9-4BAE-F555-836B-B8AF51F5FA3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794DCC-46F8-54B8-4D35-5A13D3F0FF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2324D5-C3D5-1C5B-D4F9-9E399751DD7F}"/>
              </a:ext>
            </a:extLst>
          </p:cNvPr>
          <p:cNvSpPr>
            <a:spLocks noGrp="1"/>
          </p:cNvSpPr>
          <p:nvPr>
            <p:ph type="dt" sz="half" idx="10"/>
          </p:nvPr>
        </p:nvSpPr>
        <p:spPr/>
        <p:txBody>
          <a:bodyPr/>
          <a:lstStyle/>
          <a:p>
            <a:fld id="{14538F2B-B9DD-47A5-9FBC-6141C5EA6000}" type="datetime1">
              <a:rPr lang="en-IN" smtClean="0"/>
              <a:t>18-05-2025</a:t>
            </a:fld>
            <a:endParaRPr lang="en-IN"/>
          </a:p>
        </p:txBody>
      </p:sp>
      <p:sp>
        <p:nvSpPr>
          <p:cNvPr id="5" name="Footer Placeholder 4">
            <a:extLst>
              <a:ext uri="{FF2B5EF4-FFF2-40B4-BE49-F238E27FC236}">
                <a16:creationId xmlns:a16="http://schemas.microsoft.com/office/drawing/2014/main" id="{C8FD24DE-B20F-7C0E-68E8-71795DDC89B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543C1CC-8739-10CE-F33C-3401370C2D46}"/>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3415328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D2517-8D2B-81D6-C970-AF8E28865E0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38504F3-A671-7420-612E-49F9659CE7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406C60F-9D1D-06B9-2BF7-FDB53F083346}"/>
              </a:ext>
            </a:extLst>
          </p:cNvPr>
          <p:cNvSpPr>
            <a:spLocks noGrp="1"/>
          </p:cNvSpPr>
          <p:nvPr>
            <p:ph type="dt" sz="half" idx="10"/>
          </p:nvPr>
        </p:nvSpPr>
        <p:spPr/>
        <p:txBody>
          <a:bodyPr/>
          <a:lstStyle/>
          <a:p>
            <a:fld id="{FF332B6F-2849-43D3-8D2A-F5A62374E056}" type="datetime1">
              <a:rPr lang="en-IN" smtClean="0"/>
              <a:t>18-05-2025</a:t>
            </a:fld>
            <a:endParaRPr lang="en-IN"/>
          </a:p>
        </p:txBody>
      </p:sp>
      <p:sp>
        <p:nvSpPr>
          <p:cNvPr id="5" name="Footer Placeholder 4">
            <a:extLst>
              <a:ext uri="{FF2B5EF4-FFF2-40B4-BE49-F238E27FC236}">
                <a16:creationId xmlns:a16="http://schemas.microsoft.com/office/drawing/2014/main" id="{67A8DBE5-B5F9-3F44-CD9B-DF22A54A1E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D170DEE-A9AC-CC00-5F80-9A35080E5A32}"/>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31256738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9C0F5-218A-E598-9BB8-D35B8B2CAC3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9FF2978-4F5A-E405-2069-590877A82A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F3464F2-F326-F95A-7BEB-22065F5296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29E1AC-15C6-7ED0-EDB7-58E8E1C0661A}"/>
              </a:ext>
            </a:extLst>
          </p:cNvPr>
          <p:cNvSpPr>
            <a:spLocks noGrp="1"/>
          </p:cNvSpPr>
          <p:nvPr>
            <p:ph type="dt" sz="half" idx="10"/>
          </p:nvPr>
        </p:nvSpPr>
        <p:spPr/>
        <p:txBody>
          <a:bodyPr/>
          <a:lstStyle/>
          <a:p>
            <a:fld id="{ACC510A4-5206-4574-B3D0-96FB43EE4E00}" type="datetime1">
              <a:rPr lang="en-IN" smtClean="0"/>
              <a:t>18-05-2025</a:t>
            </a:fld>
            <a:endParaRPr lang="en-IN"/>
          </a:p>
        </p:txBody>
      </p:sp>
      <p:sp>
        <p:nvSpPr>
          <p:cNvPr id="6" name="Footer Placeholder 5">
            <a:extLst>
              <a:ext uri="{FF2B5EF4-FFF2-40B4-BE49-F238E27FC236}">
                <a16:creationId xmlns:a16="http://schemas.microsoft.com/office/drawing/2014/main" id="{A0EB5F52-62ED-FB5E-4F6F-C854C4DB987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BE70BD-5C9C-BD65-E323-8811C25B0ED7}"/>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9205035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401E7-5AAD-C192-56D3-33069B9739B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C3AA22-A1E7-CFDB-F4B2-D78FAAB164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B6F1FE-340F-B179-3B2A-8DBB2390D1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FEE394B-6028-62DA-3276-8375DA1308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A7C43B-D805-34C7-548A-7667230213F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2D8F49C-6C8E-FEB8-C95C-CE2574475712}"/>
              </a:ext>
            </a:extLst>
          </p:cNvPr>
          <p:cNvSpPr>
            <a:spLocks noGrp="1"/>
          </p:cNvSpPr>
          <p:nvPr>
            <p:ph type="dt" sz="half" idx="10"/>
          </p:nvPr>
        </p:nvSpPr>
        <p:spPr/>
        <p:txBody>
          <a:bodyPr/>
          <a:lstStyle/>
          <a:p>
            <a:fld id="{DA3F58C9-E157-46E2-B4E5-7355A6975897}" type="datetime1">
              <a:rPr lang="en-IN" smtClean="0"/>
              <a:t>18-05-2025</a:t>
            </a:fld>
            <a:endParaRPr lang="en-IN"/>
          </a:p>
        </p:txBody>
      </p:sp>
      <p:sp>
        <p:nvSpPr>
          <p:cNvPr id="8" name="Footer Placeholder 7">
            <a:extLst>
              <a:ext uri="{FF2B5EF4-FFF2-40B4-BE49-F238E27FC236}">
                <a16:creationId xmlns:a16="http://schemas.microsoft.com/office/drawing/2014/main" id="{F225932D-75AD-F6D7-EEFF-B8342D1EF46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7DBFD04-F126-6CC4-1AEE-FABED2FEFA40}"/>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599617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32DB9-BF83-2AF6-5D2E-7CBAF8EE929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E0DD338-4B20-0506-8927-5DA8E7472076}"/>
              </a:ext>
            </a:extLst>
          </p:cNvPr>
          <p:cNvSpPr>
            <a:spLocks noGrp="1"/>
          </p:cNvSpPr>
          <p:nvPr>
            <p:ph type="dt" sz="half" idx="10"/>
          </p:nvPr>
        </p:nvSpPr>
        <p:spPr/>
        <p:txBody>
          <a:bodyPr/>
          <a:lstStyle/>
          <a:p>
            <a:fld id="{2CB13CCC-0AA4-46CA-851A-362754B7C554}" type="datetime1">
              <a:rPr lang="en-IN" smtClean="0"/>
              <a:t>18-05-2025</a:t>
            </a:fld>
            <a:endParaRPr lang="en-IN"/>
          </a:p>
        </p:txBody>
      </p:sp>
      <p:sp>
        <p:nvSpPr>
          <p:cNvPr id="4" name="Footer Placeholder 3">
            <a:extLst>
              <a:ext uri="{FF2B5EF4-FFF2-40B4-BE49-F238E27FC236}">
                <a16:creationId xmlns:a16="http://schemas.microsoft.com/office/drawing/2014/main" id="{ED761C3A-8107-65A2-82C1-546D6CA97F6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82C80A4-A0A2-CF2E-0276-DC1B71E58913}"/>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2333183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E9A1FA9-C6E3-3E82-02D7-324BF6EE43D6}"/>
              </a:ext>
            </a:extLst>
          </p:cNvPr>
          <p:cNvSpPr>
            <a:spLocks noGrp="1"/>
          </p:cNvSpPr>
          <p:nvPr>
            <p:ph type="dt" sz="half" idx="10"/>
          </p:nvPr>
        </p:nvSpPr>
        <p:spPr/>
        <p:txBody>
          <a:bodyPr/>
          <a:lstStyle/>
          <a:p>
            <a:fld id="{20F44F15-2368-45C3-AA57-0DC760D15FD3}" type="datetime1">
              <a:rPr lang="en-IN" smtClean="0"/>
              <a:t>18-05-2025</a:t>
            </a:fld>
            <a:endParaRPr lang="en-IN"/>
          </a:p>
        </p:txBody>
      </p:sp>
      <p:sp>
        <p:nvSpPr>
          <p:cNvPr id="3" name="Footer Placeholder 2">
            <a:extLst>
              <a:ext uri="{FF2B5EF4-FFF2-40B4-BE49-F238E27FC236}">
                <a16:creationId xmlns:a16="http://schemas.microsoft.com/office/drawing/2014/main" id="{A7C6F56E-BB44-8C75-6B27-98837C7AC3D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7737529-F909-B069-55A7-5533BC019F43}"/>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2742770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246D1-A82B-950F-D8CA-A54DAD2366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ED87519-16D1-E861-B04B-C9EC7908E8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2F731C-6B8F-AA4A-B1AE-1AADF78757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58F356D-993C-5EA5-09A8-6FD0E669AA10}"/>
              </a:ext>
            </a:extLst>
          </p:cNvPr>
          <p:cNvSpPr>
            <a:spLocks noGrp="1"/>
          </p:cNvSpPr>
          <p:nvPr>
            <p:ph type="dt" sz="half" idx="10"/>
          </p:nvPr>
        </p:nvSpPr>
        <p:spPr/>
        <p:txBody>
          <a:bodyPr/>
          <a:lstStyle/>
          <a:p>
            <a:fld id="{5C5EB72A-18B7-4CE5-9CC4-A6FCC8A52490}" type="datetime1">
              <a:rPr lang="en-IN" smtClean="0"/>
              <a:t>18-05-2025</a:t>
            </a:fld>
            <a:endParaRPr lang="en-IN"/>
          </a:p>
        </p:txBody>
      </p:sp>
      <p:sp>
        <p:nvSpPr>
          <p:cNvPr id="6" name="Footer Placeholder 5">
            <a:extLst>
              <a:ext uri="{FF2B5EF4-FFF2-40B4-BE49-F238E27FC236}">
                <a16:creationId xmlns:a16="http://schemas.microsoft.com/office/drawing/2014/main" id="{5FEF688F-5EAC-CA42-5E4B-5F802A047F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F30A82B-601B-2580-7C3C-D455D8198F9D}"/>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3899073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B7B436-AE42-B2B3-40A2-CDEBDA72BE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28D804C-14F9-5ADE-D6A3-28BCEDE73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9C43CB2-CBE9-E922-CEFA-198DA93C0D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659B85D-A4BE-82EB-CE92-CD898FF84F38}"/>
              </a:ext>
            </a:extLst>
          </p:cNvPr>
          <p:cNvSpPr>
            <a:spLocks noGrp="1"/>
          </p:cNvSpPr>
          <p:nvPr>
            <p:ph type="dt" sz="half" idx="10"/>
          </p:nvPr>
        </p:nvSpPr>
        <p:spPr/>
        <p:txBody>
          <a:bodyPr/>
          <a:lstStyle/>
          <a:p>
            <a:fld id="{0670A237-8B8B-41C4-81B6-5A6621F5D795}" type="datetime1">
              <a:rPr lang="en-IN" smtClean="0"/>
              <a:t>18-05-2025</a:t>
            </a:fld>
            <a:endParaRPr lang="en-IN"/>
          </a:p>
        </p:txBody>
      </p:sp>
      <p:sp>
        <p:nvSpPr>
          <p:cNvPr id="6" name="Footer Placeholder 5">
            <a:extLst>
              <a:ext uri="{FF2B5EF4-FFF2-40B4-BE49-F238E27FC236}">
                <a16:creationId xmlns:a16="http://schemas.microsoft.com/office/drawing/2014/main" id="{F7DC956A-BAE9-39F4-B74B-4E1783B9B40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36C531-9C13-C947-07A3-C23D10BF5E3B}"/>
              </a:ext>
            </a:extLst>
          </p:cNvPr>
          <p:cNvSpPr>
            <a:spLocks noGrp="1"/>
          </p:cNvSpPr>
          <p:nvPr>
            <p:ph type="sldNum" sz="quarter" idx="12"/>
          </p:nvPr>
        </p:nvSpPr>
        <p:spPr/>
        <p:txBody>
          <a:bodyPr/>
          <a:lstStyle/>
          <a:p>
            <a:fld id="{841421A0-D20D-4B7B-AFF6-020D552608AF}" type="slidenum">
              <a:rPr lang="en-IN" smtClean="0"/>
              <a:t>‹#›</a:t>
            </a:fld>
            <a:endParaRPr lang="en-IN"/>
          </a:p>
        </p:txBody>
      </p:sp>
    </p:spTree>
    <p:extLst>
      <p:ext uri="{BB962C8B-B14F-4D97-AF65-F5344CB8AC3E}">
        <p14:creationId xmlns:p14="http://schemas.microsoft.com/office/powerpoint/2010/main" val="23766535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A5FD50B-3D28-1192-17FE-90B1209EB2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BED3995-1C4E-997D-71D2-18EB8642BE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AC3864A-3228-0C35-4BA1-D7702FCEC6C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E06E52-834B-4C6A-B75E-33171A80B49A}" type="datetime1">
              <a:rPr lang="en-IN" smtClean="0"/>
              <a:t>18-05-2025</a:t>
            </a:fld>
            <a:endParaRPr lang="en-IN"/>
          </a:p>
        </p:txBody>
      </p:sp>
      <p:sp>
        <p:nvSpPr>
          <p:cNvPr id="5" name="Footer Placeholder 4">
            <a:extLst>
              <a:ext uri="{FF2B5EF4-FFF2-40B4-BE49-F238E27FC236}">
                <a16:creationId xmlns:a16="http://schemas.microsoft.com/office/drawing/2014/main" id="{B70A1C01-EF07-510E-1F0B-22000F5CDC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E115030-251C-D473-B6A5-3ABA7B2E7D3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1421A0-D20D-4B7B-AFF6-020D552608AF}" type="slidenum">
              <a:rPr lang="en-IN" smtClean="0"/>
              <a:t>‹#›</a:t>
            </a:fld>
            <a:endParaRPr lang="en-IN"/>
          </a:p>
        </p:txBody>
      </p:sp>
    </p:spTree>
    <p:extLst>
      <p:ext uri="{BB962C8B-B14F-4D97-AF65-F5344CB8AC3E}">
        <p14:creationId xmlns:p14="http://schemas.microsoft.com/office/powerpoint/2010/main" val="22045298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3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3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3.jpg"/></Relationships>
</file>

<file path=ppt/slides/_rels/slide3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35.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36.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jpg"/></Relationships>
</file>

<file path=ppt/slides/_rels/slide3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ACFE1B-FB4D-EEA2-6F0A-D48432FF5C52}"/>
              </a:ext>
            </a:extLst>
          </p:cNvPr>
          <p:cNvSpPr>
            <a:spLocks noGrp="1"/>
          </p:cNvSpPr>
          <p:nvPr>
            <p:ph type="title"/>
          </p:nvPr>
        </p:nvSpPr>
        <p:spPr>
          <a:xfrm>
            <a:off x="1948544" y="2245701"/>
            <a:ext cx="7755256" cy="1431420"/>
          </a:xfrm>
        </p:spPr>
        <p:txBody>
          <a:bodyPr>
            <a:normAutofit/>
          </a:bodyPr>
          <a:lstStyle/>
          <a:p>
            <a:pPr algn="ctr"/>
            <a:r>
              <a:rPr lang="en-GB" sz="1800" b="1" dirty="0">
                <a:latin typeface="Times New Roman" panose="02020603050405020304" pitchFamily="18" charset="0"/>
                <a:cs typeface="Times New Roman" panose="02020603050405020304" pitchFamily="18" charset="0"/>
              </a:rPr>
              <a:t>21AIE495 Project – Approval Presentation</a:t>
            </a:r>
            <a:br>
              <a:rPr lang="en-GB" sz="1800" b="1" dirty="0">
                <a:latin typeface="Times New Roman" panose="02020603050405020304" pitchFamily="18" charset="0"/>
                <a:cs typeface="Times New Roman" panose="02020603050405020304" pitchFamily="18" charset="0"/>
              </a:rPr>
            </a:br>
            <a:br>
              <a:rPr lang="en-GB" sz="1800" b="1" dirty="0">
                <a:latin typeface="Times New Roman" panose="02020603050405020304" pitchFamily="18" charset="0"/>
                <a:cs typeface="Times New Roman" panose="02020603050405020304" pitchFamily="18" charset="0"/>
              </a:rPr>
            </a:br>
            <a:r>
              <a:rPr lang="en-GB" sz="1800" b="1" dirty="0">
                <a:latin typeface="Times New Roman" panose="02020603050405020304" pitchFamily="18" charset="0"/>
                <a:cs typeface="Times New Roman" panose="02020603050405020304" pitchFamily="18" charset="0"/>
              </a:rPr>
              <a:t>Team ID: 21UG178			Panel No.: 01</a:t>
            </a:r>
            <a:endParaRPr lang="en-IN" sz="1800" b="1" dirty="0">
              <a:latin typeface="Times New Roman" panose="02020603050405020304" pitchFamily="18" charset="0"/>
              <a:cs typeface="Times New Roman" panose="02020603050405020304" pitchFamily="18" charset="0"/>
            </a:endParaRPr>
          </a:p>
        </p:txBody>
      </p:sp>
      <p:graphicFrame>
        <p:nvGraphicFramePr>
          <p:cNvPr id="7" name="Table">
            <a:extLst>
              <a:ext uri="{FF2B5EF4-FFF2-40B4-BE49-F238E27FC236}">
                <a16:creationId xmlns:a16="http://schemas.microsoft.com/office/drawing/2014/main" id="{822477B1-6814-FCFA-D340-6940515AFBAA}"/>
              </a:ext>
            </a:extLst>
          </p:cNvPr>
          <p:cNvGraphicFramePr/>
          <p:nvPr>
            <p:extLst>
              <p:ext uri="{D42A27DB-BD31-4B8C-83A1-F6EECF244321}">
                <p14:modId xmlns:p14="http://schemas.microsoft.com/office/powerpoint/2010/main" val="458487308"/>
              </p:ext>
            </p:extLst>
          </p:nvPr>
        </p:nvGraphicFramePr>
        <p:xfrm>
          <a:off x="2104312" y="3677121"/>
          <a:ext cx="7983372" cy="1512473"/>
        </p:xfrm>
        <a:graphic>
          <a:graphicData uri="http://schemas.openxmlformats.org/drawingml/2006/table">
            <a:tbl>
              <a:tblPr/>
              <a:tblGrid>
                <a:gridCol w="769825">
                  <a:extLst>
                    <a:ext uri="{9D8B030D-6E8A-4147-A177-3AD203B41FA5}">
                      <a16:colId xmlns:a16="http://schemas.microsoft.com/office/drawing/2014/main" val="20000"/>
                    </a:ext>
                  </a:extLst>
                </a:gridCol>
                <a:gridCol w="2263539">
                  <a:extLst>
                    <a:ext uri="{9D8B030D-6E8A-4147-A177-3AD203B41FA5}">
                      <a16:colId xmlns:a16="http://schemas.microsoft.com/office/drawing/2014/main" val="20001"/>
                    </a:ext>
                  </a:extLst>
                </a:gridCol>
                <a:gridCol w="3752502">
                  <a:extLst>
                    <a:ext uri="{9D8B030D-6E8A-4147-A177-3AD203B41FA5}">
                      <a16:colId xmlns:a16="http://schemas.microsoft.com/office/drawing/2014/main" val="20002"/>
                    </a:ext>
                  </a:extLst>
                </a:gridCol>
                <a:gridCol w="1197506">
                  <a:extLst>
                    <a:ext uri="{9D8B030D-6E8A-4147-A177-3AD203B41FA5}">
                      <a16:colId xmlns:a16="http://schemas.microsoft.com/office/drawing/2014/main" val="20003"/>
                    </a:ext>
                  </a:extLst>
                </a:gridCol>
              </a:tblGrid>
              <a:tr h="430658">
                <a:tc>
                  <a:txBody>
                    <a:bodyPr/>
                    <a:lstStyle/>
                    <a:p>
                      <a:pPr algn="ctr">
                        <a:defRPr sz="1800"/>
                      </a:pPr>
                      <a:r>
                        <a:rPr sz="1800" b="1" dirty="0">
                          <a:latin typeface="Times New Roman"/>
                          <a:ea typeface="Times New Roman"/>
                          <a:cs typeface="Times New Roman"/>
                          <a:sym typeface="Times New Roman"/>
                        </a:rPr>
                        <a:t>S</a:t>
                      </a:r>
                      <a:r>
                        <a:rPr lang="en-IN" sz="1800" b="1" dirty="0">
                          <a:latin typeface="Times New Roman"/>
                          <a:ea typeface="Times New Roman"/>
                          <a:cs typeface="Times New Roman"/>
                          <a:sym typeface="Times New Roman"/>
                        </a:rPr>
                        <a:t>r</a:t>
                      </a:r>
                      <a:r>
                        <a:rPr sz="1800" b="1" dirty="0">
                          <a:latin typeface="Times New Roman"/>
                          <a:ea typeface="Times New Roman"/>
                          <a:cs typeface="Times New Roman"/>
                          <a:sym typeface="Times New Roman"/>
                        </a:rPr>
                        <a:t>.</a:t>
                      </a:r>
                      <a:r>
                        <a:rPr lang="en-IN" sz="1800" b="1" dirty="0">
                          <a:latin typeface="Times New Roman"/>
                          <a:ea typeface="Times New Roman"/>
                          <a:cs typeface="Times New Roman"/>
                          <a:sym typeface="Times New Roman"/>
                        </a:rPr>
                        <a:t> </a:t>
                      </a:r>
                      <a:r>
                        <a:rPr sz="18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sz="1800" b="1" dirty="0">
                          <a:latin typeface="Times New Roman"/>
                          <a:ea typeface="Times New Roman"/>
                          <a:cs typeface="Times New Roman"/>
                          <a:sym typeface="Times New Roman"/>
                        </a:rPr>
                        <a:t>Reg.</a:t>
                      </a:r>
                      <a:r>
                        <a:rPr lang="en-IN" sz="1800" b="1" dirty="0">
                          <a:latin typeface="Times New Roman"/>
                          <a:ea typeface="Times New Roman"/>
                          <a:cs typeface="Times New Roman"/>
                          <a:sym typeface="Times New Roman"/>
                        </a:rPr>
                        <a:t> </a:t>
                      </a:r>
                      <a:r>
                        <a:rPr sz="1800" b="1" dirty="0">
                          <a:latin typeface="Times New Roman"/>
                          <a:ea typeface="Times New Roman"/>
                          <a:cs typeface="Times New Roman"/>
                          <a:sym typeface="Times New Roman"/>
                        </a:rPr>
                        <a:t>No</a:t>
                      </a: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sz="1800" b="1" dirty="0">
                          <a:latin typeface="Times New Roman"/>
                          <a:ea typeface="Times New Roman"/>
                          <a:cs typeface="Times New Roman"/>
                          <a:sym typeface="Times New Roman"/>
                        </a:rPr>
                        <a:t>Name of the Student</a:t>
                      </a: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tc>
                  <a:txBody>
                    <a:bodyPr/>
                    <a:lstStyle/>
                    <a:p>
                      <a:pPr algn="ctr">
                        <a:defRPr sz="1800"/>
                      </a:pPr>
                      <a:r>
                        <a:rPr lang="en-US" sz="1800" b="1" dirty="0">
                          <a:latin typeface="Times New Roman"/>
                          <a:ea typeface="Times New Roman"/>
                          <a:cs typeface="Times New Roman"/>
                          <a:sym typeface="Times New Roman"/>
                        </a:rPr>
                        <a:t>Branch</a:t>
                      </a:r>
                      <a:endParaRPr sz="1800" b="1"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a:solidFill>
                        <a:srgbClr val="000000"/>
                      </a:solidFill>
                    </a:lnB>
                    <a:noFill/>
                  </a:tcPr>
                </a:tc>
                <a:extLst>
                  <a:ext uri="{0D108BD9-81ED-4DB2-BD59-A6C34878D82A}">
                    <a16:rowId xmlns:a16="http://schemas.microsoft.com/office/drawing/2014/main" val="10000"/>
                  </a:ext>
                </a:extLst>
              </a:tr>
              <a:tr h="360605">
                <a:tc>
                  <a:txBody>
                    <a:bodyPr/>
                    <a:lstStyle/>
                    <a:p>
                      <a:pPr algn="ctr">
                        <a:defRPr sz="1800"/>
                      </a:pPr>
                      <a:r>
                        <a:rPr sz="1600" dirty="0">
                          <a:latin typeface="Times New Roman"/>
                          <a:ea typeface="Times New Roman"/>
                          <a:cs typeface="Times New Roman"/>
                          <a:sym typeface="Times New Roman"/>
                        </a:rPr>
                        <a:t>1</a:t>
                      </a: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BL.EN.U4AIE21083</a:t>
                      </a:r>
                      <a:endParaRPr sz="16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Muppavarapu Sri Harshini</a:t>
                      </a:r>
                      <a:endParaRPr sz="16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AIE</a:t>
                      </a:r>
                      <a:endParaRPr sz="16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001"/>
                  </a:ext>
                </a:extLst>
              </a:tr>
              <a:tr h="360605">
                <a:tc>
                  <a:txBody>
                    <a:bodyPr/>
                    <a:lstStyle/>
                    <a:p>
                      <a:pPr algn="ctr">
                        <a:defRPr sz="1800"/>
                      </a:pPr>
                      <a:r>
                        <a:rPr lang="en-US" sz="1600" dirty="0">
                          <a:latin typeface="Times New Roman"/>
                          <a:ea typeface="Times New Roman"/>
                          <a:cs typeface="Times New Roman"/>
                          <a:sym typeface="Times New Roman"/>
                        </a:rPr>
                        <a:t>2</a:t>
                      </a:r>
                      <a:endParaRPr sz="16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BL.EN.U4AIE21105</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Pranav H</a:t>
                      </a:r>
                      <a:endParaRPr sz="16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AIE</a:t>
                      </a:r>
                      <a:endParaRPr sz="16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8421071"/>
                  </a:ext>
                </a:extLst>
              </a:tr>
              <a:tr h="360605">
                <a:tc>
                  <a:txBody>
                    <a:bodyPr/>
                    <a:lstStyle/>
                    <a:p>
                      <a:pPr algn="ctr">
                        <a:defRPr sz="1800"/>
                      </a:pPr>
                      <a:r>
                        <a:rPr lang="en-US" sz="1600" dirty="0">
                          <a:latin typeface="Times New Roman"/>
                          <a:ea typeface="Times New Roman"/>
                          <a:cs typeface="Times New Roman"/>
                          <a:sym typeface="Times New Roman"/>
                        </a:rPr>
                        <a:t>3</a:t>
                      </a:r>
                      <a:endParaRPr sz="1600" dirty="0">
                        <a:latin typeface="Times New Roman"/>
                        <a:ea typeface="Times New Roman"/>
                        <a:cs typeface="Times New Roman"/>
                        <a:sym typeface="Times New Roman"/>
                      </a:endParaRPr>
                    </a:p>
                  </a:txBody>
                  <a:tcPr marL="0" marR="0" marT="0" marB="0" anchor="ctr" horzOverflow="overflow">
                    <a:lnL w="12700">
                      <a:solidFill>
                        <a:srgbClr val="000000"/>
                      </a:solidFill>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sz="1800"/>
                      </a:pPr>
                      <a:r>
                        <a:rPr lang="en-US" sz="1600" dirty="0">
                          <a:latin typeface="Times New Roman"/>
                          <a:ea typeface="Times New Roman"/>
                          <a:cs typeface="Times New Roman"/>
                          <a:sym typeface="Times New Roman"/>
                        </a:rPr>
                        <a:t>BL.EN.U4AIE21109</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US" sz="1600" dirty="0">
                          <a:latin typeface="Times New Roman"/>
                          <a:ea typeface="Times New Roman"/>
                          <a:cs typeface="Times New Roman"/>
                          <a:sym typeface="Times New Roman"/>
                        </a:rPr>
                        <a:t>Rachuri Tarun</a:t>
                      </a:r>
                      <a:endParaRPr sz="16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a:solidFill>
                        <a:srgbClr val="000000"/>
                      </a:solidFill>
                    </a:lnT>
                    <a:lnB w="12700" cap="flat" cmpd="sng" algn="ctr">
                      <a:solidFill>
                        <a:srgbClr val="000000"/>
                      </a:solidFill>
                      <a:prstDash val="solid"/>
                      <a:round/>
                      <a:headEnd type="none" w="med" len="med"/>
                      <a:tailEnd type="none" w="med" len="med"/>
                    </a:lnB>
                    <a:noFill/>
                  </a:tcPr>
                </a:tc>
                <a:tc>
                  <a:txBody>
                    <a:bodyPr/>
                    <a:lstStyle/>
                    <a:p>
                      <a:pPr algn="ctr">
                        <a:defRPr sz="1800"/>
                      </a:pPr>
                      <a:r>
                        <a:rPr lang="en-IN" sz="1600" dirty="0">
                          <a:latin typeface="Times New Roman"/>
                          <a:ea typeface="Times New Roman"/>
                          <a:cs typeface="Times New Roman"/>
                          <a:sym typeface="Times New Roman"/>
                        </a:rPr>
                        <a:t>AIE</a:t>
                      </a:r>
                      <a:endParaRPr sz="1600" dirty="0">
                        <a:latin typeface="Times New Roman"/>
                        <a:ea typeface="Times New Roman"/>
                        <a:cs typeface="Times New Roman"/>
                        <a:sym typeface="Times New Roman"/>
                      </a:endParaRPr>
                    </a:p>
                  </a:txBody>
                  <a:tcPr marL="0" marR="0" marT="0" marB="0" anchor="ctr" horzOverflow="overflow">
                    <a:lnL w="12700" cap="flat" cmpd="sng" algn="ctr">
                      <a:solidFill>
                        <a:srgbClr val="000000"/>
                      </a:solidFill>
                      <a:prstDash val="solid"/>
                      <a:round/>
                      <a:headEnd type="none" w="med" len="med"/>
                      <a:tailEnd type="none" w="med" len="med"/>
                    </a:lnL>
                    <a:lnR w="12700">
                      <a:solidFill>
                        <a:srgbClr val="000000"/>
                      </a:solidFill>
                    </a:lnR>
                    <a:lnT w="12700">
                      <a:solidFill>
                        <a:srgbClr val="000000"/>
                      </a:solid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209946137"/>
                  </a:ext>
                </a:extLst>
              </a:tr>
            </a:tbl>
          </a:graphicData>
        </a:graphic>
      </p:graphicFrame>
      <p:sp>
        <p:nvSpPr>
          <p:cNvPr id="8" name="TextBox 7">
            <a:extLst>
              <a:ext uri="{FF2B5EF4-FFF2-40B4-BE49-F238E27FC236}">
                <a16:creationId xmlns:a16="http://schemas.microsoft.com/office/drawing/2014/main" id="{AC78CB50-502A-07B5-FCB2-7919695D3A48}"/>
              </a:ext>
            </a:extLst>
          </p:cNvPr>
          <p:cNvSpPr txBox="1"/>
          <p:nvPr/>
        </p:nvSpPr>
        <p:spPr>
          <a:xfrm>
            <a:off x="830638" y="5591102"/>
            <a:ext cx="4823286"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1800" b="1" dirty="0">
                <a:latin typeface="Times New Roman" panose="02020603050405020304" pitchFamily="18" charset="0"/>
                <a:cs typeface="Times New Roman" panose="02020603050405020304" pitchFamily="18" charset="0"/>
              </a:rPr>
              <a:t>Project Guide: Dr. Nippun Kumar A.A.</a:t>
            </a:r>
          </a:p>
        </p:txBody>
      </p:sp>
      <p:pic>
        <p:nvPicPr>
          <p:cNvPr id="1026" name="Picture 2" descr="Amrita Vishwa Vidyapeetham - Wikipedia">
            <a:extLst>
              <a:ext uri="{FF2B5EF4-FFF2-40B4-BE49-F238E27FC236}">
                <a16:creationId xmlns:a16="http://schemas.microsoft.com/office/drawing/2014/main" id="{2EF4B330-1415-3818-79F2-ECF8B9CD6B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
        <p:nvSpPr>
          <p:cNvPr id="9" name="Slide Number Placeholder 8">
            <a:extLst>
              <a:ext uri="{FF2B5EF4-FFF2-40B4-BE49-F238E27FC236}">
                <a16:creationId xmlns:a16="http://schemas.microsoft.com/office/drawing/2014/main" id="{2D770B3A-A52F-ACF2-479E-FE4C69A8AB01}"/>
              </a:ext>
            </a:extLst>
          </p:cNvPr>
          <p:cNvSpPr>
            <a:spLocks noGrp="1"/>
          </p:cNvSpPr>
          <p:nvPr>
            <p:ph type="sldNum" sz="quarter" idx="12"/>
          </p:nvPr>
        </p:nvSpPr>
        <p:spPr>
          <a:xfrm>
            <a:off x="11548883" y="6377553"/>
            <a:ext cx="284747" cy="368801"/>
          </a:xfrm>
        </p:spPr>
        <p:txBody>
          <a:bodyPr/>
          <a:lstStyle/>
          <a:p>
            <a:fld id="{841421A0-D20D-4B7B-AFF6-020D552608AF}" type="slidenum">
              <a:rPr lang="en-IN" sz="1800" smtClean="0">
                <a:solidFill>
                  <a:schemeClr val="tx1"/>
                </a:solidFill>
              </a:rPr>
              <a:t>1</a:t>
            </a:fld>
            <a:endParaRPr lang="en-IN" dirty="0">
              <a:solidFill>
                <a:schemeClr val="tx1"/>
              </a:solidFill>
            </a:endParaRPr>
          </a:p>
        </p:txBody>
      </p:sp>
      <p:sp>
        <p:nvSpPr>
          <p:cNvPr id="11" name="Rectangle: Rounded Corners 10">
            <a:extLst>
              <a:ext uri="{FF2B5EF4-FFF2-40B4-BE49-F238E27FC236}">
                <a16:creationId xmlns:a16="http://schemas.microsoft.com/office/drawing/2014/main" id="{3161F858-8A1E-8D5E-6B0A-CE3F83B82F33}"/>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10" name="Rectangle 5">
            <a:extLst>
              <a:ext uri="{FF2B5EF4-FFF2-40B4-BE49-F238E27FC236}">
                <a16:creationId xmlns:a16="http://schemas.microsoft.com/office/drawing/2014/main" id="{B231C6B9-C790-4423-34B4-5FBE35A4D76A}"/>
              </a:ext>
            </a:extLst>
          </p:cNvPr>
          <p:cNvSpPr>
            <a:spLocks noChangeArrowheads="1"/>
          </p:cNvSpPr>
          <p:nvPr/>
        </p:nvSpPr>
        <p:spPr bwMode="auto">
          <a:xfrm>
            <a:off x="1350753" y="1615647"/>
            <a:ext cx="967740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Modelling Human Visuomotor Coordination in Dual-Tasking using Deep Inverse Reinforcement Learning</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824402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F909B-60A6-DADF-E64A-40D2B44B89F6}"/>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8885224D-3981-839C-6601-308ECBAB2EEF}"/>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10</a:t>
            </a:fld>
            <a:endParaRPr lang="en-IN" dirty="0">
              <a:solidFill>
                <a:schemeClr val="tx1"/>
              </a:solidFill>
            </a:endParaRPr>
          </a:p>
        </p:txBody>
      </p:sp>
      <p:sp>
        <p:nvSpPr>
          <p:cNvPr id="4" name="Rectangle: Rounded Corners 3">
            <a:extLst>
              <a:ext uri="{FF2B5EF4-FFF2-40B4-BE49-F238E27FC236}">
                <a16:creationId xmlns:a16="http://schemas.microsoft.com/office/drawing/2014/main" id="{61140F86-ABB9-D2DA-40D3-F25DBB931F67}"/>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FCB2A864-D2B1-0332-A080-876414FC1B09}"/>
              </a:ext>
            </a:extLst>
          </p:cNvPr>
          <p:cNvSpPr txBox="1">
            <a:spLocks/>
          </p:cNvSpPr>
          <p:nvPr/>
        </p:nvSpPr>
        <p:spPr>
          <a:xfrm>
            <a:off x="838199" y="3407865"/>
            <a:ext cx="10515600" cy="65966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b="1" dirty="0">
                <a:latin typeface="Times New Roman" panose="02020603050405020304" pitchFamily="18" charset="0"/>
                <a:cs typeface="Times New Roman" panose="02020603050405020304" pitchFamily="18" charset="0"/>
              </a:rPr>
              <a:t>Research </a:t>
            </a:r>
          </a:p>
        </p:txBody>
      </p:sp>
      <p:pic>
        <p:nvPicPr>
          <p:cNvPr id="2" name="Picture 2" descr="Amrita Vishwa Vidyapeetham - Wikipedia">
            <a:extLst>
              <a:ext uri="{FF2B5EF4-FFF2-40B4-BE49-F238E27FC236}">
                <a16:creationId xmlns:a16="http://schemas.microsoft.com/office/drawing/2014/main" id="{A0B4BC68-624B-BBA1-370F-20D4DFE54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9216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111343" y="6408106"/>
            <a:ext cx="2743200" cy="365125"/>
          </a:xfrm>
        </p:spPr>
        <p:txBody>
          <a:bodyPr/>
          <a:lstStyle/>
          <a:p>
            <a:fld id="{841421A0-D20D-4B7B-AFF6-020D552608AF}" type="slidenum">
              <a:rPr lang="en-IN" sz="1800" smtClean="0">
                <a:solidFill>
                  <a:schemeClr val="tx1"/>
                </a:solidFill>
              </a:rPr>
              <a:t>11</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199" y="253653"/>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Summary of Literature Survey</a:t>
            </a:r>
            <a:endParaRPr lang="en-IN" sz="3600" b="1"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5E6D4AB-79D2-AFAC-B358-72806DB23555}"/>
              </a:ext>
            </a:extLst>
          </p:cNvPr>
          <p:cNvSpPr>
            <a:spLocks noGrp="1" noChangeArrowheads="1"/>
          </p:cNvSpPr>
          <p:nvPr>
            <p:ph idx="1"/>
          </p:nvPr>
        </p:nvSpPr>
        <p:spPr bwMode="auto">
          <a:xfrm>
            <a:off x="1079836" y="1692934"/>
            <a:ext cx="10515599"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Performing dual motor tasks in VR led to more conservative gait patterns, with participants timing their throws to walking phases without compromising accuracy.</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Gait changes correlated with cognitive test performance, suggesting potential applications for rehabilitation and cognitive-motor training.</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Inverse Reinforcement Learning (IRL) techniques were used to learn expert locomotion strategies, improving bipedal walking on complex terrains through inferred reward functions.</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study on multiple sclerosis (MS) participants found greater declines in cognitive performance, walking speed, and gait stability under dual-task conditions, indicating attention deficits or working memory overload rather than disease severity as primary factors. </a:t>
            </a:r>
          </a:p>
        </p:txBody>
      </p:sp>
      <p:pic>
        <p:nvPicPr>
          <p:cNvPr id="3" name="Picture 2" descr="Amrita Vishwa Vidyapeetham - Wikipedia">
            <a:extLst>
              <a:ext uri="{FF2B5EF4-FFF2-40B4-BE49-F238E27FC236}">
                <a16:creationId xmlns:a16="http://schemas.microsoft.com/office/drawing/2014/main" id="{A26D2DDB-3CD6-EB6D-0100-F60B1F0444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6251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674914" y="19582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0AF621C6-6934-6230-5DD5-B3B08BFAA138}"/>
              </a:ext>
            </a:extLst>
          </p:cNvPr>
          <p:cNvGraphicFramePr>
            <a:graphicFrameLocks noGrp="1"/>
          </p:cNvGraphicFramePr>
          <p:nvPr>
            <p:extLst>
              <p:ext uri="{D42A27DB-BD31-4B8C-83A1-F6EECF244321}">
                <p14:modId xmlns:p14="http://schemas.microsoft.com/office/powerpoint/2010/main" val="499456123"/>
              </p:ext>
            </p:extLst>
          </p:nvPr>
        </p:nvGraphicFramePr>
        <p:xfrm>
          <a:off x="1034144" y="1657865"/>
          <a:ext cx="10156370" cy="4373198"/>
        </p:xfrm>
        <a:graphic>
          <a:graphicData uri="http://schemas.openxmlformats.org/drawingml/2006/table">
            <a:tbl>
              <a:tblPr firstRow="1" bandRow="1">
                <a:tableStyleId>{7DF18680-E054-41AD-8BC1-D1AEF772440D}</a:tableStyleId>
              </a:tblPr>
              <a:tblGrid>
                <a:gridCol w="801388">
                  <a:extLst>
                    <a:ext uri="{9D8B030D-6E8A-4147-A177-3AD203B41FA5}">
                      <a16:colId xmlns:a16="http://schemas.microsoft.com/office/drawing/2014/main" val="3359582560"/>
                    </a:ext>
                  </a:extLst>
                </a:gridCol>
                <a:gridCol w="1628283">
                  <a:extLst>
                    <a:ext uri="{9D8B030D-6E8A-4147-A177-3AD203B41FA5}">
                      <a16:colId xmlns:a16="http://schemas.microsoft.com/office/drawing/2014/main" val="246789036"/>
                    </a:ext>
                  </a:extLst>
                </a:gridCol>
                <a:gridCol w="2152704">
                  <a:extLst>
                    <a:ext uri="{9D8B030D-6E8A-4147-A177-3AD203B41FA5}">
                      <a16:colId xmlns:a16="http://schemas.microsoft.com/office/drawing/2014/main" val="2085544661"/>
                    </a:ext>
                  </a:extLst>
                </a:gridCol>
                <a:gridCol w="2919869">
                  <a:extLst>
                    <a:ext uri="{9D8B030D-6E8A-4147-A177-3AD203B41FA5}">
                      <a16:colId xmlns:a16="http://schemas.microsoft.com/office/drawing/2014/main" val="1277987297"/>
                    </a:ext>
                  </a:extLst>
                </a:gridCol>
                <a:gridCol w="2654126">
                  <a:extLst>
                    <a:ext uri="{9D8B030D-6E8A-4147-A177-3AD203B41FA5}">
                      <a16:colId xmlns:a16="http://schemas.microsoft.com/office/drawing/2014/main" val="3529693153"/>
                    </a:ext>
                  </a:extLst>
                </a:gridCol>
              </a:tblGrid>
              <a:tr h="852758">
                <a:tc>
                  <a:txBody>
                    <a:bodyPr/>
                    <a:lstStyle/>
                    <a:p>
                      <a:pPr algn="ctr"/>
                      <a:r>
                        <a:rPr lang="en-IN" sz="2000" dirty="0" err="1">
                          <a:latin typeface="Times New Roman" panose="02020603050405020304" pitchFamily="18" charset="0"/>
                          <a:cs typeface="Times New Roman" panose="02020603050405020304" pitchFamily="18" charset="0"/>
                        </a:rPr>
                        <a:t>S.No</a:t>
                      </a:r>
                      <a:r>
                        <a:rPr lang="en-IN" sz="2000" dirty="0">
                          <a:latin typeface="Times New Roman" panose="02020603050405020304" pitchFamily="18" charset="0"/>
                          <a:cs typeface="Times New Roman" panose="02020603050405020304" pitchFamily="18" charset="0"/>
                        </a:rPr>
                        <a:t>.</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Authors name(s)</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Full title of the paper with year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Inference from the paper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Open Problem</a:t>
                      </a:r>
                    </a:p>
                  </a:txBody>
                  <a:tcPr anchor="ctr">
                    <a:solidFill>
                      <a:srgbClr val="4898CA"/>
                    </a:solidFill>
                  </a:tcPr>
                </a:tc>
                <a:extLst>
                  <a:ext uri="{0D108BD9-81ED-4DB2-BD59-A6C34878D82A}">
                    <a16:rowId xmlns:a16="http://schemas.microsoft.com/office/drawing/2014/main" val="1015962150"/>
                  </a:ext>
                </a:extLst>
              </a:tr>
              <a:tr h="3258582">
                <a:tc>
                  <a:txBody>
                    <a:bodyPr/>
                    <a:lstStyle/>
                    <a:p>
                      <a:pPr algn="ctr"/>
                      <a:r>
                        <a:rPr lang="en-IN" sz="1600" dirty="0">
                          <a:latin typeface="Times New Roman" panose="02020603050405020304" pitchFamily="18" charset="0"/>
                          <a:cs typeface="Times New Roman" panose="02020603050405020304" pitchFamily="18" charset="0"/>
                        </a:rPr>
                        <a:t>1</a:t>
                      </a:r>
                    </a:p>
                  </a:txBody>
                  <a:tcPr anchor="ctr"/>
                </a:tc>
                <a:tc>
                  <a:txBody>
                    <a:bodyPr/>
                    <a:lstStyle/>
                    <a:p>
                      <a:pPr algn="l"/>
                      <a:r>
                        <a:rPr lang="en-IN" sz="1600" dirty="0">
                          <a:latin typeface="Times New Roman" panose="02020603050405020304" pitchFamily="18" charset="0"/>
                          <a:cs typeface="Times New Roman" panose="02020603050405020304" pitchFamily="18" charset="0"/>
                        </a:rPr>
                        <a:t>Yogesh Singh, Antonio Prado, Dario Martelli, </a:t>
                      </a:r>
                      <a:r>
                        <a:rPr lang="en-IN" sz="1600" dirty="0" err="1">
                          <a:latin typeface="Times New Roman" panose="02020603050405020304" pitchFamily="18" charset="0"/>
                          <a:cs typeface="Times New Roman" panose="02020603050405020304" pitchFamily="18" charset="0"/>
                        </a:rPr>
                        <a:t>Fitsum</a:t>
                      </a:r>
                      <a:r>
                        <a:rPr lang="en-IN" sz="1600" dirty="0">
                          <a:latin typeface="Times New Roman" panose="02020603050405020304" pitchFamily="18" charset="0"/>
                          <a:cs typeface="Times New Roman" panose="02020603050405020304" pitchFamily="18" charset="0"/>
                        </a:rPr>
                        <a:t> E. Petros, </a:t>
                      </a:r>
                      <a:r>
                        <a:rPr lang="en-IN" sz="1600" dirty="0" err="1">
                          <a:latin typeface="Times New Roman" panose="02020603050405020304" pitchFamily="18" charset="0"/>
                          <a:cs typeface="Times New Roman" panose="02020603050405020304" pitchFamily="18" charset="0"/>
                        </a:rPr>
                        <a:t>Xupeng</a:t>
                      </a:r>
                      <a:r>
                        <a:rPr lang="en-IN" sz="1600" dirty="0">
                          <a:latin typeface="Times New Roman" panose="02020603050405020304" pitchFamily="18" charset="0"/>
                          <a:cs typeface="Times New Roman" panose="02020603050405020304" pitchFamily="18" charset="0"/>
                        </a:rPr>
                        <a:t> Ai,</a:t>
                      </a:r>
                    </a:p>
                    <a:p>
                      <a:pPr algn="l"/>
                      <a:r>
                        <a:rPr lang="en-IN" sz="1600" dirty="0" err="1">
                          <a:latin typeface="Times New Roman" panose="02020603050405020304" pitchFamily="18" charset="0"/>
                          <a:cs typeface="Times New Roman" panose="02020603050405020304" pitchFamily="18" charset="0"/>
                        </a:rPr>
                        <a:t>Sudipto</a:t>
                      </a:r>
                      <a:r>
                        <a:rPr lang="en-IN" sz="1600" dirty="0">
                          <a:latin typeface="Times New Roman" panose="02020603050405020304" pitchFamily="18" charset="0"/>
                          <a:cs typeface="Times New Roman" panose="02020603050405020304" pitchFamily="18" charset="0"/>
                        </a:rPr>
                        <a:t> Mukherjee</a:t>
                      </a:r>
                    </a:p>
                  </a:txBody>
                  <a:tcPr anchor="ctr"/>
                </a:tc>
                <a:tc>
                  <a:txBody>
                    <a:bodyPr/>
                    <a:lstStyle/>
                    <a:p>
                      <a:pPr algn="l"/>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Dual-Motor-Task of Catching and Throwing a Ball During Overground Walking in Virtual Reality</a:t>
                      </a:r>
                    </a:p>
                  </a:txBody>
                  <a:tcPr anchor="ctr"/>
                </a:tc>
                <a:tc>
                  <a:txBody>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paper studies the impact of performing dual motor tasks in VR, revealing more conservative gait patterns while catching and throwing a ball. </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Participants managed the dual-task without compromising throwing accuracy, timing throws with their walking phases. </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Gait changes correlated well with cognitive test outcomes, offering insights for rehabilitation and motor-cognitive interactions in VR.</a:t>
                      </a:r>
                      <a:endParaRPr lang="en-US" sz="15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defTabSz="914400" rtl="0" eaLnBrk="1" latinLnBrk="0" hangingPunct="1">
                        <a:buFont typeface="Arial" panose="020B0604020202020204" pitchFamily="34" charset="0"/>
                        <a:buChar char="•"/>
                      </a:pPr>
                      <a:r>
                        <a:rPr lang="en-US" sz="1500" kern="1200" dirty="0">
                          <a:solidFill>
                            <a:schemeClr val="dk1"/>
                          </a:solidFill>
                          <a:latin typeface="Times New Roman" panose="02020603050405020304" pitchFamily="18" charset="0"/>
                          <a:ea typeface="+mn-ea"/>
                          <a:cs typeface="Times New Roman" panose="02020603050405020304" pitchFamily="18" charset="0"/>
                        </a:rPr>
                        <a:t>Participants maintained throwing accuracy with conservative gait patterns, timing throws with gait phases. Gait changes correlated with cognitive test results.</a:t>
                      </a:r>
                    </a:p>
                    <a:p>
                      <a:pPr marL="285750" indent="-285750" algn="just" defTabSz="914400" rtl="0" eaLnBrk="1" latinLnBrk="0" hangingPunct="1">
                        <a:buFont typeface="Arial" panose="020B0604020202020204" pitchFamily="34" charset="0"/>
                        <a:buChar char="•"/>
                      </a:pPr>
                      <a:r>
                        <a:rPr lang="en-US" sz="1500" kern="1200" dirty="0">
                          <a:solidFill>
                            <a:schemeClr val="dk1"/>
                          </a:solidFill>
                          <a:latin typeface="Times New Roman" panose="02020603050405020304" pitchFamily="18" charset="0"/>
                          <a:ea typeface="+mn-ea"/>
                          <a:cs typeface="Times New Roman" panose="02020603050405020304" pitchFamily="18" charset="0"/>
                        </a:rPr>
                        <a:t>An open problem involves developing adaptive algorithms that adjust task difficulty based on real-time cognitive load, aiming to enhance executive function and optimize rehabilitation outcomes.</a:t>
                      </a:r>
                      <a:endParaRPr lang="en-IN" sz="15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77509688"/>
                  </a:ext>
                </a:extLst>
              </a:tr>
            </a:tbl>
          </a:graphicData>
        </a:graphic>
      </p:graphicFrame>
      <p:sp>
        <p:nvSpPr>
          <p:cNvPr id="5" name="Slide Number Placeholder 8">
            <a:extLst>
              <a:ext uri="{FF2B5EF4-FFF2-40B4-BE49-F238E27FC236}">
                <a16:creationId xmlns:a16="http://schemas.microsoft.com/office/drawing/2014/main" id="{A40309FC-E198-824E-D9AB-CB57CD145C10}"/>
              </a:ext>
            </a:extLst>
          </p:cNvPr>
          <p:cNvSpPr txBox="1">
            <a:spLocks/>
          </p:cNvSpPr>
          <p:nvPr/>
        </p:nvSpPr>
        <p:spPr>
          <a:xfrm>
            <a:off x="11359527" y="6320260"/>
            <a:ext cx="434605" cy="3688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12</a:t>
            </a:fld>
            <a:endParaRPr lang="en-IN" dirty="0">
              <a:solidFill>
                <a:schemeClr val="tx1"/>
              </a:solidFill>
            </a:endParaRPr>
          </a:p>
        </p:txBody>
      </p:sp>
      <p:pic>
        <p:nvPicPr>
          <p:cNvPr id="6" name="Picture 2" descr="Amrita Vishwa Vidyapeetham - Wikipedia">
            <a:extLst>
              <a:ext uri="{FF2B5EF4-FFF2-40B4-BE49-F238E27FC236}">
                <a16:creationId xmlns:a16="http://schemas.microsoft.com/office/drawing/2014/main" id="{D6ACABD5-A192-E9DB-50B8-417738FB9A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791409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693E2-04E9-DBB6-0F32-03AFA6520732}"/>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DF6901F5-A63F-AE2C-3012-ED43CD6D65E2}"/>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3E09E64B-3536-C9FA-3ED7-DDE30201B5C3}"/>
              </a:ext>
            </a:extLst>
          </p:cNvPr>
          <p:cNvSpPr txBox="1">
            <a:spLocks/>
          </p:cNvSpPr>
          <p:nvPr/>
        </p:nvSpPr>
        <p:spPr>
          <a:xfrm>
            <a:off x="838198" y="14145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236C262A-390C-39CE-00F6-CC8B33015ABB}"/>
              </a:ext>
            </a:extLst>
          </p:cNvPr>
          <p:cNvGraphicFramePr>
            <a:graphicFrameLocks noGrp="1"/>
          </p:cNvGraphicFramePr>
          <p:nvPr>
            <p:extLst>
              <p:ext uri="{D42A27DB-BD31-4B8C-83A1-F6EECF244321}">
                <p14:modId xmlns:p14="http://schemas.microsoft.com/office/powerpoint/2010/main" val="3365290568"/>
              </p:ext>
            </p:extLst>
          </p:nvPr>
        </p:nvGraphicFramePr>
        <p:xfrm>
          <a:off x="996041" y="1261303"/>
          <a:ext cx="10199915" cy="5166322"/>
        </p:xfrm>
        <a:graphic>
          <a:graphicData uri="http://schemas.openxmlformats.org/drawingml/2006/table">
            <a:tbl>
              <a:tblPr firstRow="1" bandRow="1">
                <a:tableStyleId>{7DF18680-E054-41AD-8BC1-D1AEF772440D}</a:tableStyleId>
              </a:tblPr>
              <a:tblGrid>
                <a:gridCol w="804824">
                  <a:extLst>
                    <a:ext uri="{9D8B030D-6E8A-4147-A177-3AD203B41FA5}">
                      <a16:colId xmlns:a16="http://schemas.microsoft.com/office/drawing/2014/main" val="3359582560"/>
                    </a:ext>
                  </a:extLst>
                </a:gridCol>
                <a:gridCol w="1635264">
                  <a:extLst>
                    <a:ext uri="{9D8B030D-6E8A-4147-A177-3AD203B41FA5}">
                      <a16:colId xmlns:a16="http://schemas.microsoft.com/office/drawing/2014/main" val="246789036"/>
                    </a:ext>
                  </a:extLst>
                </a:gridCol>
                <a:gridCol w="2161934">
                  <a:extLst>
                    <a:ext uri="{9D8B030D-6E8A-4147-A177-3AD203B41FA5}">
                      <a16:colId xmlns:a16="http://schemas.microsoft.com/office/drawing/2014/main" val="2085544661"/>
                    </a:ext>
                  </a:extLst>
                </a:gridCol>
                <a:gridCol w="2932388">
                  <a:extLst>
                    <a:ext uri="{9D8B030D-6E8A-4147-A177-3AD203B41FA5}">
                      <a16:colId xmlns:a16="http://schemas.microsoft.com/office/drawing/2014/main" val="1277987297"/>
                    </a:ext>
                  </a:extLst>
                </a:gridCol>
                <a:gridCol w="2665505">
                  <a:extLst>
                    <a:ext uri="{9D8B030D-6E8A-4147-A177-3AD203B41FA5}">
                      <a16:colId xmlns:a16="http://schemas.microsoft.com/office/drawing/2014/main" val="3529693153"/>
                    </a:ext>
                  </a:extLst>
                </a:gridCol>
              </a:tblGrid>
              <a:tr h="731482">
                <a:tc>
                  <a:txBody>
                    <a:bodyPr/>
                    <a:lstStyle/>
                    <a:p>
                      <a:pPr algn="ctr"/>
                      <a:r>
                        <a:rPr lang="en-IN" sz="2000" dirty="0" err="1">
                          <a:latin typeface="Times New Roman" panose="02020603050405020304" pitchFamily="18" charset="0"/>
                          <a:cs typeface="Times New Roman" panose="02020603050405020304" pitchFamily="18" charset="0"/>
                        </a:rPr>
                        <a:t>S.No</a:t>
                      </a:r>
                      <a:r>
                        <a:rPr lang="en-IN" sz="2000" dirty="0">
                          <a:latin typeface="Times New Roman" panose="02020603050405020304" pitchFamily="18" charset="0"/>
                          <a:cs typeface="Times New Roman" panose="02020603050405020304" pitchFamily="18" charset="0"/>
                        </a:rPr>
                        <a:t>.</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Authors name(s)</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Full title of the paper with year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Inference from the paper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Open Problem</a:t>
                      </a:r>
                    </a:p>
                  </a:txBody>
                  <a:tcPr anchor="ctr">
                    <a:solidFill>
                      <a:srgbClr val="4898CA"/>
                    </a:solidFill>
                  </a:tcPr>
                </a:tc>
                <a:extLst>
                  <a:ext uri="{0D108BD9-81ED-4DB2-BD59-A6C34878D82A}">
                    <a16:rowId xmlns:a16="http://schemas.microsoft.com/office/drawing/2014/main" val="1015962150"/>
                  </a:ext>
                </a:extLst>
              </a:tr>
              <a:tr h="3826516">
                <a:tc>
                  <a:txBody>
                    <a:bodyPr/>
                    <a:lstStyle/>
                    <a:p>
                      <a:pPr algn="ctr"/>
                      <a:r>
                        <a:rPr lang="en-IN" sz="1600" dirty="0">
                          <a:latin typeface="Times New Roman" panose="02020603050405020304" pitchFamily="18" charset="0"/>
                          <a:cs typeface="Times New Roman" panose="02020603050405020304" pitchFamily="18" charset="0"/>
                        </a:rPr>
                        <a:t>2</a:t>
                      </a:r>
                    </a:p>
                  </a:txBody>
                  <a:tcPr anchor="ctr"/>
                </a:tc>
                <a:tc>
                  <a:txBody>
                    <a:bodyPr/>
                    <a:lstStyle/>
                    <a:p>
                      <a:pPr algn="l"/>
                      <a:r>
                        <a:rPr lang="en-US" sz="1600" dirty="0">
                          <a:latin typeface="Times New Roman" panose="02020603050405020304" pitchFamily="18" charset="0"/>
                          <a:cs typeface="Times New Roman" panose="02020603050405020304" pitchFamily="18" charset="0"/>
                        </a:rPr>
                        <a:t>Yogesh Singh; Sunil K. Agrawal; Vineet </a:t>
                      </a:r>
                      <a:r>
                        <a:rPr lang="en-US" sz="1600" dirty="0" err="1">
                          <a:latin typeface="Times New Roman" panose="02020603050405020304" pitchFamily="18" charset="0"/>
                          <a:cs typeface="Times New Roman" panose="02020603050405020304" pitchFamily="18" charset="0"/>
                        </a:rPr>
                        <a:t>Vashista</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Throwing Strategy in a Dual-Motor-Task of Aiming at the Bullseye While Walking in Virtual Reality</a:t>
                      </a:r>
                    </a:p>
                  </a:txBody>
                  <a:tcPr anchor="ctr"/>
                </a:tc>
                <a:tc>
                  <a:txBody>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study used a dual-task paradigm in VR where participants performed a ball-throwing task while walking on a treadmill. </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They found that throwing accuracy was pre-determined by motor ability and that hit point variation in dual-tasking correlated with cognitive ability, reducing attentional load. </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study achieved an optimized interaction of motor and cognitive skills, highlighting the potential for improving specific skills through dual-motor-task training.</a:t>
                      </a:r>
                      <a:endParaRPr lang="en-US" sz="15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defTabSz="914400" rtl="0" eaLnBrk="1" latinLnBrk="0" hangingPunct="1">
                        <a:buFont typeface="Arial" panose="020B0604020202020204" pitchFamily="34" charset="0"/>
                        <a:buChar char="•"/>
                      </a:pPr>
                      <a:r>
                        <a:rPr lang="en-US" sz="1500" kern="1200" dirty="0">
                          <a:solidFill>
                            <a:schemeClr val="dk1"/>
                          </a:solidFill>
                          <a:latin typeface="Times New Roman" panose="02020603050405020304" pitchFamily="18" charset="0"/>
                          <a:ea typeface="+mn-ea"/>
                          <a:cs typeface="Times New Roman" panose="02020603050405020304" pitchFamily="18" charset="0"/>
                        </a:rPr>
                        <a:t>An open problem is Develop adaptive algorithms that adjust dual-task difficulty in real-time based on cognitive load assessment, aiming to enhance executive function and optimize rehabilitation outcomes.</a:t>
                      </a:r>
                      <a:endParaRPr lang="en-IN" sz="1500" kern="1200" dirty="0">
                        <a:solidFill>
                          <a:schemeClr val="dk1"/>
                        </a:solidFill>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3877509688"/>
                  </a:ext>
                </a:extLst>
              </a:tr>
            </a:tbl>
          </a:graphicData>
        </a:graphic>
      </p:graphicFrame>
      <p:sp>
        <p:nvSpPr>
          <p:cNvPr id="5" name="Slide Number Placeholder 8">
            <a:extLst>
              <a:ext uri="{FF2B5EF4-FFF2-40B4-BE49-F238E27FC236}">
                <a16:creationId xmlns:a16="http://schemas.microsoft.com/office/drawing/2014/main" id="{C34FD564-3BF4-B2B9-A89C-03C5D299C59F}"/>
              </a:ext>
            </a:extLst>
          </p:cNvPr>
          <p:cNvSpPr txBox="1">
            <a:spLocks/>
          </p:cNvSpPr>
          <p:nvPr/>
        </p:nvSpPr>
        <p:spPr>
          <a:xfrm>
            <a:off x="11473954" y="6243224"/>
            <a:ext cx="434605" cy="3688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13</a:t>
            </a:fld>
            <a:endParaRPr lang="en-IN" dirty="0">
              <a:solidFill>
                <a:schemeClr val="tx1"/>
              </a:solidFill>
            </a:endParaRPr>
          </a:p>
        </p:txBody>
      </p:sp>
      <p:pic>
        <p:nvPicPr>
          <p:cNvPr id="6" name="Picture 2" descr="Amrita Vishwa Vidyapeetham - Wikipedia">
            <a:extLst>
              <a:ext uri="{FF2B5EF4-FFF2-40B4-BE49-F238E27FC236}">
                <a16:creationId xmlns:a16="http://schemas.microsoft.com/office/drawing/2014/main" id="{0E7C496A-362F-7F1B-F4C1-D043E02AD0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834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200" y="14145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0AF621C6-6934-6230-5DD5-B3B08BFAA138}"/>
              </a:ext>
            </a:extLst>
          </p:cNvPr>
          <p:cNvGraphicFramePr>
            <a:graphicFrameLocks noGrp="1"/>
          </p:cNvGraphicFramePr>
          <p:nvPr>
            <p:extLst>
              <p:ext uri="{D42A27DB-BD31-4B8C-83A1-F6EECF244321}">
                <p14:modId xmlns:p14="http://schemas.microsoft.com/office/powerpoint/2010/main" val="727144627"/>
              </p:ext>
            </p:extLst>
          </p:nvPr>
        </p:nvGraphicFramePr>
        <p:xfrm>
          <a:off x="838200" y="1509302"/>
          <a:ext cx="10515600" cy="4441725"/>
        </p:xfrm>
        <a:graphic>
          <a:graphicData uri="http://schemas.openxmlformats.org/drawingml/2006/table">
            <a:tbl>
              <a:tblPr firstRow="1" bandRow="1">
                <a:tableStyleId>{7DF18680-E054-41AD-8BC1-D1AEF772440D}</a:tableStyleId>
              </a:tblPr>
              <a:tblGrid>
                <a:gridCol w="829733">
                  <a:extLst>
                    <a:ext uri="{9D8B030D-6E8A-4147-A177-3AD203B41FA5}">
                      <a16:colId xmlns:a16="http://schemas.microsoft.com/office/drawing/2014/main" val="3359582560"/>
                    </a:ext>
                  </a:extLst>
                </a:gridCol>
                <a:gridCol w="1685875">
                  <a:extLst>
                    <a:ext uri="{9D8B030D-6E8A-4147-A177-3AD203B41FA5}">
                      <a16:colId xmlns:a16="http://schemas.microsoft.com/office/drawing/2014/main" val="246789036"/>
                    </a:ext>
                  </a:extLst>
                </a:gridCol>
                <a:gridCol w="2228845">
                  <a:extLst>
                    <a:ext uri="{9D8B030D-6E8A-4147-A177-3AD203B41FA5}">
                      <a16:colId xmlns:a16="http://schemas.microsoft.com/office/drawing/2014/main" val="2085544661"/>
                    </a:ext>
                  </a:extLst>
                </a:gridCol>
                <a:gridCol w="2908204">
                  <a:extLst>
                    <a:ext uri="{9D8B030D-6E8A-4147-A177-3AD203B41FA5}">
                      <a16:colId xmlns:a16="http://schemas.microsoft.com/office/drawing/2014/main" val="1277987297"/>
                    </a:ext>
                  </a:extLst>
                </a:gridCol>
                <a:gridCol w="2862943">
                  <a:extLst>
                    <a:ext uri="{9D8B030D-6E8A-4147-A177-3AD203B41FA5}">
                      <a16:colId xmlns:a16="http://schemas.microsoft.com/office/drawing/2014/main" val="3529693153"/>
                    </a:ext>
                  </a:extLst>
                </a:gridCol>
              </a:tblGrid>
              <a:tr h="921285">
                <a:tc>
                  <a:txBody>
                    <a:bodyPr/>
                    <a:lstStyle/>
                    <a:p>
                      <a:pPr algn="ctr"/>
                      <a:r>
                        <a:rPr lang="en-IN" sz="2000" dirty="0" err="1">
                          <a:latin typeface="Times New Roman" panose="02020603050405020304" pitchFamily="18" charset="0"/>
                          <a:cs typeface="Times New Roman" panose="02020603050405020304" pitchFamily="18" charset="0"/>
                        </a:rPr>
                        <a:t>S.No</a:t>
                      </a:r>
                      <a:r>
                        <a:rPr lang="en-IN" sz="2000" dirty="0">
                          <a:latin typeface="Times New Roman" panose="02020603050405020304" pitchFamily="18" charset="0"/>
                          <a:cs typeface="Times New Roman" panose="02020603050405020304" pitchFamily="18" charset="0"/>
                        </a:rPr>
                        <a:t>.</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Authors name(s)</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Full title of the paper with year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Inference from the paper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Open Problem</a:t>
                      </a:r>
                    </a:p>
                  </a:txBody>
                  <a:tcPr anchor="ctr">
                    <a:solidFill>
                      <a:srgbClr val="4898CA"/>
                    </a:solidFill>
                  </a:tcPr>
                </a:tc>
                <a:extLst>
                  <a:ext uri="{0D108BD9-81ED-4DB2-BD59-A6C34878D82A}">
                    <a16:rowId xmlns:a16="http://schemas.microsoft.com/office/drawing/2014/main" val="1015962150"/>
                  </a:ext>
                </a:extLst>
              </a:tr>
              <a:tr h="671294">
                <a:tc>
                  <a:txBody>
                    <a:bodyPr/>
                    <a:lstStyle/>
                    <a:p>
                      <a:pPr algn="ctr"/>
                      <a:r>
                        <a:rPr lang="en-IN" sz="1600" dirty="0">
                          <a:latin typeface="Times New Roman" panose="02020603050405020304" pitchFamily="18" charset="0"/>
                          <a:cs typeface="Times New Roman" panose="02020603050405020304" pitchFamily="18" charset="0"/>
                        </a:rPr>
                        <a:t>3</a:t>
                      </a:r>
                    </a:p>
                  </a:txBody>
                  <a:tcPr anchor="ctr"/>
                </a:tc>
                <a:tc>
                  <a:txBody>
                    <a:bodyPr/>
                    <a:lstStyle/>
                    <a:p>
                      <a:pPr algn="l"/>
                      <a:r>
                        <a:rPr lang="en-IN" sz="1600" dirty="0" err="1">
                          <a:latin typeface="Times New Roman" panose="02020603050405020304" pitchFamily="18" charset="0"/>
                          <a:cs typeface="Times New Roman" panose="02020603050405020304" pitchFamily="18" charset="0"/>
                        </a:rPr>
                        <a:t>Feiyang</a:t>
                      </a:r>
                      <a:r>
                        <a:rPr lang="en-IN" sz="1600" dirty="0">
                          <a:latin typeface="Times New Roman" panose="02020603050405020304" pitchFamily="18" charset="0"/>
                          <a:cs typeface="Times New Roman" panose="02020603050405020304" pitchFamily="18" charset="0"/>
                        </a:rPr>
                        <a:t> Wu; </a:t>
                      </a:r>
                      <a:r>
                        <a:rPr lang="en-IN" sz="1600" dirty="0" err="1">
                          <a:latin typeface="Times New Roman" panose="02020603050405020304" pitchFamily="18" charset="0"/>
                          <a:cs typeface="Times New Roman" panose="02020603050405020304" pitchFamily="18" charset="0"/>
                        </a:rPr>
                        <a:t>Zhaoyuan</a:t>
                      </a:r>
                      <a:r>
                        <a:rPr lang="en-IN" sz="1600" dirty="0">
                          <a:latin typeface="Times New Roman" panose="02020603050405020304" pitchFamily="18" charset="0"/>
                          <a:cs typeface="Times New Roman" panose="02020603050405020304" pitchFamily="18" charset="0"/>
                        </a:rPr>
                        <a:t> Gu; </a:t>
                      </a:r>
                      <a:r>
                        <a:rPr lang="en-IN" sz="1600" dirty="0" err="1">
                          <a:latin typeface="Times New Roman" panose="02020603050405020304" pitchFamily="18" charset="0"/>
                          <a:cs typeface="Times New Roman" panose="02020603050405020304" pitchFamily="18" charset="0"/>
                        </a:rPr>
                        <a:t>Hanran</a:t>
                      </a:r>
                      <a:r>
                        <a:rPr lang="en-IN" sz="1600" dirty="0">
                          <a:latin typeface="Times New Roman" panose="02020603050405020304" pitchFamily="18" charset="0"/>
                          <a:cs typeface="Times New Roman" panose="02020603050405020304" pitchFamily="18" charset="0"/>
                        </a:rPr>
                        <a:t> Wu; Anqi Wu; Ye Zhao</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Infer and Adapt: Bipedal Locomotion Reward Learning from Demonstrations via Inverse Reinforcement Learning</a:t>
                      </a:r>
                    </a:p>
                    <a:p>
                      <a:pPr algn="l"/>
                      <a:endParaRPr lang="en-IN" sz="1600" i="1" dirty="0">
                        <a:latin typeface="Times New Roman" panose="02020603050405020304" pitchFamily="18" charset="0"/>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The paper used Inverse Reinforcement Learning (IRL) techniques to learn expert reward functions for bipedal locomotion over complex terrains. </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It uncovered meaningful insights into expert locomotion strategies through nonlinear function approximation. The study achieved enhanced walking performance on unseen terrains by training bipedal locomotion policies with the inferred reward functions.</a:t>
                      </a:r>
                      <a:endParaRPr lang="en-US" sz="15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An open problem is enhancing the generalization of learned reward functions to handle various complex and dynamically changing terrains.</a:t>
                      </a:r>
                    </a:p>
                    <a:p>
                      <a:pPr marL="285750" indent="-285750" algn="just">
                        <a:buFont typeface="Arial" panose="020B0604020202020204" pitchFamily="34" charset="0"/>
                        <a:buChar char="•"/>
                      </a:pPr>
                      <a:r>
                        <a:rPr lang="en-US" sz="1500" dirty="0">
                          <a:latin typeface="Times New Roman" panose="02020603050405020304" pitchFamily="18" charset="0"/>
                          <a:cs typeface="Times New Roman" panose="02020603050405020304" pitchFamily="18" charset="0"/>
                        </a:rPr>
                        <a:t>Developing adaptive reward learning algorithms that integrate meta-learning with IRL can continuously adapt and refine reward functions based on new experiences, leveraging transfer learning to apply knowledge from known terrains to novel ones. </a:t>
                      </a:r>
                      <a:endParaRPr lang="en-IN" sz="15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7509688"/>
                  </a:ext>
                </a:extLst>
              </a:tr>
            </a:tbl>
          </a:graphicData>
        </a:graphic>
      </p:graphicFrame>
      <p:sp>
        <p:nvSpPr>
          <p:cNvPr id="5" name="Slide Number Placeholder 8">
            <a:extLst>
              <a:ext uri="{FF2B5EF4-FFF2-40B4-BE49-F238E27FC236}">
                <a16:creationId xmlns:a16="http://schemas.microsoft.com/office/drawing/2014/main" id="{A40309FC-E198-824E-D9AB-CB57CD145C10}"/>
              </a:ext>
            </a:extLst>
          </p:cNvPr>
          <p:cNvSpPr txBox="1">
            <a:spLocks/>
          </p:cNvSpPr>
          <p:nvPr/>
        </p:nvSpPr>
        <p:spPr>
          <a:xfrm>
            <a:off x="11543297" y="6381582"/>
            <a:ext cx="415090" cy="3688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14</a:t>
            </a:fld>
            <a:endParaRPr lang="en-IN" dirty="0">
              <a:solidFill>
                <a:schemeClr val="tx1"/>
              </a:solidFill>
            </a:endParaRPr>
          </a:p>
        </p:txBody>
      </p:sp>
      <p:pic>
        <p:nvPicPr>
          <p:cNvPr id="6" name="Picture 2" descr="Amrita Vishwa Vidyapeetham - Wikipedia">
            <a:extLst>
              <a:ext uri="{FF2B5EF4-FFF2-40B4-BE49-F238E27FC236}">
                <a16:creationId xmlns:a16="http://schemas.microsoft.com/office/drawing/2014/main" id="{EAAFF056-776C-2D71-113B-AE610425AD9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8053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200" y="140634"/>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0AF621C6-6934-6230-5DD5-B3B08BFAA138}"/>
              </a:ext>
            </a:extLst>
          </p:cNvPr>
          <p:cNvGraphicFramePr>
            <a:graphicFrameLocks noGrp="1"/>
          </p:cNvGraphicFramePr>
          <p:nvPr>
            <p:extLst>
              <p:ext uri="{D42A27DB-BD31-4B8C-83A1-F6EECF244321}">
                <p14:modId xmlns:p14="http://schemas.microsoft.com/office/powerpoint/2010/main" val="877443920"/>
              </p:ext>
            </p:extLst>
          </p:nvPr>
        </p:nvGraphicFramePr>
        <p:xfrm>
          <a:off x="838200" y="1417861"/>
          <a:ext cx="10515600" cy="4639845"/>
        </p:xfrm>
        <a:graphic>
          <a:graphicData uri="http://schemas.openxmlformats.org/drawingml/2006/table">
            <a:tbl>
              <a:tblPr firstRow="1" bandRow="1">
                <a:tableStyleId>{7DF18680-E054-41AD-8BC1-D1AEF772440D}</a:tableStyleId>
              </a:tblPr>
              <a:tblGrid>
                <a:gridCol w="829733">
                  <a:extLst>
                    <a:ext uri="{9D8B030D-6E8A-4147-A177-3AD203B41FA5}">
                      <a16:colId xmlns:a16="http://schemas.microsoft.com/office/drawing/2014/main" val="3359582560"/>
                    </a:ext>
                  </a:extLst>
                </a:gridCol>
                <a:gridCol w="1685875">
                  <a:extLst>
                    <a:ext uri="{9D8B030D-6E8A-4147-A177-3AD203B41FA5}">
                      <a16:colId xmlns:a16="http://schemas.microsoft.com/office/drawing/2014/main" val="246789036"/>
                    </a:ext>
                  </a:extLst>
                </a:gridCol>
                <a:gridCol w="2228845">
                  <a:extLst>
                    <a:ext uri="{9D8B030D-6E8A-4147-A177-3AD203B41FA5}">
                      <a16:colId xmlns:a16="http://schemas.microsoft.com/office/drawing/2014/main" val="2085544661"/>
                    </a:ext>
                  </a:extLst>
                </a:gridCol>
                <a:gridCol w="3023145">
                  <a:extLst>
                    <a:ext uri="{9D8B030D-6E8A-4147-A177-3AD203B41FA5}">
                      <a16:colId xmlns:a16="http://schemas.microsoft.com/office/drawing/2014/main" val="1277987297"/>
                    </a:ext>
                  </a:extLst>
                </a:gridCol>
                <a:gridCol w="2748002">
                  <a:extLst>
                    <a:ext uri="{9D8B030D-6E8A-4147-A177-3AD203B41FA5}">
                      <a16:colId xmlns:a16="http://schemas.microsoft.com/office/drawing/2014/main" val="3529693153"/>
                    </a:ext>
                  </a:extLst>
                </a:gridCol>
              </a:tblGrid>
              <a:tr h="921285">
                <a:tc>
                  <a:txBody>
                    <a:bodyPr/>
                    <a:lstStyle/>
                    <a:p>
                      <a:pPr algn="ctr"/>
                      <a:r>
                        <a:rPr lang="en-IN" sz="2000" dirty="0" err="1">
                          <a:latin typeface="Times New Roman" panose="02020603050405020304" pitchFamily="18" charset="0"/>
                          <a:cs typeface="Times New Roman" panose="02020603050405020304" pitchFamily="18" charset="0"/>
                        </a:rPr>
                        <a:t>S.No</a:t>
                      </a:r>
                      <a:r>
                        <a:rPr lang="en-IN" sz="2000" dirty="0">
                          <a:latin typeface="Times New Roman" panose="02020603050405020304" pitchFamily="18" charset="0"/>
                          <a:cs typeface="Times New Roman" panose="02020603050405020304" pitchFamily="18" charset="0"/>
                        </a:rPr>
                        <a:t>.</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Authors name(s)</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Full title of the paper with year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Inference from the paper</a:t>
                      </a:r>
                    </a:p>
                  </a:txBody>
                  <a:tcPr anchor="ctr">
                    <a:solidFill>
                      <a:srgbClr val="4898CA"/>
                    </a:solidFill>
                  </a:tcPr>
                </a:tc>
                <a:tc>
                  <a:txBody>
                    <a:bodyPr/>
                    <a:lstStyle/>
                    <a:p>
                      <a:pPr algn="ctr"/>
                      <a:r>
                        <a:rPr lang="en-IN" sz="2000" dirty="0">
                          <a:latin typeface="Times New Roman" panose="02020603050405020304" pitchFamily="18" charset="0"/>
                          <a:cs typeface="Times New Roman" panose="02020603050405020304" pitchFamily="18" charset="0"/>
                        </a:rPr>
                        <a:t>Open Problem</a:t>
                      </a:r>
                    </a:p>
                  </a:txBody>
                  <a:tcPr anchor="ctr">
                    <a:solidFill>
                      <a:srgbClr val="4898CA"/>
                    </a:solidFill>
                  </a:tcPr>
                </a:tc>
                <a:extLst>
                  <a:ext uri="{0D108BD9-81ED-4DB2-BD59-A6C34878D82A}">
                    <a16:rowId xmlns:a16="http://schemas.microsoft.com/office/drawing/2014/main" val="1015962150"/>
                  </a:ext>
                </a:extLst>
              </a:tr>
              <a:tr h="671294">
                <a:tc>
                  <a:txBody>
                    <a:bodyPr/>
                    <a:lstStyle/>
                    <a:p>
                      <a:pPr algn="ctr"/>
                      <a:r>
                        <a:rPr lang="en-IN" sz="1600" dirty="0">
                          <a:latin typeface="Times New Roman" panose="02020603050405020304" pitchFamily="18" charset="0"/>
                          <a:cs typeface="Times New Roman" panose="02020603050405020304" pitchFamily="18" charset="0"/>
                        </a:rPr>
                        <a:t>4</a:t>
                      </a:r>
                    </a:p>
                  </a:txBody>
                  <a:tcPr anchor="ctr"/>
                </a:tc>
                <a:tc>
                  <a:txBody>
                    <a:bodyPr/>
                    <a:lstStyle/>
                    <a:p>
                      <a:pPr algn="l"/>
                      <a:r>
                        <a:rPr lang="it-IT" sz="1600" dirty="0">
                          <a:effectLst/>
                          <a:latin typeface="Times New Roman" panose="02020603050405020304" pitchFamily="18" charset="0"/>
                          <a:cs typeface="Times New Roman" panose="02020603050405020304" pitchFamily="18" charset="0"/>
                        </a:rPr>
                        <a:t>Pei-Chun Kao </a:t>
                      </a:r>
                      <a:r>
                        <a:rPr lang="it-IT" sz="1800" b="0" i="0" kern="1200" dirty="0">
                          <a:solidFill>
                            <a:schemeClr val="dk1"/>
                          </a:solidFill>
                          <a:effectLst/>
                          <a:latin typeface="Times New Roman" panose="02020603050405020304" pitchFamily="18" charset="0"/>
                          <a:ea typeface="+mn-ea"/>
                          <a:cs typeface="Times New Roman" panose="02020603050405020304" pitchFamily="18" charset="0"/>
                        </a:rPr>
                        <a:t>, </a:t>
                      </a:r>
                      <a:r>
                        <a:rPr lang="it-IT" sz="1600" dirty="0">
                          <a:effectLst/>
                          <a:latin typeface="Times New Roman" panose="02020603050405020304" pitchFamily="18" charset="0"/>
                          <a:cs typeface="Times New Roman" panose="02020603050405020304" pitchFamily="18" charset="0"/>
                        </a:rPr>
                        <a:t>Michaela A. Pierro </a:t>
                      </a:r>
                      <a:endParaRPr lang="en-IN" sz="1600" dirty="0">
                        <a:latin typeface="Times New Roman" panose="02020603050405020304" pitchFamily="18" charset="0"/>
                        <a:cs typeface="Times New Roman" panose="02020603050405020304" pitchFamily="18" charset="0"/>
                      </a:endParaRPr>
                    </a:p>
                  </a:txBody>
                  <a:tcPr anchor="ctr"/>
                </a:tc>
                <a:tc>
                  <a:txBody>
                    <a:bodyPr/>
                    <a:lstStyle/>
                    <a:p>
                      <a:r>
                        <a:rPr lang="en-US" sz="1600" b="0" i="0" kern="1200" dirty="0">
                          <a:solidFill>
                            <a:schemeClr val="dk1"/>
                          </a:solidFill>
                          <a:effectLst/>
                          <a:latin typeface="Times New Roman" panose="02020603050405020304" pitchFamily="18" charset="0"/>
                          <a:ea typeface="+mn-ea"/>
                          <a:cs typeface="Times New Roman" panose="02020603050405020304" pitchFamily="18" charset="0"/>
                        </a:rPr>
                        <a:t>Motor adaptation to cognitive challenges and walking perturbations in healthy young adults</a:t>
                      </a:r>
                    </a:p>
                  </a:txBody>
                  <a:tcPr anchor="ctr"/>
                </a:tc>
                <a:tc>
                  <a:txBody>
                    <a:bodyPr/>
                    <a:lstStyle/>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The study examined how young adults adapt to concurrent cognitive challenges and walking perturbations. Gait adjustments during perturbed walking increased local instability and gait variability. </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Participants improved their mediolateral stability during specific cognitive tasks.</a:t>
                      </a:r>
                    </a:p>
                    <a:p>
                      <a:pPr marL="285750" marR="0" lvl="0" indent="-28575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400" dirty="0">
                          <a:latin typeface="Times New Roman" panose="02020603050405020304" pitchFamily="18" charset="0"/>
                          <a:cs typeface="Times New Roman" panose="02020603050405020304" pitchFamily="18" charset="0"/>
                        </a:rPr>
                        <a:t> Stride time variability showed less dual-task interference in unperturbed walking compared to perturbed walking. Participants prioritized walking stability under challenging conditions, but adjustments varied based on cognitive task type. </a:t>
                      </a:r>
                      <a:endParaRPr lang="en-US" sz="16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An open problem is to develop adaptive interventions that dynamically adjust cognitive, and motor task demands based on real-time performance metrics to improve walking stability under dual-task conditions. </a:t>
                      </a:r>
                    </a:p>
                    <a:p>
                      <a:pPr marL="285750" indent="-285750" algn="just">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This could involve creating algorithms that tailor the difficulty of cognitive tasks and perturbations, optimizing the balance between cognitive load and motor control to enhance overall gait stability and minimize dual-task interference.</a:t>
                      </a:r>
                      <a:endParaRPr lang="en-IN" sz="14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7509688"/>
                  </a:ext>
                </a:extLst>
              </a:tr>
            </a:tbl>
          </a:graphicData>
        </a:graphic>
      </p:graphicFrame>
      <p:sp>
        <p:nvSpPr>
          <p:cNvPr id="5" name="Slide Number Placeholder 8">
            <a:extLst>
              <a:ext uri="{FF2B5EF4-FFF2-40B4-BE49-F238E27FC236}">
                <a16:creationId xmlns:a16="http://schemas.microsoft.com/office/drawing/2014/main" id="{A40309FC-E198-824E-D9AB-CB57CD145C10}"/>
              </a:ext>
            </a:extLst>
          </p:cNvPr>
          <p:cNvSpPr txBox="1">
            <a:spLocks/>
          </p:cNvSpPr>
          <p:nvPr/>
        </p:nvSpPr>
        <p:spPr>
          <a:xfrm>
            <a:off x="11477362" y="6266920"/>
            <a:ext cx="427790" cy="3688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15</a:t>
            </a:fld>
            <a:endParaRPr lang="en-IN" dirty="0">
              <a:solidFill>
                <a:schemeClr val="tx1"/>
              </a:solidFill>
            </a:endParaRPr>
          </a:p>
        </p:txBody>
      </p:sp>
      <p:pic>
        <p:nvPicPr>
          <p:cNvPr id="6" name="Picture 2" descr="Amrita Vishwa Vidyapeetham - Wikipedia">
            <a:extLst>
              <a:ext uri="{FF2B5EF4-FFF2-40B4-BE49-F238E27FC236}">
                <a16:creationId xmlns:a16="http://schemas.microsoft.com/office/drawing/2014/main" id="{0B004E1D-F69F-AD47-4095-4C22B850A16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584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779995" y="14145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Literature Survey</a:t>
            </a:r>
            <a:endParaRPr lang="en-IN" sz="3600" b="1"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0AF621C6-6934-6230-5DD5-B3B08BFAA138}"/>
              </a:ext>
            </a:extLst>
          </p:cNvPr>
          <p:cNvGraphicFramePr>
            <a:graphicFrameLocks noGrp="1"/>
          </p:cNvGraphicFramePr>
          <p:nvPr>
            <p:extLst>
              <p:ext uri="{D42A27DB-BD31-4B8C-83A1-F6EECF244321}">
                <p14:modId xmlns:p14="http://schemas.microsoft.com/office/powerpoint/2010/main" val="1632562857"/>
              </p:ext>
            </p:extLst>
          </p:nvPr>
        </p:nvGraphicFramePr>
        <p:xfrm>
          <a:off x="1263192" y="1258834"/>
          <a:ext cx="9398523" cy="4868589"/>
        </p:xfrm>
        <a:graphic>
          <a:graphicData uri="http://schemas.openxmlformats.org/drawingml/2006/table">
            <a:tbl>
              <a:tblPr firstRow="1" bandRow="1">
                <a:tableStyleId>{7DF18680-E054-41AD-8BC1-D1AEF772440D}</a:tableStyleId>
              </a:tblPr>
              <a:tblGrid>
                <a:gridCol w="730009">
                  <a:extLst>
                    <a:ext uri="{9D8B030D-6E8A-4147-A177-3AD203B41FA5}">
                      <a16:colId xmlns:a16="http://schemas.microsoft.com/office/drawing/2014/main" val="3359582560"/>
                    </a:ext>
                  </a:extLst>
                </a:gridCol>
                <a:gridCol w="1508800">
                  <a:extLst>
                    <a:ext uri="{9D8B030D-6E8A-4147-A177-3AD203B41FA5}">
                      <a16:colId xmlns:a16="http://schemas.microsoft.com/office/drawing/2014/main" val="246789036"/>
                    </a:ext>
                  </a:extLst>
                </a:gridCol>
                <a:gridCol w="1994739">
                  <a:extLst>
                    <a:ext uri="{9D8B030D-6E8A-4147-A177-3AD203B41FA5}">
                      <a16:colId xmlns:a16="http://schemas.microsoft.com/office/drawing/2014/main" val="2085544661"/>
                    </a:ext>
                  </a:extLst>
                </a:gridCol>
                <a:gridCol w="2705609">
                  <a:extLst>
                    <a:ext uri="{9D8B030D-6E8A-4147-A177-3AD203B41FA5}">
                      <a16:colId xmlns:a16="http://schemas.microsoft.com/office/drawing/2014/main" val="1277987297"/>
                    </a:ext>
                  </a:extLst>
                </a:gridCol>
                <a:gridCol w="2459366">
                  <a:extLst>
                    <a:ext uri="{9D8B030D-6E8A-4147-A177-3AD203B41FA5}">
                      <a16:colId xmlns:a16="http://schemas.microsoft.com/office/drawing/2014/main" val="3529693153"/>
                    </a:ext>
                  </a:extLst>
                </a:gridCol>
              </a:tblGrid>
              <a:tr h="610232">
                <a:tc>
                  <a:txBody>
                    <a:bodyPr/>
                    <a:lstStyle/>
                    <a:p>
                      <a:pPr algn="ctr"/>
                      <a:r>
                        <a:rPr lang="en-IN" sz="1600" dirty="0" err="1">
                          <a:latin typeface="Times New Roman" panose="02020603050405020304" pitchFamily="18" charset="0"/>
                          <a:cs typeface="Times New Roman" panose="02020603050405020304" pitchFamily="18" charset="0"/>
                        </a:rPr>
                        <a:t>S.No</a:t>
                      </a:r>
                      <a:r>
                        <a:rPr lang="en-IN" sz="1600" dirty="0">
                          <a:latin typeface="Times New Roman" panose="02020603050405020304" pitchFamily="18" charset="0"/>
                          <a:cs typeface="Times New Roman" panose="02020603050405020304" pitchFamily="18" charset="0"/>
                        </a:rPr>
                        <a:t>.</a:t>
                      </a:r>
                    </a:p>
                  </a:txBody>
                  <a:tcPr anchor="ctr">
                    <a:solidFill>
                      <a:srgbClr val="4898CA"/>
                    </a:solidFill>
                  </a:tcPr>
                </a:tc>
                <a:tc>
                  <a:txBody>
                    <a:bodyPr/>
                    <a:lstStyle/>
                    <a:p>
                      <a:pPr algn="ctr"/>
                      <a:r>
                        <a:rPr lang="en-IN" sz="1600" dirty="0">
                          <a:latin typeface="Times New Roman" panose="02020603050405020304" pitchFamily="18" charset="0"/>
                          <a:cs typeface="Times New Roman" panose="02020603050405020304" pitchFamily="18" charset="0"/>
                        </a:rPr>
                        <a:t>Authors name(s)</a:t>
                      </a:r>
                    </a:p>
                  </a:txBody>
                  <a:tcPr anchor="ctr">
                    <a:solidFill>
                      <a:srgbClr val="4898CA"/>
                    </a:solidFill>
                  </a:tcPr>
                </a:tc>
                <a:tc>
                  <a:txBody>
                    <a:bodyPr/>
                    <a:lstStyle/>
                    <a:p>
                      <a:pPr algn="ctr"/>
                      <a:r>
                        <a:rPr lang="en-IN" sz="1600" dirty="0">
                          <a:latin typeface="Times New Roman" panose="02020603050405020304" pitchFamily="18" charset="0"/>
                          <a:cs typeface="Times New Roman" panose="02020603050405020304" pitchFamily="18" charset="0"/>
                        </a:rPr>
                        <a:t>Full title of the paper with year</a:t>
                      </a:r>
                    </a:p>
                  </a:txBody>
                  <a:tcPr anchor="ctr">
                    <a:solidFill>
                      <a:srgbClr val="4898CA"/>
                    </a:solidFill>
                  </a:tcPr>
                </a:tc>
                <a:tc>
                  <a:txBody>
                    <a:bodyPr/>
                    <a:lstStyle/>
                    <a:p>
                      <a:pPr algn="ctr"/>
                      <a:r>
                        <a:rPr lang="en-IN" sz="1600" dirty="0">
                          <a:latin typeface="Times New Roman" panose="02020603050405020304" pitchFamily="18" charset="0"/>
                          <a:cs typeface="Times New Roman" panose="02020603050405020304" pitchFamily="18" charset="0"/>
                        </a:rPr>
                        <a:t>Inference from the paper</a:t>
                      </a:r>
                    </a:p>
                  </a:txBody>
                  <a:tcPr anchor="ctr">
                    <a:solidFill>
                      <a:srgbClr val="4898CA"/>
                    </a:solidFill>
                  </a:tcPr>
                </a:tc>
                <a:tc>
                  <a:txBody>
                    <a:bodyPr/>
                    <a:lstStyle/>
                    <a:p>
                      <a:pPr algn="ctr"/>
                      <a:r>
                        <a:rPr lang="en-IN" sz="1600" dirty="0">
                          <a:latin typeface="Times New Roman" panose="02020603050405020304" pitchFamily="18" charset="0"/>
                          <a:cs typeface="Times New Roman" panose="02020603050405020304" pitchFamily="18" charset="0"/>
                        </a:rPr>
                        <a:t>Open Problem</a:t>
                      </a:r>
                    </a:p>
                  </a:txBody>
                  <a:tcPr anchor="ctr">
                    <a:solidFill>
                      <a:srgbClr val="4898CA"/>
                    </a:solidFill>
                  </a:tcPr>
                </a:tc>
                <a:extLst>
                  <a:ext uri="{0D108BD9-81ED-4DB2-BD59-A6C34878D82A}">
                    <a16:rowId xmlns:a16="http://schemas.microsoft.com/office/drawing/2014/main" val="1015962150"/>
                  </a:ext>
                </a:extLst>
              </a:tr>
              <a:tr h="4258357">
                <a:tc>
                  <a:txBody>
                    <a:bodyPr/>
                    <a:lstStyle/>
                    <a:p>
                      <a:pPr algn="ctr"/>
                      <a:r>
                        <a:rPr lang="en-IN" sz="1200" dirty="0">
                          <a:latin typeface="Times New Roman" panose="02020603050405020304" pitchFamily="18" charset="0"/>
                          <a:cs typeface="Times New Roman" panose="02020603050405020304" pitchFamily="18" charset="0"/>
                        </a:rPr>
                        <a:t>5</a:t>
                      </a:r>
                    </a:p>
                  </a:txBody>
                  <a:tcPr anchor="ctr"/>
                </a:tc>
                <a:tc>
                  <a:txBody>
                    <a:bodyPr/>
                    <a:lstStyle/>
                    <a:p>
                      <a:pPr algn="l"/>
                      <a:r>
                        <a:rPr lang="en-US" sz="1200" dirty="0">
                          <a:latin typeface="Times New Roman" panose="02020603050405020304" pitchFamily="18" charset="0"/>
                          <a:cs typeface="Times New Roman" panose="02020603050405020304" pitchFamily="18" charset="0"/>
                        </a:rPr>
                        <a:t>F. Hamilton, L. Rochester, L. Paul, D. Rafferty, CP O'Leary,</a:t>
                      </a:r>
                    </a:p>
                    <a:p>
                      <a:pPr algn="l"/>
                      <a:r>
                        <a:rPr lang="en-US" sz="1200" dirty="0">
                          <a:latin typeface="Times New Roman" panose="02020603050405020304" pitchFamily="18" charset="0"/>
                          <a:cs typeface="Times New Roman" panose="02020603050405020304" pitchFamily="18" charset="0"/>
                        </a:rPr>
                        <a:t>JJ Evans</a:t>
                      </a:r>
                      <a:endParaRPr lang="en-IN" sz="1200" dirty="0">
                        <a:latin typeface="Times New Roman" panose="02020603050405020304" pitchFamily="18" charset="0"/>
                        <a:cs typeface="Times New Roman" panose="02020603050405020304" pitchFamily="18" charset="0"/>
                      </a:endParaRPr>
                    </a:p>
                  </a:txBody>
                  <a:tcPr anchor="ctr"/>
                </a:tc>
                <a:tc>
                  <a:txBody>
                    <a:bodyPr/>
                    <a:lstStyle/>
                    <a:p>
                      <a:pPr algn="l"/>
                      <a:r>
                        <a:rPr lang="en-US" sz="1200" b="0" i="0" kern="1200" dirty="0">
                          <a:solidFill>
                            <a:schemeClr val="dk1"/>
                          </a:solidFill>
                          <a:effectLst/>
                          <a:latin typeface="Times New Roman" panose="02020603050405020304" pitchFamily="18" charset="0"/>
                          <a:ea typeface="+mn-ea"/>
                          <a:cs typeface="Times New Roman" panose="02020603050405020304" pitchFamily="18" charset="0"/>
                        </a:rPr>
                        <a:t>Walking and talking: an investigation of cognitive motor dual tasking in multiple sclerosis</a:t>
                      </a:r>
                    </a:p>
                  </a:txBody>
                  <a:tcPr anchor="ctr"/>
                </a:tc>
                <a:tc>
                  <a:txBody>
                    <a:bodyPr/>
                    <a:lstStyle/>
                    <a:p>
                      <a:pPr marL="285750" indent="-2857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 study involving 18 participants with multiple sclerosis (MS) and 18 healthy controls found that MS participants experienced greater performance decrements in cognitive tasks, walking speed, and swing time variability under dual-task conditions.</a:t>
                      </a:r>
                    </a:p>
                    <a:p>
                      <a:pPr marL="285750" indent="-2857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These decrements were linked to fatigue and cognitive functioning, not to disease severity or duration. This suggests that walking and talking difficulties in MS may be due to divided attention deficits or working memory overload, highlighting the need for clinical tools to assess cognitive-motor dual-tasking ability.</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txBody>
                  <a:tcPr anchor="ctr"/>
                </a:tc>
                <a:tc>
                  <a:txBody>
                    <a:bodyPr/>
                    <a:lstStyle/>
                    <a:p>
                      <a:pPr marL="285750" indent="-2857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An open problem is to design adaptive interventions that dynamically adjust the cognitive and motor task demands based on real-time performance metrics in people with multiple sclerosis (MS). </a:t>
                      </a:r>
                    </a:p>
                    <a:p>
                      <a:pPr marL="285750" indent="-285750" algn="just">
                        <a:buFont typeface="Arial" panose="020B0604020202020204" pitchFamily="34" charset="0"/>
                        <a:buChar char="•"/>
                      </a:pPr>
                      <a:r>
                        <a:rPr lang="en-US" sz="1100" dirty="0">
                          <a:latin typeface="Times New Roman" panose="02020603050405020304" pitchFamily="18" charset="0"/>
                          <a:cs typeface="Times New Roman" panose="02020603050405020304" pitchFamily="18" charset="0"/>
                        </a:rPr>
                        <a:t>This approach aims to optimize the balance between cognitive load and motor control, improving walking stability and reducing dual-task interference, ultimately enhancing everyday functioning and reducing the risk of falls.</a:t>
                      </a:r>
                      <a:endParaRPr lang="en-IN" sz="1100"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877509688"/>
                  </a:ext>
                </a:extLst>
              </a:tr>
            </a:tbl>
          </a:graphicData>
        </a:graphic>
      </p:graphicFrame>
      <p:sp>
        <p:nvSpPr>
          <p:cNvPr id="5" name="Slide Number Placeholder 8">
            <a:extLst>
              <a:ext uri="{FF2B5EF4-FFF2-40B4-BE49-F238E27FC236}">
                <a16:creationId xmlns:a16="http://schemas.microsoft.com/office/drawing/2014/main" id="{A40309FC-E198-824E-D9AB-CB57CD145C10}"/>
              </a:ext>
            </a:extLst>
          </p:cNvPr>
          <p:cNvSpPr txBox="1">
            <a:spLocks/>
          </p:cNvSpPr>
          <p:nvPr/>
        </p:nvSpPr>
        <p:spPr>
          <a:xfrm>
            <a:off x="11620785" y="6381582"/>
            <a:ext cx="434605" cy="36880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16</a:t>
            </a:fld>
            <a:endParaRPr lang="en-IN" dirty="0">
              <a:solidFill>
                <a:schemeClr val="tx1"/>
              </a:solidFill>
            </a:endParaRPr>
          </a:p>
        </p:txBody>
      </p:sp>
      <p:pic>
        <p:nvPicPr>
          <p:cNvPr id="6" name="Picture 2" descr="Amrita Vishwa Vidyapeetham - Wikipedia">
            <a:extLst>
              <a:ext uri="{FF2B5EF4-FFF2-40B4-BE49-F238E27FC236}">
                <a16:creationId xmlns:a16="http://schemas.microsoft.com/office/drawing/2014/main" id="{7A1D618D-5359-ED71-E086-38C2DE212C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48145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17</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199" y="14145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Research gaps and Challenges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6E46EF-5D17-002A-D71E-F51ED69B99E3}"/>
              </a:ext>
            </a:extLst>
          </p:cNvPr>
          <p:cNvSpPr>
            <a:spLocks noGrp="1" noChangeArrowheads="1"/>
          </p:cNvSpPr>
          <p:nvPr>
            <p:ph idx="1"/>
          </p:nvPr>
        </p:nvSpPr>
        <p:spPr bwMode="auto">
          <a:xfrm>
            <a:off x="838200" y="1708323"/>
            <a:ext cx="10591800"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adaptive algorithms that adjust dual-task difficulty in real time based on cognitive load to enhance executive function and optimize rehabilitation outcomes.</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Enhancing the generalization of learned reward functions to handle diverse and dynamically changing terrains through adaptive reward learning and meta-learning.</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Creating adaptive interventions that dynamically adjust cognitive, and motor task demands based on real-time performance metrics to improve gait stability and minimize dual-task interference.</a:t>
            </a:r>
          </a:p>
          <a:p>
            <a:pPr marL="0" indent="0" algn="just" eaLnBrk="0" fontAlgn="base" hangingPunct="0">
              <a:lnSpc>
                <a:spcPct val="100000"/>
              </a:lnSpc>
              <a:spcBef>
                <a:spcPct val="0"/>
              </a:spcBef>
              <a:spcAft>
                <a:spcPct val="0"/>
              </a:spcAft>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Designing personalized interventions for people with multiple sclerosis (MS) to optimize the balance between cognitive load and motor control, improving walking stability and reducing fall risk. </a:t>
            </a:r>
          </a:p>
        </p:txBody>
      </p:sp>
      <p:pic>
        <p:nvPicPr>
          <p:cNvPr id="2" name="Picture 2" descr="Amrita Vishwa Vidyapeetham - Wikipedia">
            <a:extLst>
              <a:ext uri="{FF2B5EF4-FFF2-40B4-BE49-F238E27FC236}">
                <a16:creationId xmlns:a16="http://schemas.microsoft.com/office/drawing/2014/main" id="{C402B288-0B65-B6B7-02BB-C43995D031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7861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7A2103-498D-428F-CFD1-A6EBCC900E13}"/>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804CBCF5-738F-08D9-356B-4A903B01F5A9}"/>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18</a:t>
            </a:fld>
            <a:endParaRPr lang="en-IN" dirty="0">
              <a:solidFill>
                <a:schemeClr val="tx1"/>
              </a:solidFill>
            </a:endParaRPr>
          </a:p>
        </p:txBody>
      </p:sp>
      <p:sp>
        <p:nvSpPr>
          <p:cNvPr id="4" name="Rectangle: Rounded Corners 3">
            <a:extLst>
              <a:ext uri="{FF2B5EF4-FFF2-40B4-BE49-F238E27FC236}">
                <a16:creationId xmlns:a16="http://schemas.microsoft.com/office/drawing/2014/main" id="{5B47898D-554A-5678-8EB9-36476C2A1FA2}"/>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8B1E5423-1860-4C61-7673-B2B6F5E42956}"/>
              </a:ext>
            </a:extLst>
          </p:cNvPr>
          <p:cNvSpPr txBox="1">
            <a:spLocks/>
          </p:cNvSpPr>
          <p:nvPr/>
        </p:nvSpPr>
        <p:spPr>
          <a:xfrm>
            <a:off x="838199" y="3319633"/>
            <a:ext cx="10515600" cy="65966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b="1" dirty="0">
                <a:latin typeface="Times New Roman" panose="02020603050405020304" pitchFamily="18" charset="0"/>
                <a:cs typeface="Times New Roman" panose="02020603050405020304" pitchFamily="18" charset="0"/>
              </a:rPr>
              <a:t>Pipeline Formation</a:t>
            </a:r>
          </a:p>
        </p:txBody>
      </p:sp>
      <p:pic>
        <p:nvPicPr>
          <p:cNvPr id="2" name="Picture 2" descr="Amrita Vishwa Vidyapeetham - Wikipedia">
            <a:extLst>
              <a:ext uri="{FF2B5EF4-FFF2-40B4-BE49-F238E27FC236}">
                <a16:creationId xmlns:a16="http://schemas.microsoft.com/office/drawing/2014/main" id="{912E8CE7-A4F8-22E4-294A-066F9D8F71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64450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C1C73-2173-140E-9737-B9C9A620BE49}"/>
              </a:ext>
            </a:extLst>
          </p:cNvPr>
          <p:cNvSpPr>
            <a:spLocks noGrp="1"/>
          </p:cNvSpPr>
          <p:nvPr>
            <p:ph type="title"/>
          </p:nvPr>
        </p:nvSpPr>
        <p:spPr>
          <a:xfrm>
            <a:off x="846016" y="136526"/>
            <a:ext cx="10204938" cy="868266"/>
          </a:xfrm>
        </p:spPr>
        <p:txBody>
          <a:bodyPr>
            <a:normAutofit/>
          </a:bodyPr>
          <a:lstStyle/>
          <a:p>
            <a:pPr algn="ctr"/>
            <a:r>
              <a:rPr lang="en-IN" sz="3600" b="1" dirty="0">
                <a:latin typeface="Times New Roman" panose="02020603050405020304" pitchFamily="18" charset="0"/>
                <a:cs typeface="Times New Roman" panose="02020603050405020304" pitchFamily="18" charset="0"/>
              </a:rPr>
              <a:t>Pipeline Formation</a:t>
            </a:r>
          </a:p>
        </p:txBody>
      </p:sp>
      <p:sp>
        <p:nvSpPr>
          <p:cNvPr id="3" name="Content Placeholder 2">
            <a:extLst>
              <a:ext uri="{FF2B5EF4-FFF2-40B4-BE49-F238E27FC236}">
                <a16:creationId xmlns:a16="http://schemas.microsoft.com/office/drawing/2014/main" id="{45C3EFB8-648C-F281-F265-E364232546CF}"/>
              </a:ext>
            </a:extLst>
          </p:cNvPr>
          <p:cNvSpPr>
            <a:spLocks noGrp="1"/>
          </p:cNvSpPr>
          <p:nvPr>
            <p:ph idx="1"/>
          </p:nvPr>
        </p:nvSpPr>
        <p:spPr>
          <a:xfrm>
            <a:off x="1502229" y="2421438"/>
            <a:ext cx="8893628" cy="3439254"/>
          </a:xfrm>
        </p:spPr>
        <p:txBody>
          <a:bodyPr>
            <a:normAutofit/>
          </a:bodyPr>
          <a:lstStyle/>
          <a:p>
            <a:pPr algn="just">
              <a:lnSpc>
                <a:spcPct val="150000"/>
              </a:lnSpc>
            </a:pPr>
            <a:r>
              <a:rPr lang="en-US" sz="2000" dirty="0">
                <a:latin typeface="Times New Roman" panose="02020603050405020304" pitchFamily="18" charset="0"/>
                <a:cs typeface="Times New Roman" panose="02020603050405020304" pitchFamily="18" charset="0"/>
              </a:rPr>
              <a:t>Developed an end-to-end pipeline using synthetic data to simplify implementation.</a:t>
            </a:r>
          </a:p>
          <a:p>
            <a:pPr algn="just">
              <a:lnSpc>
                <a:spcPct val="150000"/>
              </a:lnSpc>
            </a:pPr>
            <a:r>
              <a:rPr lang="en-US" sz="2000" dirty="0">
                <a:latin typeface="Times New Roman" panose="02020603050405020304" pitchFamily="18" charset="0"/>
                <a:cs typeface="Times New Roman" panose="02020603050405020304" pitchFamily="18" charset="0"/>
              </a:rPr>
              <a:t>Synthetic data allows for rapid development and improvement of the pipeline.</a:t>
            </a:r>
          </a:p>
          <a:p>
            <a:pPr algn="just">
              <a:lnSpc>
                <a:spcPct val="150000"/>
              </a:lnSpc>
            </a:pPr>
            <a:r>
              <a:rPr lang="en-US" sz="2000" dirty="0">
                <a:latin typeface="Times New Roman" panose="02020603050405020304" pitchFamily="18" charset="0"/>
                <a:cs typeface="Times New Roman" panose="02020603050405020304" pitchFamily="18" charset="0"/>
              </a:rPr>
              <a:t>This optimized pipeline improves efficiency and delivers better results while maintaining data integrity.</a:t>
            </a:r>
            <a:endParaRPr lang="en-IN" sz="20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id="{BBDB0A01-F7CE-C228-DFBA-5AB47A4793CE}"/>
              </a:ext>
            </a:extLst>
          </p:cNvPr>
          <p:cNvSpPr>
            <a:spLocks noGrp="1"/>
          </p:cNvSpPr>
          <p:nvPr>
            <p:ph type="sldNum" sz="quarter" idx="12"/>
          </p:nvPr>
        </p:nvSpPr>
        <p:spPr>
          <a:xfrm>
            <a:off x="9024257" y="6356349"/>
            <a:ext cx="2743200" cy="365125"/>
          </a:xfrm>
        </p:spPr>
        <p:txBody>
          <a:bodyPr/>
          <a:lstStyle/>
          <a:p>
            <a:fld id="{841421A0-D20D-4B7B-AFF6-020D552608AF}" type="slidenum">
              <a:rPr lang="en-IN" smtClean="0"/>
              <a:t>19</a:t>
            </a:fld>
            <a:endParaRPr lang="en-IN"/>
          </a:p>
        </p:txBody>
      </p:sp>
      <p:sp>
        <p:nvSpPr>
          <p:cNvPr id="5" name="Rectangle: Rounded Corners 4">
            <a:extLst>
              <a:ext uri="{FF2B5EF4-FFF2-40B4-BE49-F238E27FC236}">
                <a16:creationId xmlns:a16="http://schemas.microsoft.com/office/drawing/2014/main" id="{C01EE443-7F59-C58D-31F9-9C9D8C8FF66F}"/>
              </a:ext>
            </a:extLst>
          </p:cNvPr>
          <p:cNvSpPr/>
          <p:nvPr/>
        </p:nvSpPr>
        <p:spPr>
          <a:xfrm>
            <a:off x="299643" y="1095875"/>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7" name="Picture 2" descr="Amrita Vishwa Vidyapeetham - Wikipedia">
            <a:extLst>
              <a:ext uri="{FF2B5EF4-FFF2-40B4-BE49-F238E27FC236}">
                <a16:creationId xmlns:a16="http://schemas.microsoft.com/office/drawing/2014/main" id="{8DEA43C6-4D8D-7AAB-8AA9-853415F69A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806593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8948057" y="6394714"/>
            <a:ext cx="2743200" cy="365125"/>
          </a:xfrm>
        </p:spPr>
        <p:txBody>
          <a:bodyPr/>
          <a:lstStyle/>
          <a:p>
            <a:fld id="{841421A0-D20D-4B7B-AFF6-020D552608AF}" type="slidenum">
              <a:rPr lang="en-IN" sz="1800" smtClean="0">
                <a:solidFill>
                  <a:schemeClr val="tx1"/>
                </a:solidFill>
              </a:rPr>
              <a:t>2</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200" y="463286"/>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Guide Approval</a:t>
            </a:r>
            <a:endParaRPr lang="en-IN" sz="3600" b="1" dirty="0">
              <a:latin typeface="Times New Roman" panose="02020603050405020304" pitchFamily="18" charset="0"/>
              <a:cs typeface="Times New Roman" panose="02020603050405020304" pitchFamily="18" charset="0"/>
            </a:endParaRPr>
          </a:p>
        </p:txBody>
      </p:sp>
      <p:pic>
        <p:nvPicPr>
          <p:cNvPr id="2" name="Picture 2" descr="Amrita Vishwa Vidyapeetham - Wikipedia">
            <a:extLst>
              <a:ext uri="{FF2B5EF4-FFF2-40B4-BE49-F238E27FC236}">
                <a16:creationId xmlns:a16="http://schemas.microsoft.com/office/drawing/2014/main" id="{4E6049FD-AABC-C0F8-BCF7-A7A8F7BF1D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F38BAF3F-BFD5-6151-A6D0-91B673FE5397}"/>
              </a:ext>
            </a:extLst>
          </p:cNvPr>
          <p:cNvPicPr>
            <a:picLocks noChangeAspect="1"/>
          </p:cNvPicPr>
          <p:nvPr/>
        </p:nvPicPr>
        <p:blipFill>
          <a:blip r:embed="rId3"/>
          <a:stretch>
            <a:fillRect/>
          </a:stretch>
        </p:blipFill>
        <p:spPr>
          <a:xfrm>
            <a:off x="1718650" y="1534329"/>
            <a:ext cx="8754697" cy="4620270"/>
          </a:xfrm>
          <a:prstGeom prst="rect">
            <a:avLst/>
          </a:prstGeom>
        </p:spPr>
      </p:pic>
    </p:spTree>
    <p:extLst>
      <p:ext uri="{BB962C8B-B14F-4D97-AF65-F5344CB8AC3E}">
        <p14:creationId xmlns:p14="http://schemas.microsoft.com/office/powerpoint/2010/main" val="9954286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73C6B1-DEAF-46A0-F38E-0BC52D138C9E}"/>
              </a:ext>
            </a:extLst>
          </p:cNvPr>
          <p:cNvSpPr>
            <a:spLocks noGrp="1"/>
          </p:cNvSpPr>
          <p:nvPr>
            <p:ph type="sldNum" sz="quarter" idx="12"/>
          </p:nvPr>
        </p:nvSpPr>
        <p:spPr>
          <a:xfrm>
            <a:off x="9144000" y="6367817"/>
            <a:ext cx="2743200" cy="365125"/>
          </a:xfrm>
        </p:spPr>
        <p:txBody>
          <a:bodyPr/>
          <a:lstStyle/>
          <a:p>
            <a:fld id="{841421A0-D20D-4B7B-AFF6-020D552608AF}" type="slidenum">
              <a:rPr lang="en-IN" smtClean="0"/>
              <a:t>20</a:t>
            </a:fld>
            <a:endParaRPr lang="en-IN" dirty="0"/>
          </a:p>
        </p:txBody>
      </p:sp>
      <p:sp>
        <p:nvSpPr>
          <p:cNvPr id="5" name="Rectangle: Rounded Corners 4">
            <a:extLst>
              <a:ext uri="{FF2B5EF4-FFF2-40B4-BE49-F238E27FC236}">
                <a16:creationId xmlns:a16="http://schemas.microsoft.com/office/drawing/2014/main" id="{D840F37C-F8ED-4FA0-72B7-2D1474CDB72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7" name="Rectangle 1">
            <a:extLst>
              <a:ext uri="{FF2B5EF4-FFF2-40B4-BE49-F238E27FC236}">
                <a16:creationId xmlns:a16="http://schemas.microsoft.com/office/drawing/2014/main" id="{E6CCC528-8900-B2FD-13FA-437F0B620468}"/>
              </a:ext>
            </a:extLst>
          </p:cNvPr>
          <p:cNvSpPr>
            <a:spLocks noGrp="1" noChangeArrowheads="1"/>
          </p:cNvSpPr>
          <p:nvPr>
            <p:ph idx="1"/>
          </p:nvPr>
        </p:nvSpPr>
        <p:spPr bwMode="auto">
          <a:xfrm>
            <a:off x="1001486" y="1264670"/>
            <a:ext cx="10276114" cy="4961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goal was to learn a reward function that identifies an ideal human’s full-body movements. </a:t>
            </a:r>
          </a:p>
          <a:p>
            <a:pPr algn="just" eaLnBrk="0" fontAlgn="base" hangingPunct="0">
              <a:lnSpc>
                <a:spcPct val="150000"/>
              </a:lnSpc>
              <a:spcBef>
                <a:spcPct val="0"/>
              </a:spcBef>
              <a:spcAft>
                <a:spcPct val="0"/>
              </a:spcAf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Instead of manually defining rewards, we used Inverse Reinforcement Learning (IRL) to extract an implicit reward function from data. </a:t>
            </a:r>
          </a:p>
          <a:p>
            <a:pPr algn="just" eaLnBrk="0" fontAlgn="base" hangingPunct="0">
              <a:lnSpc>
                <a:spcPct val="150000"/>
              </a:lnSpc>
              <a:spcBef>
                <a:spcPct val="0"/>
              </a:spcBef>
              <a:spcAft>
                <a:spcPct val="0"/>
              </a:spcAft>
            </a:pP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An LSTM based neural network was chosen to approximate this reward function. </a:t>
            </a:r>
          </a:p>
          <a:p>
            <a:pPr algn="just" eaLnBrk="0" fontAlgn="base" hangingPunct="0">
              <a:lnSpc>
                <a:spcPct val="150000"/>
              </a:lnSpc>
              <a:spcBef>
                <a:spcPct val="0"/>
              </a:spcBef>
              <a:spcAft>
                <a:spcPct val="0"/>
              </a:spcAft>
            </a:pPr>
            <a:endParaRPr lang="en-US" sz="20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lang="en-US" sz="2000" dirty="0">
                <a:latin typeface="Times New Roman" panose="02020603050405020304" pitchFamily="18" charset="0"/>
                <a:cs typeface="Times New Roman" panose="02020603050405020304" pitchFamily="18" charset="0"/>
              </a:rPr>
              <a:t>Instead of using actual Vicon motion data, we used simulated Training data of Full-body motion representing young adults to implement a basic pipeline to prove our hypothesis that can be achieved .</a:t>
            </a:r>
            <a:endParaRPr kumimoji="0" lang="en-US" altLang="en-US" sz="20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pic>
        <p:nvPicPr>
          <p:cNvPr id="8" name="Picture 2" descr="Amrita Vishwa Vidyapeetham - Wikipedia">
            <a:extLst>
              <a:ext uri="{FF2B5EF4-FFF2-40B4-BE49-F238E27FC236}">
                <a16:creationId xmlns:a16="http://schemas.microsoft.com/office/drawing/2014/main" id="{810E32D7-0B72-7799-BDBE-CC0AF9D58A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EA922EB1-FD8A-A03D-463C-019C74A3D9EE}"/>
              </a:ext>
            </a:extLst>
          </p:cNvPr>
          <p:cNvSpPr>
            <a:spLocks noGrp="1"/>
          </p:cNvSpPr>
          <p:nvPr>
            <p:ph type="title"/>
          </p:nvPr>
        </p:nvSpPr>
        <p:spPr>
          <a:xfrm>
            <a:off x="846016" y="136526"/>
            <a:ext cx="10204938" cy="868266"/>
          </a:xfrm>
        </p:spPr>
        <p:txBody>
          <a:bodyPr>
            <a:normAutofit/>
          </a:bodyPr>
          <a:lstStyle/>
          <a:p>
            <a:pPr algn="ctr"/>
            <a:r>
              <a:rPr lang="en-IN" sz="3600" b="1" dirty="0">
                <a:latin typeface="Times New Roman" panose="02020603050405020304" pitchFamily="18" charset="0"/>
                <a:cs typeface="Times New Roman" panose="02020603050405020304" pitchFamily="18" charset="0"/>
              </a:rPr>
              <a:t>Pipeline Formation</a:t>
            </a:r>
          </a:p>
        </p:txBody>
      </p:sp>
    </p:spTree>
    <p:extLst>
      <p:ext uri="{BB962C8B-B14F-4D97-AF65-F5344CB8AC3E}">
        <p14:creationId xmlns:p14="http://schemas.microsoft.com/office/powerpoint/2010/main" val="39929771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50B2B-6C43-6FB9-A546-B7C12ADF173A}"/>
              </a:ext>
            </a:extLst>
          </p:cNvPr>
          <p:cNvSpPr>
            <a:spLocks noGrp="1"/>
          </p:cNvSpPr>
          <p:nvPr>
            <p:ph type="title"/>
          </p:nvPr>
        </p:nvSpPr>
        <p:spPr>
          <a:xfrm>
            <a:off x="838200" y="148723"/>
            <a:ext cx="10515600" cy="777094"/>
          </a:xfrm>
        </p:spPr>
        <p:txBody>
          <a:bodyPr>
            <a:normAutofit/>
          </a:bodyPr>
          <a:lstStyle/>
          <a:p>
            <a:pPr algn="ctr"/>
            <a:r>
              <a:rPr lang="en-IN" sz="3600" b="1" dirty="0">
                <a:latin typeface="Times New Roman" panose="02020603050405020304" pitchFamily="18" charset="0"/>
                <a:cs typeface="Times New Roman" panose="02020603050405020304" pitchFamily="18" charset="0"/>
              </a:rPr>
              <a:t>System Design for Pipeline Formation</a:t>
            </a:r>
          </a:p>
        </p:txBody>
      </p:sp>
      <p:sp>
        <p:nvSpPr>
          <p:cNvPr id="4" name="Slide Number Placeholder 3">
            <a:extLst>
              <a:ext uri="{FF2B5EF4-FFF2-40B4-BE49-F238E27FC236}">
                <a16:creationId xmlns:a16="http://schemas.microsoft.com/office/drawing/2014/main" id="{E011600C-F60D-5EC0-9F63-A71E63A78320}"/>
              </a:ext>
            </a:extLst>
          </p:cNvPr>
          <p:cNvSpPr>
            <a:spLocks noGrp="1"/>
          </p:cNvSpPr>
          <p:nvPr>
            <p:ph type="sldNum" sz="quarter" idx="12"/>
          </p:nvPr>
        </p:nvSpPr>
        <p:spPr>
          <a:xfrm>
            <a:off x="9122229" y="6389429"/>
            <a:ext cx="2743200" cy="365125"/>
          </a:xfrm>
        </p:spPr>
        <p:txBody>
          <a:bodyPr/>
          <a:lstStyle/>
          <a:p>
            <a:fld id="{841421A0-D20D-4B7B-AFF6-020D552608AF}" type="slidenum">
              <a:rPr lang="en-IN" smtClean="0"/>
              <a:t>21</a:t>
            </a:fld>
            <a:endParaRPr lang="en-IN" dirty="0"/>
          </a:p>
        </p:txBody>
      </p:sp>
      <p:sp>
        <p:nvSpPr>
          <p:cNvPr id="5" name="Rectangle: Rounded Corners 4">
            <a:extLst>
              <a:ext uri="{FF2B5EF4-FFF2-40B4-BE49-F238E27FC236}">
                <a16:creationId xmlns:a16="http://schemas.microsoft.com/office/drawing/2014/main" id="{823F3EE0-0B76-E250-DA6B-8AD276C599EB}"/>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graphicFrame>
        <p:nvGraphicFramePr>
          <p:cNvPr id="11" name="Content Placeholder 10">
            <a:extLst>
              <a:ext uri="{FF2B5EF4-FFF2-40B4-BE49-F238E27FC236}">
                <a16:creationId xmlns:a16="http://schemas.microsoft.com/office/drawing/2014/main" id="{08169B3E-0744-824B-0500-994A28C75057}"/>
              </a:ext>
            </a:extLst>
          </p:cNvPr>
          <p:cNvGraphicFramePr>
            <a:graphicFrameLocks noGrp="1"/>
          </p:cNvGraphicFramePr>
          <p:nvPr>
            <p:ph idx="1"/>
          </p:nvPr>
        </p:nvGraphicFramePr>
        <p:xfrm>
          <a:off x="914400" y="149019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cxnSp>
        <p:nvCxnSpPr>
          <p:cNvPr id="29" name="Straight Arrow Connector 28">
            <a:extLst>
              <a:ext uri="{FF2B5EF4-FFF2-40B4-BE49-F238E27FC236}">
                <a16:creationId xmlns:a16="http://schemas.microsoft.com/office/drawing/2014/main" id="{9A110008-AA99-3124-263A-A63BFA803403}"/>
              </a:ext>
            </a:extLst>
          </p:cNvPr>
          <p:cNvCxnSpPr/>
          <p:nvPr/>
        </p:nvCxnSpPr>
        <p:spPr>
          <a:xfrm>
            <a:off x="6574971" y="4702629"/>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6A4BFAD-5A27-21FB-5D54-6430F7028BA9}"/>
              </a:ext>
            </a:extLst>
          </p:cNvPr>
          <p:cNvCxnSpPr/>
          <p:nvPr/>
        </p:nvCxnSpPr>
        <p:spPr>
          <a:xfrm>
            <a:off x="8610600" y="4702629"/>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FD7813E-25A2-9EAC-686F-0D9056328AF3}"/>
              </a:ext>
            </a:extLst>
          </p:cNvPr>
          <p:cNvCxnSpPr/>
          <p:nvPr/>
        </p:nvCxnSpPr>
        <p:spPr>
          <a:xfrm>
            <a:off x="10711542" y="4702629"/>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2366C39-E442-1C7D-FAA3-B368E128D9BE}"/>
              </a:ext>
            </a:extLst>
          </p:cNvPr>
          <p:cNvCxnSpPr/>
          <p:nvPr/>
        </p:nvCxnSpPr>
        <p:spPr>
          <a:xfrm>
            <a:off x="6662057" y="3276600"/>
            <a:ext cx="414745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9AA9833F-2F6A-8C1F-A071-9E7DF646A70B}"/>
              </a:ext>
            </a:extLst>
          </p:cNvPr>
          <p:cNvCxnSpPr/>
          <p:nvPr/>
        </p:nvCxnSpPr>
        <p:spPr>
          <a:xfrm>
            <a:off x="6662057" y="3270591"/>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8C758B3-FCDF-61B8-704D-E4F32A25600F}"/>
              </a:ext>
            </a:extLst>
          </p:cNvPr>
          <p:cNvCxnSpPr/>
          <p:nvPr/>
        </p:nvCxnSpPr>
        <p:spPr>
          <a:xfrm>
            <a:off x="8536978" y="3270591"/>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60D856-BA6F-7A79-D861-0A47111B1D39}"/>
              </a:ext>
            </a:extLst>
          </p:cNvPr>
          <p:cNvCxnSpPr/>
          <p:nvPr/>
        </p:nvCxnSpPr>
        <p:spPr>
          <a:xfrm>
            <a:off x="10809514" y="3270591"/>
            <a:ext cx="0" cy="538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Rectangle: Rounded Corners 42">
            <a:extLst>
              <a:ext uri="{FF2B5EF4-FFF2-40B4-BE49-F238E27FC236}">
                <a16:creationId xmlns:a16="http://schemas.microsoft.com/office/drawing/2014/main" id="{EB9BADC8-2E33-590A-4AED-26160BD182FD}"/>
              </a:ext>
            </a:extLst>
          </p:cNvPr>
          <p:cNvSpPr/>
          <p:nvPr/>
        </p:nvSpPr>
        <p:spPr>
          <a:xfrm>
            <a:off x="9915598" y="3791422"/>
            <a:ext cx="1643742" cy="1013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1500" dirty="0">
                <a:latin typeface="Times New Roman" panose="02020603050405020304" pitchFamily="18" charset="0"/>
                <a:cs typeface="Times New Roman" panose="02020603050405020304" pitchFamily="18" charset="0"/>
              </a:rPr>
              <a:t>Training Loss Curve Visualizations(loss over Epochs)</a:t>
            </a:r>
          </a:p>
        </p:txBody>
      </p:sp>
      <p:sp>
        <p:nvSpPr>
          <p:cNvPr id="44" name="Rectangle: Rounded Corners 43">
            <a:extLst>
              <a:ext uri="{FF2B5EF4-FFF2-40B4-BE49-F238E27FC236}">
                <a16:creationId xmlns:a16="http://schemas.microsoft.com/office/drawing/2014/main" id="{8755C256-56D7-7903-F503-BC555EBB5C9D}"/>
              </a:ext>
            </a:extLst>
          </p:cNvPr>
          <p:cNvSpPr/>
          <p:nvPr/>
        </p:nvSpPr>
        <p:spPr>
          <a:xfrm>
            <a:off x="7715107" y="3803925"/>
            <a:ext cx="1643742" cy="1013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1500" kern="1200" dirty="0">
                <a:solidFill>
                  <a:prstClr val="white"/>
                </a:solidFill>
                <a:latin typeface="Times New Roman" panose="02020603050405020304" pitchFamily="18" charset="0"/>
                <a:ea typeface="+mn-ea"/>
                <a:cs typeface="Times New Roman" panose="02020603050405020304" pitchFamily="18" charset="0"/>
              </a:rPr>
              <a:t>Predicted Vs Actual(</a:t>
            </a:r>
            <a:r>
              <a:rPr lang="en-IN" sz="1500" kern="1200" dirty="0" err="1">
                <a:solidFill>
                  <a:prstClr val="white"/>
                </a:solidFill>
                <a:latin typeface="Times New Roman" panose="02020603050405020304" pitchFamily="18" charset="0"/>
                <a:ea typeface="+mn-ea"/>
                <a:cs typeface="Times New Roman" panose="02020603050405020304" pitchFamily="18" charset="0"/>
              </a:rPr>
              <a:t>scatter,Histograms,Time</a:t>
            </a:r>
            <a:r>
              <a:rPr lang="en-IN" sz="1500" kern="1200" dirty="0">
                <a:solidFill>
                  <a:prstClr val="white"/>
                </a:solidFill>
                <a:latin typeface="Times New Roman" panose="02020603050405020304" pitchFamily="18" charset="0"/>
                <a:ea typeface="+mn-ea"/>
                <a:cs typeface="Times New Roman" panose="02020603050405020304" pitchFamily="18" charset="0"/>
              </a:rPr>
              <a:t> Series)</a:t>
            </a:r>
          </a:p>
        </p:txBody>
      </p:sp>
      <p:sp>
        <p:nvSpPr>
          <p:cNvPr id="45" name="Rectangle: Rounded Corners 44">
            <a:extLst>
              <a:ext uri="{FF2B5EF4-FFF2-40B4-BE49-F238E27FC236}">
                <a16:creationId xmlns:a16="http://schemas.microsoft.com/office/drawing/2014/main" id="{3F77BF39-DD13-D334-A205-5EF1F46A1590}"/>
              </a:ext>
            </a:extLst>
          </p:cNvPr>
          <p:cNvSpPr/>
          <p:nvPr/>
        </p:nvSpPr>
        <p:spPr>
          <a:xfrm>
            <a:off x="5468641" y="3777380"/>
            <a:ext cx="1643742" cy="1013635"/>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ctr"/>
            <a:r>
              <a:rPr lang="en-IN" sz="1500" kern="1200" dirty="0">
                <a:solidFill>
                  <a:prstClr val="white"/>
                </a:solidFill>
                <a:latin typeface="Times New Roman" panose="02020603050405020304" pitchFamily="18" charset="0"/>
                <a:ea typeface="+mn-ea"/>
                <a:cs typeface="Times New Roman" panose="02020603050405020304" pitchFamily="18" charset="0"/>
              </a:rPr>
              <a:t>Additional (Correlation series for subject_1)</a:t>
            </a:r>
          </a:p>
        </p:txBody>
      </p:sp>
      <p:cxnSp>
        <p:nvCxnSpPr>
          <p:cNvPr id="53" name="Connector: Elbow 52">
            <a:extLst>
              <a:ext uri="{FF2B5EF4-FFF2-40B4-BE49-F238E27FC236}">
                <a16:creationId xmlns:a16="http://schemas.microsoft.com/office/drawing/2014/main" id="{8D9F551D-B181-F7AA-2939-AFA8DD362928}"/>
              </a:ext>
            </a:extLst>
          </p:cNvPr>
          <p:cNvCxnSpPr>
            <a:cxnSpLocks/>
          </p:cNvCxnSpPr>
          <p:nvPr/>
        </p:nvCxnSpPr>
        <p:spPr>
          <a:xfrm flipV="1">
            <a:off x="8536978" y="3079470"/>
            <a:ext cx="2081034" cy="209633"/>
          </a:xfrm>
          <a:prstGeom prst="bentConnector3">
            <a:avLst>
              <a:gd name="adj1" fmla="val -217"/>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17B14D85-470F-6097-CBED-1701D016AF59}"/>
              </a:ext>
            </a:extLst>
          </p:cNvPr>
          <p:cNvCxnSpPr>
            <a:cxnSpLocks/>
          </p:cNvCxnSpPr>
          <p:nvPr/>
        </p:nvCxnSpPr>
        <p:spPr>
          <a:xfrm flipV="1">
            <a:off x="10618012" y="2847110"/>
            <a:ext cx="0" cy="232360"/>
          </a:xfrm>
          <a:prstGeom prst="line">
            <a:avLst/>
          </a:prstGeom>
        </p:spPr>
        <p:style>
          <a:lnRef idx="1">
            <a:schemeClr val="accent1"/>
          </a:lnRef>
          <a:fillRef idx="0">
            <a:schemeClr val="accent1"/>
          </a:fillRef>
          <a:effectRef idx="0">
            <a:schemeClr val="accent1"/>
          </a:effectRef>
          <a:fontRef idx="minor">
            <a:schemeClr val="tx1"/>
          </a:fontRef>
        </p:style>
      </p:cxnSp>
      <p:sp>
        <p:nvSpPr>
          <p:cNvPr id="61" name="Rectangle: Rounded Corners 60">
            <a:extLst>
              <a:ext uri="{FF2B5EF4-FFF2-40B4-BE49-F238E27FC236}">
                <a16:creationId xmlns:a16="http://schemas.microsoft.com/office/drawing/2014/main" id="{A7F1759D-233B-1860-A527-C5296729C63D}"/>
              </a:ext>
            </a:extLst>
          </p:cNvPr>
          <p:cNvSpPr/>
          <p:nvPr/>
        </p:nvSpPr>
        <p:spPr>
          <a:xfrm>
            <a:off x="6095999" y="5334000"/>
            <a:ext cx="5181596" cy="87476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atin typeface="Times New Roman" panose="02020603050405020304" pitchFamily="18" charset="0"/>
                <a:cs typeface="Times New Roman" panose="02020603050405020304" pitchFamily="18" charset="0"/>
              </a:rPr>
              <a:t>Movement Animation Module   (Stick-figure animation video)</a:t>
            </a:r>
          </a:p>
        </p:txBody>
      </p:sp>
    </p:spTree>
    <p:extLst>
      <p:ext uri="{BB962C8B-B14F-4D97-AF65-F5344CB8AC3E}">
        <p14:creationId xmlns:p14="http://schemas.microsoft.com/office/powerpoint/2010/main" val="14698929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4694AF3-5F5D-4863-ACBF-57D27CC7A958}"/>
              </a:ext>
            </a:extLst>
          </p:cNvPr>
          <p:cNvSpPr>
            <a:spLocks noGrp="1"/>
          </p:cNvSpPr>
          <p:nvPr>
            <p:ph type="sldNum" sz="quarter" idx="12"/>
          </p:nvPr>
        </p:nvSpPr>
        <p:spPr>
          <a:xfrm>
            <a:off x="9007642" y="6373670"/>
            <a:ext cx="2743200" cy="365125"/>
          </a:xfrm>
        </p:spPr>
        <p:txBody>
          <a:bodyPr/>
          <a:lstStyle/>
          <a:p>
            <a:fld id="{841421A0-D20D-4B7B-AFF6-020D552608AF}" type="slidenum">
              <a:rPr lang="en-IN" smtClean="0"/>
              <a:t>22</a:t>
            </a:fld>
            <a:endParaRPr lang="en-IN" dirty="0"/>
          </a:p>
        </p:txBody>
      </p:sp>
      <p:sp>
        <p:nvSpPr>
          <p:cNvPr id="5" name="Rectangle: Rounded Corners 4">
            <a:extLst>
              <a:ext uri="{FF2B5EF4-FFF2-40B4-BE49-F238E27FC236}">
                <a16:creationId xmlns:a16="http://schemas.microsoft.com/office/drawing/2014/main" id="{15B3A488-8241-A33A-17F6-DD8A1BFA49AD}"/>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21" name="Picture 2" descr="Amrita Vishwa Vidyapeetham - Wikipedia">
            <a:extLst>
              <a:ext uri="{FF2B5EF4-FFF2-40B4-BE49-F238E27FC236}">
                <a16:creationId xmlns:a16="http://schemas.microsoft.com/office/drawing/2014/main" id="{EE7AD1D3-3A25-907D-7874-2F26F70B87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36086" y="1"/>
            <a:ext cx="1055914" cy="993802"/>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22">
            <a:extLst>
              <a:ext uri="{FF2B5EF4-FFF2-40B4-BE49-F238E27FC236}">
                <a16:creationId xmlns:a16="http://schemas.microsoft.com/office/drawing/2014/main" id="{E91AADB5-B1EF-5B90-809A-7BF969621DC7}"/>
              </a:ext>
            </a:extLst>
          </p:cNvPr>
          <p:cNvPicPr>
            <a:picLocks noChangeAspect="1"/>
          </p:cNvPicPr>
          <p:nvPr/>
        </p:nvPicPr>
        <p:blipFill>
          <a:blip r:embed="rId3">
            <a:extLst>
              <a:ext uri="{28A0092B-C50C-407E-A947-70E740481C1C}">
                <a14:useLocalDpi xmlns:a14="http://schemas.microsoft.com/office/drawing/2010/main" val="0"/>
              </a:ext>
            </a:extLst>
          </a:blip>
          <a:srcRect l="3113"/>
          <a:stretch/>
        </p:blipFill>
        <p:spPr>
          <a:xfrm>
            <a:off x="846015" y="1596798"/>
            <a:ext cx="5249983" cy="3664404"/>
          </a:xfrm>
          <a:prstGeom prst="rect">
            <a:avLst/>
          </a:prstGeom>
        </p:spPr>
      </p:pic>
      <p:pic>
        <p:nvPicPr>
          <p:cNvPr id="25" name="Picture 24">
            <a:extLst>
              <a:ext uri="{FF2B5EF4-FFF2-40B4-BE49-F238E27FC236}">
                <a16:creationId xmlns:a16="http://schemas.microsoft.com/office/drawing/2014/main" id="{90329DAF-79C3-7FCA-4BFC-EB74589B3B22}"/>
              </a:ext>
            </a:extLst>
          </p:cNvPr>
          <p:cNvPicPr>
            <a:picLocks noChangeAspect="1"/>
          </p:cNvPicPr>
          <p:nvPr/>
        </p:nvPicPr>
        <p:blipFill>
          <a:blip r:embed="rId4">
            <a:extLst>
              <a:ext uri="{28A0092B-C50C-407E-A947-70E740481C1C}">
                <a14:useLocalDpi xmlns:a14="http://schemas.microsoft.com/office/drawing/2010/main" val="0"/>
              </a:ext>
            </a:extLst>
          </a:blip>
          <a:srcRect l="3113"/>
          <a:stretch/>
        </p:blipFill>
        <p:spPr>
          <a:xfrm>
            <a:off x="6414059" y="1596798"/>
            <a:ext cx="5249983" cy="3664404"/>
          </a:xfrm>
          <a:prstGeom prst="rect">
            <a:avLst/>
          </a:prstGeom>
        </p:spPr>
      </p:pic>
      <p:sp>
        <p:nvSpPr>
          <p:cNvPr id="26" name="TextBox 25">
            <a:extLst>
              <a:ext uri="{FF2B5EF4-FFF2-40B4-BE49-F238E27FC236}">
                <a16:creationId xmlns:a16="http://schemas.microsoft.com/office/drawing/2014/main" id="{AF079C08-F71F-E0F3-6646-1B791F38E2BE}"/>
              </a:ext>
            </a:extLst>
          </p:cNvPr>
          <p:cNvSpPr txBox="1"/>
          <p:nvPr/>
        </p:nvSpPr>
        <p:spPr>
          <a:xfrm>
            <a:off x="979714" y="5355771"/>
            <a:ext cx="10504715" cy="923330"/>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Side-by-side histograms comparing the distribution of the actual task accuracy (left) and the distribution of the DIRL model's predicted rewards (right). The x-axis in the left plot shows task accuracy values, while the x-axis in the right plot shows the learned reward values. The y-axis in both plots represents the frequency of samples.</a:t>
            </a:r>
            <a:endParaRPr lang="en-IN" dirty="0">
              <a:latin typeface="Times New Roman" panose="02020603050405020304" pitchFamily="18" charset="0"/>
              <a:cs typeface="Times New Roman" panose="02020603050405020304" pitchFamily="18" charset="0"/>
            </a:endParaRPr>
          </a:p>
        </p:txBody>
      </p:sp>
      <p:sp>
        <p:nvSpPr>
          <p:cNvPr id="7" name="Title 1">
            <a:extLst>
              <a:ext uri="{FF2B5EF4-FFF2-40B4-BE49-F238E27FC236}">
                <a16:creationId xmlns:a16="http://schemas.microsoft.com/office/drawing/2014/main" id="{75C1DFDD-4B96-FAC7-C165-69FF82EC3EB0}"/>
              </a:ext>
            </a:extLst>
          </p:cNvPr>
          <p:cNvSpPr>
            <a:spLocks noGrp="1"/>
          </p:cNvSpPr>
          <p:nvPr>
            <p:ph type="title"/>
          </p:nvPr>
        </p:nvSpPr>
        <p:spPr>
          <a:xfrm>
            <a:off x="846016" y="136526"/>
            <a:ext cx="10204938" cy="868266"/>
          </a:xfrm>
        </p:spPr>
        <p:txBody>
          <a:bodyPr>
            <a:normAutofit/>
          </a:bodyPr>
          <a:lstStyle/>
          <a:p>
            <a:pPr algn="ctr"/>
            <a:r>
              <a:rPr lang="en-IN" sz="3600" b="1" dirty="0">
                <a:latin typeface="Times New Roman" panose="02020603050405020304" pitchFamily="18" charset="0"/>
                <a:cs typeface="Times New Roman" panose="02020603050405020304" pitchFamily="18" charset="0"/>
              </a:rPr>
              <a:t>Pipeline Formation</a:t>
            </a:r>
          </a:p>
        </p:txBody>
      </p:sp>
    </p:spTree>
    <p:extLst>
      <p:ext uri="{BB962C8B-B14F-4D97-AF65-F5344CB8AC3E}">
        <p14:creationId xmlns:p14="http://schemas.microsoft.com/office/powerpoint/2010/main" val="51851523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2D256D-B036-7018-598A-AAE5F56A439B}"/>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0F843854-5879-D4A5-79A9-538EF32C4376}"/>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23</a:t>
            </a:fld>
            <a:endParaRPr lang="en-IN" dirty="0">
              <a:solidFill>
                <a:schemeClr val="tx1"/>
              </a:solidFill>
            </a:endParaRPr>
          </a:p>
        </p:txBody>
      </p:sp>
      <p:sp>
        <p:nvSpPr>
          <p:cNvPr id="4" name="Rectangle: Rounded Corners 3">
            <a:extLst>
              <a:ext uri="{FF2B5EF4-FFF2-40B4-BE49-F238E27FC236}">
                <a16:creationId xmlns:a16="http://schemas.microsoft.com/office/drawing/2014/main" id="{F39B1CC1-037B-56B3-5FCD-80CAB5898440}"/>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89AAC6D4-AEA1-E12D-E87B-E6B0BDA54A5B}"/>
              </a:ext>
            </a:extLst>
          </p:cNvPr>
          <p:cNvSpPr txBox="1">
            <a:spLocks/>
          </p:cNvSpPr>
          <p:nvPr/>
        </p:nvSpPr>
        <p:spPr>
          <a:xfrm>
            <a:off x="838199" y="3319633"/>
            <a:ext cx="10515600" cy="65966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b="1" dirty="0">
                <a:latin typeface="Times New Roman" panose="02020603050405020304" pitchFamily="18" charset="0"/>
                <a:cs typeface="Times New Roman" panose="02020603050405020304" pitchFamily="18" charset="0"/>
              </a:rPr>
              <a:t>Implementation</a:t>
            </a:r>
          </a:p>
        </p:txBody>
      </p:sp>
      <p:pic>
        <p:nvPicPr>
          <p:cNvPr id="2" name="Picture 2" descr="Amrita Vishwa Vidyapeetham - Wikipedia">
            <a:extLst>
              <a:ext uri="{FF2B5EF4-FFF2-40B4-BE49-F238E27FC236}">
                <a16:creationId xmlns:a16="http://schemas.microsoft.com/office/drawing/2014/main" id="{65066021-E644-A45A-2347-D96AAC085A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50453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490F8B8-5694-B955-86C5-66C25217F8C5}"/>
              </a:ext>
            </a:extLst>
          </p:cNvPr>
          <p:cNvSpPr>
            <a:spLocks noGrp="1"/>
          </p:cNvSpPr>
          <p:nvPr>
            <p:ph idx="1"/>
          </p:nvPr>
        </p:nvSpPr>
        <p:spPr>
          <a:xfrm>
            <a:off x="838200" y="1549098"/>
            <a:ext cx="10515600" cy="4590731"/>
          </a:xfrm>
        </p:spPr>
        <p:txBody>
          <a:bodyPr>
            <a:normAutofit/>
          </a:bodyPr>
          <a:lstStyle/>
          <a:p>
            <a:pPr algn="just">
              <a:lnSpc>
                <a:spcPct val="100000"/>
              </a:lnSpc>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200" y="166162"/>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Dataset overview</a:t>
            </a:r>
            <a:endParaRPr lang="en-IN" sz="3600" b="1" dirty="0">
              <a:latin typeface="Times New Roman" panose="02020603050405020304" pitchFamily="18" charset="0"/>
              <a:cs typeface="Times New Roman" panose="02020603050405020304" pitchFamily="18" charset="0"/>
            </a:endParaRPr>
          </a:p>
        </p:txBody>
      </p:sp>
      <p:sp>
        <p:nvSpPr>
          <p:cNvPr id="16" name="Slide Number Placeholder 8">
            <a:extLst>
              <a:ext uri="{FF2B5EF4-FFF2-40B4-BE49-F238E27FC236}">
                <a16:creationId xmlns:a16="http://schemas.microsoft.com/office/drawing/2014/main" id="{28861C83-3D75-AC2E-F611-B1F59D0ED946}"/>
              </a:ext>
            </a:extLst>
          </p:cNvPr>
          <p:cNvSpPr txBox="1">
            <a:spLocks/>
          </p:cNvSpPr>
          <p:nvPr/>
        </p:nvSpPr>
        <p:spPr>
          <a:xfrm>
            <a:off x="11472683" y="6374039"/>
            <a:ext cx="437148" cy="37231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841421A0-D20D-4B7B-AFF6-020D552608AF}" type="slidenum">
              <a:rPr lang="en-IN" sz="1800" smtClean="0">
                <a:solidFill>
                  <a:schemeClr val="tx1"/>
                </a:solidFill>
              </a:rPr>
              <a:pPr/>
              <a:t>24</a:t>
            </a:fld>
            <a:endParaRPr lang="en-IN" dirty="0">
              <a:solidFill>
                <a:schemeClr val="tx1"/>
              </a:solidFill>
            </a:endParaRPr>
          </a:p>
        </p:txBody>
      </p:sp>
      <p:pic>
        <p:nvPicPr>
          <p:cNvPr id="2" name="Picture 2" descr="Amrita Vishwa Vidyapeetham - Wikipedia">
            <a:extLst>
              <a:ext uri="{FF2B5EF4-FFF2-40B4-BE49-F238E27FC236}">
                <a16:creationId xmlns:a16="http://schemas.microsoft.com/office/drawing/2014/main" id="{83B75039-F7C1-F84D-371F-B1C6F9215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34497ADE-5783-3CD1-0D3A-4F9934C58C52}"/>
              </a:ext>
            </a:extLst>
          </p:cNvPr>
          <p:cNvSpPr>
            <a:spLocks noChangeArrowheads="1"/>
          </p:cNvSpPr>
          <p:nvPr/>
        </p:nvSpPr>
        <p:spPr bwMode="auto">
          <a:xfrm>
            <a:off x="937408" y="1745683"/>
            <a:ext cx="10253106" cy="4197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Captures 3D motion data using 39 anatomical markers placed on key body parts: Head, Torso, Pelvis, Upper Limbs (Left &amp; Right), and Lower Limbs (Left &amp; Right).</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marker records X, Y, Z coordinates, resulting in 117 total axes (39 markers × 3 dimensions) per time frame.</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Detailed marker placement includes specific anatomical points such as shoulders, elbows, wrists, pelvis (ASIS/PSIS), thighs, knees, ankles, heels, toes, and head points (forehead, back of head).</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Enables accurate human movement analysis for various applications like biomechanics, gait analysis, pose estimation, and Discriminative Imitation Reinforcement Learning (DIRL).</a:t>
            </a:r>
          </a:p>
          <a:p>
            <a:pPr marL="285750" marR="0" lvl="0" indent="-285750" algn="just" defTabSz="914400" rtl="0" eaLnBrk="0" fontAlgn="base" latinLnBrk="0" hangingPunct="0">
              <a:lnSpc>
                <a:spcPct val="15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DIRL-ready dataset structure allows for distinguishing expert vs non-expert movement patterns, supporting reward learning and AI policy training.</a:t>
            </a:r>
          </a:p>
        </p:txBody>
      </p:sp>
    </p:spTree>
    <p:extLst>
      <p:ext uri="{BB962C8B-B14F-4D97-AF65-F5344CB8AC3E}">
        <p14:creationId xmlns:p14="http://schemas.microsoft.com/office/powerpoint/2010/main" val="17800149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A5224-0ED1-AF33-49F2-6CBEF1F3151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1ED751C-91F9-D169-5E7A-EB0E2708996C}"/>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25</a:t>
            </a:fld>
            <a:endParaRPr lang="en-IN" dirty="0"/>
          </a:p>
        </p:txBody>
      </p:sp>
      <p:sp>
        <p:nvSpPr>
          <p:cNvPr id="5" name="Rectangle: Rounded Corners 4">
            <a:extLst>
              <a:ext uri="{FF2B5EF4-FFF2-40B4-BE49-F238E27FC236}">
                <a16:creationId xmlns:a16="http://schemas.microsoft.com/office/drawing/2014/main" id="{DED99A04-8201-A9E9-8E46-1D70C9228BC7}"/>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40B9CC38-E342-C396-D7C1-D52BC0EC0F45}"/>
              </a:ext>
            </a:extLst>
          </p:cNvPr>
          <p:cNvSpPr txBox="1"/>
          <p:nvPr/>
        </p:nvSpPr>
        <p:spPr>
          <a:xfrm>
            <a:off x="7402286" y="2690302"/>
            <a:ext cx="3951514" cy="2308324"/>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table shows the marker names and their corresponding coordinates used for motion tracking in different body parts. These markers help in capturing full-body movement data. Such data is essential for analyzing human coordination in tasks using deep learning models.</a:t>
            </a:r>
            <a:endParaRPr lang="en-IN" dirty="0">
              <a:latin typeface="Times New Roman" panose="02020603050405020304" pitchFamily="18" charset="0"/>
              <a:cs typeface="Times New Roman" panose="02020603050405020304" pitchFamily="18" charset="0"/>
            </a:endParaRPr>
          </a:p>
        </p:txBody>
      </p:sp>
      <p:pic>
        <p:nvPicPr>
          <p:cNvPr id="22" name="Picture 2" descr="Amrita Vishwa Vidyapeetham - Wikipedia">
            <a:extLst>
              <a:ext uri="{FF2B5EF4-FFF2-40B4-BE49-F238E27FC236}">
                <a16:creationId xmlns:a16="http://schemas.microsoft.com/office/drawing/2014/main" id="{9252FE96-8A46-02BB-5FE7-1910C74DF6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EDE86D2D-D23B-B5A2-C18C-C955DB6AFDA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80716" y="1206342"/>
            <a:ext cx="3951514" cy="5187260"/>
          </a:xfrm>
        </p:spPr>
      </p:pic>
      <p:sp>
        <p:nvSpPr>
          <p:cNvPr id="2" name="Title 4">
            <a:extLst>
              <a:ext uri="{FF2B5EF4-FFF2-40B4-BE49-F238E27FC236}">
                <a16:creationId xmlns:a16="http://schemas.microsoft.com/office/drawing/2014/main" id="{48BECBAE-29A2-D51E-851B-4C9038B5773B}"/>
              </a:ext>
            </a:extLst>
          </p:cNvPr>
          <p:cNvSpPr txBox="1">
            <a:spLocks/>
          </p:cNvSpPr>
          <p:nvPr/>
        </p:nvSpPr>
        <p:spPr>
          <a:xfrm>
            <a:off x="838200" y="17397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Dataset overview</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11650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9C0B3B-C40D-03E5-4406-D27DCC2978F8}"/>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BA73AC4-3444-857C-F64B-6CCC2BD9F5EB}"/>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26</a:t>
            </a:fld>
            <a:endParaRPr lang="en-IN" dirty="0"/>
          </a:p>
        </p:txBody>
      </p:sp>
      <p:sp>
        <p:nvSpPr>
          <p:cNvPr id="5" name="Rectangle: Rounded Corners 4">
            <a:extLst>
              <a:ext uri="{FF2B5EF4-FFF2-40B4-BE49-F238E27FC236}">
                <a16:creationId xmlns:a16="http://schemas.microsoft.com/office/drawing/2014/main" id="{2EEE97FE-3EC9-90D3-9276-350E6A09481D}"/>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74DAE2C2-798A-620D-C8C5-5CED9EE97D55}"/>
              </a:ext>
            </a:extLst>
          </p:cNvPr>
          <p:cNvSpPr txBox="1"/>
          <p:nvPr/>
        </p:nvSpPr>
        <p:spPr>
          <a:xfrm>
            <a:off x="7402286" y="2690302"/>
            <a:ext cx="3951514"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This image shows the positions of body markers used to track human movement. These markers help in studying how people move and coordinate during tasks. The data is used to understand visuomotor coordination using deep learning methods.</a:t>
            </a:r>
            <a:endParaRPr lang="en-IN" dirty="0">
              <a:latin typeface="Times New Roman" panose="02020603050405020304" pitchFamily="18" charset="0"/>
              <a:cs typeface="Times New Roman" panose="02020603050405020304" pitchFamily="18" charset="0"/>
            </a:endParaRPr>
          </a:p>
        </p:txBody>
      </p:sp>
      <p:pic>
        <p:nvPicPr>
          <p:cNvPr id="22" name="Picture 2" descr="Amrita Vishwa Vidyapeetham - Wikipedia">
            <a:extLst>
              <a:ext uri="{FF2B5EF4-FFF2-40B4-BE49-F238E27FC236}">
                <a16:creationId xmlns:a16="http://schemas.microsoft.com/office/drawing/2014/main" id="{499C8821-7F63-62C9-0EAE-EB662CF8BB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9" name="Content Placeholder 8">
            <a:extLst>
              <a:ext uri="{FF2B5EF4-FFF2-40B4-BE49-F238E27FC236}">
                <a16:creationId xmlns:a16="http://schemas.microsoft.com/office/drawing/2014/main" id="{62050A4B-EF94-F905-4494-A64BB95DFB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865301"/>
            <a:ext cx="6278462" cy="3848543"/>
          </a:xfrm>
        </p:spPr>
      </p:pic>
      <p:sp>
        <p:nvSpPr>
          <p:cNvPr id="2" name="Title 4">
            <a:extLst>
              <a:ext uri="{FF2B5EF4-FFF2-40B4-BE49-F238E27FC236}">
                <a16:creationId xmlns:a16="http://schemas.microsoft.com/office/drawing/2014/main" id="{3C1EEB9F-B19F-CFC9-4307-F8AA20FEB0B3}"/>
              </a:ext>
            </a:extLst>
          </p:cNvPr>
          <p:cNvSpPr txBox="1">
            <a:spLocks/>
          </p:cNvSpPr>
          <p:nvPr/>
        </p:nvSpPr>
        <p:spPr>
          <a:xfrm>
            <a:off x="838200" y="17397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Dataset overview</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208085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25015-52C8-D300-F0F4-05BD956BE77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C90F03-4781-DF17-D286-7691ACD9D638}"/>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27</a:t>
            </a:fld>
            <a:endParaRPr lang="en-IN" dirty="0"/>
          </a:p>
        </p:txBody>
      </p:sp>
      <p:sp>
        <p:nvSpPr>
          <p:cNvPr id="5" name="Rectangle: Rounded Corners 4">
            <a:extLst>
              <a:ext uri="{FF2B5EF4-FFF2-40B4-BE49-F238E27FC236}">
                <a16:creationId xmlns:a16="http://schemas.microsoft.com/office/drawing/2014/main" id="{B8ABCEFA-9D77-E953-EB46-F2D9BD59AC83}"/>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26461D51-105F-4C51-47A3-88ED6F7459B4}"/>
              </a:ext>
            </a:extLst>
          </p:cNvPr>
          <p:cNvSpPr txBox="1"/>
          <p:nvPr/>
        </p:nvSpPr>
        <p:spPr>
          <a:xfrm>
            <a:off x="7402286" y="2690302"/>
            <a:ext cx="3951514" cy="2031325"/>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Markers are placed on different parts of the body to track movement. They include points on the head, torso, arms, legs, and pelvis. These markers help in analyzing body motion accurately. Extra markers are used for better knee alignment tracking.</a:t>
            </a:r>
          </a:p>
        </p:txBody>
      </p:sp>
      <p:pic>
        <p:nvPicPr>
          <p:cNvPr id="22" name="Picture 2" descr="Amrita Vishwa Vidyapeetham - Wikipedia">
            <a:extLst>
              <a:ext uri="{FF2B5EF4-FFF2-40B4-BE49-F238E27FC236}">
                <a16:creationId xmlns:a16="http://schemas.microsoft.com/office/drawing/2014/main" id="{ADFC109D-F752-1147-47CE-D4E5D29D37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8775BDBA-71FD-54B6-9C8B-E656C40A45A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0856" y="1725082"/>
            <a:ext cx="6256374" cy="4149780"/>
          </a:xfrm>
        </p:spPr>
      </p:pic>
      <p:sp>
        <p:nvSpPr>
          <p:cNvPr id="2" name="Title 4">
            <a:extLst>
              <a:ext uri="{FF2B5EF4-FFF2-40B4-BE49-F238E27FC236}">
                <a16:creationId xmlns:a16="http://schemas.microsoft.com/office/drawing/2014/main" id="{0D1D90F2-4500-2AF4-95DC-65AF9A2E1081}"/>
              </a:ext>
            </a:extLst>
          </p:cNvPr>
          <p:cNvSpPr txBox="1">
            <a:spLocks/>
          </p:cNvSpPr>
          <p:nvPr/>
        </p:nvSpPr>
        <p:spPr>
          <a:xfrm>
            <a:off x="838200" y="166162"/>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Dataset overview</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1313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63031-7997-2906-DF80-EA02EA14898D}"/>
              </a:ext>
            </a:extLst>
          </p:cNvPr>
          <p:cNvSpPr>
            <a:spLocks noGrp="1"/>
          </p:cNvSpPr>
          <p:nvPr>
            <p:ph type="title"/>
          </p:nvPr>
        </p:nvSpPr>
        <p:spPr>
          <a:xfrm>
            <a:off x="1535722" y="161404"/>
            <a:ext cx="9120554" cy="806050"/>
          </a:xfrm>
        </p:spPr>
        <p:txBody>
          <a:bodyPr>
            <a:normAutofit/>
          </a:bodyPr>
          <a:lstStyle/>
          <a:p>
            <a:pPr algn="ctr"/>
            <a:r>
              <a:rPr lang="en-IN" sz="3600" b="1" dirty="0">
                <a:latin typeface="Times New Roman" panose="02020603050405020304" pitchFamily="18" charset="0"/>
                <a:cs typeface="Times New Roman" panose="02020603050405020304" pitchFamily="18" charset="0"/>
              </a:rPr>
              <a:t>Implementation Methodology</a:t>
            </a:r>
          </a:p>
        </p:txBody>
      </p:sp>
      <p:sp>
        <p:nvSpPr>
          <p:cNvPr id="4" name="Slide Number Placeholder 3">
            <a:extLst>
              <a:ext uri="{FF2B5EF4-FFF2-40B4-BE49-F238E27FC236}">
                <a16:creationId xmlns:a16="http://schemas.microsoft.com/office/drawing/2014/main" id="{9E60B435-E979-CF48-B86F-BF3B38E63B32}"/>
              </a:ext>
            </a:extLst>
          </p:cNvPr>
          <p:cNvSpPr>
            <a:spLocks noGrp="1"/>
          </p:cNvSpPr>
          <p:nvPr>
            <p:ph type="sldNum" sz="quarter" idx="12"/>
          </p:nvPr>
        </p:nvSpPr>
        <p:spPr>
          <a:xfrm>
            <a:off x="9116357" y="6356350"/>
            <a:ext cx="2743200" cy="365125"/>
          </a:xfrm>
        </p:spPr>
        <p:txBody>
          <a:bodyPr/>
          <a:lstStyle/>
          <a:p>
            <a:fld id="{841421A0-D20D-4B7B-AFF6-020D552608AF}" type="slidenum">
              <a:rPr lang="en-IN" smtClean="0"/>
              <a:t>28</a:t>
            </a:fld>
            <a:endParaRPr lang="en-IN" dirty="0"/>
          </a:p>
        </p:txBody>
      </p:sp>
      <p:sp>
        <p:nvSpPr>
          <p:cNvPr id="5" name="Rectangle 1">
            <a:extLst>
              <a:ext uri="{FF2B5EF4-FFF2-40B4-BE49-F238E27FC236}">
                <a16:creationId xmlns:a16="http://schemas.microsoft.com/office/drawing/2014/main" id="{36CFBA81-7CB7-1D90-F757-97EDA1497AD6}"/>
              </a:ext>
            </a:extLst>
          </p:cNvPr>
          <p:cNvSpPr>
            <a:spLocks noGrp="1" noChangeArrowheads="1"/>
          </p:cNvSpPr>
          <p:nvPr>
            <p:ph idx="1"/>
          </p:nvPr>
        </p:nvSpPr>
        <p:spPr bwMode="auto">
          <a:xfrm>
            <a:off x="658586" y="1328564"/>
            <a:ext cx="10874827" cy="50285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 &amp; Preprocessing</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Human movement data is captured using the Vicon Plug-in Gait system, preprocessed by filtering noise and normalizing features. Motor demonstrations are recorded to extract optimal dual-task coordination strategies for AI training.</a:t>
            </a:r>
          </a:p>
          <a:p>
            <a:pPr algn="just" eaLnBrk="0" fontAlgn="base" hangingPunct="0">
              <a:lnSpc>
                <a:spcPct val="150000"/>
              </a:lnSpc>
              <a:spcBef>
                <a:spcPct val="0"/>
              </a:spcBef>
              <a:spcAft>
                <a:spcPct val="0"/>
              </a:spcAf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Inverse Reinforcement Learning (DIRL) Implementation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DIRL is used to infer reward functions from expert demonstrations, enabling AI to optimize dual-task performance.</a:t>
            </a:r>
            <a:endParaRPr lang="en-US" altLang="en-US" sz="1800" dirty="0">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Dual-Task Optimization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AI model dynamically balances cognitive and motor tasks using adaptive learning mechanisms.</a:t>
            </a:r>
          </a:p>
          <a:p>
            <a:pPr algn="just" eaLnBrk="0" fontAlgn="base" hangingPunct="0">
              <a:lnSpc>
                <a:spcPct val="150000"/>
              </a:lnSpc>
              <a:spcBef>
                <a:spcPct val="0"/>
              </a:spcBef>
              <a:spcAft>
                <a:spcPct val="0"/>
              </a:spcAft>
            </a:pP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Performance Evaluation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The model’s performance is assessed against human data using gait stability, reaction time, and motor accuracy metrics.</a:t>
            </a:r>
          </a:p>
        </p:txBody>
      </p:sp>
      <p:sp>
        <p:nvSpPr>
          <p:cNvPr id="6" name="Rectangle: Rounded Corners 5">
            <a:extLst>
              <a:ext uri="{FF2B5EF4-FFF2-40B4-BE49-F238E27FC236}">
                <a16:creationId xmlns:a16="http://schemas.microsoft.com/office/drawing/2014/main" id="{DB7B0602-937C-428F-245F-3BCE0E046737}"/>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3" name="Picture 2" descr="Amrita Vishwa Vidyapeetham - Wikipedia">
            <a:extLst>
              <a:ext uri="{FF2B5EF4-FFF2-40B4-BE49-F238E27FC236}">
                <a16:creationId xmlns:a16="http://schemas.microsoft.com/office/drawing/2014/main" id="{0818BF0B-BC89-CC0C-6855-A2EF86A096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62680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A4081-4F1C-71DE-3F13-55A5E8F8B4BD}"/>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74AFCF5D-144C-8C0D-0571-F8C9E2522967}"/>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29</a:t>
            </a:fld>
            <a:endParaRPr lang="en-IN" dirty="0">
              <a:solidFill>
                <a:schemeClr val="tx1"/>
              </a:solidFill>
            </a:endParaRPr>
          </a:p>
        </p:txBody>
      </p:sp>
      <p:sp>
        <p:nvSpPr>
          <p:cNvPr id="4" name="Rectangle: Rounded Corners 3">
            <a:extLst>
              <a:ext uri="{FF2B5EF4-FFF2-40B4-BE49-F238E27FC236}">
                <a16:creationId xmlns:a16="http://schemas.microsoft.com/office/drawing/2014/main" id="{62029128-DC5E-CF35-CD34-8581BA26B8DE}"/>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E6F4F40B-8638-5DCB-EE99-E6E372AB0BF9}"/>
              </a:ext>
            </a:extLst>
          </p:cNvPr>
          <p:cNvSpPr txBox="1">
            <a:spLocks/>
          </p:cNvSpPr>
          <p:nvPr/>
        </p:nvSpPr>
        <p:spPr>
          <a:xfrm>
            <a:off x="838199" y="3319633"/>
            <a:ext cx="10515600" cy="659660"/>
          </a:xfrm>
          <a:prstGeom prst="rect">
            <a:avLst/>
          </a:prstGeom>
        </p:spPr>
        <p:txBody>
          <a:bodyPr vert="horz" lIns="91440" tIns="45720" rIns="91440" bIns="45720" rtlCol="0" anchor="b">
            <a:normAutofit fontScale="92500" lnSpcReduction="1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4800" b="1" dirty="0">
                <a:latin typeface="Times New Roman" panose="02020603050405020304" pitchFamily="18" charset="0"/>
                <a:cs typeface="Times New Roman" panose="02020603050405020304" pitchFamily="18" charset="0"/>
              </a:rPr>
              <a:t>Results</a:t>
            </a:r>
          </a:p>
        </p:txBody>
      </p:sp>
      <p:pic>
        <p:nvPicPr>
          <p:cNvPr id="2" name="Picture 2" descr="Amrita Vishwa Vidyapeetham - Wikipedia">
            <a:extLst>
              <a:ext uri="{FF2B5EF4-FFF2-40B4-BE49-F238E27FC236}">
                <a16:creationId xmlns:a16="http://schemas.microsoft.com/office/drawing/2014/main" id="{94244622-09CB-51ED-98F0-E9860421BA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7093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250D0-62D8-231C-926E-5CEAC372529D}"/>
              </a:ext>
            </a:extLst>
          </p:cNvPr>
          <p:cNvSpPr>
            <a:spLocks noGrp="1"/>
          </p:cNvSpPr>
          <p:nvPr>
            <p:ph type="title"/>
          </p:nvPr>
        </p:nvSpPr>
        <p:spPr>
          <a:xfrm>
            <a:off x="838200" y="76488"/>
            <a:ext cx="10515600" cy="1325563"/>
          </a:xfrm>
        </p:spPr>
        <p:txBody>
          <a:bodyPr>
            <a:normAutofit/>
          </a:bodyPr>
          <a:lstStyle/>
          <a:p>
            <a:pPr algn="ctr"/>
            <a:r>
              <a:rPr lang="en-IN" sz="2800" b="1" dirty="0">
                <a:latin typeface="Times New Roman" panose="02020603050405020304" pitchFamily="18" charset="0"/>
                <a:cs typeface="Times New Roman" panose="02020603050405020304" pitchFamily="18" charset="0"/>
              </a:rPr>
              <a:t>Dual-Task Learning</a:t>
            </a:r>
          </a:p>
        </p:txBody>
      </p:sp>
      <p:sp>
        <p:nvSpPr>
          <p:cNvPr id="4" name="Slide Number Placeholder 3">
            <a:extLst>
              <a:ext uri="{FF2B5EF4-FFF2-40B4-BE49-F238E27FC236}">
                <a16:creationId xmlns:a16="http://schemas.microsoft.com/office/drawing/2014/main" id="{D07152DA-E8CE-0F7D-ED34-91422878A407}"/>
              </a:ext>
            </a:extLst>
          </p:cNvPr>
          <p:cNvSpPr>
            <a:spLocks noGrp="1"/>
          </p:cNvSpPr>
          <p:nvPr>
            <p:ph type="sldNum" sz="quarter" idx="12"/>
          </p:nvPr>
        </p:nvSpPr>
        <p:spPr>
          <a:xfrm>
            <a:off x="9007642" y="6383420"/>
            <a:ext cx="2743200" cy="365125"/>
          </a:xfrm>
        </p:spPr>
        <p:txBody>
          <a:bodyPr/>
          <a:lstStyle/>
          <a:p>
            <a:fld id="{841421A0-D20D-4B7B-AFF6-020D552608AF}" type="slidenum">
              <a:rPr lang="en-IN" smtClean="0"/>
              <a:t>3</a:t>
            </a:fld>
            <a:endParaRPr lang="en-IN" dirty="0"/>
          </a:p>
        </p:txBody>
      </p:sp>
      <p:sp>
        <p:nvSpPr>
          <p:cNvPr id="5" name="Rectangle: Rounded Corners 4">
            <a:extLst>
              <a:ext uri="{FF2B5EF4-FFF2-40B4-BE49-F238E27FC236}">
                <a16:creationId xmlns:a16="http://schemas.microsoft.com/office/drawing/2014/main" id="{17026046-A71D-CCBA-9D11-2461B20773D5}"/>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9" name="AutoShape 8">
            <a:extLst>
              <a:ext uri="{FF2B5EF4-FFF2-40B4-BE49-F238E27FC236}">
                <a16:creationId xmlns:a16="http://schemas.microsoft.com/office/drawing/2014/main" id="{2DC78EE4-E36F-BA55-68E7-0CDDA3A2F94E}"/>
              </a:ext>
            </a:extLst>
          </p:cNvPr>
          <p:cNvSpPr>
            <a:spLocks noChangeAspect="1" noChangeArrowheads="1"/>
          </p:cNvSpPr>
          <p:nvPr/>
        </p:nvSpPr>
        <p:spPr bwMode="auto">
          <a:xfrm>
            <a:off x="5921829" y="3300495"/>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14" name="TextBox 13">
            <a:extLst>
              <a:ext uri="{FF2B5EF4-FFF2-40B4-BE49-F238E27FC236}">
                <a16:creationId xmlns:a16="http://schemas.microsoft.com/office/drawing/2014/main" id="{D07D5060-1639-3FFA-BCD6-4CFB62C16F8C}"/>
              </a:ext>
            </a:extLst>
          </p:cNvPr>
          <p:cNvSpPr txBox="1"/>
          <p:nvPr/>
        </p:nvSpPr>
        <p:spPr>
          <a:xfrm>
            <a:off x="6270173" y="2328022"/>
            <a:ext cx="4885465" cy="2246769"/>
          </a:xfrm>
          <a:prstGeom prst="rect">
            <a:avLst/>
          </a:prstGeom>
          <a:noFill/>
        </p:spPr>
        <p:txBody>
          <a:bodyPr wrap="square">
            <a:spAutoFit/>
          </a:bodyPr>
          <a:lstStyle/>
          <a:p>
            <a:pPr algn="just"/>
            <a:r>
              <a:rPr lang="en-US" sz="2000" i="1" dirty="0">
                <a:latin typeface="Times New Roman" panose="02020603050405020304" pitchFamily="18" charset="0"/>
                <a:cs typeface="Times New Roman" panose="02020603050405020304" pitchFamily="18" charset="0"/>
              </a:rPr>
              <a:t>"An Old Adult struggles to walk while holding a glass of water. Their brain must balance movement and grip control simultaneously. This is </a:t>
            </a:r>
            <a:r>
              <a:rPr lang="en-US" sz="2000" b="1" i="1" dirty="0">
                <a:latin typeface="Times New Roman" panose="02020603050405020304" pitchFamily="18" charset="0"/>
                <a:cs typeface="Times New Roman" panose="02020603050405020304" pitchFamily="18" charset="0"/>
              </a:rPr>
              <a:t>dual-task motor learning </a:t>
            </a:r>
            <a:r>
              <a:rPr lang="en-US" sz="2000" i="1" dirty="0">
                <a:latin typeface="Times New Roman" panose="02020603050405020304" pitchFamily="18" charset="0"/>
                <a:cs typeface="Times New Roman" panose="02020603050405020304" pitchFamily="18" charset="0"/>
              </a:rPr>
              <a:t>how we manage multiple actions at once."</a:t>
            </a:r>
            <a:br>
              <a:rPr lang="en-US" sz="2000" i="1" dirty="0">
                <a:latin typeface="Times New Roman" panose="02020603050405020304" pitchFamily="18" charset="0"/>
                <a:cs typeface="Times New Roman" panose="02020603050405020304" pitchFamily="18" charset="0"/>
              </a:rPr>
            </a:br>
            <a:br>
              <a:rPr lang="en-US" sz="2000" i="1" dirty="0">
                <a:latin typeface="Times New Roman" panose="02020603050405020304" pitchFamily="18" charset="0"/>
                <a:cs typeface="Times New Roman" panose="02020603050405020304" pitchFamily="18" charset="0"/>
              </a:rPr>
            </a:br>
            <a:endParaRPr lang="en-IN" sz="2000" i="1" dirty="0">
              <a:latin typeface="Times New Roman" panose="02020603050405020304" pitchFamily="18" charset="0"/>
              <a:cs typeface="Times New Roman" panose="02020603050405020304" pitchFamily="18" charset="0"/>
            </a:endParaRPr>
          </a:p>
        </p:txBody>
      </p:sp>
      <p:sp>
        <p:nvSpPr>
          <p:cNvPr id="10" name="AutoShape 10">
            <a:extLst>
              <a:ext uri="{FF2B5EF4-FFF2-40B4-BE49-F238E27FC236}">
                <a16:creationId xmlns:a16="http://schemas.microsoft.com/office/drawing/2014/main" id="{5ADBF8BA-AEEC-1F4A-8782-BC95D8F84F5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6" name="Picture 15">
            <a:extLst>
              <a:ext uri="{FF2B5EF4-FFF2-40B4-BE49-F238E27FC236}">
                <a16:creationId xmlns:a16="http://schemas.microsoft.com/office/drawing/2014/main" id="{BE531EC2-019D-D96A-03C8-995C84E4B29B}"/>
              </a:ext>
            </a:extLst>
          </p:cNvPr>
          <p:cNvPicPr>
            <a:picLocks noChangeAspect="1"/>
          </p:cNvPicPr>
          <p:nvPr/>
        </p:nvPicPr>
        <p:blipFill>
          <a:blip r:embed="rId2"/>
          <a:stretch>
            <a:fillRect/>
          </a:stretch>
        </p:blipFill>
        <p:spPr>
          <a:xfrm>
            <a:off x="1110278" y="1504035"/>
            <a:ext cx="4718737" cy="4680857"/>
          </a:xfrm>
          <a:prstGeom prst="rect">
            <a:avLst/>
          </a:prstGeom>
        </p:spPr>
      </p:pic>
      <p:pic>
        <p:nvPicPr>
          <p:cNvPr id="3" name="Picture 2" descr="Amrita Vishwa Vidyapeetham - Wikipedia">
            <a:extLst>
              <a:ext uri="{FF2B5EF4-FFF2-40B4-BE49-F238E27FC236}">
                <a16:creationId xmlns:a16="http://schemas.microsoft.com/office/drawing/2014/main" id="{01A21A4E-056D-C120-67E9-BF85E461B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1041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078BB3-4363-BFF9-1CE8-1B7264D4DCB4}"/>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3115E420-EE40-41E7-32C2-444907F97210}"/>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30</a:t>
            </a:fld>
            <a:endParaRPr lang="en-IN" dirty="0">
              <a:solidFill>
                <a:schemeClr val="tx1"/>
              </a:solidFill>
            </a:endParaRPr>
          </a:p>
        </p:txBody>
      </p:sp>
      <p:sp>
        <p:nvSpPr>
          <p:cNvPr id="4" name="Rectangle: Rounded Corners 3">
            <a:extLst>
              <a:ext uri="{FF2B5EF4-FFF2-40B4-BE49-F238E27FC236}">
                <a16:creationId xmlns:a16="http://schemas.microsoft.com/office/drawing/2014/main" id="{2B22ED01-6960-EBEE-E36F-C19B5F951C86}"/>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6B3B6294-FEBC-24FA-4627-F8872557FC5D}"/>
              </a:ext>
            </a:extLst>
          </p:cNvPr>
          <p:cNvSpPr txBox="1">
            <a:spLocks/>
          </p:cNvSpPr>
          <p:nvPr/>
        </p:nvSpPr>
        <p:spPr>
          <a:xfrm>
            <a:off x="767861" y="216925"/>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Results : The best and the worst cases </a:t>
            </a:r>
          </a:p>
        </p:txBody>
      </p:sp>
      <p:pic>
        <p:nvPicPr>
          <p:cNvPr id="2" name="Picture 2" descr="Amrita Vishwa Vidyapeetham - Wikipedia">
            <a:extLst>
              <a:ext uri="{FF2B5EF4-FFF2-40B4-BE49-F238E27FC236}">
                <a16:creationId xmlns:a16="http://schemas.microsoft.com/office/drawing/2014/main" id="{24080EA3-206A-B334-4139-01E531ADFF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B821C378-5921-3EE0-AD3B-E79A24FBB75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11" y="1673691"/>
            <a:ext cx="10391775" cy="1581150"/>
          </a:xfrm>
          <a:prstGeom prst="rect">
            <a:avLst/>
          </a:prstGeom>
        </p:spPr>
      </p:pic>
      <p:sp>
        <p:nvSpPr>
          <p:cNvPr id="9" name="TextBox 8">
            <a:extLst>
              <a:ext uri="{FF2B5EF4-FFF2-40B4-BE49-F238E27FC236}">
                <a16:creationId xmlns:a16="http://schemas.microsoft.com/office/drawing/2014/main" id="{B65B4F82-9B67-7BA8-4421-A7467541E227}"/>
              </a:ext>
            </a:extLst>
          </p:cNvPr>
          <p:cNvSpPr txBox="1"/>
          <p:nvPr/>
        </p:nvSpPr>
        <p:spPr>
          <a:xfrm>
            <a:off x="767861" y="3654699"/>
            <a:ext cx="5540660" cy="2585323"/>
          </a:xfrm>
          <a:prstGeom prst="rect">
            <a:avLst/>
          </a:prstGeom>
          <a:noFill/>
        </p:spPr>
        <p:txBody>
          <a:bodyPr wrap="square">
            <a:spAutoFit/>
          </a:bodyPr>
          <a:lstStyle/>
          <a:p>
            <a:pPr>
              <a:buFont typeface="Arial" panose="020B0604020202020204" pitchFamily="34" charset="0"/>
              <a:buChar char="•"/>
            </a:pPr>
            <a:r>
              <a:rPr lang="en-GB" b="1" dirty="0"/>
              <a:t>Best-performing case:</a:t>
            </a:r>
            <a:r>
              <a:rPr lang="en-GB" dirty="0"/>
              <a:t> </a:t>
            </a:r>
            <a:r>
              <a:rPr lang="en-GB" i="1" dirty="0"/>
              <a:t>Right Toe (RTOE)</a:t>
            </a:r>
            <a:r>
              <a:rPr lang="en-GB" dirty="0"/>
              <a:t> achieved the highest overall accuracy (77.80%), with excellent Y-axis tracking highlighting strong performance in capturing toe-off and foot strike phases.</a:t>
            </a:r>
          </a:p>
          <a:p>
            <a:endParaRPr lang="en-GB" dirty="0"/>
          </a:p>
          <a:p>
            <a:pPr>
              <a:buFont typeface="Arial" panose="020B0604020202020204" pitchFamily="34" charset="0"/>
              <a:buChar char="•"/>
            </a:pPr>
            <a:r>
              <a:rPr lang="en-GB" b="1" dirty="0"/>
              <a:t>Strong lateral accuracy:</a:t>
            </a:r>
            <a:r>
              <a:rPr lang="en-GB" dirty="0"/>
              <a:t> </a:t>
            </a:r>
            <a:r>
              <a:rPr lang="en-GB" i="1" dirty="0"/>
              <a:t>Left ASIS (LASI)</a:t>
            </a:r>
            <a:r>
              <a:rPr lang="en-GB" dirty="0"/>
              <a:t> showed exceptional X-axis accuracy (86.70%), indicating stable tracking of pelvic motion, although performance declined in the Z-axis.</a:t>
            </a:r>
          </a:p>
        </p:txBody>
      </p:sp>
      <p:sp>
        <p:nvSpPr>
          <p:cNvPr id="10" name="TextBox 9">
            <a:extLst>
              <a:ext uri="{FF2B5EF4-FFF2-40B4-BE49-F238E27FC236}">
                <a16:creationId xmlns:a16="http://schemas.microsoft.com/office/drawing/2014/main" id="{77AEDC6E-CCD4-3AEB-A951-396FEF2BB013}"/>
              </a:ext>
            </a:extLst>
          </p:cNvPr>
          <p:cNvSpPr txBox="1"/>
          <p:nvPr/>
        </p:nvSpPr>
        <p:spPr>
          <a:xfrm>
            <a:off x="6308521" y="3654699"/>
            <a:ext cx="5125673" cy="2308324"/>
          </a:xfrm>
          <a:prstGeom prst="rect">
            <a:avLst/>
          </a:prstGeom>
          <a:noFill/>
        </p:spPr>
        <p:txBody>
          <a:bodyPr wrap="square">
            <a:spAutoFit/>
          </a:bodyPr>
          <a:lstStyle/>
          <a:p>
            <a:r>
              <a:rPr lang="en-GB" b="1" dirty="0"/>
              <a:t>Challenging upper limb case:</a:t>
            </a:r>
            <a:r>
              <a:rPr lang="en-GB" dirty="0"/>
              <a:t> </a:t>
            </a:r>
            <a:r>
              <a:rPr lang="en-GB" i="1" dirty="0"/>
              <a:t>Right Upper Arm (RUPA)</a:t>
            </a:r>
            <a:r>
              <a:rPr lang="en-GB" dirty="0"/>
              <a:t> displayed significant drops in Y-axis accuracy (68.30%), likely due to rapid movements and marker occlusion during dynamic actions like throwing.</a:t>
            </a:r>
          </a:p>
          <a:p>
            <a:endParaRPr lang="en-GB" dirty="0"/>
          </a:p>
          <a:p>
            <a:r>
              <a:rPr lang="en-GB" b="1" dirty="0"/>
              <a:t>Lowest-performing case:</a:t>
            </a:r>
            <a:r>
              <a:rPr lang="en-GB" dirty="0"/>
              <a:t> </a:t>
            </a:r>
            <a:r>
              <a:rPr lang="en-GB" i="1" dirty="0"/>
              <a:t>Left Toe (LTOE)</a:t>
            </a:r>
            <a:r>
              <a:rPr lang="en-GB" dirty="0"/>
              <a:t> had the poorest overall accuracy (68.90%), with Y and Z axes showing major inaccuracies. </a:t>
            </a:r>
          </a:p>
        </p:txBody>
      </p:sp>
    </p:spTree>
    <p:extLst>
      <p:ext uri="{BB962C8B-B14F-4D97-AF65-F5344CB8AC3E}">
        <p14:creationId xmlns:p14="http://schemas.microsoft.com/office/powerpoint/2010/main" val="2855927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4F478A-9735-7E46-3EBE-4C8E736E9FDD}"/>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B496842A-518B-6108-D33E-3EE30C820946}"/>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31</a:t>
            </a:fld>
            <a:endParaRPr lang="en-IN" dirty="0">
              <a:solidFill>
                <a:schemeClr val="tx1"/>
              </a:solidFill>
            </a:endParaRPr>
          </a:p>
        </p:txBody>
      </p:sp>
      <p:sp>
        <p:nvSpPr>
          <p:cNvPr id="4" name="Rectangle: Rounded Corners 3">
            <a:extLst>
              <a:ext uri="{FF2B5EF4-FFF2-40B4-BE49-F238E27FC236}">
                <a16:creationId xmlns:a16="http://schemas.microsoft.com/office/drawing/2014/main" id="{AC74EC40-8557-F575-5652-C45F653B419B}"/>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543CAA6B-E0BE-2F93-85BC-55C35B58ED6F}"/>
              </a:ext>
            </a:extLst>
          </p:cNvPr>
          <p:cNvSpPr txBox="1">
            <a:spLocks/>
          </p:cNvSpPr>
          <p:nvPr/>
        </p:nvSpPr>
        <p:spPr>
          <a:xfrm>
            <a:off x="767861" y="216925"/>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Results : The best and the worst cases </a:t>
            </a:r>
          </a:p>
        </p:txBody>
      </p:sp>
      <p:pic>
        <p:nvPicPr>
          <p:cNvPr id="2" name="Picture 2" descr="Amrita Vishwa Vidyapeetham - Wikipedia">
            <a:extLst>
              <a:ext uri="{FF2B5EF4-FFF2-40B4-BE49-F238E27FC236}">
                <a16:creationId xmlns:a16="http://schemas.microsoft.com/office/drawing/2014/main" id="{D5131224-ABF4-F083-4B92-66D5517232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E14F2D53-C27E-5788-0AA8-26BB7BD5328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0111" y="1673691"/>
            <a:ext cx="10391775" cy="1581150"/>
          </a:xfrm>
          <a:prstGeom prst="rect">
            <a:avLst/>
          </a:prstGeom>
        </p:spPr>
      </p:pic>
      <p:sp>
        <p:nvSpPr>
          <p:cNvPr id="9" name="TextBox 8">
            <a:extLst>
              <a:ext uri="{FF2B5EF4-FFF2-40B4-BE49-F238E27FC236}">
                <a16:creationId xmlns:a16="http://schemas.microsoft.com/office/drawing/2014/main" id="{5BB9823D-CCAA-7F3D-D199-D5DCE89F394F}"/>
              </a:ext>
            </a:extLst>
          </p:cNvPr>
          <p:cNvSpPr txBox="1"/>
          <p:nvPr/>
        </p:nvSpPr>
        <p:spPr>
          <a:xfrm>
            <a:off x="1049822" y="3603160"/>
            <a:ext cx="10140692" cy="923330"/>
          </a:xfrm>
          <a:prstGeom prst="rect">
            <a:avLst/>
          </a:prstGeom>
          <a:noFill/>
        </p:spPr>
        <p:txBody>
          <a:bodyPr wrap="square">
            <a:spAutoFit/>
          </a:bodyPr>
          <a:lstStyle/>
          <a:p>
            <a:r>
              <a:rPr lang="en-GB" dirty="0"/>
              <a:t>These insights reinforce the importance of joint-specific analysis and the need for improvements in both marker placement strategies and model robustness for high-speed, dynamic movements.</a:t>
            </a:r>
          </a:p>
          <a:p>
            <a:endParaRPr lang="en-GB" dirty="0"/>
          </a:p>
        </p:txBody>
      </p:sp>
    </p:spTree>
    <p:extLst>
      <p:ext uri="{BB962C8B-B14F-4D97-AF65-F5344CB8AC3E}">
        <p14:creationId xmlns:p14="http://schemas.microsoft.com/office/powerpoint/2010/main" val="417129130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1058D-DFBF-8851-B0D4-F17EA1C0A6E4}"/>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F5D367-A2CB-6D30-8206-2223784D366A}"/>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32</a:t>
            </a:fld>
            <a:endParaRPr lang="en-IN" dirty="0"/>
          </a:p>
        </p:txBody>
      </p:sp>
      <p:sp>
        <p:nvSpPr>
          <p:cNvPr id="5" name="Rectangle: Rounded Corners 4">
            <a:extLst>
              <a:ext uri="{FF2B5EF4-FFF2-40B4-BE49-F238E27FC236}">
                <a16:creationId xmlns:a16="http://schemas.microsoft.com/office/drawing/2014/main" id="{03F58ADE-2031-3F8D-B94C-9D5AE9A46CC8}"/>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938E2AC9-E78E-D904-43BD-A8ABA4A10D62}"/>
              </a:ext>
            </a:extLst>
          </p:cNvPr>
          <p:cNvSpPr txBox="1"/>
          <p:nvPr/>
        </p:nvSpPr>
        <p:spPr>
          <a:xfrm>
            <a:off x="6385089" y="3674097"/>
            <a:ext cx="4909120" cy="1477328"/>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Overall accuracy for RTOE is 77.8%, with individual axis accuracies being 76.7% (X axis), 81.7% (Y axis), and 75.0% (Z axis), while failure rates are 22.2% overall, 23.3% (X), 18.3% (Y), and 25.0% (Z).</a:t>
            </a:r>
          </a:p>
        </p:txBody>
      </p:sp>
      <p:pic>
        <p:nvPicPr>
          <p:cNvPr id="22" name="Picture 2" descr="Amrita Vishwa Vidyapeetham - Wikipedia">
            <a:extLst>
              <a:ext uri="{FF2B5EF4-FFF2-40B4-BE49-F238E27FC236}">
                <a16:creationId xmlns:a16="http://schemas.microsoft.com/office/drawing/2014/main" id="{988B9332-D5F7-0719-C405-7AE0189452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8" name="Content Placeholder 7">
            <a:extLst>
              <a:ext uri="{FF2B5EF4-FFF2-40B4-BE49-F238E27FC236}">
                <a16:creationId xmlns:a16="http://schemas.microsoft.com/office/drawing/2014/main" id="{887123E0-3212-5017-B299-D26C5B0200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53359" y="1463113"/>
            <a:ext cx="7059924" cy="1472656"/>
          </a:xfrm>
        </p:spPr>
      </p:pic>
      <p:pic>
        <p:nvPicPr>
          <p:cNvPr id="11" name="Picture 10">
            <a:extLst>
              <a:ext uri="{FF2B5EF4-FFF2-40B4-BE49-F238E27FC236}">
                <a16:creationId xmlns:a16="http://schemas.microsoft.com/office/drawing/2014/main" id="{87AD2B65-5022-8DE4-E7C2-71EA551ED35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94643" y="2935769"/>
            <a:ext cx="3322571" cy="3342954"/>
          </a:xfrm>
          <a:prstGeom prst="rect">
            <a:avLst/>
          </a:prstGeom>
        </p:spPr>
      </p:pic>
      <p:sp>
        <p:nvSpPr>
          <p:cNvPr id="2" name="TextBox 1">
            <a:extLst>
              <a:ext uri="{FF2B5EF4-FFF2-40B4-BE49-F238E27FC236}">
                <a16:creationId xmlns:a16="http://schemas.microsoft.com/office/drawing/2014/main" id="{C2F6D855-97B1-60EA-F7FD-2A2D41F307C9}"/>
              </a:ext>
            </a:extLst>
          </p:cNvPr>
          <p:cNvSpPr txBox="1"/>
          <p:nvPr/>
        </p:nvSpPr>
        <p:spPr>
          <a:xfrm>
            <a:off x="2737479" y="214152"/>
            <a:ext cx="6711884"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Best Case Predications</a:t>
            </a:r>
            <a:endParaRPr lang="en-IN" sz="3600" dirty="0"/>
          </a:p>
        </p:txBody>
      </p:sp>
    </p:spTree>
    <p:extLst>
      <p:ext uri="{BB962C8B-B14F-4D97-AF65-F5344CB8AC3E}">
        <p14:creationId xmlns:p14="http://schemas.microsoft.com/office/powerpoint/2010/main" val="36742067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6900B4-B799-9EDB-0216-BCD25FA77C4F}"/>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39740D6-C781-D428-1E63-15E95C75C2EB}"/>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33</a:t>
            </a:fld>
            <a:endParaRPr lang="en-IN" dirty="0"/>
          </a:p>
        </p:txBody>
      </p:sp>
      <p:sp>
        <p:nvSpPr>
          <p:cNvPr id="5" name="Rectangle: Rounded Corners 4">
            <a:extLst>
              <a:ext uri="{FF2B5EF4-FFF2-40B4-BE49-F238E27FC236}">
                <a16:creationId xmlns:a16="http://schemas.microsoft.com/office/drawing/2014/main" id="{6C61E47A-8AC1-316C-698A-91B613D31120}"/>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4E7E09B2-7851-B5BC-9567-E04DF97FA3A5}"/>
              </a:ext>
            </a:extLst>
          </p:cNvPr>
          <p:cNvSpPr txBox="1"/>
          <p:nvPr/>
        </p:nvSpPr>
        <p:spPr>
          <a:xfrm>
            <a:off x="6347382" y="3429000"/>
            <a:ext cx="4843132"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Overall accuracy for LASI is 74.4%, with individual axis accuracies being 86.7% (X axis), 71.7% (Y axis), and 65.0% (Z axis), while failure rates are 25.6% overall, 13.3% (X), 28.3% (Y), and 35.0% (Z).</a:t>
            </a:r>
          </a:p>
        </p:txBody>
      </p:sp>
      <p:pic>
        <p:nvPicPr>
          <p:cNvPr id="22" name="Picture 2" descr="Amrita Vishwa Vidyapeetham - Wikipedia">
            <a:extLst>
              <a:ext uri="{FF2B5EF4-FFF2-40B4-BE49-F238E27FC236}">
                <a16:creationId xmlns:a16="http://schemas.microsoft.com/office/drawing/2014/main" id="{AE848DDB-7862-6D79-C7F7-2A83485CDE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9EE46709-5A38-D8F9-9627-766D1CE97D7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23042" y="1375386"/>
            <a:ext cx="6524134" cy="1360894"/>
          </a:xfrm>
        </p:spPr>
      </p:pic>
      <p:pic>
        <p:nvPicPr>
          <p:cNvPr id="10" name="Picture 9">
            <a:extLst>
              <a:ext uri="{FF2B5EF4-FFF2-40B4-BE49-F238E27FC236}">
                <a16:creationId xmlns:a16="http://schemas.microsoft.com/office/drawing/2014/main" id="{77B951EC-2239-3D0F-4100-B37DFAA9DEE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58729" y="2902200"/>
            <a:ext cx="3448942" cy="3470101"/>
          </a:xfrm>
          <a:prstGeom prst="rect">
            <a:avLst/>
          </a:prstGeom>
        </p:spPr>
      </p:pic>
      <p:sp>
        <p:nvSpPr>
          <p:cNvPr id="2" name="TextBox 1">
            <a:extLst>
              <a:ext uri="{FF2B5EF4-FFF2-40B4-BE49-F238E27FC236}">
                <a16:creationId xmlns:a16="http://schemas.microsoft.com/office/drawing/2014/main" id="{54E511EA-39ED-D5B9-CC89-66AB15F2530F}"/>
              </a:ext>
            </a:extLst>
          </p:cNvPr>
          <p:cNvSpPr txBox="1"/>
          <p:nvPr/>
        </p:nvSpPr>
        <p:spPr>
          <a:xfrm>
            <a:off x="2737479" y="214152"/>
            <a:ext cx="6711884"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Best Case Predications</a:t>
            </a:r>
            <a:endParaRPr lang="en-IN" sz="3600" dirty="0"/>
          </a:p>
        </p:txBody>
      </p:sp>
    </p:spTree>
    <p:extLst>
      <p:ext uri="{BB962C8B-B14F-4D97-AF65-F5344CB8AC3E}">
        <p14:creationId xmlns:p14="http://schemas.microsoft.com/office/powerpoint/2010/main" val="8752361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DC107-440D-EFC6-12B1-F14F8BA5EB1E}"/>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CBFA83F-3A56-708F-7572-9BF3338F3C46}"/>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34</a:t>
            </a:fld>
            <a:endParaRPr lang="en-IN" dirty="0"/>
          </a:p>
        </p:txBody>
      </p:sp>
      <p:sp>
        <p:nvSpPr>
          <p:cNvPr id="5" name="Rectangle: Rounded Corners 4">
            <a:extLst>
              <a:ext uri="{FF2B5EF4-FFF2-40B4-BE49-F238E27FC236}">
                <a16:creationId xmlns:a16="http://schemas.microsoft.com/office/drawing/2014/main" id="{B379C6AA-17C8-2A5B-4875-59EC39459B7B}"/>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806680EA-3555-E458-04F9-4337FBC16B50}"/>
              </a:ext>
            </a:extLst>
          </p:cNvPr>
          <p:cNvSpPr txBox="1"/>
          <p:nvPr/>
        </p:nvSpPr>
        <p:spPr>
          <a:xfrm>
            <a:off x="6433469" y="3429000"/>
            <a:ext cx="4692303"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Overall accuracy for RUPA is 73.7%, with individual axis accuracies being 76.7% (X axis), 68.3% (Y axis), and 75.0% (Z axis), while failure rates are 26.7% overall, 23.3% (X), 31.7% (Y), and 25.0% (Z).</a:t>
            </a:r>
          </a:p>
        </p:txBody>
      </p:sp>
      <p:pic>
        <p:nvPicPr>
          <p:cNvPr id="22" name="Picture 2" descr="Amrita Vishwa Vidyapeetham - Wikipedia">
            <a:extLst>
              <a:ext uri="{FF2B5EF4-FFF2-40B4-BE49-F238E27FC236}">
                <a16:creationId xmlns:a16="http://schemas.microsoft.com/office/drawing/2014/main" id="{E4FCF991-0608-5BE7-3E3F-2781D6E6A0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6CE4D0FF-C168-AF64-2FD7-AD83F7DA961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791066" y="1396373"/>
            <a:ext cx="6806938" cy="14211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B2C81EEF-D60C-176A-B437-F8560ABB0F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228" y="3018793"/>
            <a:ext cx="3237359" cy="325696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29578F0C-4DAD-EBDF-5FD8-3DFDE1D80FC9}"/>
              </a:ext>
            </a:extLst>
          </p:cNvPr>
          <p:cNvSpPr txBox="1"/>
          <p:nvPr/>
        </p:nvSpPr>
        <p:spPr>
          <a:xfrm>
            <a:off x="1979629" y="248211"/>
            <a:ext cx="7711126" cy="707886"/>
          </a:xfrm>
          <a:prstGeom prst="rect">
            <a:avLst/>
          </a:prstGeom>
          <a:noFill/>
        </p:spPr>
        <p:txBody>
          <a:bodyPr wrap="square">
            <a:spAutoFit/>
          </a:bodyPr>
          <a:lstStyle/>
          <a:p>
            <a:pPr algn="ctr"/>
            <a:r>
              <a:rPr lang="en-IN" sz="4000" b="1" dirty="0">
                <a:latin typeface="Times New Roman" panose="02020603050405020304" pitchFamily="18" charset="0"/>
                <a:cs typeface="Times New Roman" panose="02020603050405020304" pitchFamily="18" charset="0"/>
              </a:rPr>
              <a:t>Worst Case Predictions </a:t>
            </a:r>
            <a:endParaRPr lang="en-IN" sz="4000" dirty="0"/>
          </a:p>
        </p:txBody>
      </p:sp>
    </p:spTree>
    <p:extLst>
      <p:ext uri="{BB962C8B-B14F-4D97-AF65-F5344CB8AC3E}">
        <p14:creationId xmlns:p14="http://schemas.microsoft.com/office/powerpoint/2010/main" val="41096551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AA8FA-1702-67DA-B945-68BC9F5F16BD}"/>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2F7EADC-494B-8326-B314-9C3EC75294CB}"/>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35</a:t>
            </a:fld>
            <a:endParaRPr lang="en-IN" dirty="0"/>
          </a:p>
        </p:txBody>
      </p:sp>
      <p:sp>
        <p:nvSpPr>
          <p:cNvPr id="5" name="Rectangle: Rounded Corners 4">
            <a:extLst>
              <a:ext uri="{FF2B5EF4-FFF2-40B4-BE49-F238E27FC236}">
                <a16:creationId xmlns:a16="http://schemas.microsoft.com/office/drawing/2014/main" id="{52630BA7-74B6-4A6C-51F6-FE8D3C0DB7AE}"/>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929D0A59-EB5C-9B86-1340-0D620A8AE714}"/>
              </a:ext>
            </a:extLst>
          </p:cNvPr>
          <p:cNvSpPr txBox="1"/>
          <p:nvPr/>
        </p:nvSpPr>
        <p:spPr>
          <a:xfrm>
            <a:off x="6387333" y="3422755"/>
            <a:ext cx="4682877" cy="1477328"/>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Overall accuracy for LTOE is 68.9%, with individual axis accuracies being 71.7% (X axis), 65.0% (Y axis), and 70.0% (Z axis), while failure rates are 31.1% overall, 28.3% (X), 35.0% (Y), and 30.0% (Z).</a:t>
            </a:r>
          </a:p>
        </p:txBody>
      </p:sp>
      <p:pic>
        <p:nvPicPr>
          <p:cNvPr id="22" name="Picture 2" descr="Amrita Vishwa Vidyapeetham - Wikipedia">
            <a:extLst>
              <a:ext uri="{FF2B5EF4-FFF2-40B4-BE49-F238E27FC236}">
                <a16:creationId xmlns:a16="http://schemas.microsoft.com/office/drawing/2014/main" id="{37671B92-6CC6-6E28-C46C-7586A53419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7" name="Content Placeholder 6">
            <a:extLst>
              <a:ext uri="{FF2B5EF4-FFF2-40B4-BE49-F238E27FC236}">
                <a16:creationId xmlns:a16="http://schemas.microsoft.com/office/drawing/2014/main" id="{DC4520B3-6D72-4B28-97EF-5E5CE74806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57183" y="1522226"/>
            <a:ext cx="7217343" cy="1505492"/>
          </a:xfrm>
        </p:spPr>
      </p:pic>
      <p:pic>
        <p:nvPicPr>
          <p:cNvPr id="10" name="Picture 9">
            <a:extLst>
              <a:ext uri="{FF2B5EF4-FFF2-40B4-BE49-F238E27FC236}">
                <a16:creationId xmlns:a16="http://schemas.microsoft.com/office/drawing/2014/main" id="{612E2B3A-9FF5-3A51-2634-BE60330EDA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1790" y="3027719"/>
            <a:ext cx="3308808" cy="3329108"/>
          </a:xfrm>
          <a:prstGeom prst="rect">
            <a:avLst/>
          </a:prstGeom>
        </p:spPr>
      </p:pic>
      <p:sp>
        <p:nvSpPr>
          <p:cNvPr id="2" name="TextBox 1">
            <a:extLst>
              <a:ext uri="{FF2B5EF4-FFF2-40B4-BE49-F238E27FC236}">
                <a16:creationId xmlns:a16="http://schemas.microsoft.com/office/drawing/2014/main" id="{AF6B3571-22AF-A332-5288-3C1CD28574C4}"/>
              </a:ext>
            </a:extLst>
          </p:cNvPr>
          <p:cNvSpPr txBox="1"/>
          <p:nvPr/>
        </p:nvSpPr>
        <p:spPr>
          <a:xfrm>
            <a:off x="1979629" y="248211"/>
            <a:ext cx="7711126" cy="646331"/>
          </a:xfrm>
          <a:prstGeom prst="rect">
            <a:avLst/>
          </a:prstGeom>
          <a:noFill/>
        </p:spPr>
        <p:txBody>
          <a:bodyPr wrap="square">
            <a:spAutoFit/>
          </a:bodyPr>
          <a:lstStyle/>
          <a:p>
            <a:pPr algn="ctr"/>
            <a:r>
              <a:rPr lang="en-IN" sz="3600" b="1" dirty="0">
                <a:latin typeface="Times New Roman" panose="02020603050405020304" pitchFamily="18" charset="0"/>
                <a:cs typeface="Times New Roman" panose="02020603050405020304" pitchFamily="18" charset="0"/>
              </a:rPr>
              <a:t>Worst Case Predictions </a:t>
            </a:r>
            <a:endParaRPr lang="en-IN" sz="3600" dirty="0"/>
          </a:p>
        </p:txBody>
      </p:sp>
    </p:spTree>
    <p:extLst>
      <p:ext uri="{BB962C8B-B14F-4D97-AF65-F5344CB8AC3E}">
        <p14:creationId xmlns:p14="http://schemas.microsoft.com/office/powerpoint/2010/main" val="19868785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29E50-E33F-FB23-AD6D-184BBEF60A29}"/>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BFF5CB9-F6E1-7F6D-C524-1AB1EC367896}"/>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36</a:t>
            </a:fld>
            <a:endParaRPr lang="en-IN" dirty="0"/>
          </a:p>
        </p:txBody>
      </p:sp>
      <p:sp>
        <p:nvSpPr>
          <p:cNvPr id="5" name="Rectangle: Rounded Corners 4">
            <a:extLst>
              <a:ext uri="{FF2B5EF4-FFF2-40B4-BE49-F238E27FC236}">
                <a16:creationId xmlns:a16="http://schemas.microsoft.com/office/drawing/2014/main" id="{93723A72-A681-CC68-17A5-FD1B7CACC244}"/>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867CD57D-0210-5ACA-43F8-6313FF758287}"/>
              </a:ext>
            </a:extLst>
          </p:cNvPr>
          <p:cNvSpPr txBox="1"/>
          <p:nvPr/>
        </p:nvSpPr>
        <p:spPr>
          <a:xfrm>
            <a:off x="6093420" y="3772708"/>
            <a:ext cx="4974210" cy="1754326"/>
          </a:xfrm>
          <a:prstGeom prst="rect">
            <a:avLst/>
          </a:prstGeom>
          <a:noFill/>
        </p:spPr>
        <p:txBody>
          <a:bodyPr wrap="square" rtlCol="0">
            <a:spAutoFit/>
          </a:bodyPr>
          <a:lstStyle/>
          <a:p>
            <a:pPr algn="just"/>
            <a:r>
              <a:rPr lang="en-US" dirty="0">
                <a:latin typeface="Times New Roman" panose="02020603050405020304" pitchFamily="18" charset="0"/>
                <a:cs typeface="Times New Roman" panose="02020603050405020304" pitchFamily="18" charset="0"/>
              </a:rPr>
              <a:t>The overall system achieved a 72% success rate and 28% failure rate across all markers and axes, indicating generally reliable performance with some room for improvement in challenging joint/axis conditions, which directly informs DIRL reward modeling and policy optimization.</a:t>
            </a:r>
          </a:p>
        </p:txBody>
      </p:sp>
      <p:pic>
        <p:nvPicPr>
          <p:cNvPr id="22" name="Picture 2" descr="Amrita Vishwa Vidyapeetham - Wikipedia">
            <a:extLst>
              <a:ext uri="{FF2B5EF4-FFF2-40B4-BE49-F238E27FC236}">
                <a16:creationId xmlns:a16="http://schemas.microsoft.com/office/drawing/2014/main" id="{F42B4D35-0D7D-6500-6E5B-3D2DCDCD17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9E73B0EF-FF8B-A259-3DB0-EF163DC7A37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141" y="1927385"/>
            <a:ext cx="4181709" cy="4351338"/>
          </a:xfrm>
        </p:spPr>
      </p:pic>
      <p:sp>
        <p:nvSpPr>
          <p:cNvPr id="13" name="TextBox 12">
            <a:extLst>
              <a:ext uri="{FF2B5EF4-FFF2-40B4-BE49-F238E27FC236}">
                <a16:creationId xmlns:a16="http://schemas.microsoft.com/office/drawing/2014/main" id="{1C0A9BED-8824-A0AB-B944-83712271AC71}"/>
              </a:ext>
            </a:extLst>
          </p:cNvPr>
          <p:cNvSpPr txBox="1"/>
          <p:nvPr/>
        </p:nvSpPr>
        <p:spPr>
          <a:xfrm>
            <a:off x="4002566" y="357800"/>
            <a:ext cx="4181709" cy="584775"/>
          </a:xfrm>
          <a:prstGeom prst="rect">
            <a:avLst/>
          </a:prstGeom>
          <a:noFill/>
        </p:spPr>
        <p:txBody>
          <a:bodyPr wrap="square">
            <a:spAutoFit/>
          </a:bodyPr>
          <a:lstStyle/>
          <a:p>
            <a:r>
              <a:rPr lang="en-IN" sz="3200" b="1" dirty="0">
                <a:latin typeface="Times New Roman" panose="02020603050405020304" pitchFamily="18" charset="0"/>
                <a:cs typeface="Times New Roman" panose="02020603050405020304" pitchFamily="18" charset="0"/>
              </a:rPr>
              <a:t>Overall Success Rate</a:t>
            </a:r>
            <a:endParaRPr lang="en-IN" sz="3200" dirty="0"/>
          </a:p>
        </p:txBody>
      </p:sp>
      <p:pic>
        <p:nvPicPr>
          <p:cNvPr id="3" name="Picture 2">
            <a:extLst>
              <a:ext uri="{FF2B5EF4-FFF2-40B4-BE49-F238E27FC236}">
                <a16:creationId xmlns:a16="http://schemas.microsoft.com/office/drawing/2014/main" id="{5605F2E4-9E33-4729-8980-C6AB27E962E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08850" y="1973269"/>
            <a:ext cx="3943350" cy="1047750"/>
          </a:xfrm>
          <a:prstGeom prst="rect">
            <a:avLst/>
          </a:prstGeom>
        </p:spPr>
      </p:pic>
    </p:spTree>
    <p:extLst>
      <p:ext uri="{BB962C8B-B14F-4D97-AF65-F5344CB8AC3E}">
        <p14:creationId xmlns:p14="http://schemas.microsoft.com/office/powerpoint/2010/main" val="21994316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A99C31-CBA5-E3B5-613B-05BB78C8EDF7}"/>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2068C5-B53E-868B-6990-A95BE89DCF27}"/>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37</a:t>
            </a:fld>
            <a:endParaRPr lang="en-IN" dirty="0"/>
          </a:p>
        </p:txBody>
      </p:sp>
      <p:sp>
        <p:nvSpPr>
          <p:cNvPr id="5" name="Rectangle: Rounded Corners 4">
            <a:extLst>
              <a:ext uri="{FF2B5EF4-FFF2-40B4-BE49-F238E27FC236}">
                <a16:creationId xmlns:a16="http://schemas.microsoft.com/office/drawing/2014/main" id="{F7C291A0-E19F-5840-424C-20AF78743554}"/>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21" name="TextBox 20">
            <a:extLst>
              <a:ext uri="{FF2B5EF4-FFF2-40B4-BE49-F238E27FC236}">
                <a16:creationId xmlns:a16="http://schemas.microsoft.com/office/drawing/2014/main" id="{2A0B54BF-870D-74D7-AFEA-2520A0107751}"/>
              </a:ext>
            </a:extLst>
          </p:cNvPr>
          <p:cNvSpPr txBox="1"/>
          <p:nvPr/>
        </p:nvSpPr>
        <p:spPr>
          <a:xfrm>
            <a:off x="6033275" y="2516583"/>
            <a:ext cx="4974210" cy="738664"/>
          </a:xfrm>
          <a:prstGeom prst="rect">
            <a:avLst/>
          </a:prstGeom>
          <a:noFill/>
        </p:spPr>
        <p:txBody>
          <a:bodyPr wrap="square" rtlCol="0">
            <a:spAutoFit/>
          </a:bodyPr>
          <a:lstStyle/>
          <a:p>
            <a:pPr marL="342900" indent="-342900">
              <a:buAutoNum type="arabicPeriod"/>
            </a:pPr>
            <a:r>
              <a:rPr lang="en-GB" sz="1400" b="1" dirty="0"/>
              <a:t>Overall System Performance</a:t>
            </a:r>
            <a:endParaRPr lang="en-GB" sz="1400" dirty="0"/>
          </a:p>
          <a:p>
            <a:pPr lvl="1">
              <a:buFont typeface="Arial" panose="020B0604020202020204" pitchFamily="34" charset="0"/>
              <a:buChar char="•"/>
            </a:pPr>
            <a:r>
              <a:rPr lang="en-GB" sz="1400" dirty="0"/>
              <a:t> Marker-based motion capture shows </a:t>
            </a:r>
            <a:r>
              <a:rPr lang="en-GB" sz="1400" b="1" dirty="0"/>
              <a:t>72% mean accuracy</a:t>
            </a:r>
            <a:endParaRPr lang="en-GB" sz="1400" dirty="0"/>
          </a:p>
          <a:p>
            <a:pPr lvl="1">
              <a:buFont typeface="Arial" panose="020B0604020202020204" pitchFamily="34" charset="0"/>
              <a:buChar char="•"/>
            </a:pPr>
            <a:r>
              <a:rPr lang="en-GB" sz="1400" dirty="0"/>
              <a:t> Performs well for </a:t>
            </a:r>
            <a:r>
              <a:rPr lang="en-GB" sz="1400" b="1" dirty="0"/>
              <a:t>core and lower limb movements.</a:t>
            </a:r>
            <a:endParaRPr lang="en-GB" sz="1400" dirty="0"/>
          </a:p>
        </p:txBody>
      </p:sp>
      <p:pic>
        <p:nvPicPr>
          <p:cNvPr id="22" name="Picture 2" descr="Amrita Vishwa Vidyapeetham - Wikipedia">
            <a:extLst>
              <a:ext uri="{FF2B5EF4-FFF2-40B4-BE49-F238E27FC236}">
                <a16:creationId xmlns:a16="http://schemas.microsoft.com/office/drawing/2014/main" id="{F23C9D37-9716-DC7F-7DAB-21914ADD96F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pic>
        <p:nvPicPr>
          <p:cNvPr id="11" name="Content Placeholder 10">
            <a:extLst>
              <a:ext uri="{FF2B5EF4-FFF2-40B4-BE49-F238E27FC236}">
                <a16:creationId xmlns:a16="http://schemas.microsoft.com/office/drawing/2014/main" id="{F5089B6B-0A82-FE6D-99F5-58D999A3662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79141" y="1927385"/>
            <a:ext cx="4181709" cy="4351338"/>
          </a:xfrm>
        </p:spPr>
      </p:pic>
      <p:sp>
        <p:nvSpPr>
          <p:cNvPr id="13" name="TextBox 12">
            <a:extLst>
              <a:ext uri="{FF2B5EF4-FFF2-40B4-BE49-F238E27FC236}">
                <a16:creationId xmlns:a16="http://schemas.microsoft.com/office/drawing/2014/main" id="{A56A9E72-1A78-3F0C-D180-9628FA326626}"/>
              </a:ext>
            </a:extLst>
          </p:cNvPr>
          <p:cNvSpPr txBox="1"/>
          <p:nvPr/>
        </p:nvSpPr>
        <p:spPr>
          <a:xfrm>
            <a:off x="4002566" y="178899"/>
            <a:ext cx="4181709"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Conclusion</a:t>
            </a:r>
            <a:endParaRPr lang="en-IN" sz="3200" dirty="0"/>
          </a:p>
        </p:txBody>
      </p:sp>
      <p:sp>
        <p:nvSpPr>
          <p:cNvPr id="2" name="TextBox 1">
            <a:extLst>
              <a:ext uri="{FF2B5EF4-FFF2-40B4-BE49-F238E27FC236}">
                <a16:creationId xmlns:a16="http://schemas.microsoft.com/office/drawing/2014/main" id="{8A49165E-443E-6091-7D68-90488BD65DBA}"/>
              </a:ext>
            </a:extLst>
          </p:cNvPr>
          <p:cNvSpPr txBox="1"/>
          <p:nvPr/>
        </p:nvSpPr>
        <p:spPr>
          <a:xfrm>
            <a:off x="6093420" y="3540906"/>
            <a:ext cx="4974210" cy="1384995"/>
          </a:xfrm>
          <a:prstGeom prst="rect">
            <a:avLst/>
          </a:prstGeom>
          <a:noFill/>
        </p:spPr>
        <p:txBody>
          <a:bodyPr wrap="square" rtlCol="0">
            <a:spAutoFit/>
          </a:bodyPr>
          <a:lstStyle/>
          <a:p>
            <a:pPr>
              <a:buNone/>
            </a:pPr>
            <a:r>
              <a:rPr lang="en-GB" sz="1400" b="1" dirty="0"/>
              <a:t>2.     Key Limitations Identified</a:t>
            </a:r>
            <a:endParaRPr lang="en-GB" sz="1400" dirty="0"/>
          </a:p>
          <a:p>
            <a:pPr lvl="1">
              <a:buFont typeface="Arial" panose="020B0604020202020204" pitchFamily="34" charset="0"/>
              <a:buChar char="•"/>
            </a:pPr>
            <a:r>
              <a:rPr lang="en-GB" sz="1400" b="1" dirty="0"/>
              <a:t> Upper limb tracking fails</a:t>
            </a:r>
            <a:r>
              <a:rPr lang="en-GB" sz="1400" dirty="0"/>
              <a:t> during high-speed actions like throwing (</a:t>
            </a:r>
            <a:r>
              <a:rPr lang="en-GB" sz="1400" b="1" dirty="0"/>
              <a:t>19% failures</a:t>
            </a:r>
            <a:r>
              <a:rPr lang="en-GB" sz="1400" dirty="0"/>
              <a:t>)</a:t>
            </a:r>
          </a:p>
          <a:p>
            <a:pPr lvl="1">
              <a:buFont typeface="Arial" panose="020B0604020202020204" pitchFamily="34" charset="0"/>
              <a:buChar char="•"/>
            </a:pPr>
            <a:r>
              <a:rPr lang="en-GB" sz="1400" b="1" dirty="0"/>
              <a:t> Foot marker issues</a:t>
            </a:r>
            <a:r>
              <a:rPr lang="en-GB" sz="1400" dirty="0"/>
              <a:t> in swing phase (</a:t>
            </a:r>
            <a:r>
              <a:rPr lang="en-GB" sz="1400" b="1" dirty="0"/>
              <a:t>9% failures</a:t>
            </a:r>
            <a:r>
              <a:rPr lang="en-GB" sz="1400" dirty="0"/>
              <a:t>)</a:t>
            </a:r>
          </a:p>
          <a:p>
            <a:pPr lvl="1">
              <a:buFont typeface="Arial" panose="020B0604020202020204" pitchFamily="34" charset="0"/>
              <a:buChar char="•"/>
            </a:pPr>
            <a:r>
              <a:rPr lang="en-GB" sz="1400" dirty="0"/>
              <a:t> Causes: </a:t>
            </a:r>
            <a:r>
              <a:rPr lang="en-GB" sz="1400" b="1" dirty="0"/>
              <a:t>soft tissue artifacts</a:t>
            </a:r>
            <a:r>
              <a:rPr lang="en-GB" sz="1400" dirty="0"/>
              <a:t>, </a:t>
            </a:r>
            <a:r>
              <a:rPr lang="en-GB" sz="1400" b="1" dirty="0"/>
              <a:t>marker occlusion</a:t>
            </a:r>
            <a:endParaRPr lang="en-GB" sz="1400" dirty="0"/>
          </a:p>
          <a:p>
            <a:pPr algn="just"/>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46009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CFFD59-BB3E-5288-1D5B-1CC43928CFFB}"/>
            </a:ext>
          </a:extLst>
        </p:cNvPr>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3DA364C-68D0-86FC-5692-5F5586D9F223}"/>
              </a:ext>
            </a:extLst>
          </p:cNvPr>
          <p:cNvSpPr>
            <a:spLocks noGrp="1"/>
          </p:cNvSpPr>
          <p:nvPr>
            <p:ph type="sldNum" sz="quarter" idx="12"/>
          </p:nvPr>
        </p:nvSpPr>
        <p:spPr>
          <a:xfrm>
            <a:off x="9187542" y="6278723"/>
            <a:ext cx="2743200" cy="365125"/>
          </a:xfrm>
        </p:spPr>
        <p:txBody>
          <a:bodyPr/>
          <a:lstStyle/>
          <a:p>
            <a:fld id="{841421A0-D20D-4B7B-AFF6-020D552608AF}" type="slidenum">
              <a:rPr lang="en-IN" smtClean="0"/>
              <a:t>38</a:t>
            </a:fld>
            <a:endParaRPr lang="en-IN" dirty="0"/>
          </a:p>
        </p:txBody>
      </p:sp>
      <p:sp>
        <p:nvSpPr>
          <p:cNvPr id="5" name="Rectangle: Rounded Corners 4">
            <a:extLst>
              <a:ext uri="{FF2B5EF4-FFF2-40B4-BE49-F238E27FC236}">
                <a16:creationId xmlns:a16="http://schemas.microsoft.com/office/drawing/2014/main" id="{74A68AE6-3A1E-DA4E-24B2-DADEE8677D45}"/>
              </a:ext>
            </a:extLst>
          </p:cNvPr>
          <p:cNvSpPr/>
          <p:nvPr/>
        </p:nvSpPr>
        <p:spPr>
          <a:xfrm>
            <a:off x="441157" y="1122946"/>
            <a:ext cx="11304529" cy="5354053"/>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22" name="Picture 2" descr="Amrita Vishwa Vidyapeetham - Wikipedia">
            <a:extLst>
              <a:ext uri="{FF2B5EF4-FFF2-40B4-BE49-F238E27FC236}">
                <a16:creationId xmlns:a16="http://schemas.microsoft.com/office/drawing/2014/main" id="{637BC74E-7148-B6C4-0624-8E31D0CF5E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F290AEEA-C110-133E-F40D-0524829FA383}"/>
              </a:ext>
            </a:extLst>
          </p:cNvPr>
          <p:cNvSpPr txBox="1"/>
          <p:nvPr/>
        </p:nvSpPr>
        <p:spPr>
          <a:xfrm>
            <a:off x="4002566" y="357800"/>
            <a:ext cx="4181709" cy="584775"/>
          </a:xfrm>
          <a:prstGeom prst="rect">
            <a:avLst/>
          </a:prstGeom>
          <a:noFill/>
        </p:spPr>
        <p:txBody>
          <a:bodyPr wrap="square">
            <a:spAutoFit/>
          </a:bodyPr>
          <a:lstStyle/>
          <a:p>
            <a:pPr algn="ctr"/>
            <a:r>
              <a:rPr lang="en-IN" sz="3200" b="1" dirty="0">
                <a:latin typeface="Times New Roman" panose="02020603050405020304" pitchFamily="18" charset="0"/>
                <a:cs typeface="Times New Roman" panose="02020603050405020304" pitchFamily="18" charset="0"/>
              </a:rPr>
              <a:t>Future Scope </a:t>
            </a:r>
            <a:endParaRPr lang="en-IN" sz="3200" dirty="0"/>
          </a:p>
        </p:txBody>
      </p:sp>
      <p:sp>
        <p:nvSpPr>
          <p:cNvPr id="3" name="Content Placeholder 2">
            <a:extLst>
              <a:ext uri="{FF2B5EF4-FFF2-40B4-BE49-F238E27FC236}">
                <a16:creationId xmlns:a16="http://schemas.microsoft.com/office/drawing/2014/main" id="{FB0BAF6B-B195-9A72-79F0-12E0CE0F07F8}"/>
              </a:ext>
            </a:extLst>
          </p:cNvPr>
          <p:cNvSpPr>
            <a:spLocks noGrp="1"/>
          </p:cNvSpPr>
          <p:nvPr>
            <p:ph idx="1"/>
          </p:nvPr>
        </p:nvSpPr>
        <p:spPr>
          <a:xfrm>
            <a:off x="838199" y="1825625"/>
            <a:ext cx="10662502" cy="3909429"/>
          </a:xfrm>
        </p:spPr>
        <p:txBody>
          <a:bodyPr/>
          <a:lstStyle/>
          <a:p>
            <a:r>
              <a:rPr lang="en-IN" dirty="0">
                <a:latin typeface="Times New Roman" panose="02020603050405020304" pitchFamily="18" charset="0"/>
                <a:cs typeface="Times New Roman" panose="02020603050405020304" pitchFamily="18" charset="0"/>
              </a:rPr>
              <a:t>We Will be isolating only the throwing along with cases and identify if it improves the accuracy of the DIRL Model.</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will be incorporating a focused biomechanical analysis of significant joints involved in throwing.  </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We will be also trying to get an in-depth analysis of the learnt weights and biases.</a:t>
            </a:r>
          </a:p>
        </p:txBody>
      </p:sp>
    </p:spTree>
    <p:extLst>
      <p:ext uri="{BB962C8B-B14F-4D97-AF65-F5344CB8AC3E}">
        <p14:creationId xmlns:p14="http://schemas.microsoft.com/office/powerpoint/2010/main" val="3331603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490F8B8-5694-B955-86C5-66C25217F8C5}"/>
              </a:ext>
            </a:extLst>
          </p:cNvPr>
          <p:cNvSpPr>
            <a:spLocks noGrp="1"/>
          </p:cNvSpPr>
          <p:nvPr>
            <p:ph idx="1"/>
          </p:nvPr>
        </p:nvSpPr>
        <p:spPr>
          <a:xfrm>
            <a:off x="838200" y="1549098"/>
            <a:ext cx="10515600" cy="4590731"/>
          </a:xfrm>
        </p:spPr>
        <p:txBody>
          <a:bodyPr>
            <a:normAutofit/>
          </a:bodyPr>
          <a:lstStyle/>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pPr marL="457200" indent="-457200">
              <a:buFont typeface="+mj-lt"/>
              <a:buAutoNum type="arabicPeriod"/>
            </a:pPr>
            <a:endParaRPr lang="en-US" sz="20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051184" y="6394714"/>
            <a:ext cx="2743200" cy="365125"/>
          </a:xfrm>
        </p:spPr>
        <p:txBody>
          <a:bodyPr/>
          <a:lstStyle/>
          <a:p>
            <a:fld id="{841421A0-D20D-4B7B-AFF6-020D552608AF}" type="slidenum">
              <a:rPr lang="en-IN" sz="1800" smtClean="0">
                <a:solidFill>
                  <a:schemeClr val="tx1"/>
                </a:solidFill>
              </a:rPr>
              <a:t>39</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84699" y="115909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751114" y="148344"/>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D048293E-D171-7012-E8CE-AFB1919DC921}"/>
              </a:ext>
            </a:extLst>
          </p:cNvPr>
          <p:cNvSpPr txBox="1"/>
          <p:nvPr/>
        </p:nvSpPr>
        <p:spPr>
          <a:xfrm>
            <a:off x="838199" y="1549098"/>
            <a:ext cx="10668001" cy="4801314"/>
          </a:xfrm>
          <a:prstGeom prst="rect">
            <a:avLst/>
          </a:prstGeom>
          <a:noFill/>
        </p:spPr>
        <p:txBody>
          <a:bodyPr wrap="square" rtlCol="0">
            <a:spAutoFit/>
          </a:bodyPr>
          <a:lstStyle/>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Singh, Yogesh, et al. "Dual-motor-task of catching and throwing a ball during overground walking in virtual reality." </a:t>
            </a:r>
            <a:r>
              <a:rPr lang="en-US" b="0" i="1" dirty="0">
                <a:solidFill>
                  <a:srgbClr val="222222"/>
                </a:solidFill>
                <a:effectLst/>
                <a:latin typeface="Times New Roman" panose="02020603050405020304" pitchFamily="18" charset="0"/>
                <a:cs typeface="Times New Roman" panose="02020603050405020304" pitchFamily="18" charset="0"/>
              </a:rPr>
              <a:t>IEEE Transactions on Neural Systems and Rehabilitation Engineering</a:t>
            </a:r>
            <a:r>
              <a:rPr lang="en-US" b="0" i="0" dirty="0">
                <a:solidFill>
                  <a:srgbClr val="222222"/>
                </a:solidFill>
                <a:effectLst/>
                <a:latin typeface="Times New Roman" panose="02020603050405020304" pitchFamily="18" charset="0"/>
                <a:cs typeface="Times New Roman" panose="02020603050405020304" pitchFamily="18" charset="0"/>
              </a:rPr>
              <a:t> 28.7 (2020): 1661-1667.</a:t>
            </a:r>
            <a:endParaRPr lang="en-US"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Singh, Yogesh, Sunil K. Agrawal, and Vineet </a:t>
            </a:r>
            <a:r>
              <a:rPr lang="en-US" b="0" i="0" dirty="0" err="1">
                <a:solidFill>
                  <a:srgbClr val="222222"/>
                </a:solidFill>
                <a:effectLst/>
                <a:latin typeface="Times New Roman" panose="02020603050405020304" pitchFamily="18" charset="0"/>
                <a:cs typeface="Times New Roman" panose="02020603050405020304" pitchFamily="18" charset="0"/>
              </a:rPr>
              <a:t>Vashista</a:t>
            </a:r>
            <a:r>
              <a:rPr lang="en-US" b="0" i="0" dirty="0">
                <a:solidFill>
                  <a:srgbClr val="222222"/>
                </a:solidFill>
                <a:effectLst/>
                <a:latin typeface="Times New Roman" panose="02020603050405020304" pitchFamily="18" charset="0"/>
                <a:cs typeface="Times New Roman" panose="02020603050405020304" pitchFamily="18" charset="0"/>
              </a:rPr>
              <a:t>. "Throwing strategy in a dual-motor-task of aiming at the bullseye while walking in virtual reality." </a:t>
            </a:r>
            <a:r>
              <a:rPr lang="en-US" b="0" i="1" dirty="0">
                <a:solidFill>
                  <a:srgbClr val="222222"/>
                </a:solidFill>
                <a:effectLst/>
                <a:latin typeface="Times New Roman" panose="02020603050405020304" pitchFamily="18" charset="0"/>
                <a:cs typeface="Times New Roman" panose="02020603050405020304" pitchFamily="18" charset="0"/>
              </a:rPr>
              <a:t>IEEE Robotics and Automation Letters</a:t>
            </a:r>
            <a:r>
              <a:rPr lang="en-US" b="0" i="0" dirty="0">
                <a:solidFill>
                  <a:srgbClr val="222222"/>
                </a:solidFill>
                <a:effectLst/>
                <a:latin typeface="Times New Roman" panose="02020603050405020304" pitchFamily="18" charset="0"/>
                <a:cs typeface="Times New Roman" panose="02020603050405020304" pitchFamily="18" charset="0"/>
              </a:rPr>
              <a:t> 7.4 (2022): 9091-9098.</a:t>
            </a:r>
            <a:endParaRPr lang="en-US"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endParaRPr lang="en-US" b="0" i="0" dirty="0">
              <a:solidFill>
                <a:srgbClr val="222222"/>
              </a:solidFill>
              <a:effectLst/>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Wu, </a:t>
            </a:r>
            <a:r>
              <a:rPr lang="en-US" b="0" i="0" dirty="0" err="1">
                <a:solidFill>
                  <a:srgbClr val="222222"/>
                </a:solidFill>
                <a:effectLst/>
                <a:latin typeface="Times New Roman" panose="02020603050405020304" pitchFamily="18" charset="0"/>
                <a:cs typeface="Times New Roman" panose="02020603050405020304" pitchFamily="18" charset="0"/>
              </a:rPr>
              <a:t>Feiyang</a:t>
            </a:r>
            <a:r>
              <a:rPr lang="en-US" b="0" i="0" dirty="0">
                <a:solidFill>
                  <a:srgbClr val="222222"/>
                </a:solidFill>
                <a:effectLst/>
                <a:latin typeface="Times New Roman" panose="02020603050405020304" pitchFamily="18" charset="0"/>
                <a:cs typeface="Times New Roman" panose="02020603050405020304" pitchFamily="18" charset="0"/>
              </a:rPr>
              <a:t>, et al. "Infer and adapt: Bipedal locomotion reward learning from demonstrations via inverse reinforcement learning." </a:t>
            </a:r>
            <a:r>
              <a:rPr lang="en-US" b="0" i="1" dirty="0">
                <a:solidFill>
                  <a:srgbClr val="222222"/>
                </a:solidFill>
                <a:effectLst/>
                <a:latin typeface="Times New Roman" panose="02020603050405020304" pitchFamily="18" charset="0"/>
                <a:cs typeface="Times New Roman" panose="02020603050405020304" pitchFamily="18" charset="0"/>
              </a:rPr>
              <a:t>2024 IEEE International Conference on Robotics and Automation (ICRA)</a:t>
            </a:r>
            <a:r>
              <a:rPr lang="en-US" b="0" i="0" dirty="0">
                <a:solidFill>
                  <a:srgbClr val="222222"/>
                </a:solidFill>
                <a:effectLst/>
                <a:latin typeface="Times New Roman" panose="02020603050405020304" pitchFamily="18" charset="0"/>
                <a:cs typeface="Times New Roman" panose="02020603050405020304" pitchFamily="18" charset="0"/>
              </a:rPr>
              <a:t>. IEEE, 2024.</a:t>
            </a:r>
          </a:p>
          <a:p>
            <a:pPr marL="342900" indent="-342900">
              <a:buFont typeface="+mj-lt"/>
              <a:buAutoNum type="arabicPeriod"/>
            </a:pPr>
            <a:endParaRPr lang="en-US"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Kao, Pei-Chun, and Michaela A. Pierro. "Motor adaptation to cognitive challenges and walking perturbations in healthy young adults." </a:t>
            </a:r>
            <a:r>
              <a:rPr lang="en-US" b="0" i="1" dirty="0">
                <a:solidFill>
                  <a:srgbClr val="222222"/>
                </a:solidFill>
                <a:effectLst/>
                <a:latin typeface="Times New Roman" panose="02020603050405020304" pitchFamily="18" charset="0"/>
                <a:cs typeface="Times New Roman" panose="02020603050405020304" pitchFamily="18" charset="0"/>
              </a:rPr>
              <a:t>Gait &amp; Posture</a:t>
            </a:r>
            <a:r>
              <a:rPr lang="en-US" b="0" i="0" dirty="0">
                <a:solidFill>
                  <a:srgbClr val="222222"/>
                </a:solidFill>
                <a:effectLst/>
                <a:latin typeface="Times New Roman" panose="02020603050405020304" pitchFamily="18" charset="0"/>
                <a:cs typeface="Times New Roman" panose="02020603050405020304" pitchFamily="18" charset="0"/>
              </a:rPr>
              <a:t> 92 (2022): 167-175.</a:t>
            </a:r>
          </a:p>
          <a:p>
            <a:pPr marL="342900" indent="-342900">
              <a:buFont typeface="+mj-lt"/>
              <a:buAutoNum type="arabicPeriod"/>
            </a:pPr>
            <a:endParaRPr lang="en-US" dirty="0">
              <a:solidFill>
                <a:srgbClr val="222222"/>
              </a:solidFill>
              <a:latin typeface="Times New Roman" panose="02020603050405020304" pitchFamily="18" charset="0"/>
              <a:cs typeface="Times New Roman" panose="02020603050405020304" pitchFamily="18" charset="0"/>
            </a:endParaRPr>
          </a:p>
          <a:p>
            <a:pPr marL="342900" indent="-342900">
              <a:buFont typeface="+mj-lt"/>
              <a:buAutoNum type="arabicPeriod"/>
            </a:pPr>
            <a:r>
              <a:rPr lang="en-US" b="0" i="0" dirty="0">
                <a:solidFill>
                  <a:srgbClr val="222222"/>
                </a:solidFill>
                <a:effectLst/>
                <a:latin typeface="Times New Roman" panose="02020603050405020304" pitchFamily="18" charset="0"/>
                <a:cs typeface="Times New Roman" panose="02020603050405020304" pitchFamily="18" charset="0"/>
              </a:rPr>
              <a:t>Hamilton, F., et al. "Walking and talking: an investigation of cognitive—motor dual tasking in multiple sclerosis." </a:t>
            </a:r>
            <a:r>
              <a:rPr lang="en-US" b="0" i="1" dirty="0">
                <a:solidFill>
                  <a:srgbClr val="222222"/>
                </a:solidFill>
                <a:effectLst/>
                <a:latin typeface="Times New Roman" panose="02020603050405020304" pitchFamily="18" charset="0"/>
                <a:cs typeface="Times New Roman" panose="02020603050405020304" pitchFamily="18" charset="0"/>
              </a:rPr>
              <a:t>Multiple Sclerosis Journal</a:t>
            </a:r>
            <a:r>
              <a:rPr lang="en-US" b="0" i="0" dirty="0">
                <a:solidFill>
                  <a:srgbClr val="222222"/>
                </a:solidFill>
                <a:effectLst/>
                <a:latin typeface="Times New Roman" panose="02020603050405020304" pitchFamily="18" charset="0"/>
                <a:cs typeface="Times New Roman" panose="02020603050405020304" pitchFamily="18" charset="0"/>
              </a:rPr>
              <a:t> 15.10 (2009): 1215-1227.</a:t>
            </a:r>
            <a:endParaRPr lang="en-US" b="0" i="0" dirty="0">
              <a:solidFill>
                <a:srgbClr val="222222"/>
              </a:solidFill>
              <a:effectLst/>
              <a:latin typeface="Arial" panose="020B0604020202020204" pitchFamily="34" charset="0"/>
            </a:endParaRPr>
          </a:p>
          <a:p>
            <a:endParaRPr lang="en-US" dirty="0">
              <a:solidFill>
                <a:srgbClr val="222222"/>
              </a:solidFill>
              <a:latin typeface="Arial" panose="020B0604020202020204" pitchFamily="34" charset="0"/>
            </a:endParaRPr>
          </a:p>
          <a:p>
            <a:endParaRPr lang="en-US" dirty="0"/>
          </a:p>
        </p:txBody>
      </p:sp>
      <p:pic>
        <p:nvPicPr>
          <p:cNvPr id="3" name="Picture 2" descr="Amrita Vishwa Vidyapeetham - Wikipedia">
            <a:extLst>
              <a:ext uri="{FF2B5EF4-FFF2-40B4-BE49-F238E27FC236}">
                <a16:creationId xmlns:a16="http://schemas.microsoft.com/office/drawing/2014/main" id="{242152FD-A9E8-EDE1-8971-931E902E62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7830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8B1E98-F6C6-ADBC-8E5E-35C0AD20FEE8}"/>
              </a:ext>
            </a:extLst>
          </p:cNvPr>
          <p:cNvSpPr>
            <a:spLocks noGrp="1"/>
          </p:cNvSpPr>
          <p:nvPr>
            <p:ph type="title"/>
          </p:nvPr>
        </p:nvSpPr>
        <p:spPr>
          <a:xfrm>
            <a:off x="838199" y="91786"/>
            <a:ext cx="10515600" cy="1325563"/>
          </a:xfrm>
        </p:spPr>
        <p:txBody>
          <a:bodyPr>
            <a:normAutofit/>
          </a:bodyPr>
          <a:lstStyle/>
          <a:p>
            <a:r>
              <a:rPr lang="en-IN" sz="3200" b="1" dirty="0">
                <a:latin typeface="Times New Roman" panose="02020603050405020304" pitchFamily="18" charset="0"/>
                <a:cs typeface="Times New Roman" panose="02020603050405020304" pitchFamily="18" charset="0"/>
              </a:rPr>
              <a:t>What is dual tasking…?</a:t>
            </a:r>
          </a:p>
        </p:txBody>
      </p:sp>
      <p:sp>
        <p:nvSpPr>
          <p:cNvPr id="4" name="Slide Number Placeholder 3">
            <a:extLst>
              <a:ext uri="{FF2B5EF4-FFF2-40B4-BE49-F238E27FC236}">
                <a16:creationId xmlns:a16="http://schemas.microsoft.com/office/drawing/2014/main" id="{2150335C-0CDE-2697-56C8-1DCA1C78672B}"/>
              </a:ext>
            </a:extLst>
          </p:cNvPr>
          <p:cNvSpPr>
            <a:spLocks noGrp="1"/>
          </p:cNvSpPr>
          <p:nvPr>
            <p:ph type="sldNum" sz="quarter" idx="12"/>
          </p:nvPr>
        </p:nvSpPr>
        <p:spPr>
          <a:xfrm>
            <a:off x="9089572" y="6452729"/>
            <a:ext cx="2743200" cy="365125"/>
          </a:xfrm>
        </p:spPr>
        <p:txBody>
          <a:bodyPr/>
          <a:lstStyle/>
          <a:p>
            <a:fld id="{841421A0-D20D-4B7B-AFF6-020D552608AF}" type="slidenum">
              <a:rPr lang="en-IN" smtClean="0"/>
              <a:t>4</a:t>
            </a:fld>
            <a:endParaRPr lang="en-IN"/>
          </a:p>
        </p:txBody>
      </p:sp>
      <p:sp>
        <p:nvSpPr>
          <p:cNvPr id="5" name="Rectangle 1">
            <a:extLst>
              <a:ext uri="{FF2B5EF4-FFF2-40B4-BE49-F238E27FC236}">
                <a16:creationId xmlns:a16="http://schemas.microsoft.com/office/drawing/2014/main" id="{C7E1AC4E-9F5B-2D4E-D07E-F6AEC49500D7}"/>
              </a:ext>
            </a:extLst>
          </p:cNvPr>
          <p:cNvSpPr>
            <a:spLocks noGrp="1" noChangeArrowheads="1"/>
          </p:cNvSpPr>
          <p:nvPr>
            <p:ph idx="1"/>
          </p:nvPr>
        </p:nvSpPr>
        <p:spPr bwMode="auto">
          <a:xfrm>
            <a:off x="838200" y="1125260"/>
            <a:ext cx="10515599" cy="4607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As seen in the image, the person is walking while holding a glass of water, requiring the brain to balance movement and grip control simultaneously. </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Dual-task learning is the brain’s ability to manage two actions at once without losing efficiency. </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brain continuously shifts attention between tasks, affecting reaction time, memory, and decision-making. </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concept applies to real-world situations like driving while talking, playing sports, or working on multiple tasks. </a:t>
            </a:r>
          </a:p>
          <a:p>
            <a:pPr algn="just"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project focuses on training AI to understand dual-task performance, enabling machines to model human-like multitasking. </a:t>
            </a:r>
          </a:p>
        </p:txBody>
      </p:sp>
      <p:sp>
        <p:nvSpPr>
          <p:cNvPr id="6" name="Rectangle: Rounded Corners 5">
            <a:extLst>
              <a:ext uri="{FF2B5EF4-FFF2-40B4-BE49-F238E27FC236}">
                <a16:creationId xmlns:a16="http://schemas.microsoft.com/office/drawing/2014/main" id="{93C16B1C-55DA-12A7-0C6E-CF5D54E8288D}"/>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3" name="Picture 2" descr="Amrita Vishwa Vidyapeetham - Wikipedia">
            <a:extLst>
              <a:ext uri="{FF2B5EF4-FFF2-40B4-BE49-F238E27FC236}">
                <a16:creationId xmlns:a16="http://schemas.microsoft.com/office/drawing/2014/main" id="{83492CD1-4741-A4FC-75A0-0B7F5FCA0C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6247479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D7355-41C6-D58C-C724-BD47308895A6}"/>
              </a:ext>
            </a:extLst>
          </p:cNvPr>
          <p:cNvSpPr>
            <a:spLocks noGrp="1"/>
          </p:cNvSpPr>
          <p:nvPr>
            <p:ph type="sldNum" sz="quarter" idx="12"/>
          </p:nvPr>
        </p:nvSpPr>
        <p:spPr>
          <a:xfrm>
            <a:off x="9263743" y="6409304"/>
            <a:ext cx="2743200" cy="365125"/>
          </a:xfrm>
        </p:spPr>
        <p:txBody>
          <a:bodyPr/>
          <a:lstStyle/>
          <a:p>
            <a:fld id="{841421A0-D20D-4B7B-AFF6-020D552608AF}" type="slidenum">
              <a:rPr lang="en-IN" smtClean="0"/>
              <a:t>40</a:t>
            </a:fld>
            <a:endParaRPr lang="en-IN"/>
          </a:p>
        </p:txBody>
      </p:sp>
      <p:sp>
        <p:nvSpPr>
          <p:cNvPr id="3" name="TextBox 2">
            <a:extLst>
              <a:ext uri="{FF2B5EF4-FFF2-40B4-BE49-F238E27FC236}">
                <a16:creationId xmlns:a16="http://schemas.microsoft.com/office/drawing/2014/main" id="{45CE4528-BD8A-4265-EECC-F15AB7BCDF1D}"/>
              </a:ext>
            </a:extLst>
          </p:cNvPr>
          <p:cNvSpPr txBox="1"/>
          <p:nvPr/>
        </p:nvSpPr>
        <p:spPr>
          <a:xfrm>
            <a:off x="3189514" y="2525486"/>
            <a:ext cx="5519057" cy="1569660"/>
          </a:xfrm>
          <a:prstGeom prst="rect">
            <a:avLst/>
          </a:prstGeom>
          <a:noFill/>
        </p:spPr>
        <p:txBody>
          <a:bodyPr wrap="square" rtlCol="0">
            <a:spAutoFit/>
          </a:bodyPr>
          <a:lstStyle/>
          <a:p>
            <a:r>
              <a:rPr lang="en-IN" sz="9600" dirty="0">
                <a:latin typeface="Times New Roman" panose="02020603050405020304" pitchFamily="18" charset="0"/>
                <a:cs typeface="Times New Roman" panose="02020603050405020304" pitchFamily="18" charset="0"/>
              </a:rPr>
              <a:t>Thank you</a:t>
            </a:r>
          </a:p>
        </p:txBody>
      </p:sp>
      <p:sp>
        <p:nvSpPr>
          <p:cNvPr id="6" name="Rectangle: Rounded Corners 5">
            <a:extLst>
              <a:ext uri="{FF2B5EF4-FFF2-40B4-BE49-F238E27FC236}">
                <a16:creationId xmlns:a16="http://schemas.microsoft.com/office/drawing/2014/main" id="{0656CE83-1221-846C-8156-07332E0BB602}"/>
              </a:ext>
            </a:extLst>
          </p:cNvPr>
          <p:cNvSpPr/>
          <p:nvPr/>
        </p:nvSpPr>
        <p:spPr>
          <a:xfrm>
            <a:off x="484699" y="1159096"/>
            <a:ext cx="11293644" cy="525020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pic>
        <p:nvPicPr>
          <p:cNvPr id="7" name="Picture 6" descr="Amrita Vishwa Vidyapeetham - Wikipedia">
            <a:extLst>
              <a:ext uri="{FF2B5EF4-FFF2-40B4-BE49-F238E27FC236}">
                <a16:creationId xmlns:a16="http://schemas.microsoft.com/office/drawing/2014/main" id="{DF863178-7C4E-B5FD-1D5F-FB26624676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83546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241971" y="6381229"/>
            <a:ext cx="2743200" cy="365125"/>
          </a:xfrm>
        </p:spPr>
        <p:txBody>
          <a:bodyPr/>
          <a:lstStyle/>
          <a:p>
            <a:fld id="{841421A0-D20D-4B7B-AFF6-020D552608AF}" type="slidenum">
              <a:rPr lang="en-IN" sz="1800" smtClean="0">
                <a:solidFill>
                  <a:schemeClr val="tx1"/>
                </a:solidFill>
              </a:rPr>
              <a:t>5</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199" y="282915"/>
            <a:ext cx="10515600" cy="65966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endParaRPr lang="en-US" sz="3600" b="1" dirty="0">
              <a:latin typeface="Times New Roman" panose="02020603050405020304" pitchFamily="18" charset="0"/>
              <a:cs typeface="Times New Roman" panose="02020603050405020304" pitchFamily="18" charset="0"/>
            </a:endParaRPr>
          </a:p>
          <a:p>
            <a:r>
              <a:rPr lang="en-US" sz="4500" b="1" dirty="0">
                <a:latin typeface="Times New Roman" panose="02020603050405020304" pitchFamily="18" charset="0"/>
                <a:cs typeface="Times New Roman" panose="02020603050405020304" pitchFamily="18" charset="0"/>
              </a:rPr>
              <a:t>Deep Inverse Reinforcement Learning</a:t>
            </a:r>
            <a:endParaRPr lang="en-IN" sz="45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519FDE-1D2C-BDC5-A451-221FCDD1E1E1}"/>
              </a:ext>
            </a:extLst>
          </p:cNvPr>
          <p:cNvSpPr>
            <a:spLocks noGrp="1" noChangeArrowheads="1"/>
          </p:cNvSpPr>
          <p:nvPr>
            <p:ph idx="1"/>
          </p:nvPr>
        </p:nvSpPr>
        <p:spPr bwMode="auto">
          <a:xfrm>
            <a:off x="968829" y="2071638"/>
            <a:ext cx="10384971" cy="3545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Deep Inverse Reinforcement Learning (DIRL) combines traditional Inverse Reinforcement Learning (IRL) with deep learning techniques to allow an agent to learn a reward function based on expert behavior rather than predefined rewards.</a:t>
            </a: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agent observes expert demonstrations and uses neural networks to infer a reward function, which helps the agent understand the underlying motivations for the expert’s actions.</a:t>
            </a:r>
          </a:p>
          <a:p>
            <a:pPr eaLnBrk="0" fontAlgn="base" hangingPunct="0">
              <a:lnSpc>
                <a:spcPct val="150000"/>
              </a:lnSpc>
              <a:spcBef>
                <a:spcPct val="0"/>
              </a:spcBef>
              <a:spcAft>
                <a:spcPct val="0"/>
              </a:spcAf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After inferring the reward function, the agent can then apply reinforcement learning algorithms to optimize its behavior and improve decision-making in complex environments.</a:t>
            </a:r>
          </a:p>
        </p:txBody>
      </p:sp>
      <p:pic>
        <p:nvPicPr>
          <p:cNvPr id="2" name="Picture 2" descr="Amrita Vishwa Vidyapeetham - Wikipedia">
            <a:extLst>
              <a:ext uri="{FF2B5EF4-FFF2-40B4-BE49-F238E27FC236}">
                <a16:creationId xmlns:a16="http://schemas.microsoft.com/office/drawing/2014/main" id="{C8F6BE1F-143D-3243-DF8B-ACAB32ADF4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30562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B490F8B8-5694-B955-86C5-66C25217F8C5}"/>
              </a:ext>
            </a:extLst>
          </p:cNvPr>
          <p:cNvSpPr>
            <a:spLocks noGrp="1"/>
          </p:cNvSpPr>
          <p:nvPr>
            <p:ph idx="1"/>
          </p:nvPr>
        </p:nvSpPr>
        <p:spPr>
          <a:xfrm>
            <a:off x="838199" y="1926771"/>
            <a:ext cx="10515600" cy="4114799"/>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In dual motor tasks, DIRL helps agents learn complex coordination and cognitive decision-making by observing expert demonstrations. It enables agents to develop cognitive skills such as task prioritization and adjustment in real-time, improving performance with limited feedback.</a:t>
            </a:r>
          </a:p>
          <a:p>
            <a:r>
              <a:rPr lang="en-US" sz="2000" dirty="0">
                <a:latin typeface="Times New Roman" panose="02020603050405020304" pitchFamily="18" charset="0"/>
                <a:cs typeface="Times New Roman" panose="02020603050405020304" pitchFamily="18" charset="0"/>
              </a:rPr>
              <a:t>RL can be applied in this like:</a:t>
            </a:r>
          </a:p>
          <a:p>
            <a:pPr lvl="1">
              <a:lnSpc>
                <a:spcPct val="150000"/>
              </a:lnSpc>
            </a:pPr>
            <a:r>
              <a:rPr lang="en-IN" sz="2000" dirty="0">
                <a:latin typeface="Times New Roman" panose="02020603050405020304" pitchFamily="18" charset="0"/>
                <a:cs typeface="Times New Roman" panose="02020603050405020304" pitchFamily="18" charset="0"/>
              </a:rPr>
              <a:t>DIRL-Based Agent Learning</a:t>
            </a:r>
          </a:p>
          <a:p>
            <a:pPr lvl="1">
              <a:lnSpc>
                <a:spcPct val="150000"/>
              </a:lnSpc>
            </a:pPr>
            <a:r>
              <a:rPr lang="en-IN" sz="2000" dirty="0">
                <a:latin typeface="Times New Roman" panose="02020603050405020304" pitchFamily="18" charset="0"/>
                <a:cs typeface="Times New Roman" panose="02020603050405020304" pitchFamily="18" charset="0"/>
              </a:rPr>
              <a:t>Cognitive Skill Enhancement</a:t>
            </a:r>
          </a:p>
          <a:p>
            <a:pPr lvl="1">
              <a:lnSpc>
                <a:spcPct val="150000"/>
              </a:lnSpc>
            </a:pPr>
            <a:r>
              <a:rPr lang="en-IN" sz="2000" dirty="0">
                <a:latin typeface="Times New Roman" panose="02020603050405020304" pitchFamily="18" charset="0"/>
                <a:cs typeface="Times New Roman" panose="02020603050405020304" pitchFamily="18" charset="0"/>
              </a:rPr>
              <a:t>Dual Motor Task Optimization</a:t>
            </a:r>
          </a:p>
        </p:txBody>
      </p:sp>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165772" y="6378069"/>
            <a:ext cx="2743200" cy="365125"/>
          </a:xfrm>
        </p:spPr>
        <p:txBody>
          <a:bodyPr/>
          <a:lstStyle/>
          <a:p>
            <a:fld id="{841421A0-D20D-4B7B-AFF6-020D552608AF}" type="slidenum">
              <a:rPr lang="en-IN" sz="1800" smtClean="0">
                <a:solidFill>
                  <a:schemeClr val="tx1"/>
                </a:solidFill>
              </a:rPr>
              <a:t>6</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970978" y="156770"/>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800" b="1" dirty="0">
                <a:latin typeface="Times New Roman" panose="02020603050405020304" pitchFamily="18" charset="0"/>
                <a:cs typeface="Times New Roman" panose="02020603050405020304" pitchFamily="18" charset="0"/>
              </a:rPr>
              <a:t>Deep Inverse Reinforcement Learning</a:t>
            </a:r>
            <a:endParaRPr lang="en-IN" sz="2800" b="1" dirty="0">
              <a:latin typeface="Times New Roman" panose="02020603050405020304" pitchFamily="18" charset="0"/>
              <a:cs typeface="Times New Roman" panose="02020603050405020304" pitchFamily="18" charset="0"/>
            </a:endParaRPr>
          </a:p>
        </p:txBody>
      </p:sp>
      <p:pic>
        <p:nvPicPr>
          <p:cNvPr id="2" name="Picture 2" descr="Amrita Vishwa Vidyapeetham - Wikipedia">
            <a:extLst>
              <a:ext uri="{FF2B5EF4-FFF2-40B4-BE49-F238E27FC236}">
                <a16:creationId xmlns:a16="http://schemas.microsoft.com/office/drawing/2014/main" id="{8B423CAB-B7F3-7E2D-432F-742361F6A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99428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FB9A3-3D75-8A51-3B72-32AE8BFAC3B6}"/>
            </a:ext>
          </a:extLst>
        </p:cNvPr>
        <p:cNvGrpSpPr/>
        <p:nvPr/>
      </p:nvGrpSpPr>
      <p:grpSpPr>
        <a:xfrm>
          <a:off x="0" y="0"/>
          <a:ext cx="0" cy="0"/>
          <a:chOff x="0" y="0"/>
          <a:chExt cx="0" cy="0"/>
        </a:xfrm>
      </p:grpSpPr>
      <p:sp>
        <p:nvSpPr>
          <p:cNvPr id="14" name="Content Placeholder 13">
            <a:extLst>
              <a:ext uri="{FF2B5EF4-FFF2-40B4-BE49-F238E27FC236}">
                <a16:creationId xmlns:a16="http://schemas.microsoft.com/office/drawing/2014/main" id="{882EFD14-5F0E-C7E2-B013-642CF3014957}"/>
              </a:ext>
            </a:extLst>
          </p:cNvPr>
          <p:cNvSpPr>
            <a:spLocks noGrp="1"/>
          </p:cNvSpPr>
          <p:nvPr>
            <p:ph idx="1"/>
          </p:nvPr>
        </p:nvSpPr>
        <p:spPr>
          <a:xfrm>
            <a:off x="838200" y="1656474"/>
            <a:ext cx="10515600" cy="4699876"/>
          </a:xfrm>
        </p:spPr>
        <p:txBody>
          <a:bodyPr>
            <a:noAutofit/>
          </a:bodyPr>
          <a:lstStyle/>
          <a:p>
            <a:pPr algn="just">
              <a:lnSpc>
                <a:spcPct val="150000"/>
              </a:lnSpc>
            </a:pPr>
            <a:r>
              <a:rPr lang="en-US" sz="2000" dirty="0">
                <a:latin typeface="Times New Roman" panose="02020603050405020304" pitchFamily="18" charset="0"/>
                <a:cs typeface="Times New Roman" panose="02020603050405020304" pitchFamily="18" charset="0"/>
              </a:rPr>
              <a:t>The objective of this project is to apply Deep Inverse Reinforcement Learning (DIRL) to model human strategies for performing dual tasks that simultaneously challenge motor and cognitive skills.</a:t>
            </a:r>
          </a:p>
          <a:p>
            <a:pPr algn="just">
              <a:lnSpc>
                <a:spcPct val="150000"/>
              </a:lnSpc>
            </a:pPr>
            <a:r>
              <a:rPr lang="en-US" sz="2000" dirty="0">
                <a:latin typeface="Times New Roman" panose="02020603050405020304" pitchFamily="18" charset="0"/>
                <a:cs typeface="Times New Roman" panose="02020603050405020304" pitchFamily="18" charset="0"/>
              </a:rPr>
              <a:t>This project aims to investigate the internal mechanisms humans adopt while dual-tasking to achieve optimized performance under cognitive and motor-demanding conditions.</a:t>
            </a:r>
          </a:p>
          <a:p>
            <a:pPr algn="just">
              <a:lnSpc>
                <a:spcPct val="150000"/>
              </a:lnSpc>
            </a:pPr>
            <a:r>
              <a:rPr lang="en-US" sz="2000" dirty="0">
                <a:latin typeface="Times New Roman" panose="02020603050405020304" pitchFamily="18" charset="0"/>
                <a:cs typeface="Times New Roman" panose="02020603050405020304" pitchFamily="18" charset="0"/>
              </a:rPr>
              <a:t>Furthermore, understanding this model is crucial to analyzing how older adults approach dual-tasking while walking compared to younger individuals. Any deviations between these groups will provide insights for scientifically guided interventions to enhance dual-tasking abilities in older adults.</a:t>
            </a:r>
          </a:p>
        </p:txBody>
      </p:sp>
      <p:sp>
        <p:nvSpPr>
          <p:cNvPr id="6" name="Slide Number Placeholder 8">
            <a:extLst>
              <a:ext uri="{FF2B5EF4-FFF2-40B4-BE49-F238E27FC236}">
                <a16:creationId xmlns:a16="http://schemas.microsoft.com/office/drawing/2014/main" id="{9288E1F8-EF19-9411-1AD9-0F91D40AFB53}"/>
              </a:ext>
            </a:extLst>
          </p:cNvPr>
          <p:cNvSpPr>
            <a:spLocks noGrp="1"/>
          </p:cNvSpPr>
          <p:nvPr>
            <p:ph type="sldNum" sz="quarter" idx="12"/>
          </p:nvPr>
        </p:nvSpPr>
        <p:spPr>
          <a:xfrm>
            <a:off x="9154886" y="6394714"/>
            <a:ext cx="2743200" cy="365125"/>
          </a:xfrm>
        </p:spPr>
        <p:txBody>
          <a:bodyPr/>
          <a:lstStyle/>
          <a:p>
            <a:fld id="{841421A0-D20D-4B7B-AFF6-020D552608AF}" type="slidenum">
              <a:rPr lang="en-IN" sz="1800" smtClean="0">
                <a:solidFill>
                  <a:schemeClr val="tx1"/>
                </a:solidFill>
              </a:rPr>
              <a:t>7</a:t>
            </a:fld>
            <a:endParaRPr lang="en-IN" dirty="0">
              <a:solidFill>
                <a:schemeClr val="tx1"/>
              </a:solidFill>
            </a:endParaRPr>
          </a:p>
        </p:txBody>
      </p:sp>
      <p:sp>
        <p:nvSpPr>
          <p:cNvPr id="4" name="Rectangle: Rounded Corners 3">
            <a:extLst>
              <a:ext uri="{FF2B5EF4-FFF2-40B4-BE49-F238E27FC236}">
                <a16:creationId xmlns:a16="http://schemas.microsoft.com/office/drawing/2014/main" id="{D93B70ED-51A6-785C-8D23-23647B79D542}"/>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55AEF0B4-CA64-FA12-AE94-FFF0A8D92E80}"/>
              </a:ext>
            </a:extLst>
          </p:cNvPr>
          <p:cNvSpPr txBox="1">
            <a:spLocks/>
          </p:cNvSpPr>
          <p:nvPr/>
        </p:nvSpPr>
        <p:spPr>
          <a:xfrm>
            <a:off x="838199" y="253653"/>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pic>
        <p:nvPicPr>
          <p:cNvPr id="2" name="Picture 2" descr="Amrita Vishwa Vidyapeetham - Wikipedia">
            <a:extLst>
              <a:ext uri="{FF2B5EF4-FFF2-40B4-BE49-F238E27FC236}">
                <a16:creationId xmlns:a16="http://schemas.microsoft.com/office/drawing/2014/main" id="{F93B956C-34BC-835C-BD36-E8ED0E75F1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62139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AB117E8F-37EB-535E-CFCF-C77886BEFBBA}"/>
              </a:ext>
            </a:extLst>
          </p:cNvPr>
          <p:cNvSpPr>
            <a:spLocks noGrp="1"/>
          </p:cNvSpPr>
          <p:nvPr>
            <p:ph type="sldNum" sz="quarter" idx="12"/>
          </p:nvPr>
        </p:nvSpPr>
        <p:spPr>
          <a:xfrm>
            <a:off x="9007641" y="6394714"/>
            <a:ext cx="2743200" cy="365125"/>
          </a:xfrm>
        </p:spPr>
        <p:txBody>
          <a:bodyPr/>
          <a:lstStyle/>
          <a:p>
            <a:fld id="{841421A0-D20D-4B7B-AFF6-020D552608AF}" type="slidenum">
              <a:rPr lang="en-IN" sz="1800" smtClean="0">
                <a:solidFill>
                  <a:schemeClr val="tx1"/>
                </a:solidFill>
              </a:rPr>
              <a:t>8</a:t>
            </a:fld>
            <a:endParaRPr lang="en-IN" dirty="0">
              <a:solidFill>
                <a:schemeClr val="tx1"/>
              </a:solidFill>
            </a:endParaRPr>
          </a:p>
        </p:txBody>
      </p:sp>
      <p:sp>
        <p:nvSpPr>
          <p:cNvPr id="4" name="Rectangle: Rounded Corners 3">
            <a:extLst>
              <a:ext uri="{FF2B5EF4-FFF2-40B4-BE49-F238E27FC236}">
                <a16:creationId xmlns:a16="http://schemas.microsoft.com/office/drawing/2014/main" id="{906A2BD4-F585-F412-216C-C4227965E61F}"/>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926F8D9-3047-03C6-D411-C91C478EBE0B}"/>
              </a:ext>
            </a:extLst>
          </p:cNvPr>
          <p:cNvSpPr txBox="1">
            <a:spLocks/>
          </p:cNvSpPr>
          <p:nvPr/>
        </p:nvSpPr>
        <p:spPr>
          <a:xfrm>
            <a:off x="838199" y="269430"/>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3600" b="1" dirty="0">
                <a:latin typeface="Times New Roman" panose="02020603050405020304" pitchFamily="18" charset="0"/>
                <a:cs typeface="Times New Roman" panose="02020603050405020304" pitchFamily="18" charset="0"/>
              </a:rPr>
              <a:t>Major Project Details</a:t>
            </a:r>
            <a:endParaRPr lang="en-IN" sz="3600" b="1" dirty="0">
              <a:latin typeface="Times New Roman" panose="02020603050405020304" pitchFamily="18" charset="0"/>
              <a:cs typeface="Times New Roman" panose="02020603050405020304" pitchFamily="18" charset="0"/>
            </a:endParaRPr>
          </a:p>
        </p:txBody>
      </p:sp>
      <p:sp>
        <p:nvSpPr>
          <p:cNvPr id="2" name="Content Placeholder 13">
            <a:extLst>
              <a:ext uri="{FF2B5EF4-FFF2-40B4-BE49-F238E27FC236}">
                <a16:creationId xmlns:a16="http://schemas.microsoft.com/office/drawing/2014/main" id="{C7EAB234-077A-8B71-72EC-D60D56F23B6F}"/>
              </a:ext>
            </a:extLst>
          </p:cNvPr>
          <p:cNvSpPr txBox="1">
            <a:spLocks/>
          </p:cNvSpPr>
          <p:nvPr/>
        </p:nvSpPr>
        <p:spPr>
          <a:xfrm>
            <a:off x="838199" y="2004034"/>
            <a:ext cx="10515600" cy="45619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2200" b="1" dirty="0">
                <a:latin typeface="Times New Roman" panose="02020603050405020304" pitchFamily="18" charset="0"/>
                <a:cs typeface="Times New Roman" panose="02020603050405020304" pitchFamily="18" charset="0"/>
              </a:rPr>
              <a:t>Problem Statement</a:t>
            </a:r>
          </a:p>
          <a:p>
            <a:pPr marL="0" indent="0" algn="just">
              <a:lnSpc>
                <a:spcPct val="150000"/>
              </a:lnSpc>
              <a:buNone/>
            </a:pPr>
            <a:r>
              <a:rPr lang="en-US" sz="2000" dirty="0">
                <a:latin typeface="Times New Roman" panose="02020603050405020304" pitchFamily="18" charset="0"/>
                <a:cs typeface="Times New Roman" panose="02020603050405020304" pitchFamily="18" charset="0"/>
              </a:rPr>
              <a:t>Training AI to manage cognitive and motor functions simultaneously is challenging due to inefficient learning methods. Traditional Reinforcement Learning (RL) relies on random exploration, leading to slow adaptation, poor sample efficiency, and an inability to prioritize key actions, making it unsuitable for multitasking. This project utilizes Deep Inverse Reinforcement Learning (DIRL) to learn from expert demonstrations, enabling AI to prioritize critical actions, optimize performance, and adapt effectively in complex environments. The current focus is on analyzing how an ideal human performs dual-task learning using DIRL.</a:t>
            </a:r>
            <a:endParaRPr lang="en-IN" sz="2000" dirty="0">
              <a:latin typeface="Times New Roman" panose="02020603050405020304" pitchFamily="18" charset="0"/>
              <a:cs typeface="Times New Roman" panose="02020603050405020304" pitchFamily="18" charset="0"/>
            </a:endParaRPr>
          </a:p>
        </p:txBody>
      </p:sp>
      <p:pic>
        <p:nvPicPr>
          <p:cNvPr id="3" name="Picture 2" descr="Amrita Vishwa Vidyapeetham - Wikipedia">
            <a:extLst>
              <a:ext uri="{FF2B5EF4-FFF2-40B4-BE49-F238E27FC236}">
                <a16:creationId xmlns:a16="http://schemas.microsoft.com/office/drawing/2014/main" id="{9BE43F98-F5AB-5827-49F4-E5B08865A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59006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CEA87F-95DA-B584-FBDE-7EC0A0A0039D}"/>
            </a:ext>
          </a:extLst>
        </p:cNvPr>
        <p:cNvGrpSpPr/>
        <p:nvPr/>
      </p:nvGrpSpPr>
      <p:grpSpPr>
        <a:xfrm>
          <a:off x="0" y="0"/>
          <a:ext cx="0" cy="0"/>
          <a:chOff x="0" y="0"/>
          <a:chExt cx="0" cy="0"/>
        </a:xfrm>
      </p:grpSpPr>
      <p:sp>
        <p:nvSpPr>
          <p:cNvPr id="6" name="Slide Number Placeholder 8">
            <a:extLst>
              <a:ext uri="{FF2B5EF4-FFF2-40B4-BE49-F238E27FC236}">
                <a16:creationId xmlns:a16="http://schemas.microsoft.com/office/drawing/2014/main" id="{6C6F10E4-83C6-AAD3-EEA9-405D40651B03}"/>
              </a:ext>
            </a:extLst>
          </p:cNvPr>
          <p:cNvSpPr>
            <a:spLocks noGrp="1"/>
          </p:cNvSpPr>
          <p:nvPr>
            <p:ph type="sldNum" sz="quarter" idx="12"/>
          </p:nvPr>
        </p:nvSpPr>
        <p:spPr>
          <a:xfrm>
            <a:off x="9198429" y="6356351"/>
            <a:ext cx="2743200" cy="365125"/>
          </a:xfrm>
        </p:spPr>
        <p:txBody>
          <a:bodyPr/>
          <a:lstStyle/>
          <a:p>
            <a:fld id="{841421A0-D20D-4B7B-AFF6-020D552608AF}" type="slidenum">
              <a:rPr lang="en-IN" sz="1800" smtClean="0">
                <a:solidFill>
                  <a:schemeClr val="tx1"/>
                </a:solidFill>
              </a:rPr>
              <a:t>9</a:t>
            </a:fld>
            <a:endParaRPr lang="en-IN" dirty="0">
              <a:solidFill>
                <a:schemeClr val="tx1"/>
              </a:solidFill>
            </a:endParaRPr>
          </a:p>
        </p:txBody>
      </p:sp>
      <p:sp>
        <p:nvSpPr>
          <p:cNvPr id="4" name="Rectangle: Rounded Corners 3">
            <a:extLst>
              <a:ext uri="{FF2B5EF4-FFF2-40B4-BE49-F238E27FC236}">
                <a16:creationId xmlns:a16="http://schemas.microsoft.com/office/drawing/2014/main" id="{194D5734-0361-D5ED-BBB0-67E572AB329A}"/>
              </a:ext>
            </a:extLst>
          </p:cNvPr>
          <p:cNvSpPr/>
          <p:nvPr/>
        </p:nvSpPr>
        <p:spPr>
          <a:xfrm>
            <a:off x="441157" y="1122946"/>
            <a:ext cx="11309685" cy="5443037"/>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IN"/>
          </a:p>
        </p:txBody>
      </p:sp>
      <p:sp>
        <p:nvSpPr>
          <p:cNvPr id="8" name="Title 4">
            <a:extLst>
              <a:ext uri="{FF2B5EF4-FFF2-40B4-BE49-F238E27FC236}">
                <a16:creationId xmlns:a16="http://schemas.microsoft.com/office/drawing/2014/main" id="{219DB2DE-9B87-2B7D-7FB7-06D8D664CEE2}"/>
              </a:ext>
            </a:extLst>
          </p:cNvPr>
          <p:cNvSpPr txBox="1">
            <a:spLocks/>
          </p:cNvSpPr>
          <p:nvPr/>
        </p:nvSpPr>
        <p:spPr>
          <a:xfrm>
            <a:off x="838199" y="141457"/>
            <a:ext cx="10515600" cy="65966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IN" sz="3600" b="1" dirty="0">
                <a:latin typeface="Times New Roman" panose="02020603050405020304" pitchFamily="18" charset="0"/>
                <a:cs typeface="Times New Roman" panose="02020603050405020304" pitchFamily="18" charset="0"/>
              </a:rPr>
              <a:t>Approach to Solve the Problem</a:t>
            </a:r>
          </a:p>
        </p:txBody>
      </p:sp>
      <p:sp>
        <p:nvSpPr>
          <p:cNvPr id="3" name="Content Placeholder 2">
            <a:extLst>
              <a:ext uri="{FF2B5EF4-FFF2-40B4-BE49-F238E27FC236}">
                <a16:creationId xmlns:a16="http://schemas.microsoft.com/office/drawing/2014/main" id="{55D2C043-9423-E686-0333-F9905CBA24C1}"/>
              </a:ext>
            </a:extLst>
          </p:cNvPr>
          <p:cNvSpPr>
            <a:spLocks noGrp="1" noChangeArrowheads="1"/>
          </p:cNvSpPr>
          <p:nvPr>
            <p:ph idx="1"/>
          </p:nvPr>
        </p:nvSpPr>
        <p:spPr bwMode="auto">
          <a:xfrm>
            <a:off x="838200" y="2154603"/>
            <a:ext cx="1059180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eaLnBrk="0" fontAlgn="base" hangingPunct="0">
              <a:lnSpc>
                <a:spcPct val="100000"/>
              </a:lnSpc>
              <a:spcBef>
                <a:spcPct val="0"/>
              </a:spcBef>
              <a:spcAft>
                <a:spcPct val="0"/>
              </a:spcAft>
              <a:buFont typeface="Arial" panose="020B0604020202020204" pitchFamily="34" charset="0"/>
              <a:buNone/>
            </a:pPr>
            <a:r>
              <a:rPr lang="en-GB" sz="2000" dirty="0">
                <a:latin typeface="Times New Roman" panose="02020603050405020304" pitchFamily="18" charset="0"/>
                <a:cs typeface="Times New Roman" panose="02020603050405020304" pitchFamily="18" charset="0"/>
              </a:rPr>
              <a:t>We adopted a multi-phased approach to address our problem statement:</a:t>
            </a:r>
          </a:p>
          <a:p>
            <a:pPr algn="just" eaLnBrk="0" fontAlgn="base" hangingPunct="0">
              <a:lnSpc>
                <a:spcPct val="100000"/>
              </a:lnSpc>
              <a:spcBef>
                <a:spcPct val="0"/>
              </a:spcBef>
              <a:spcAft>
                <a:spcPct val="0"/>
              </a:spcAft>
              <a:buFont typeface="Arial" panose="020B0604020202020204" pitchFamily="34" charset="0"/>
              <a:buNone/>
            </a:pPr>
            <a:endParaRPr lang="en-GB"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Phase 1: Research – Investigated and analysed existing solutions relevant to our problem statement, and the gaps in their research.</a:t>
            </a:r>
          </a:p>
          <a:p>
            <a:pPr algn="just" eaLnBrk="0" fontAlgn="base" hangingPunct="0">
              <a:lnSpc>
                <a:spcPct val="100000"/>
              </a:lnSpc>
              <a:spcBef>
                <a:spcPct val="0"/>
              </a:spcBef>
              <a:spcAft>
                <a:spcPct val="0"/>
              </a:spcAf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Phase 2: Pipeline Formation – Developed a working pipeline by continuously iterating and refining the DIRL pipeline using synthetic data.</a:t>
            </a:r>
          </a:p>
          <a:p>
            <a:pPr algn="just" eaLnBrk="0" fontAlgn="base" hangingPunct="0">
              <a:lnSpc>
                <a:spcPct val="100000"/>
              </a:lnSpc>
              <a:spcBef>
                <a:spcPct val="0"/>
              </a:spcBef>
              <a:spcAft>
                <a:spcPct val="0"/>
              </a:spcAft>
              <a:buFont typeface="Arial" panose="020B0604020202020204" pitchFamily="34" charset="0"/>
              <a:buChar char="•"/>
            </a:pPr>
            <a:endParaRPr lang="en-GB" sz="2000" dirty="0">
              <a:latin typeface="Times New Roman" panose="02020603050405020304" pitchFamily="18" charset="0"/>
              <a:cs typeface="Times New Roman" panose="02020603050405020304" pitchFamily="18" charset="0"/>
            </a:endParaRPr>
          </a:p>
          <a:p>
            <a:pPr algn="just" eaLnBrk="0" fontAlgn="base" hangingPunct="0">
              <a:lnSpc>
                <a:spcPct val="100000"/>
              </a:lnSpc>
              <a:spcBef>
                <a:spcPct val="0"/>
              </a:spcBef>
              <a:spcAft>
                <a:spcPct val="0"/>
              </a:spcAft>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Phase 3: Integration – Substituted synthetic data with real VICON Motion Capture Data to enhance realism and performance.</a:t>
            </a:r>
          </a:p>
        </p:txBody>
      </p:sp>
      <p:pic>
        <p:nvPicPr>
          <p:cNvPr id="2" name="Picture 2" descr="Amrita Vishwa Vidyapeetham - Wikipedia">
            <a:extLst>
              <a:ext uri="{FF2B5EF4-FFF2-40B4-BE49-F238E27FC236}">
                <a16:creationId xmlns:a16="http://schemas.microsoft.com/office/drawing/2014/main" id="{49134BEA-0A22-3594-34E9-0F54FAC981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90514" y="0"/>
            <a:ext cx="1001486" cy="94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1052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10138A479D42D4CB85BBE47B664C421" ma:contentTypeVersion="14" ma:contentTypeDescription="Create a new document." ma:contentTypeScope="" ma:versionID="eb9de504ee3fd77421db93eaee17a5cd">
  <xsd:schema xmlns:xsd="http://www.w3.org/2001/XMLSchema" xmlns:xs="http://www.w3.org/2001/XMLSchema" xmlns:p="http://schemas.microsoft.com/office/2006/metadata/properties" xmlns:ns3="4ca75b90-9c51-45b0-90d0-86d342c91973" xmlns:ns4="b68f695e-9d85-4b15-abd6-682badaab9e4" targetNamespace="http://schemas.microsoft.com/office/2006/metadata/properties" ma:root="true" ma:fieldsID="102ee3a5e37d9ae9372dd0354f379241" ns3:_="" ns4:_="">
    <xsd:import namespace="4ca75b90-9c51-45b0-90d0-86d342c91973"/>
    <xsd:import namespace="b68f695e-9d85-4b15-abd6-682badaab9e4"/>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_activity"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ca75b90-9c51-45b0-90d0-86d342c919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_activity" ma:index="19" nillable="true" ma:displayName="_activity" ma:hidden="true" ma:internalName="_activity">
      <xsd:simpleType>
        <xsd:restriction base="dms:Note"/>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8f695e-9d85-4b15-abd6-682badaab9e4"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ca75b90-9c51-45b0-90d0-86d342c91973" xsi:nil="true"/>
  </documentManagement>
</p:properties>
</file>

<file path=customXml/itemProps1.xml><?xml version="1.0" encoding="utf-8"?>
<ds:datastoreItem xmlns:ds="http://schemas.openxmlformats.org/officeDocument/2006/customXml" ds:itemID="{2FD88A43-3A01-4D12-9F5A-8641F3F23E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ca75b90-9c51-45b0-90d0-86d342c91973"/>
    <ds:schemaRef ds:uri="b68f695e-9d85-4b15-abd6-682badaab9e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57584F-08B9-4D60-A8F5-F75522718903}">
  <ds:schemaRefs>
    <ds:schemaRef ds:uri="http://schemas.microsoft.com/sharepoint/v3/contenttype/forms"/>
  </ds:schemaRefs>
</ds:datastoreItem>
</file>

<file path=customXml/itemProps3.xml><?xml version="1.0" encoding="utf-8"?>
<ds:datastoreItem xmlns:ds="http://schemas.openxmlformats.org/officeDocument/2006/customXml" ds:itemID="{A97CFBCE-EBA7-4D14-B718-E4D5AAFBE04B}">
  <ds:schemaRefs>
    <ds:schemaRef ds:uri="http://schemas.microsoft.com/office/2006/documentManagement/types"/>
    <ds:schemaRef ds:uri="http://www.w3.org/XML/1998/namespace"/>
    <ds:schemaRef ds:uri="http://purl.org/dc/terms/"/>
    <ds:schemaRef ds:uri="http://schemas.microsoft.com/office/2006/metadata/properties"/>
    <ds:schemaRef ds:uri="http://schemas.microsoft.com/office/infopath/2007/PartnerControls"/>
    <ds:schemaRef ds:uri="http://schemas.openxmlformats.org/package/2006/metadata/core-properties"/>
    <ds:schemaRef ds:uri="http://purl.org/dc/elements/1.1/"/>
    <ds:schemaRef ds:uri="b68f695e-9d85-4b15-abd6-682badaab9e4"/>
    <ds:schemaRef ds:uri="4ca75b90-9c51-45b0-90d0-86d342c91973"/>
    <ds:schemaRef ds:uri="http://purl.org/dc/dcmitype/"/>
  </ds:schemaRefs>
</ds:datastoreItem>
</file>

<file path=docProps/app.xml><?xml version="1.0" encoding="utf-8"?>
<Properties xmlns="http://schemas.openxmlformats.org/officeDocument/2006/extended-properties" xmlns:vt="http://schemas.openxmlformats.org/officeDocument/2006/docPropsVTypes">
  <TotalTime>20574</TotalTime>
  <Words>3252</Words>
  <Application>Microsoft Office PowerPoint</Application>
  <PresentationFormat>Widescreen</PresentationFormat>
  <Paragraphs>297</Paragraphs>
  <Slides>40</Slides>
  <Notes>19</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40</vt:i4>
      </vt:variant>
    </vt:vector>
  </HeadingPairs>
  <TitlesOfParts>
    <vt:vector size="45" baseType="lpstr">
      <vt:lpstr>Arial</vt:lpstr>
      <vt:lpstr>Calibri</vt:lpstr>
      <vt:lpstr>Calibri Light</vt:lpstr>
      <vt:lpstr>Times New Roman</vt:lpstr>
      <vt:lpstr>Office Theme</vt:lpstr>
      <vt:lpstr>21AIE495 Project – Approval Presentation  Team ID: 21UG178   Panel No.: 01</vt:lpstr>
      <vt:lpstr>PowerPoint Presentation</vt:lpstr>
      <vt:lpstr>Dual-Task Learning</vt:lpstr>
      <vt:lpstr>What is dual tasking…?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Pipeline Formation</vt:lpstr>
      <vt:lpstr>Pipeline Formation</vt:lpstr>
      <vt:lpstr>System Design for Pipeline Formation</vt:lpstr>
      <vt:lpstr>Pipeline Formation</vt:lpstr>
      <vt:lpstr>PowerPoint Presentation</vt:lpstr>
      <vt:lpstr>PowerPoint Presentation</vt:lpstr>
      <vt:lpstr>PowerPoint Presentation</vt:lpstr>
      <vt:lpstr>PowerPoint Presentation</vt:lpstr>
      <vt:lpstr>PowerPoint Presentation</vt:lpstr>
      <vt:lpstr>Implementation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Reinforcement Learning based optimal sampling to aid minimal supervision based Text Classification 21AIE495 Project Phase 1 – Approval Presentation  Final Team ID: 21UG158   Panel No.:</dc:title>
  <dc:creator>sri harshini</dc:creator>
  <cp:lastModifiedBy>Muppavarapu Sri Harshini</cp:lastModifiedBy>
  <cp:revision>124</cp:revision>
  <dcterms:created xsi:type="dcterms:W3CDTF">2024-08-10T06:57:18Z</dcterms:created>
  <dcterms:modified xsi:type="dcterms:W3CDTF">2025-05-18T03:51:57Z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0x010100510138A479D42D4CB85BBE47B664C421</vt:lpwstr>
  </property>
</Properties>
</file>