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14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9" r:id="rId21"/>
    <p:sldId id="276" r:id="rId22"/>
    <p:sldId id="282" r:id="rId23"/>
    <p:sldId id="280" r:id="rId24"/>
    <p:sldId id="281" r:id="rId25"/>
    <p:sldId id="283" r:id="rId26"/>
    <p:sldId id="284" r:id="rId27"/>
    <p:sldId id="285" r:id="rId28"/>
    <p:sldId id="315" r:id="rId29"/>
    <p:sldId id="286" r:id="rId30"/>
    <p:sldId id="287" r:id="rId31"/>
    <p:sldId id="289" r:id="rId32"/>
    <p:sldId id="290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11" r:id="rId42"/>
    <p:sldId id="301" r:id="rId43"/>
    <p:sldId id="302" r:id="rId44"/>
    <p:sldId id="304" r:id="rId45"/>
    <p:sldId id="305" r:id="rId46"/>
    <p:sldId id="306" r:id="rId47"/>
    <p:sldId id="307" r:id="rId48"/>
    <p:sldId id="303" r:id="rId49"/>
    <p:sldId id="308" r:id="rId50"/>
    <p:sldId id="309" r:id="rId51"/>
    <p:sldId id="310" r:id="rId52"/>
    <p:sldId id="312" r:id="rId53"/>
    <p:sldId id="31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53D"/>
    <a:srgbClr val="C0A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pos="3863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5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7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4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5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8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916E-0291-4359-8EF2-F680C2F10370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8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9310" y="3205145"/>
            <a:ext cx="7736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</a:rPr>
              <a:t>Operation Analytics and Investigating Metric Spike</a:t>
            </a:r>
            <a:endParaRPr lang="en-US" sz="2400" b="1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883" y="2534472"/>
            <a:ext cx="2743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Project 3</a:t>
            </a:r>
            <a:endParaRPr lang="en-IN" sz="4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3023" y="3636924"/>
            <a:ext cx="276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From: Avinash Nayak</a:t>
            </a:r>
            <a:endParaRPr lang="en-IN" sz="20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74767" y="1351817"/>
            <a:ext cx="11207930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0054" y="1347147"/>
            <a:ext cx="114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Insights:-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3928" y="1631324"/>
            <a:ext cx="8487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From the table, we can see that the number of </a:t>
            </a:r>
            <a:r>
              <a:rPr lang="en-IN" b="1" smtClean="0"/>
              <a:t>job</a:t>
            </a:r>
            <a:r>
              <a:rPr lang="en-IN" smtClean="0"/>
              <a:t> </a:t>
            </a:r>
            <a:r>
              <a:rPr lang="en-IN" b="1" smtClean="0"/>
              <a:t>reviews</a:t>
            </a:r>
            <a:r>
              <a:rPr lang="en-IN" smtClean="0"/>
              <a:t> done for </a:t>
            </a:r>
            <a:r>
              <a:rPr lang="en-IN" b="1" smtClean="0"/>
              <a:t>most</a:t>
            </a:r>
            <a:r>
              <a:rPr lang="en-IN" smtClean="0"/>
              <a:t> days of November 2020 was between </a:t>
            </a:r>
            <a:r>
              <a:rPr lang="en-IN" b="1" smtClean="0"/>
              <a:t>30</a:t>
            </a:r>
            <a:r>
              <a:rPr lang="en-IN" smtClean="0"/>
              <a:t> and </a:t>
            </a:r>
            <a:r>
              <a:rPr lang="en-IN" b="1" smtClean="0"/>
              <a:t>45</a:t>
            </a:r>
            <a:r>
              <a:rPr lang="en-IN" smtClean="0"/>
              <a:t>.</a:t>
            </a:r>
            <a:endParaRPr lang="en-IN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From the table, we can observe that the </a:t>
            </a:r>
            <a:r>
              <a:rPr lang="en-IN" b="1" smtClean="0"/>
              <a:t>total time spent </a:t>
            </a:r>
            <a:r>
              <a:rPr lang="en-IN" smtClean="0"/>
              <a:t>for job reviews on </a:t>
            </a:r>
            <a:r>
              <a:rPr lang="en-IN" b="1" smtClean="0"/>
              <a:t>most</a:t>
            </a:r>
            <a:r>
              <a:rPr lang="en-IN" smtClean="0"/>
              <a:t> days  of November 2020 was between </a:t>
            </a:r>
            <a:r>
              <a:rPr lang="en-IN" b="1" smtClean="0"/>
              <a:t>0.9 </a:t>
            </a:r>
            <a:r>
              <a:rPr lang="en-IN" smtClean="0"/>
              <a:t>and </a:t>
            </a:r>
            <a:r>
              <a:rPr lang="en-IN" b="1" smtClean="0"/>
              <a:t>1.4 hours</a:t>
            </a:r>
            <a:r>
              <a:rPr lang="en-IN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From the plot, we cannot observe any particular trend, but </a:t>
            </a:r>
            <a:r>
              <a:rPr lang="en-IN" b="1" smtClean="0"/>
              <a:t>hourly rate of job reviews</a:t>
            </a:r>
            <a:r>
              <a:rPr lang="en-IN" smtClean="0"/>
              <a:t> for each day is between </a:t>
            </a:r>
            <a:r>
              <a:rPr lang="en-IN" b="1" smtClean="0"/>
              <a:t>30 </a:t>
            </a:r>
            <a:r>
              <a:rPr lang="en-IN" smtClean="0"/>
              <a:t>and </a:t>
            </a:r>
            <a:r>
              <a:rPr lang="en-IN" b="1" smtClean="0"/>
              <a:t>42</a:t>
            </a:r>
            <a:r>
              <a:rPr lang="en-IN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From the plot, if we observe the last four days, which were Friday, Saturday, Sunday and Monday, the </a:t>
            </a:r>
            <a:r>
              <a:rPr lang="en-IN" b="1" smtClean="0"/>
              <a:t>low hourly review rate </a:t>
            </a:r>
            <a:r>
              <a:rPr lang="en-IN" smtClean="0"/>
              <a:t>of </a:t>
            </a:r>
            <a:r>
              <a:rPr lang="en-IN" b="1" smtClean="0"/>
              <a:t>Friday</a:t>
            </a:r>
            <a:r>
              <a:rPr lang="en-IN" smtClean="0"/>
              <a:t>, </a:t>
            </a:r>
            <a:r>
              <a:rPr lang="en-IN" b="1" smtClean="0"/>
              <a:t>Saturday</a:t>
            </a:r>
            <a:r>
              <a:rPr lang="en-IN" smtClean="0"/>
              <a:t> and </a:t>
            </a:r>
            <a:r>
              <a:rPr lang="en-IN" b="1" smtClean="0"/>
              <a:t>Sunday</a:t>
            </a:r>
            <a:r>
              <a:rPr lang="en-IN" smtClean="0"/>
              <a:t> can be contributed to </a:t>
            </a:r>
            <a:r>
              <a:rPr lang="en-IN" b="1" smtClean="0"/>
              <a:t>high lethargy </a:t>
            </a:r>
            <a:r>
              <a:rPr lang="en-IN" smtClean="0"/>
              <a:t>of employees due to </a:t>
            </a:r>
            <a:r>
              <a:rPr lang="en-IN" b="1" smtClean="0"/>
              <a:t>weekend</a:t>
            </a:r>
            <a:r>
              <a:rPr lang="en-IN" smtClean="0"/>
              <a:t> time. The </a:t>
            </a:r>
            <a:r>
              <a:rPr lang="en-IN" b="1" smtClean="0"/>
              <a:t>high hourly review rate</a:t>
            </a:r>
            <a:r>
              <a:rPr lang="en-IN" smtClean="0"/>
              <a:t> on </a:t>
            </a:r>
            <a:r>
              <a:rPr lang="en-IN" b="1" smtClean="0"/>
              <a:t>Monday</a:t>
            </a:r>
            <a:r>
              <a:rPr lang="en-IN" smtClean="0"/>
              <a:t> can be contributed to the </a:t>
            </a:r>
            <a:r>
              <a:rPr lang="en-IN" b="1" smtClean="0"/>
              <a:t>last working day </a:t>
            </a:r>
            <a:r>
              <a:rPr lang="en-IN" smtClean="0"/>
              <a:t>of the month and also to the </a:t>
            </a:r>
            <a:r>
              <a:rPr lang="en-IN" b="1" smtClean="0"/>
              <a:t>pile up of job reviews </a:t>
            </a:r>
            <a:r>
              <a:rPr lang="en-IN" smtClean="0"/>
              <a:t>of Friday, Saturday and Sunday.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From the plot, we can observe that the </a:t>
            </a:r>
            <a:r>
              <a:rPr lang="en-IN" b="1" smtClean="0"/>
              <a:t>5 day rolling average</a:t>
            </a:r>
            <a:r>
              <a:rPr lang="en-IN" smtClean="0"/>
              <a:t> (we calculated this metric using pandas library of python programming language) has an </a:t>
            </a:r>
            <a:r>
              <a:rPr lang="en-IN" b="1" smtClean="0"/>
              <a:t>overall slight downward</a:t>
            </a:r>
            <a:r>
              <a:rPr lang="en-IN" smtClean="0"/>
              <a:t> trend. This signifies that the hourly rate of job reviews is slowly decreasing.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4688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26572" y="1753771"/>
            <a:ext cx="11599817" cy="1583788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6389" y="1899437"/>
            <a:ext cx="112471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B</a:t>
            </a:r>
            <a:r>
              <a:rPr lang="en-US" b="1" smtClean="0"/>
              <a:t>. </a:t>
            </a:r>
            <a:r>
              <a:rPr lang="en-IN" b="1"/>
              <a:t>Throughput Analysis</a:t>
            </a:r>
            <a:r>
              <a:rPr lang="en-US" b="1" smtClean="0"/>
              <a:t>: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b="1" smtClean="0"/>
              <a:t>Objective</a:t>
            </a:r>
            <a:r>
              <a:rPr lang="en-US" b="1"/>
              <a:t>:</a:t>
            </a:r>
            <a:r>
              <a:rPr lang="en-US"/>
              <a:t> Calculate the 7-day rolling average of throughput (number of events per second</a:t>
            </a:r>
            <a:r>
              <a:rPr lang="en-US" smtClean="0"/>
              <a:t>).</a:t>
            </a:r>
          </a:p>
          <a:p>
            <a:pPr>
              <a:spcAft>
                <a:spcPts val="600"/>
              </a:spcAft>
            </a:pPr>
            <a:r>
              <a:rPr lang="en-US" b="1" smtClean="0"/>
              <a:t>Task</a:t>
            </a:r>
            <a:r>
              <a:rPr lang="en-US" b="1"/>
              <a:t>:</a:t>
            </a:r>
            <a:r>
              <a:rPr lang="en-US"/>
              <a:t> Write an SQL query to calculate the 7-day rolling average of throughput. Additionally, explain whether you prefer using the daily metric or the 7-day rolling average for throughput, and why.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26572" y="3402873"/>
            <a:ext cx="11599817" cy="3279385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96389" y="3445617"/>
            <a:ext cx="1124712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Query:-</a:t>
            </a:r>
          </a:p>
          <a:p>
            <a:r>
              <a:rPr lang="en-US" sz="1600" smtClean="0"/>
              <a:t>query="""WITH d AS (</a:t>
            </a:r>
          </a:p>
          <a:p>
            <a:r>
              <a:rPr lang="en-US" sz="1600" smtClean="0"/>
              <a:t>	SELECT ds, CAST(COUNT(job_id) AS FLOAT)/CAST(SUM(time_spent) AS FLOAT) AS c_by_s</a:t>
            </a:r>
          </a:p>
          <a:p>
            <a:r>
              <a:rPr lang="en-US" sz="1600" smtClean="0"/>
              <a:t>	FROM cs_1</a:t>
            </a:r>
          </a:p>
          <a:p>
            <a:r>
              <a:rPr lang="en-US" sz="1600" smtClean="0"/>
              <a:t>	WHERE ds BETWEEN \'01-11-2020\' AND \'30-11-2020\'</a:t>
            </a:r>
          </a:p>
          <a:p>
            <a:r>
              <a:rPr lang="en-US" sz="1600" smtClean="0"/>
              <a:t>	GROUP BY 1 )</a:t>
            </a:r>
          </a:p>
          <a:p>
            <a:endParaRPr lang="en-US" sz="1600"/>
          </a:p>
          <a:p>
            <a:r>
              <a:rPr lang="en-US" sz="1600"/>
              <a:t>	</a:t>
            </a:r>
            <a:r>
              <a:rPr lang="en-US" sz="1600" smtClean="0"/>
              <a:t>SELECT ds AS Date, c_by_s AS Job_Rev_PSec_PDy, AVG(c_by_s) OVER(ORDER BY ds ROWS BETWEEN 6 PRECEDING AND 	CURRENT ROW) AS 7_Dy_Roll_Avg </a:t>
            </a:r>
          </a:p>
          <a:p>
            <a:r>
              <a:rPr lang="en-US" sz="1600"/>
              <a:t>	</a:t>
            </a:r>
            <a:r>
              <a:rPr lang="en-US" sz="1600" smtClean="0"/>
              <a:t>FROM d"""</a:t>
            </a:r>
          </a:p>
          <a:p>
            <a:endParaRPr lang="en-US" sz="1600" smtClean="0"/>
          </a:p>
          <a:p>
            <a:r>
              <a:rPr lang="en-US" sz="1600" smtClean="0"/>
              <a:t>df2=pd.read_sql_query(query, conn)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6847641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00891" y="1370698"/>
            <a:ext cx="11142617" cy="5304421"/>
          </a:xfrm>
          <a:prstGeom prst="roundRect">
            <a:avLst>
              <a:gd name="adj" fmla="val 309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79" y="1912424"/>
            <a:ext cx="4255634" cy="4486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1912424"/>
            <a:ext cx="4167051" cy="44862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9425" y="1516966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</p:spTree>
    <p:extLst>
      <p:ext uri="{BB962C8B-B14F-4D97-AF65-F5344CB8AC3E}">
        <p14:creationId xmlns:p14="http://schemas.microsoft.com/office/powerpoint/2010/main" val="40981128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27017" y="1351817"/>
            <a:ext cx="11038114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9425" y="1516966"/>
            <a:ext cx="1002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29" y="1951774"/>
            <a:ext cx="8375921" cy="449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015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27017" y="1351817"/>
            <a:ext cx="11129554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3928" y="1752100"/>
            <a:ext cx="114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Insights:-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0865" y="2310596"/>
            <a:ext cx="8487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From the daily line plot, we cannot observe any particular trend, but </a:t>
            </a:r>
            <a:r>
              <a:rPr lang="en-IN" b="1" smtClean="0"/>
              <a:t>job reviews</a:t>
            </a:r>
            <a:r>
              <a:rPr lang="en-IN" smtClean="0"/>
              <a:t> </a:t>
            </a:r>
            <a:r>
              <a:rPr lang="en-IN" b="1" smtClean="0"/>
              <a:t>per second</a:t>
            </a:r>
            <a:r>
              <a:rPr lang="en-IN" smtClean="0"/>
              <a:t> for each day is between </a:t>
            </a:r>
            <a:r>
              <a:rPr lang="en-IN" b="1" smtClean="0"/>
              <a:t>0.008 </a:t>
            </a:r>
            <a:r>
              <a:rPr lang="en-IN" smtClean="0"/>
              <a:t>and </a:t>
            </a:r>
            <a:r>
              <a:rPr lang="en-IN" b="1" smtClean="0"/>
              <a:t>0.012</a:t>
            </a:r>
            <a:r>
              <a:rPr lang="en-IN" smtClean="0"/>
              <a:t>. 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From the 7-day rolling average plot, we can observe that the </a:t>
            </a:r>
            <a:r>
              <a:rPr lang="en-IN" b="1" smtClean="0"/>
              <a:t>7 day rolling average</a:t>
            </a:r>
            <a:r>
              <a:rPr lang="en-IN" smtClean="0"/>
              <a:t> has an </a:t>
            </a:r>
            <a:r>
              <a:rPr lang="en-IN" b="1" smtClean="0"/>
              <a:t>overall slight downward</a:t>
            </a:r>
            <a:r>
              <a:rPr lang="en-IN" smtClean="0"/>
              <a:t> trend. This signifies that the rate of job reviews is slowly decreasing.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We should prefer the </a:t>
            </a:r>
            <a:r>
              <a:rPr lang="en-US" b="1" smtClean="0"/>
              <a:t>7-Day Rolling Average </a:t>
            </a:r>
            <a:r>
              <a:rPr lang="en-US" smtClean="0"/>
              <a:t>over daily metric for thoroughput. The reason being daily metrics can go up or down on a daily basis for </a:t>
            </a:r>
            <a:r>
              <a:rPr lang="en-US" b="1" smtClean="0"/>
              <a:t>factors that cannot be controlled by the organizations</a:t>
            </a:r>
            <a:r>
              <a:rPr lang="en-US" smtClean="0"/>
              <a:t> like seasonality, major events etc. Sudden spikes caused by these factors can give a </a:t>
            </a:r>
            <a:r>
              <a:rPr lang="en-US" b="1" smtClean="0"/>
              <a:t>false signal</a:t>
            </a:r>
            <a:r>
              <a:rPr lang="en-US" smtClean="0"/>
              <a:t> which can prompt the organization to take steps which may </a:t>
            </a:r>
            <a:r>
              <a:rPr lang="en-US" b="1" smtClean="0"/>
              <a:t>prove to be harmful</a:t>
            </a:r>
            <a:r>
              <a:rPr lang="en-US" smtClean="0"/>
              <a:t>. So to get a real sense of the thoroughput data, we should use the 7-day rolling average as they are </a:t>
            </a:r>
            <a:r>
              <a:rPr lang="en-US" b="1" smtClean="0"/>
              <a:t>very less impacted </a:t>
            </a:r>
            <a:r>
              <a:rPr lang="en-US" smtClean="0"/>
              <a:t>by above mentioned factors and can </a:t>
            </a:r>
            <a:r>
              <a:rPr lang="en-US" b="1" smtClean="0"/>
              <a:t>give a realistic sense </a:t>
            </a:r>
            <a:r>
              <a:rPr lang="en-US" smtClean="0"/>
              <a:t>of the data.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23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26572" y="1753771"/>
            <a:ext cx="11599817" cy="1583788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6389" y="2003941"/>
            <a:ext cx="1124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C</a:t>
            </a:r>
            <a:r>
              <a:rPr lang="en-US" b="1" smtClean="0"/>
              <a:t>. </a:t>
            </a:r>
            <a:r>
              <a:rPr lang="en-IN" b="1"/>
              <a:t>Language Share Analysis</a:t>
            </a:r>
            <a:r>
              <a:rPr lang="en-US" b="1" smtClean="0"/>
              <a:t>: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b="1" smtClean="0"/>
              <a:t>Objective</a:t>
            </a:r>
            <a:r>
              <a:rPr lang="en-US" b="1"/>
              <a:t>:</a:t>
            </a:r>
            <a:r>
              <a:rPr lang="en-US"/>
              <a:t> Calculate the percentage share of each language in the last 30 days</a:t>
            </a:r>
            <a:r>
              <a:rPr lang="en-US" smtClean="0"/>
              <a:t>.</a:t>
            </a:r>
          </a:p>
          <a:p>
            <a:pPr>
              <a:spcAft>
                <a:spcPts val="600"/>
              </a:spcAft>
            </a:pPr>
            <a:r>
              <a:rPr lang="en-US" b="1" smtClean="0"/>
              <a:t>Task</a:t>
            </a:r>
            <a:r>
              <a:rPr lang="en-US" b="1"/>
              <a:t>:</a:t>
            </a:r>
            <a:r>
              <a:rPr lang="en-US"/>
              <a:t> Write an SQL query to calculate the percentage share of each language over the last 30 days.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26572" y="3402873"/>
            <a:ext cx="11599817" cy="3279385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96389" y="3458680"/>
            <a:ext cx="1124712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Query:-</a:t>
            </a:r>
          </a:p>
          <a:p>
            <a:r>
              <a:rPr lang="en-US" sz="1600"/>
              <a:t>query="""WITH d AS </a:t>
            </a:r>
            <a:r>
              <a:rPr lang="en-US" sz="1600" smtClean="0"/>
              <a:t>(</a:t>
            </a:r>
          </a:p>
          <a:p>
            <a:r>
              <a:rPr lang="en-US" sz="1600"/>
              <a:t>	</a:t>
            </a:r>
            <a:r>
              <a:rPr lang="en-US" sz="1600" smtClean="0"/>
              <a:t>SELECT </a:t>
            </a:r>
            <a:r>
              <a:rPr lang="en-US" sz="1600"/>
              <a:t>language, COUNT(language) AS cnt</a:t>
            </a:r>
          </a:p>
          <a:p>
            <a:r>
              <a:rPr lang="en-US" sz="1600" smtClean="0"/>
              <a:t>	FROM </a:t>
            </a:r>
            <a:r>
              <a:rPr lang="en-US" sz="1600"/>
              <a:t>cs_1 </a:t>
            </a:r>
          </a:p>
          <a:p>
            <a:r>
              <a:rPr lang="en-US" sz="1600"/>
              <a:t>	WHERE ds BETWEEN \'01-11-2020\' AND \'30-11-2020\'</a:t>
            </a:r>
          </a:p>
          <a:p>
            <a:r>
              <a:rPr lang="en-US" sz="1600" smtClean="0"/>
              <a:t>	GROUP </a:t>
            </a:r>
            <a:r>
              <a:rPr lang="en-US" sz="1600"/>
              <a:t>BY language )</a:t>
            </a:r>
          </a:p>
          <a:p>
            <a:r>
              <a:rPr lang="en-US" sz="1600"/>
              <a:t>        </a:t>
            </a:r>
          </a:p>
          <a:p>
            <a:r>
              <a:rPr lang="en-US" sz="1600" smtClean="0"/>
              <a:t>	SELECT </a:t>
            </a:r>
            <a:r>
              <a:rPr lang="en-US" sz="1600"/>
              <a:t>language AS Language, cnt AS Tot_Cnt_Lang, ROUND((100*cnt/SUM(cnt) OVER</a:t>
            </a:r>
            <a:r>
              <a:rPr lang="en-US" sz="1600" smtClean="0"/>
              <a:t>()), 2</a:t>
            </a:r>
            <a:r>
              <a:rPr lang="en-US" sz="1600"/>
              <a:t>) AS Perc_Share_Lang </a:t>
            </a:r>
          </a:p>
          <a:p>
            <a:r>
              <a:rPr lang="en-US" sz="1600" smtClean="0"/>
              <a:t>	FROM </a:t>
            </a:r>
            <a:r>
              <a:rPr lang="en-US" sz="1600"/>
              <a:t>d </a:t>
            </a:r>
          </a:p>
          <a:p>
            <a:r>
              <a:rPr lang="en-US" sz="1600" smtClean="0"/>
              <a:t>	ORDER </a:t>
            </a:r>
            <a:r>
              <a:rPr lang="en-US" sz="1600"/>
              <a:t>BY Perc_Share_Lang DESC"""</a:t>
            </a:r>
          </a:p>
          <a:p>
            <a:endParaRPr lang="en-US" sz="1600"/>
          </a:p>
          <a:p>
            <a:r>
              <a:rPr lang="en-US" sz="1600"/>
              <a:t>df3=pd.read_sql_query(query, conn)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5050795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00892" y="1370698"/>
            <a:ext cx="11038114" cy="5304421"/>
          </a:xfrm>
          <a:prstGeom prst="roundRect">
            <a:avLst>
              <a:gd name="adj" fmla="val 309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50" y="1968969"/>
            <a:ext cx="7821792" cy="436831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2119060" y="1516966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</p:spTree>
    <p:extLst>
      <p:ext uri="{BB962C8B-B14F-4D97-AF65-F5344CB8AC3E}">
        <p14:creationId xmlns:p14="http://schemas.microsoft.com/office/powerpoint/2010/main" val="39140805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74767" y="1351817"/>
            <a:ext cx="11142616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43356" y="1485601"/>
            <a:ext cx="1002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23" y="1951774"/>
            <a:ext cx="4350163" cy="449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3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22515" y="1351817"/>
            <a:ext cx="11168742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3928" y="2509743"/>
            <a:ext cx="114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Insights:-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0865" y="3068239"/>
            <a:ext cx="8487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From the table and the plot, we can observe that </a:t>
            </a:r>
            <a:r>
              <a:rPr lang="en-US" b="1" smtClean="0"/>
              <a:t>Arabic</a:t>
            </a:r>
            <a:r>
              <a:rPr lang="en-US" smtClean="0"/>
              <a:t> language is the most used language with percentage share of </a:t>
            </a:r>
            <a:r>
              <a:rPr lang="en-US" b="1" smtClean="0"/>
              <a:t>18.17%</a:t>
            </a:r>
            <a:r>
              <a:rPr lang="en-US" smtClean="0"/>
              <a:t> followed by </a:t>
            </a:r>
            <a:r>
              <a:rPr lang="en-US" b="1" smtClean="0"/>
              <a:t>English</a:t>
            </a:r>
            <a:r>
              <a:rPr lang="en-US" smtClean="0"/>
              <a:t> with </a:t>
            </a:r>
            <a:r>
              <a:rPr lang="en-US" b="1" smtClean="0"/>
              <a:t>16.99%</a:t>
            </a:r>
            <a:r>
              <a:rPr lang="en-US" smtClean="0"/>
              <a:t> and </a:t>
            </a:r>
            <a:r>
              <a:rPr lang="en-US" b="1" smtClean="0"/>
              <a:t>Hindi</a:t>
            </a:r>
            <a:r>
              <a:rPr lang="en-US" smtClean="0"/>
              <a:t> with </a:t>
            </a:r>
            <a:r>
              <a:rPr lang="en-US" b="1" smtClean="0"/>
              <a:t>16.71%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Although Arabic is the most used language, the percentage share of languages is </a:t>
            </a:r>
            <a:r>
              <a:rPr lang="en-US" b="1" smtClean="0"/>
              <a:t>not skewed </a:t>
            </a:r>
            <a:r>
              <a:rPr lang="en-US" smtClean="0"/>
              <a:t>in any one language’s favour.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942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26572" y="1753771"/>
            <a:ext cx="11599817" cy="1583788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6389" y="2003941"/>
            <a:ext cx="1124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D</a:t>
            </a:r>
            <a:r>
              <a:rPr lang="en-US" b="1" smtClean="0"/>
              <a:t>. </a:t>
            </a:r>
            <a:r>
              <a:rPr lang="en-IN" b="1"/>
              <a:t>Duplicate Rows Detection</a:t>
            </a:r>
            <a:r>
              <a:rPr lang="en-US" b="1" smtClean="0"/>
              <a:t>: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b="1" smtClean="0"/>
              <a:t>Objective</a:t>
            </a:r>
            <a:r>
              <a:rPr lang="en-US" b="1"/>
              <a:t>:</a:t>
            </a:r>
            <a:r>
              <a:rPr lang="en-US"/>
              <a:t>  Identify duplicate rows in the data.</a:t>
            </a:r>
            <a:endParaRPr lang="en-US" smtClean="0"/>
          </a:p>
          <a:p>
            <a:pPr>
              <a:spcAft>
                <a:spcPts val="600"/>
              </a:spcAft>
            </a:pPr>
            <a:r>
              <a:rPr lang="en-US" b="1" smtClean="0"/>
              <a:t>Task</a:t>
            </a:r>
            <a:r>
              <a:rPr lang="en-US" b="1"/>
              <a:t>:</a:t>
            </a:r>
            <a:r>
              <a:rPr lang="en-US"/>
              <a:t> Write an SQL query to display duplicate rows from the job_data table.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26572" y="3402873"/>
            <a:ext cx="11599817" cy="3279385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96389" y="3706873"/>
            <a:ext cx="55901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Query:-</a:t>
            </a:r>
          </a:p>
          <a:p>
            <a:pPr>
              <a:spcAft>
                <a:spcPts val="600"/>
              </a:spcAft>
            </a:pPr>
            <a:r>
              <a:rPr lang="en-US" sz="1600" b="1" smtClean="0"/>
              <a:t>&gt;&gt; </a:t>
            </a:r>
            <a:r>
              <a:rPr lang="en-US" sz="1600" smtClean="0"/>
              <a:t>First we will check whether there are rows which are entirely duplicate.</a:t>
            </a:r>
          </a:p>
          <a:p>
            <a:r>
              <a:rPr lang="en-US" sz="1600"/>
              <a:t>query="""SELECT * </a:t>
            </a:r>
            <a:endParaRPr lang="en-US" sz="1600" smtClean="0"/>
          </a:p>
          <a:p>
            <a:r>
              <a:rPr lang="en-US" sz="1600"/>
              <a:t>	</a:t>
            </a:r>
            <a:r>
              <a:rPr lang="en-US" sz="1600" smtClean="0"/>
              <a:t>FROM </a:t>
            </a:r>
            <a:r>
              <a:rPr lang="en-US" sz="1600"/>
              <a:t>cs_1 </a:t>
            </a:r>
          </a:p>
          <a:p>
            <a:r>
              <a:rPr lang="en-US" sz="1600" smtClean="0"/>
              <a:t>	GROUP </a:t>
            </a:r>
            <a:r>
              <a:rPr lang="en-US" sz="1600"/>
              <a:t>BY ds, job_id, actor_id, event, language, </a:t>
            </a:r>
            <a:r>
              <a:rPr lang="en-US" sz="1600" smtClean="0"/>
              <a:t>	time_spent</a:t>
            </a:r>
            <a:r>
              <a:rPr lang="en-US" sz="1600"/>
              <a:t>, org </a:t>
            </a:r>
          </a:p>
          <a:p>
            <a:r>
              <a:rPr lang="en-US" sz="1600" smtClean="0"/>
              <a:t>	HAVING </a:t>
            </a:r>
            <a:r>
              <a:rPr lang="en-US" sz="1600"/>
              <a:t>COUNT(*)&gt;1"""</a:t>
            </a:r>
          </a:p>
          <a:p>
            <a:endParaRPr lang="en-US" sz="1600"/>
          </a:p>
          <a:p>
            <a:r>
              <a:rPr lang="en-US" sz="1600"/>
              <a:t>df4a=pd.read_sql_query(query, conn)</a:t>
            </a:r>
            <a:endParaRPr lang="en-US" sz="1600" b="1"/>
          </a:p>
        </p:txBody>
      </p:sp>
      <p:sp>
        <p:nvSpPr>
          <p:cNvPr id="9" name="Rectangle 8"/>
          <p:cNvSpPr/>
          <p:nvPr/>
        </p:nvSpPr>
        <p:spPr>
          <a:xfrm>
            <a:off x="6302330" y="3706873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97" y="4089267"/>
            <a:ext cx="5290742" cy="6250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02330" y="4884090"/>
            <a:ext cx="114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Insights:-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9897" y="5315467"/>
            <a:ext cx="529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All the rows are unique when considered in its entirety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351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/>
          <p:cNvSpPr/>
          <p:nvPr/>
        </p:nvSpPr>
        <p:spPr>
          <a:xfrm rot="16200000">
            <a:off x="658992" y="1039178"/>
            <a:ext cx="5245605" cy="5701440"/>
          </a:xfrm>
          <a:prstGeom prst="round2SameRect">
            <a:avLst>
              <a:gd name="adj1" fmla="val 5284"/>
              <a:gd name="adj2" fmla="val 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6360431" y="1039180"/>
            <a:ext cx="5245603" cy="5701438"/>
          </a:xfrm>
          <a:prstGeom prst="round2SameRect">
            <a:avLst>
              <a:gd name="adj1" fmla="val 5284"/>
              <a:gd name="adj2" fmla="val 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33749" y="992777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3713" y="470265"/>
            <a:ext cx="365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Project Description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" y="1476104"/>
            <a:ext cx="54924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This Project is about understanding the working of Operational Analytics of an organization that helps them identify areas which need improvements.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It also involves investigating Metric Spikes which can explain sudden rise or drop in key metrics.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These analysis are to be done using Data Analytics tools and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As a Lead Data Analyst in Microsoft, we received datasets and queries from various departments and we are required to provide insights to those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To do this, we will use SQL to extract and filter data from the datasets provided and analyse them to get the required insights.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94"/>
          <a:stretch/>
        </p:blipFill>
        <p:spPr>
          <a:xfrm>
            <a:off x="6309360" y="1602508"/>
            <a:ext cx="5313090" cy="423977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0198599" y="6532192"/>
            <a:ext cx="1423851" cy="24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smtClean="0"/>
              <a:t>Image Source: Google Images</a:t>
            </a:r>
            <a:endParaRPr lang="en-IN" sz="800"/>
          </a:p>
        </p:txBody>
      </p:sp>
    </p:spTree>
    <p:extLst>
      <p:ext uri="{BB962C8B-B14F-4D97-AF65-F5344CB8AC3E}">
        <p14:creationId xmlns:p14="http://schemas.microsoft.com/office/powerpoint/2010/main" val="2676092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26572" y="1753771"/>
            <a:ext cx="11599817" cy="1583788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6389" y="2003941"/>
            <a:ext cx="1124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D</a:t>
            </a:r>
            <a:r>
              <a:rPr lang="en-US" b="1" smtClean="0"/>
              <a:t>. </a:t>
            </a:r>
            <a:r>
              <a:rPr lang="en-IN" b="1"/>
              <a:t>Duplicate Rows Detection</a:t>
            </a:r>
            <a:r>
              <a:rPr lang="en-US" b="1" smtClean="0"/>
              <a:t>: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b="1" smtClean="0"/>
              <a:t>Objective</a:t>
            </a:r>
            <a:r>
              <a:rPr lang="en-US" b="1"/>
              <a:t>:</a:t>
            </a:r>
            <a:r>
              <a:rPr lang="en-US"/>
              <a:t>  Identify duplicate rows in the data.</a:t>
            </a:r>
            <a:endParaRPr lang="en-US" smtClean="0"/>
          </a:p>
          <a:p>
            <a:pPr>
              <a:spcAft>
                <a:spcPts val="600"/>
              </a:spcAft>
            </a:pPr>
            <a:r>
              <a:rPr lang="en-US" b="1" smtClean="0"/>
              <a:t>Task</a:t>
            </a:r>
            <a:r>
              <a:rPr lang="en-US" b="1"/>
              <a:t>:</a:t>
            </a:r>
            <a:r>
              <a:rPr lang="en-US"/>
              <a:t> Write an SQL query to display duplicate rows from the job_data table.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26572" y="3402873"/>
            <a:ext cx="11599817" cy="3279385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96389" y="3750742"/>
            <a:ext cx="112471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Query:-</a:t>
            </a:r>
          </a:p>
          <a:p>
            <a:pPr>
              <a:spcAft>
                <a:spcPts val="600"/>
              </a:spcAft>
            </a:pPr>
            <a:r>
              <a:rPr lang="en-US" sz="1600" b="1" smtClean="0"/>
              <a:t>&gt;&gt; </a:t>
            </a:r>
            <a:r>
              <a:rPr lang="en-US" sz="1600" smtClean="0"/>
              <a:t>Second we will check whether there are rows which have duplicate </a:t>
            </a:r>
            <a:r>
              <a:rPr lang="en-US" sz="1600" b="1" smtClean="0"/>
              <a:t>job_id</a:t>
            </a:r>
            <a:r>
              <a:rPr lang="en-US" sz="1600" smtClean="0"/>
              <a:t> values. The below query gives all the </a:t>
            </a:r>
            <a:r>
              <a:rPr lang="en-US" sz="1600" b="1" smtClean="0"/>
              <a:t>job_id</a:t>
            </a:r>
            <a:r>
              <a:rPr lang="en-US" sz="1600" smtClean="0"/>
              <a:t>s with duplicate entries along with their counts.</a:t>
            </a:r>
          </a:p>
          <a:p>
            <a:r>
              <a:rPr lang="en-US" sz="1600"/>
              <a:t>query1a="""SELECT job_id, COUNT(job_id) AS Cnt_JID FROM cs_1 </a:t>
            </a:r>
          </a:p>
          <a:p>
            <a:r>
              <a:rPr lang="en-US" sz="1600" smtClean="0"/>
              <a:t>	GROUP </a:t>
            </a:r>
            <a:r>
              <a:rPr lang="en-US" sz="1600"/>
              <a:t>BY job_id </a:t>
            </a:r>
          </a:p>
          <a:p>
            <a:r>
              <a:rPr lang="en-US" sz="1600" smtClean="0"/>
              <a:t>	HAVING </a:t>
            </a:r>
            <a:r>
              <a:rPr lang="en-US" sz="1600"/>
              <a:t>Cnt_JID&gt;1</a:t>
            </a:r>
          </a:p>
          <a:p>
            <a:r>
              <a:rPr lang="en-US" sz="1600" smtClean="0"/>
              <a:t>	ORDER </a:t>
            </a:r>
            <a:r>
              <a:rPr lang="en-US" sz="1600"/>
              <a:t>BY job_id"""</a:t>
            </a:r>
          </a:p>
          <a:p>
            <a:endParaRPr lang="en-US" sz="1600"/>
          </a:p>
          <a:p>
            <a:r>
              <a:rPr lang="en-US" sz="1600"/>
              <a:t>df4b=pd.read_sql_query(query1a, conn)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497291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3773" y="1370698"/>
            <a:ext cx="11791665" cy="5304421"/>
          </a:xfrm>
          <a:prstGeom prst="roundRect">
            <a:avLst>
              <a:gd name="adj" fmla="val 309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748" y="2485957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997" y="2477445"/>
            <a:ext cx="1447800" cy="3533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04" y="2485956"/>
            <a:ext cx="1447800" cy="3343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1" y="2485957"/>
            <a:ext cx="1447800" cy="3343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04" y="2485956"/>
            <a:ext cx="1447800" cy="3343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89" y="2477446"/>
            <a:ext cx="1447800" cy="3343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27" y="2485956"/>
            <a:ext cx="1447800" cy="3343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397" y="2477445"/>
            <a:ext cx="1447800" cy="3343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197" y="2485956"/>
            <a:ext cx="1447800" cy="33432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2629" y="2033954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</p:spTree>
    <p:extLst>
      <p:ext uri="{BB962C8B-B14F-4D97-AF65-F5344CB8AC3E}">
        <p14:creationId xmlns:p14="http://schemas.microsoft.com/office/powerpoint/2010/main" val="2698843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22515" y="1351817"/>
            <a:ext cx="11077302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2540" y="1485601"/>
            <a:ext cx="1002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29" y="1951774"/>
            <a:ext cx="4168351" cy="449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90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26572" y="1753771"/>
            <a:ext cx="11599817" cy="1583788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6389" y="2003941"/>
            <a:ext cx="1124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D</a:t>
            </a:r>
            <a:r>
              <a:rPr lang="en-US" b="1" smtClean="0"/>
              <a:t>. </a:t>
            </a:r>
            <a:r>
              <a:rPr lang="en-IN" b="1"/>
              <a:t>Duplicate Rows Detection</a:t>
            </a:r>
            <a:r>
              <a:rPr lang="en-US" b="1" smtClean="0"/>
              <a:t>: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b="1" smtClean="0"/>
              <a:t>Objective</a:t>
            </a:r>
            <a:r>
              <a:rPr lang="en-US" b="1"/>
              <a:t>:</a:t>
            </a:r>
            <a:r>
              <a:rPr lang="en-US"/>
              <a:t>  Identify duplicate rows in the data.</a:t>
            </a:r>
            <a:endParaRPr lang="en-US" smtClean="0"/>
          </a:p>
          <a:p>
            <a:pPr>
              <a:spcAft>
                <a:spcPts val="600"/>
              </a:spcAft>
            </a:pPr>
            <a:r>
              <a:rPr lang="en-US" b="1" smtClean="0"/>
              <a:t>Task</a:t>
            </a:r>
            <a:r>
              <a:rPr lang="en-US" b="1"/>
              <a:t>:</a:t>
            </a:r>
            <a:r>
              <a:rPr lang="en-US"/>
              <a:t> Write an SQL query to display duplicate rows from the job_data table.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26572" y="3402873"/>
            <a:ext cx="11599817" cy="3279385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96389" y="3750742"/>
            <a:ext cx="112471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Query:-</a:t>
            </a:r>
          </a:p>
          <a:p>
            <a:pPr>
              <a:spcAft>
                <a:spcPts val="600"/>
              </a:spcAft>
            </a:pPr>
            <a:r>
              <a:rPr lang="en-US" sz="1600" b="1" smtClean="0"/>
              <a:t>&gt;&gt; </a:t>
            </a:r>
            <a:r>
              <a:rPr lang="en-US" sz="1600" smtClean="0"/>
              <a:t>The below query gives all the row entries whose </a:t>
            </a:r>
            <a:r>
              <a:rPr lang="en-US" sz="1600" b="1" smtClean="0"/>
              <a:t>job_id</a:t>
            </a:r>
            <a:r>
              <a:rPr lang="en-US" sz="1600" smtClean="0"/>
              <a:t>s are given above.</a:t>
            </a:r>
          </a:p>
          <a:p>
            <a:r>
              <a:rPr lang="en-US" sz="1600"/>
              <a:t>query1b="""SELECT cs_1.* </a:t>
            </a:r>
          </a:p>
          <a:p>
            <a:r>
              <a:rPr lang="en-US" sz="1600" smtClean="0"/>
              <a:t>	FROM </a:t>
            </a:r>
            <a:r>
              <a:rPr lang="en-US" sz="1600"/>
              <a:t>cs_1 </a:t>
            </a:r>
          </a:p>
          <a:p>
            <a:r>
              <a:rPr lang="en-US" sz="1600" smtClean="0"/>
              <a:t>	JOIN </a:t>
            </a:r>
            <a:r>
              <a:rPr lang="en-US" sz="1600"/>
              <a:t>({}) AS q1 </a:t>
            </a:r>
          </a:p>
          <a:p>
            <a:r>
              <a:rPr lang="en-US" sz="1600" smtClean="0"/>
              <a:t>	ON </a:t>
            </a:r>
            <a:r>
              <a:rPr lang="en-US" sz="1600"/>
              <a:t>cs_1.job_id=q1.job_id </a:t>
            </a:r>
          </a:p>
          <a:p>
            <a:r>
              <a:rPr lang="en-US" sz="1600" smtClean="0"/>
              <a:t>	ORDER </a:t>
            </a:r>
            <a:r>
              <a:rPr lang="en-US" sz="1600"/>
              <a:t>BY cs_1.job_id""".format(query1a)</a:t>
            </a:r>
          </a:p>
          <a:p>
            <a:endParaRPr lang="en-US" sz="1600"/>
          </a:p>
          <a:p>
            <a:r>
              <a:rPr lang="en-US" sz="1600"/>
              <a:t>df4c=pd.read_sql_query(query1b, conn)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0296301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3773" y="1370698"/>
            <a:ext cx="11791665" cy="5384944"/>
          </a:xfrm>
          <a:prstGeom prst="roundRect">
            <a:avLst>
              <a:gd name="adj" fmla="val 309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2629" y="1365212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37" y="1693505"/>
            <a:ext cx="1782239" cy="49188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51" y="1692325"/>
            <a:ext cx="1778830" cy="49200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55" y="1692325"/>
            <a:ext cx="1800006" cy="49200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35" y="1692325"/>
            <a:ext cx="1800006" cy="492001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605821" y="1384044"/>
            <a:ext cx="114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Insights:-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697" y="2784149"/>
            <a:ext cx="4092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There are </a:t>
            </a:r>
            <a:r>
              <a:rPr lang="en-US" b="1" smtClean="0"/>
              <a:t>89</a:t>
            </a:r>
            <a:r>
              <a:rPr lang="en-US" smtClean="0"/>
              <a:t> number of rows with duplicate values of </a:t>
            </a:r>
            <a:r>
              <a:rPr lang="en-US" b="1" smtClean="0"/>
              <a:t>job_id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Out of those 89 number of </a:t>
            </a:r>
            <a:r>
              <a:rPr lang="en-US" b="1" smtClean="0"/>
              <a:t>job_id</a:t>
            </a:r>
            <a:r>
              <a:rPr lang="en-US" smtClean="0"/>
              <a:t>s, </a:t>
            </a:r>
            <a:r>
              <a:rPr lang="en-US" b="1" smtClean="0"/>
              <a:t>85</a:t>
            </a:r>
            <a:r>
              <a:rPr lang="en-US" smtClean="0"/>
              <a:t> have </a:t>
            </a:r>
            <a:r>
              <a:rPr lang="en-US" b="1" smtClean="0"/>
              <a:t>2</a:t>
            </a:r>
            <a:r>
              <a:rPr lang="en-US" smtClean="0"/>
              <a:t> number of</a:t>
            </a:r>
            <a:r>
              <a:rPr lang="en-US"/>
              <a:t> duplicate </a:t>
            </a:r>
            <a:r>
              <a:rPr lang="en-US" smtClean="0"/>
              <a:t>rows, </a:t>
            </a:r>
            <a:r>
              <a:rPr lang="en-US" b="1" smtClean="0"/>
              <a:t>3</a:t>
            </a:r>
            <a:r>
              <a:rPr lang="en-US" smtClean="0"/>
              <a:t> have </a:t>
            </a:r>
            <a:r>
              <a:rPr lang="en-US" b="1" smtClean="0"/>
              <a:t>3</a:t>
            </a:r>
            <a:r>
              <a:rPr lang="en-US" smtClean="0"/>
              <a:t> number of</a:t>
            </a:r>
            <a:r>
              <a:rPr lang="en-US"/>
              <a:t> duplicate </a:t>
            </a:r>
            <a:r>
              <a:rPr lang="en-US" smtClean="0"/>
              <a:t>rows and </a:t>
            </a:r>
            <a:r>
              <a:rPr lang="en-US" b="1" smtClean="0"/>
              <a:t>1</a:t>
            </a:r>
            <a:r>
              <a:rPr lang="en-US" smtClean="0"/>
              <a:t> have </a:t>
            </a:r>
            <a:r>
              <a:rPr lang="en-US" b="1" smtClean="0"/>
              <a:t>5</a:t>
            </a:r>
            <a:r>
              <a:rPr lang="en-US" smtClean="0"/>
              <a:t> number of</a:t>
            </a:r>
            <a:r>
              <a:rPr lang="en-US"/>
              <a:t> duplicate </a:t>
            </a:r>
            <a:r>
              <a:rPr lang="en-US" smtClean="0"/>
              <a:t>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These rows needs to be either removed or find the correct </a:t>
            </a:r>
            <a:r>
              <a:rPr lang="en-US" b="1" smtClean="0"/>
              <a:t>job_id</a:t>
            </a:r>
            <a:r>
              <a:rPr lang="en-US" smtClean="0"/>
              <a:t> </a:t>
            </a:r>
            <a:r>
              <a:rPr lang="en-US"/>
              <a:t>and replace </a:t>
            </a:r>
            <a:r>
              <a:rPr lang="en-US" smtClean="0"/>
              <a:t>them </a:t>
            </a:r>
            <a:r>
              <a:rPr lang="en-US"/>
              <a:t>here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215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26572" y="1753771"/>
            <a:ext cx="11599817" cy="1583788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6389" y="2003941"/>
            <a:ext cx="1124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D</a:t>
            </a:r>
            <a:r>
              <a:rPr lang="en-US" b="1" smtClean="0"/>
              <a:t>. </a:t>
            </a:r>
            <a:r>
              <a:rPr lang="en-IN" b="1"/>
              <a:t>Duplicate Rows Detection</a:t>
            </a:r>
            <a:r>
              <a:rPr lang="en-US" b="1" smtClean="0"/>
              <a:t>: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b="1" smtClean="0"/>
              <a:t>Objective</a:t>
            </a:r>
            <a:r>
              <a:rPr lang="en-US" b="1"/>
              <a:t>:</a:t>
            </a:r>
            <a:r>
              <a:rPr lang="en-US"/>
              <a:t>  Identify duplicate rows in the data.</a:t>
            </a:r>
            <a:endParaRPr lang="en-US" smtClean="0"/>
          </a:p>
          <a:p>
            <a:pPr>
              <a:spcAft>
                <a:spcPts val="600"/>
              </a:spcAft>
            </a:pPr>
            <a:r>
              <a:rPr lang="en-US" b="1" smtClean="0"/>
              <a:t>Task</a:t>
            </a:r>
            <a:r>
              <a:rPr lang="en-US" b="1"/>
              <a:t>:</a:t>
            </a:r>
            <a:r>
              <a:rPr lang="en-US"/>
              <a:t> Write an SQL query to display duplicate rows from the job_data table.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26572" y="3402873"/>
            <a:ext cx="11599817" cy="3279385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96389" y="3750742"/>
            <a:ext cx="1124712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Query:-</a:t>
            </a:r>
          </a:p>
          <a:p>
            <a:pPr>
              <a:spcAft>
                <a:spcPts val="600"/>
              </a:spcAft>
            </a:pPr>
            <a:r>
              <a:rPr lang="en-US" sz="1600" b="1" smtClean="0"/>
              <a:t>&gt;&gt; </a:t>
            </a:r>
            <a:r>
              <a:rPr lang="en-US" sz="1600" smtClean="0"/>
              <a:t>Third we will check whether there are rows which have duplicate </a:t>
            </a:r>
            <a:r>
              <a:rPr lang="en-US" sz="1600" b="1" smtClean="0"/>
              <a:t>actor_id</a:t>
            </a:r>
            <a:r>
              <a:rPr lang="en-US" sz="1600" smtClean="0"/>
              <a:t> values. The below left query gives all the </a:t>
            </a:r>
            <a:r>
              <a:rPr lang="en-US" sz="1600" b="1" smtClean="0"/>
              <a:t>actor_id</a:t>
            </a:r>
            <a:r>
              <a:rPr lang="en-US" sz="1600" smtClean="0"/>
              <a:t>s with duplicate entries along with their counts and the below right query </a:t>
            </a:r>
            <a:r>
              <a:rPr lang="en-US" sz="1600"/>
              <a:t>gives all the row </a:t>
            </a:r>
            <a:r>
              <a:rPr lang="en-US" sz="1600" smtClean="0"/>
              <a:t>entries </a:t>
            </a:r>
            <a:r>
              <a:rPr lang="en-US" sz="1600"/>
              <a:t>whose </a:t>
            </a:r>
            <a:r>
              <a:rPr lang="en-US" sz="1600" b="1" smtClean="0"/>
              <a:t>actor_id</a:t>
            </a:r>
            <a:r>
              <a:rPr lang="en-US" sz="1600" smtClean="0"/>
              <a:t>s </a:t>
            </a:r>
            <a:r>
              <a:rPr lang="en-US" sz="1600"/>
              <a:t>are given above</a:t>
            </a:r>
            <a:r>
              <a:rPr lang="en-US" sz="160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96389" y="4689461"/>
            <a:ext cx="563612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query2a="""SELECT actor_id, COUNT(actor_id) AS Cnt_AID </a:t>
            </a:r>
          </a:p>
          <a:p>
            <a:r>
              <a:rPr lang="en-US" sz="1600"/>
              <a:t>	FROM cs_1 </a:t>
            </a:r>
          </a:p>
          <a:p>
            <a:r>
              <a:rPr lang="en-US" sz="1600"/>
              <a:t>	GROUP BY actor_id </a:t>
            </a:r>
          </a:p>
          <a:p>
            <a:r>
              <a:rPr lang="en-US" sz="1600"/>
              <a:t>	HAVING Cnt_AID&gt;1</a:t>
            </a:r>
          </a:p>
          <a:p>
            <a:r>
              <a:rPr lang="en-US" sz="1600"/>
              <a:t>	ORDER BY actor_id"""</a:t>
            </a:r>
          </a:p>
          <a:p>
            <a:endParaRPr lang="en-US" sz="1600"/>
          </a:p>
          <a:p>
            <a:r>
              <a:rPr lang="en-US" sz="1600"/>
              <a:t>df4d=pd.read_sql_query(query2a, conn)</a:t>
            </a:r>
            <a:endParaRPr lang="en-US" sz="1600" b="1"/>
          </a:p>
        </p:txBody>
      </p:sp>
      <p:sp>
        <p:nvSpPr>
          <p:cNvPr id="10" name="Rectangle 9"/>
          <p:cNvSpPr/>
          <p:nvPr/>
        </p:nvSpPr>
        <p:spPr>
          <a:xfrm>
            <a:off x="6134681" y="4689460"/>
            <a:ext cx="563612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query2b="""SELECT cs_1.* </a:t>
            </a:r>
          </a:p>
          <a:p>
            <a:r>
              <a:rPr lang="en-US" sz="1600" smtClean="0"/>
              <a:t>	FROM </a:t>
            </a:r>
            <a:r>
              <a:rPr lang="en-US" sz="1600"/>
              <a:t>cs_1 </a:t>
            </a:r>
          </a:p>
          <a:p>
            <a:r>
              <a:rPr lang="en-US" sz="1600" smtClean="0"/>
              <a:t>	JOIN </a:t>
            </a:r>
            <a:r>
              <a:rPr lang="en-US" sz="1600"/>
              <a:t>({}) AS q1 </a:t>
            </a:r>
          </a:p>
          <a:p>
            <a:r>
              <a:rPr lang="en-US" sz="1600" smtClean="0"/>
              <a:t>	ON </a:t>
            </a:r>
            <a:r>
              <a:rPr lang="en-US" sz="1600"/>
              <a:t>cs_1.actor_id=q1.actor_id </a:t>
            </a:r>
          </a:p>
          <a:p>
            <a:r>
              <a:rPr lang="en-US" sz="1600" smtClean="0"/>
              <a:t>	ORDER </a:t>
            </a:r>
            <a:r>
              <a:rPr lang="en-US" sz="1600"/>
              <a:t>BY cs_1.actor_id""".format(query2a)</a:t>
            </a:r>
          </a:p>
          <a:p>
            <a:endParaRPr lang="en-US" sz="1600"/>
          </a:p>
          <a:p>
            <a:r>
              <a:rPr lang="en-US" sz="1600"/>
              <a:t>df4e=pd.read_sql_query(query2b, conn)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6210118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3773" y="1370698"/>
            <a:ext cx="11791665" cy="5304421"/>
          </a:xfrm>
          <a:prstGeom prst="roundRect">
            <a:avLst>
              <a:gd name="adj" fmla="val 309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6341" y="1595104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" y="2693813"/>
            <a:ext cx="2552415" cy="3685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7" y="2066586"/>
            <a:ext cx="4614411" cy="431227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6341" y="2129779"/>
            <a:ext cx="1139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Query2a:-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87445" y="1595104"/>
            <a:ext cx="1149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Query2b:-</a:t>
            </a:r>
          </a:p>
        </p:txBody>
      </p:sp>
    </p:spTree>
    <p:extLst>
      <p:ext uri="{BB962C8B-B14F-4D97-AF65-F5344CB8AC3E}">
        <p14:creationId xmlns:p14="http://schemas.microsoft.com/office/powerpoint/2010/main" val="31658033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74767" y="1351817"/>
            <a:ext cx="10985862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3928" y="2509743"/>
            <a:ext cx="114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Insights:-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0865" y="3068239"/>
            <a:ext cx="8487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 are </a:t>
            </a:r>
            <a:r>
              <a:rPr lang="en-US" b="1" smtClean="0"/>
              <a:t>7</a:t>
            </a:r>
            <a:r>
              <a:rPr lang="en-US" smtClean="0"/>
              <a:t> </a:t>
            </a:r>
            <a:r>
              <a:rPr lang="en-US"/>
              <a:t>number of rows with duplicate values of </a:t>
            </a:r>
            <a:r>
              <a:rPr lang="en-US" b="1" smtClean="0"/>
              <a:t>actor_id</a:t>
            </a:r>
            <a:r>
              <a:rPr lang="en-US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Out of those 89 number of </a:t>
            </a:r>
            <a:r>
              <a:rPr lang="en-US" b="1" smtClean="0"/>
              <a:t>actor_id</a:t>
            </a:r>
            <a:r>
              <a:rPr lang="en-US" smtClean="0"/>
              <a:t>s</a:t>
            </a:r>
            <a:r>
              <a:rPr lang="en-US"/>
              <a:t>, </a:t>
            </a:r>
            <a:r>
              <a:rPr lang="en-US" b="1" smtClean="0"/>
              <a:t>6</a:t>
            </a:r>
            <a:r>
              <a:rPr lang="en-US" smtClean="0"/>
              <a:t> </a:t>
            </a:r>
            <a:r>
              <a:rPr lang="en-US"/>
              <a:t>have </a:t>
            </a:r>
            <a:r>
              <a:rPr lang="en-US" b="1"/>
              <a:t>2</a:t>
            </a:r>
            <a:r>
              <a:rPr lang="en-US"/>
              <a:t> number of </a:t>
            </a:r>
            <a:r>
              <a:rPr lang="en-US" smtClean="0"/>
              <a:t>duplicate rows and </a:t>
            </a:r>
            <a:r>
              <a:rPr lang="en-US" b="1" smtClean="0"/>
              <a:t>1</a:t>
            </a:r>
            <a:r>
              <a:rPr lang="en-US" smtClean="0"/>
              <a:t> </a:t>
            </a:r>
            <a:r>
              <a:rPr lang="en-US"/>
              <a:t>have </a:t>
            </a:r>
            <a:r>
              <a:rPr lang="en-US" b="1"/>
              <a:t>3</a:t>
            </a:r>
            <a:r>
              <a:rPr lang="en-US"/>
              <a:t> number </a:t>
            </a:r>
            <a:r>
              <a:rPr lang="en-US" smtClean="0"/>
              <a:t>of</a:t>
            </a:r>
            <a:r>
              <a:rPr lang="en-US"/>
              <a:t> duplicate rows.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These rows needs to be either removed or find the correct </a:t>
            </a:r>
            <a:r>
              <a:rPr lang="en-US" b="1" smtClean="0"/>
              <a:t>actor_id</a:t>
            </a:r>
            <a:r>
              <a:rPr lang="en-US" smtClean="0"/>
              <a:t> and replace them here.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96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233749" y="1724299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23910" y="1183364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9884" y="2271138"/>
            <a:ext cx="46044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mtClean="0"/>
              <a:t>  Table: </a:t>
            </a:r>
            <a:r>
              <a:rPr lang="en-US" b="1" smtClean="0"/>
              <a:t>users</a:t>
            </a:r>
          </a:p>
          <a:p>
            <a:pPr lvl="1"/>
            <a:r>
              <a:rPr lang="en-US" smtClean="0"/>
              <a:t>Table name used in project: </a:t>
            </a:r>
            <a:r>
              <a:rPr lang="en-US" b="1" smtClean="0"/>
              <a:t>cs_2_t_1</a:t>
            </a:r>
          </a:p>
          <a:p>
            <a:pPr lvl="1"/>
            <a:r>
              <a:rPr lang="en-US" smtClean="0"/>
              <a:t>Description: </a:t>
            </a:r>
            <a:r>
              <a:rPr lang="en-US" b="1" smtClean="0"/>
              <a:t>Contains descriptive </a:t>
            </a:r>
            <a:r>
              <a:rPr lang="en-US" b="1"/>
              <a:t>information about a</a:t>
            </a:r>
            <a:r>
              <a:rPr lang="en-US" b="1" smtClean="0"/>
              <a:t> </a:t>
            </a:r>
            <a:r>
              <a:rPr lang="en-US" b="1"/>
              <a:t>user’s </a:t>
            </a:r>
            <a:r>
              <a:rPr lang="en-US" b="1" smtClean="0"/>
              <a:t>account</a:t>
            </a:r>
          </a:p>
          <a:p>
            <a:pPr marL="342900" indent="-342900">
              <a:buFont typeface="+mj-lt"/>
              <a:buAutoNum type="arabicPeriod"/>
            </a:pPr>
            <a:endParaRPr lang="en-US" b="1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  Table</a:t>
            </a:r>
            <a:r>
              <a:rPr lang="en-US"/>
              <a:t>: </a:t>
            </a:r>
            <a:r>
              <a:rPr lang="en-US" b="1" smtClean="0"/>
              <a:t>events</a:t>
            </a:r>
            <a:endParaRPr lang="en-US" b="1"/>
          </a:p>
          <a:p>
            <a:pPr lvl="1"/>
            <a:r>
              <a:rPr lang="en-US"/>
              <a:t>Table name used in project: </a:t>
            </a:r>
            <a:r>
              <a:rPr lang="en-US" b="1" smtClean="0"/>
              <a:t>cs_2_t_2</a:t>
            </a:r>
            <a:endParaRPr lang="en-US" b="1"/>
          </a:p>
          <a:p>
            <a:pPr lvl="1"/>
            <a:r>
              <a:rPr lang="en-US"/>
              <a:t>Description: </a:t>
            </a:r>
            <a:r>
              <a:rPr lang="en-US" b="1"/>
              <a:t>Contains </a:t>
            </a:r>
            <a:r>
              <a:rPr lang="en-US" b="1" smtClean="0"/>
              <a:t>information </a:t>
            </a:r>
            <a:r>
              <a:rPr lang="en-US" b="1"/>
              <a:t>about </a:t>
            </a:r>
            <a:r>
              <a:rPr lang="en-US" b="1" smtClean="0"/>
              <a:t>an event that a user has taken</a:t>
            </a:r>
            <a:endParaRPr lang="en-US" b="1"/>
          </a:p>
          <a:p>
            <a:pPr marL="342900" indent="-342900">
              <a:buFont typeface="+mj-lt"/>
              <a:buAutoNum type="arabicPeriod"/>
            </a:pPr>
            <a:endParaRPr lang="en-US" b="1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  Table</a:t>
            </a:r>
            <a:r>
              <a:rPr lang="en-US"/>
              <a:t>: </a:t>
            </a:r>
            <a:r>
              <a:rPr lang="en-US" b="1" smtClean="0"/>
              <a:t>email_events</a:t>
            </a:r>
            <a:endParaRPr lang="en-US" b="1"/>
          </a:p>
          <a:p>
            <a:pPr lvl="1"/>
            <a:r>
              <a:rPr lang="en-US"/>
              <a:t>Table name used in project: </a:t>
            </a:r>
            <a:r>
              <a:rPr lang="en-US" b="1" smtClean="0"/>
              <a:t>cs_2_t_3</a:t>
            </a:r>
            <a:endParaRPr lang="en-US" b="1"/>
          </a:p>
          <a:p>
            <a:pPr lvl="1"/>
            <a:r>
              <a:rPr lang="en-US"/>
              <a:t>Description: </a:t>
            </a:r>
            <a:r>
              <a:rPr lang="en-US" b="1" smtClean="0"/>
              <a:t>Contains information about </a:t>
            </a:r>
            <a:r>
              <a:rPr lang="en-US" b="1"/>
              <a:t>events specific to </a:t>
            </a:r>
            <a:r>
              <a:rPr lang="en-US" b="1" smtClean="0"/>
              <a:t>sending </a:t>
            </a:r>
            <a:r>
              <a:rPr lang="en-US" b="1"/>
              <a:t>of </a:t>
            </a:r>
            <a:r>
              <a:rPr lang="en-US" b="1" smtClean="0"/>
              <a:t>emails</a:t>
            </a:r>
            <a:endParaRPr lang="en-IN" b="1"/>
          </a:p>
        </p:txBody>
      </p:sp>
      <p:sp>
        <p:nvSpPr>
          <p:cNvPr id="6" name="TextBox 5"/>
          <p:cNvSpPr txBox="1"/>
          <p:nvPr/>
        </p:nvSpPr>
        <p:spPr>
          <a:xfrm>
            <a:off x="3829884" y="1793912"/>
            <a:ext cx="46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</a:t>
            </a:r>
            <a:r>
              <a:rPr lang="en-US" b="1">
                <a:latin typeface="Century Gothic" panose="020B0502020202020204" pitchFamily="34" charset="0"/>
              </a:rPr>
              <a:t>2: Investigating Metric Spike</a:t>
            </a:r>
            <a:endParaRPr lang="en-US" b="1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519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9884" y="918695"/>
            <a:ext cx="46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</a:t>
            </a:r>
            <a:r>
              <a:rPr lang="en-US" b="1">
                <a:latin typeface="Century Gothic" panose="020B0502020202020204" pitchFamily="34" charset="0"/>
              </a:rPr>
              <a:t>2: Investigating Metric Spike</a:t>
            </a:r>
            <a:endParaRPr lang="en-US" b="1" smtClean="0">
              <a:latin typeface="Century Gothic" panose="020B0502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7383" y="2927487"/>
            <a:ext cx="11599817" cy="1583788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96389" y="3164594"/>
            <a:ext cx="1124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A. </a:t>
            </a:r>
            <a:r>
              <a:rPr lang="en-IN" b="1"/>
              <a:t>Weekly User Engagement</a:t>
            </a:r>
            <a:r>
              <a:rPr lang="en-US" b="1" smtClean="0"/>
              <a:t>: 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b="1" smtClean="0"/>
              <a:t>Objective</a:t>
            </a:r>
            <a:r>
              <a:rPr lang="en-US" b="1"/>
              <a:t>:</a:t>
            </a:r>
            <a:r>
              <a:rPr lang="en-US"/>
              <a:t> Measure the activeness of users on a weekly basis</a:t>
            </a:r>
            <a:r>
              <a:rPr lang="en-US" smtClean="0"/>
              <a:t>.</a:t>
            </a:r>
          </a:p>
          <a:p>
            <a:pPr>
              <a:spcAft>
                <a:spcPts val="600"/>
              </a:spcAft>
            </a:pPr>
            <a:r>
              <a:rPr lang="en-US" b="1" smtClean="0"/>
              <a:t>Task</a:t>
            </a:r>
            <a:r>
              <a:rPr lang="en-US" b="1"/>
              <a:t>:</a:t>
            </a:r>
            <a:r>
              <a:rPr lang="en-US"/>
              <a:t> Write an SQL query to calculate the weekly user engagement.</a:t>
            </a:r>
          </a:p>
        </p:txBody>
      </p:sp>
    </p:spTree>
    <p:extLst>
      <p:ext uri="{BB962C8B-B14F-4D97-AF65-F5344CB8AC3E}">
        <p14:creationId xmlns:p14="http://schemas.microsoft.com/office/powerpoint/2010/main" val="3749524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9318" y="1701519"/>
            <a:ext cx="10874327" cy="4614874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2233749" y="992777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97086" y="470265"/>
            <a:ext cx="2070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Approach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791" y="1761563"/>
            <a:ext cx="53447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This project has two Case Studies. Case Study 1 is related to job reviews of candidates and Case Study 2 is related to events that users have performed in online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For </a:t>
            </a:r>
            <a:r>
              <a:rPr lang="en-IN" b="1" smtClean="0"/>
              <a:t>Case Study 1</a:t>
            </a:r>
            <a:r>
              <a:rPr lang="en-IN" smtClean="0"/>
              <a:t>, we had one table named </a:t>
            </a:r>
            <a:r>
              <a:rPr lang="en-IN" b="1" smtClean="0"/>
              <a:t>job_data</a:t>
            </a:r>
            <a:r>
              <a:rPr lang="en-IN" smtClean="0"/>
              <a:t> which has information about job id, actor id, time to review, date of review, language and outcome of review.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For </a:t>
            </a:r>
            <a:r>
              <a:rPr lang="en-US" b="1" smtClean="0"/>
              <a:t>Case Study 2</a:t>
            </a:r>
            <a:r>
              <a:rPr lang="en-US" smtClean="0"/>
              <a:t>, we had three tables, </a:t>
            </a:r>
            <a:r>
              <a:rPr lang="en-US" b="1" smtClean="0"/>
              <a:t>users</a:t>
            </a:r>
            <a:r>
              <a:rPr lang="en-US" smtClean="0"/>
              <a:t> with information in each row, about a user’s account, </a:t>
            </a:r>
            <a:r>
              <a:rPr lang="en-US" b="1" smtClean="0"/>
              <a:t>events</a:t>
            </a:r>
            <a:r>
              <a:rPr lang="en-US" smtClean="0"/>
              <a:t> with information in each row, about any event in online space a user has performed and </a:t>
            </a:r>
            <a:r>
              <a:rPr lang="en-US" b="1" smtClean="0"/>
              <a:t>email_events</a:t>
            </a:r>
            <a:r>
              <a:rPr lang="en-US" smtClean="0"/>
              <a:t> with information in each row, about any event related to emails the user has performed.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" r="4526"/>
          <a:stretch/>
        </p:blipFill>
        <p:spPr>
          <a:xfrm>
            <a:off x="6365131" y="2010208"/>
            <a:ext cx="4965895" cy="402702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21359999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0139794" y="6328082"/>
            <a:ext cx="1423851" cy="24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smtClean="0"/>
              <a:t>Image Source: Google Images</a:t>
            </a:r>
            <a:endParaRPr lang="en-IN" sz="800"/>
          </a:p>
        </p:txBody>
      </p:sp>
    </p:spTree>
    <p:extLst>
      <p:ext uri="{BB962C8B-B14F-4D97-AF65-F5344CB8AC3E}">
        <p14:creationId xmlns:p14="http://schemas.microsoft.com/office/powerpoint/2010/main" val="1261937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7383" y="128097"/>
            <a:ext cx="11599817" cy="6601806"/>
          </a:xfrm>
          <a:prstGeom prst="roundRect">
            <a:avLst>
              <a:gd name="adj" fmla="val 3199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7383" y="128096"/>
            <a:ext cx="1124712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Query:-</a:t>
            </a:r>
          </a:p>
          <a:p>
            <a:r>
              <a:rPr lang="en-US" sz="1600"/>
              <a:t>query1='''SELECT user_id, TIMESTAMPDIFF(WEEK, \'2013-01-01 04:40:10\', DATE_FORMAT(STR_TO_DATE(occurred_at, \'%d-%m-%</a:t>
            </a:r>
            <a:r>
              <a:rPr lang="en-US" sz="1600" smtClean="0"/>
              <a:t>Y 	%H</a:t>
            </a:r>
            <a:r>
              <a:rPr lang="en-US" sz="1600"/>
              <a:t>:%i\'), \'%Y-%m-%d %H:%i:%S\')) AS wk </a:t>
            </a:r>
          </a:p>
          <a:p>
            <a:r>
              <a:rPr lang="en-US" sz="1600" smtClean="0"/>
              <a:t>	FROM cs_2_t_2</a:t>
            </a:r>
            <a:endParaRPr lang="en-US" sz="1600"/>
          </a:p>
          <a:p>
            <a:r>
              <a:rPr lang="en-US" sz="1600" smtClean="0"/>
              <a:t>	WHERE </a:t>
            </a:r>
            <a:r>
              <a:rPr lang="en-US" sz="1600"/>
              <a:t>event_type = \'engagement\''''</a:t>
            </a:r>
          </a:p>
          <a:p>
            <a:endParaRPr lang="en-US" sz="1600"/>
          </a:p>
          <a:p>
            <a:r>
              <a:rPr lang="en-US" sz="1600"/>
              <a:t>query2='''SELECT user_id, TIMESTAMPDIFF(WEEK, \'2013-01-01 04:40:10\', occurred_at) AS wk </a:t>
            </a:r>
          </a:p>
          <a:p>
            <a:r>
              <a:rPr lang="en-US" sz="1600" smtClean="0"/>
              <a:t>	FROM cs_2_t_3</a:t>
            </a:r>
            <a:r>
              <a:rPr lang="en-US" sz="1600"/>
              <a:t>'''</a:t>
            </a:r>
          </a:p>
          <a:p>
            <a:endParaRPr lang="en-US" sz="1600"/>
          </a:p>
          <a:p>
            <a:r>
              <a:rPr lang="en-US" sz="1600"/>
              <a:t>query3='''SELECT * </a:t>
            </a:r>
          </a:p>
          <a:p>
            <a:r>
              <a:rPr lang="en-US" sz="1600" smtClean="0"/>
              <a:t>	FROM </a:t>
            </a:r>
            <a:r>
              <a:rPr lang="en-US" sz="1600"/>
              <a:t>({}) AS q1 </a:t>
            </a:r>
          </a:p>
          <a:p>
            <a:r>
              <a:rPr lang="en-US" sz="1600"/>
              <a:t>        </a:t>
            </a:r>
          </a:p>
          <a:p>
            <a:r>
              <a:rPr lang="en-US" sz="1600" smtClean="0"/>
              <a:t>	UNION </a:t>
            </a:r>
            <a:r>
              <a:rPr lang="en-US" sz="1600"/>
              <a:t>ALL </a:t>
            </a:r>
          </a:p>
          <a:p>
            <a:r>
              <a:rPr lang="en-US" sz="1600"/>
              <a:t>        </a:t>
            </a:r>
          </a:p>
          <a:p>
            <a:r>
              <a:rPr lang="en-US" sz="1600" smtClean="0"/>
              <a:t>	SELECT </a:t>
            </a:r>
            <a:r>
              <a:rPr lang="en-US" sz="1600"/>
              <a:t>* FROM ({}) AS q2 </a:t>
            </a:r>
          </a:p>
          <a:p>
            <a:r>
              <a:rPr lang="en-US" sz="1600" smtClean="0"/>
              <a:t>	ORDER </a:t>
            </a:r>
            <a:r>
              <a:rPr lang="en-US" sz="1600"/>
              <a:t>BY user_id'''.format(query1, query2)</a:t>
            </a:r>
          </a:p>
          <a:p>
            <a:endParaRPr lang="en-US" sz="1600"/>
          </a:p>
          <a:p>
            <a:r>
              <a:rPr lang="en-US" sz="1600"/>
              <a:t>query4='''SELECT user_id, wk, COUNT(user_id) AS Count </a:t>
            </a:r>
          </a:p>
          <a:p>
            <a:r>
              <a:rPr lang="en-US" sz="1600" smtClean="0"/>
              <a:t>	FROM </a:t>
            </a:r>
            <a:r>
              <a:rPr lang="en-US" sz="1600"/>
              <a:t>({}) AS q3 </a:t>
            </a:r>
          </a:p>
          <a:p>
            <a:r>
              <a:rPr lang="en-US" sz="1600" smtClean="0"/>
              <a:t>	GROUP </a:t>
            </a:r>
            <a:r>
              <a:rPr lang="en-US" sz="1600"/>
              <a:t>BY user_id, wk </a:t>
            </a:r>
          </a:p>
          <a:p>
            <a:r>
              <a:rPr lang="en-US" sz="1600" smtClean="0"/>
              <a:t>	ORDER </a:t>
            </a:r>
            <a:r>
              <a:rPr lang="en-US" sz="1600"/>
              <a:t>BY user_id'''.format(query3)</a:t>
            </a:r>
          </a:p>
          <a:p>
            <a:endParaRPr lang="en-US" sz="1600"/>
          </a:p>
          <a:p>
            <a:r>
              <a:rPr lang="en-US" sz="1600"/>
              <a:t>query5='''SELECT ROUND(AVG(Count),2) AS Avg_Weekly_User_Eng</a:t>
            </a:r>
          </a:p>
          <a:p>
            <a:r>
              <a:rPr lang="en-US" sz="1600" smtClean="0"/>
              <a:t>	FROM </a:t>
            </a:r>
            <a:r>
              <a:rPr lang="en-US" sz="1600"/>
              <a:t>({}) AS q4 '''.format(query4)</a:t>
            </a:r>
          </a:p>
          <a:p>
            <a:endParaRPr lang="en-US" sz="1600"/>
          </a:p>
          <a:p>
            <a:r>
              <a:rPr lang="en-US" sz="1600"/>
              <a:t>df1=pd.read_sql_query(query5, conn)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8397406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48641" y="1351817"/>
            <a:ext cx="11103428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3928" y="4283954"/>
            <a:ext cx="114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Insights:-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0865" y="4842450"/>
            <a:ext cx="848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From our calculations above, the Average Weekly User Engagement is </a:t>
            </a:r>
            <a:r>
              <a:rPr lang="en-US" b="1" smtClean="0"/>
              <a:t>6.43</a:t>
            </a:r>
            <a:r>
              <a:rPr lang="en-US" smtClean="0"/>
              <a:t>. That is, on an average, users engage in </a:t>
            </a:r>
            <a:r>
              <a:rPr lang="en-US" b="1" smtClean="0"/>
              <a:t>6.43</a:t>
            </a:r>
            <a:r>
              <a:rPr lang="en-US" smtClean="0"/>
              <a:t> events on weekly basis.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60" y="2204215"/>
            <a:ext cx="6027335" cy="16178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29884" y="918695"/>
            <a:ext cx="46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</a:t>
            </a:r>
            <a:r>
              <a:rPr lang="en-US" b="1">
                <a:latin typeface="Century Gothic" panose="020B0502020202020204" pitchFamily="34" charset="0"/>
              </a:rPr>
              <a:t>2: Investigating Metric Spike</a:t>
            </a:r>
            <a:endParaRPr lang="en-US" b="1" smtClean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83928" y="1613069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</p:spTree>
    <p:extLst>
      <p:ext uri="{BB962C8B-B14F-4D97-AF65-F5344CB8AC3E}">
        <p14:creationId xmlns:p14="http://schemas.microsoft.com/office/powerpoint/2010/main" val="2667108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9884" y="918695"/>
            <a:ext cx="46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</a:t>
            </a:r>
            <a:r>
              <a:rPr lang="en-US" b="1">
                <a:latin typeface="Century Gothic" panose="020B0502020202020204" pitchFamily="34" charset="0"/>
              </a:rPr>
              <a:t>2: Investigating Metric Spike</a:t>
            </a:r>
            <a:endParaRPr lang="en-US" b="1" smtClean="0">
              <a:latin typeface="Century Gothic" panose="020B0502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6572" y="1753771"/>
            <a:ext cx="11599817" cy="1583788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96389" y="2003941"/>
            <a:ext cx="1124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B. </a:t>
            </a:r>
            <a:r>
              <a:rPr lang="en-IN" b="1"/>
              <a:t>User Growth Analysis</a:t>
            </a:r>
            <a:r>
              <a:rPr lang="en-US" b="1" smtClean="0"/>
              <a:t>: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b="1" smtClean="0"/>
              <a:t>Objective</a:t>
            </a:r>
            <a:r>
              <a:rPr lang="en-US" b="1"/>
              <a:t>:</a:t>
            </a:r>
            <a:r>
              <a:rPr lang="en-US"/>
              <a:t> Analyze the growth of users over time for a product.</a:t>
            </a:r>
            <a:endParaRPr lang="en-US" smtClean="0"/>
          </a:p>
          <a:p>
            <a:pPr>
              <a:spcAft>
                <a:spcPts val="600"/>
              </a:spcAft>
            </a:pPr>
            <a:r>
              <a:rPr lang="en-US" b="1" smtClean="0"/>
              <a:t>Task</a:t>
            </a:r>
            <a:r>
              <a:rPr lang="en-US" b="1"/>
              <a:t>:</a:t>
            </a:r>
            <a:r>
              <a:rPr lang="en-US"/>
              <a:t>  Write an SQL query to calculate the user growth for the product.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6572" y="3402873"/>
            <a:ext cx="11599817" cy="3279385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96389" y="3559670"/>
            <a:ext cx="1124712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Query:-</a:t>
            </a:r>
          </a:p>
          <a:p>
            <a:pPr>
              <a:spcAft>
                <a:spcPts val="600"/>
              </a:spcAft>
            </a:pPr>
            <a:r>
              <a:rPr lang="en-US" sz="1600"/>
              <a:t>query1='''SELECT DATE(STR_TO_DATE(created_at, \'%Y-%m-%d %H:%i:%s\')) AS dt, COUNT(user_id) AS cnt</a:t>
            </a:r>
          </a:p>
          <a:p>
            <a:pPr>
              <a:spcAft>
                <a:spcPts val="600"/>
              </a:spcAft>
            </a:pPr>
            <a:r>
              <a:rPr lang="en-US" sz="1600" smtClean="0"/>
              <a:t>	FROM cs_2_t_1</a:t>
            </a:r>
            <a:endParaRPr lang="en-US" sz="1600"/>
          </a:p>
          <a:p>
            <a:pPr>
              <a:spcAft>
                <a:spcPts val="600"/>
              </a:spcAft>
            </a:pPr>
            <a:r>
              <a:rPr lang="en-US" sz="1600" smtClean="0"/>
              <a:t>	GROUP </a:t>
            </a:r>
            <a:r>
              <a:rPr lang="en-US" sz="1600"/>
              <a:t>BY dt</a:t>
            </a:r>
            <a:r>
              <a:rPr lang="en-US" sz="1600" smtClean="0"/>
              <a:t>''‘</a:t>
            </a:r>
          </a:p>
          <a:p>
            <a:pPr>
              <a:spcAft>
                <a:spcPts val="600"/>
              </a:spcAft>
            </a:pPr>
            <a:endParaRPr lang="en-US" sz="1600"/>
          </a:p>
          <a:p>
            <a:pPr>
              <a:spcAft>
                <a:spcPts val="600"/>
              </a:spcAft>
            </a:pPr>
            <a:r>
              <a:rPr lang="en-US" sz="1600"/>
              <a:t>query2='''SELECT dt, cnt, SUM(cnt) OVER (ORDER BY dt) DIV 1 AS cml_cnt</a:t>
            </a:r>
          </a:p>
          <a:p>
            <a:pPr>
              <a:spcAft>
                <a:spcPts val="600"/>
              </a:spcAft>
            </a:pPr>
            <a:r>
              <a:rPr lang="en-US" sz="1600" smtClean="0"/>
              <a:t>	FROM </a:t>
            </a:r>
            <a:r>
              <a:rPr lang="en-US" sz="1600"/>
              <a:t>({}) AS q1'''.format(query1</a:t>
            </a:r>
            <a:r>
              <a:rPr lang="en-US" sz="1600" smtClean="0"/>
              <a:t>)</a:t>
            </a:r>
            <a:endParaRPr lang="en-US" sz="1600"/>
          </a:p>
          <a:p>
            <a:pPr>
              <a:spcAft>
                <a:spcPts val="600"/>
              </a:spcAft>
            </a:pPr>
            <a:endParaRPr lang="en-US" sz="1600" smtClean="0"/>
          </a:p>
          <a:p>
            <a:pPr>
              <a:spcAft>
                <a:spcPts val="600"/>
              </a:spcAft>
            </a:pPr>
            <a:r>
              <a:rPr lang="en-US" sz="1600" smtClean="0"/>
              <a:t>df2=pd.read_sql_query(query2</a:t>
            </a:r>
            <a:r>
              <a:rPr lang="en-US" sz="1600"/>
              <a:t>, conn)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380747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73457" y="1288027"/>
            <a:ext cx="10563367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69" y="1699087"/>
            <a:ext cx="4708478" cy="48280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51861" y="1308891"/>
            <a:ext cx="881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9884" y="918695"/>
            <a:ext cx="46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</a:t>
            </a:r>
            <a:r>
              <a:rPr lang="en-US" b="1">
                <a:latin typeface="Century Gothic" panose="020B0502020202020204" pitchFamily="34" charset="0"/>
              </a:rPr>
              <a:t>2: Investigating Metric Spike</a:t>
            </a:r>
            <a:endParaRPr lang="en-US" b="1" smtClean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3624" y="1308891"/>
            <a:ext cx="1093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Insights:-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0547" y="1724475"/>
            <a:ext cx="4723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From the plot, we can observe that user growth is experiencing almost </a:t>
            </a:r>
            <a:r>
              <a:rPr lang="en-US" b="1" smtClean="0"/>
              <a:t>exponential</a:t>
            </a:r>
            <a:r>
              <a:rPr lang="en-US" smtClean="0"/>
              <a:t> growth. Here the number of users increased from </a:t>
            </a:r>
            <a:r>
              <a:rPr lang="en-US" b="1" smtClean="0"/>
              <a:t>13</a:t>
            </a:r>
            <a:r>
              <a:rPr lang="en-US" smtClean="0"/>
              <a:t> on </a:t>
            </a:r>
            <a:r>
              <a:rPr lang="en-US" b="1" smtClean="0"/>
              <a:t>1</a:t>
            </a:r>
            <a:r>
              <a:rPr lang="en-US" b="1" baseline="30000" smtClean="0"/>
              <a:t>st</a:t>
            </a:r>
            <a:r>
              <a:rPr lang="en-US" b="1" smtClean="0"/>
              <a:t> January 2013 </a:t>
            </a:r>
            <a:r>
              <a:rPr lang="en-US" smtClean="0"/>
              <a:t>to </a:t>
            </a:r>
            <a:r>
              <a:rPr lang="en-US" b="1" smtClean="0"/>
              <a:t>19066</a:t>
            </a:r>
            <a:r>
              <a:rPr lang="en-US" smtClean="0"/>
              <a:t> on </a:t>
            </a:r>
            <a:r>
              <a:rPr lang="en-US" b="1" smtClean="0"/>
              <a:t>31</a:t>
            </a:r>
            <a:r>
              <a:rPr lang="en-US" b="1" baseline="30000" smtClean="0"/>
              <a:t>st</a:t>
            </a:r>
            <a:r>
              <a:rPr lang="en-US" b="1" smtClean="0"/>
              <a:t> August 2014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Exponential</a:t>
            </a:r>
            <a:r>
              <a:rPr lang="en-US" smtClean="0"/>
              <a:t> growth indicates a </a:t>
            </a:r>
            <a:r>
              <a:rPr lang="en-US" b="1" smtClean="0"/>
              <a:t>positive</a:t>
            </a:r>
            <a:r>
              <a:rPr lang="en-US" smtClean="0"/>
              <a:t> sign for the organization.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3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9884" y="918695"/>
            <a:ext cx="46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</a:t>
            </a:r>
            <a:r>
              <a:rPr lang="en-US" b="1">
                <a:latin typeface="Century Gothic" panose="020B0502020202020204" pitchFamily="34" charset="0"/>
              </a:rPr>
              <a:t>2: Investigating Metric Spike</a:t>
            </a:r>
            <a:endParaRPr lang="en-US" b="1" smtClean="0">
              <a:latin typeface="Century Gothic" panose="020B0502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7383" y="2927487"/>
            <a:ext cx="11599817" cy="1583788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96389" y="3164594"/>
            <a:ext cx="1124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C. </a:t>
            </a:r>
            <a:r>
              <a:rPr lang="en-IN" b="1"/>
              <a:t>Weekly Retention Analysis</a:t>
            </a:r>
            <a:r>
              <a:rPr lang="en-US" b="1" smtClean="0"/>
              <a:t>: 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b="1" smtClean="0"/>
              <a:t>Objective</a:t>
            </a:r>
            <a:r>
              <a:rPr lang="en-US" b="1"/>
              <a:t>:</a:t>
            </a:r>
            <a:r>
              <a:rPr lang="en-US"/>
              <a:t> Analyze the retention of users on a weekly basis after signing up for a product</a:t>
            </a:r>
            <a:r>
              <a:rPr lang="en-US" smtClean="0"/>
              <a:t>.</a:t>
            </a:r>
          </a:p>
          <a:p>
            <a:pPr>
              <a:spcAft>
                <a:spcPts val="600"/>
              </a:spcAft>
            </a:pPr>
            <a:r>
              <a:rPr lang="en-US" b="1" smtClean="0"/>
              <a:t>Task</a:t>
            </a:r>
            <a:r>
              <a:rPr lang="en-US" b="1"/>
              <a:t>:</a:t>
            </a:r>
            <a:r>
              <a:rPr lang="en-US"/>
              <a:t> Write an SQL query to calculate the weekly retention of users based on their sign-up cohort.</a:t>
            </a:r>
          </a:p>
        </p:txBody>
      </p:sp>
    </p:spTree>
    <p:extLst>
      <p:ext uri="{BB962C8B-B14F-4D97-AF65-F5344CB8AC3E}">
        <p14:creationId xmlns:p14="http://schemas.microsoft.com/office/powerpoint/2010/main" val="14903721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7383" y="128097"/>
            <a:ext cx="11599817" cy="6601806"/>
          </a:xfrm>
          <a:prstGeom prst="roundRect">
            <a:avLst>
              <a:gd name="adj" fmla="val 3199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7383" y="128096"/>
            <a:ext cx="11599818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Query:-</a:t>
            </a:r>
          </a:p>
          <a:p>
            <a:pPr>
              <a:spcAft>
                <a:spcPts val="600"/>
              </a:spcAft>
            </a:pPr>
            <a:r>
              <a:rPr lang="en-US" sz="1600"/>
              <a:t>query1='''SELECT user_id, TIMESTAMPDIFF(WEEK, \'2013-01-01 04:40:10\', activated_at) as </a:t>
            </a:r>
            <a:r>
              <a:rPr lang="en-US" sz="1600" smtClean="0"/>
              <a:t>week_no </a:t>
            </a:r>
          </a:p>
          <a:p>
            <a:pPr>
              <a:spcAft>
                <a:spcPts val="600"/>
              </a:spcAft>
            </a:pPr>
            <a:r>
              <a:rPr lang="en-US" sz="1600"/>
              <a:t>	</a:t>
            </a:r>
            <a:r>
              <a:rPr lang="en-US" sz="1600" smtClean="0"/>
              <a:t>FROM cs_2_t_1 </a:t>
            </a:r>
          </a:p>
          <a:p>
            <a:pPr>
              <a:spcAft>
                <a:spcPts val="600"/>
              </a:spcAft>
            </a:pPr>
            <a:r>
              <a:rPr lang="en-US" sz="1600"/>
              <a:t>	</a:t>
            </a:r>
            <a:r>
              <a:rPr lang="en-US" sz="1600" smtClean="0"/>
              <a:t>WHERE </a:t>
            </a:r>
            <a:r>
              <a:rPr lang="en-US" sz="1600"/>
              <a:t>state = \'active</a:t>
            </a:r>
            <a:r>
              <a:rPr lang="en-US" sz="1600" smtClean="0"/>
              <a:t>\'''‘</a:t>
            </a:r>
          </a:p>
          <a:p>
            <a:pPr>
              <a:spcAft>
                <a:spcPts val="600"/>
              </a:spcAft>
            </a:pPr>
            <a:endParaRPr lang="en-US" sz="1600"/>
          </a:p>
          <a:p>
            <a:pPr>
              <a:spcAft>
                <a:spcPts val="600"/>
              </a:spcAft>
            </a:pPr>
            <a:r>
              <a:rPr lang="en-US" sz="1600"/>
              <a:t>query2='''SELECT user_id, DATE_FORMAT(STR_TO_DATE(occurred_at, \'%d-%m-%Y %H:%i\'), \'%Y-%m-%d %H:%i:%S\') AS date_time, </a:t>
            </a:r>
            <a:r>
              <a:rPr lang="en-US" sz="1600" smtClean="0"/>
              <a:t>	TIMESTAMPDIFF(WEEK</a:t>
            </a:r>
            <a:r>
              <a:rPr lang="en-US" sz="1600"/>
              <a:t>, \'2013-01-01 04:40:10\', DATE_FORMAT(STR_TO_DATE(occurred_at, \'%d-%m-%Y %H:%i\'), \'%Y-%</a:t>
            </a:r>
            <a:r>
              <a:rPr lang="en-US" sz="1600" smtClean="0"/>
              <a:t>m-	%</a:t>
            </a:r>
            <a:r>
              <a:rPr lang="en-US" sz="1600"/>
              <a:t>d %H:%i:%S\')) as week_no </a:t>
            </a:r>
            <a:endParaRPr lang="en-US" sz="1600" smtClean="0"/>
          </a:p>
          <a:p>
            <a:pPr>
              <a:spcAft>
                <a:spcPts val="600"/>
              </a:spcAft>
            </a:pPr>
            <a:r>
              <a:rPr lang="en-US" sz="1600"/>
              <a:t>	</a:t>
            </a:r>
            <a:r>
              <a:rPr lang="en-US" sz="1600" smtClean="0"/>
              <a:t>FROM </a:t>
            </a:r>
            <a:r>
              <a:rPr lang="en-US" sz="1600"/>
              <a:t>cs_2_t_2 </a:t>
            </a:r>
            <a:r>
              <a:rPr lang="en-US" sz="1600" smtClean="0"/>
              <a:t>WHERE </a:t>
            </a:r>
            <a:r>
              <a:rPr lang="en-US" sz="1600"/>
              <a:t>event_type = \</a:t>
            </a:r>
            <a:r>
              <a:rPr lang="en-US" sz="1600" smtClean="0"/>
              <a:t>'engagement\‘</a:t>
            </a:r>
          </a:p>
          <a:p>
            <a:pPr>
              <a:spcAft>
                <a:spcPts val="600"/>
              </a:spcAft>
            </a:pPr>
            <a:r>
              <a:rPr lang="en-US" sz="1600"/>
              <a:t>	</a:t>
            </a:r>
            <a:r>
              <a:rPr lang="en-US" sz="1600" smtClean="0"/>
              <a:t>UNION ALL</a:t>
            </a:r>
            <a:endParaRPr lang="en-US" sz="1600"/>
          </a:p>
          <a:p>
            <a:pPr>
              <a:spcAft>
                <a:spcPts val="600"/>
              </a:spcAft>
            </a:pPr>
            <a:r>
              <a:rPr lang="en-US" sz="1600" smtClean="0"/>
              <a:t>	SELECT user_id, occurred_at AS date_time, TIMESTAMPDIFF(WEEK, \'2013-01-01 04:40:10\', occurred_at) as week_no </a:t>
            </a:r>
          </a:p>
          <a:p>
            <a:pPr>
              <a:spcAft>
                <a:spcPts val="600"/>
              </a:spcAft>
            </a:pPr>
            <a:r>
              <a:rPr lang="en-US" sz="1600"/>
              <a:t>	</a:t>
            </a:r>
            <a:r>
              <a:rPr lang="en-US" sz="1600" smtClean="0"/>
              <a:t>FROM cs_2_t_3 ORDER </a:t>
            </a:r>
            <a:r>
              <a:rPr lang="en-US" sz="1600"/>
              <a:t>BY user_id, week_no'''</a:t>
            </a:r>
          </a:p>
          <a:p>
            <a:pPr>
              <a:spcAft>
                <a:spcPts val="600"/>
              </a:spcAft>
            </a:pPr>
            <a:endParaRPr lang="en-US" sz="1600"/>
          </a:p>
          <a:p>
            <a:pPr>
              <a:spcAft>
                <a:spcPts val="600"/>
              </a:spcAft>
            </a:pPr>
            <a:r>
              <a:rPr lang="en-US" sz="1600"/>
              <a:t>query3='''SELECT q1.user_id AS q1id, q1.week_no AS q1wn, q2.user_id AS q2id, q2.week_no AS </a:t>
            </a:r>
            <a:r>
              <a:rPr lang="en-US" sz="1600" smtClean="0"/>
              <a:t>q2wn </a:t>
            </a:r>
          </a:p>
          <a:p>
            <a:pPr>
              <a:spcAft>
                <a:spcPts val="600"/>
              </a:spcAft>
            </a:pPr>
            <a:r>
              <a:rPr lang="en-US" sz="1600"/>
              <a:t>	</a:t>
            </a:r>
            <a:r>
              <a:rPr lang="en-US" sz="1600" smtClean="0"/>
              <a:t>FROM </a:t>
            </a:r>
            <a:r>
              <a:rPr lang="en-US" sz="1600"/>
              <a:t>({0}) AS q1 </a:t>
            </a:r>
          </a:p>
          <a:p>
            <a:pPr>
              <a:spcAft>
                <a:spcPts val="600"/>
              </a:spcAft>
            </a:pPr>
            <a:r>
              <a:rPr lang="en-US" sz="1600" smtClean="0"/>
              <a:t>	LEFT </a:t>
            </a:r>
            <a:r>
              <a:rPr lang="en-US" sz="1600"/>
              <a:t>OUTER JOIN ({1}) AS q2 </a:t>
            </a:r>
            <a:r>
              <a:rPr lang="en-US" sz="1600" smtClean="0"/>
              <a:t>ON q1.user_id=q2.user_id</a:t>
            </a:r>
            <a:endParaRPr lang="en-US" sz="1600"/>
          </a:p>
          <a:p>
            <a:pPr>
              <a:spcAft>
                <a:spcPts val="600"/>
              </a:spcAft>
            </a:pPr>
            <a:r>
              <a:rPr lang="en-US" sz="1600" smtClean="0"/>
              <a:t>	UNION</a:t>
            </a:r>
            <a:endParaRPr lang="en-US" sz="1600"/>
          </a:p>
          <a:p>
            <a:pPr>
              <a:spcAft>
                <a:spcPts val="600"/>
              </a:spcAft>
            </a:pPr>
            <a:r>
              <a:rPr lang="en-US" sz="1600" smtClean="0"/>
              <a:t>	SELECT </a:t>
            </a:r>
            <a:r>
              <a:rPr lang="en-US" sz="1600"/>
              <a:t>q1.user_id AS q1id, q1.week_no AS q1wn, q2.user_id AS q2id, q2.week_no AS </a:t>
            </a:r>
            <a:r>
              <a:rPr lang="en-US" sz="1600" smtClean="0"/>
              <a:t>q2wn </a:t>
            </a:r>
          </a:p>
          <a:p>
            <a:pPr>
              <a:spcAft>
                <a:spcPts val="600"/>
              </a:spcAft>
            </a:pPr>
            <a:r>
              <a:rPr lang="en-US" sz="1600"/>
              <a:t>	</a:t>
            </a:r>
            <a:r>
              <a:rPr lang="en-US" sz="1600" smtClean="0"/>
              <a:t>FROM </a:t>
            </a:r>
            <a:r>
              <a:rPr lang="en-US" sz="1600"/>
              <a:t>({0</a:t>
            </a:r>
            <a:r>
              <a:rPr lang="en-US" sz="1600" smtClean="0"/>
              <a:t>}) AS </a:t>
            </a:r>
            <a:r>
              <a:rPr lang="en-US" sz="1600"/>
              <a:t>q1 </a:t>
            </a:r>
          </a:p>
          <a:p>
            <a:pPr>
              <a:spcAft>
                <a:spcPts val="600"/>
              </a:spcAft>
            </a:pPr>
            <a:r>
              <a:rPr lang="en-US" sz="1600" smtClean="0"/>
              <a:t>	RIGHT </a:t>
            </a:r>
            <a:r>
              <a:rPr lang="en-US" sz="1600"/>
              <a:t>OUTER JOIN ({1}) AS q2 </a:t>
            </a:r>
            <a:r>
              <a:rPr lang="en-US" sz="1600" smtClean="0"/>
              <a:t> ON </a:t>
            </a:r>
            <a:r>
              <a:rPr lang="en-US" sz="1600"/>
              <a:t>q1.user_id=q2.user_id'''.format(query1, query2)</a:t>
            </a:r>
          </a:p>
          <a:p>
            <a:pPr>
              <a:spcAft>
                <a:spcPts val="600"/>
              </a:spcAft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06777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7383" y="128097"/>
            <a:ext cx="11599817" cy="6601806"/>
          </a:xfrm>
          <a:prstGeom prst="roundRect">
            <a:avLst>
              <a:gd name="adj" fmla="val 3199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7382" y="128096"/>
            <a:ext cx="11599817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Query:-</a:t>
            </a:r>
          </a:p>
          <a:p>
            <a:pPr>
              <a:spcAft>
                <a:spcPts val="600"/>
              </a:spcAft>
            </a:pPr>
            <a:r>
              <a:rPr lang="en-US" sz="1600" smtClean="0"/>
              <a:t>query4</a:t>
            </a:r>
            <a:r>
              <a:rPr lang="en-US" sz="1600"/>
              <a:t>='''SELECT q3.q1id AS q3id, q3.q1wn AS q3wn1, q3.q2wn AS q3wn2</a:t>
            </a:r>
          </a:p>
          <a:p>
            <a:pPr lvl="1">
              <a:spcAft>
                <a:spcPts val="600"/>
              </a:spcAft>
            </a:pPr>
            <a:r>
              <a:rPr lang="en-US" sz="1600"/>
              <a:t>        FROM ({0}) AS q3</a:t>
            </a:r>
          </a:p>
          <a:p>
            <a:pPr lvl="1">
              <a:spcAft>
                <a:spcPts val="600"/>
              </a:spcAft>
            </a:pPr>
            <a:r>
              <a:rPr lang="en-US" sz="1600"/>
              <a:t>        ORDER BY q3wn1, q3wn2'''.format(query3)</a:t>
            </a:r>
          </a:p>
          <a:p>
            <a:pPr>
              <a:spcAft>
                <a:spcPts val="600"/>
              </a:spcAft>
            </a:pPr>
            <a:endParaRPr lang="en-US" sz="1600"/>
          </a:p>
          <a:p>
            <a:pPr>
              <a:spcAft>
                <a:spcPts val="600"/>
              </a:spcAft>
            </a:pPr>
            <a:r>
              <a:rPr lang="en-US" sz="1600"/>
              <a:t>query5='''SELECT q1_.week_no AS q5wn, COUNT(q1_.user_id) AS ttl_ui_cnt</a:t>
            </a:r>
          </a:p>
          <a:p>
            <a:pPr lvl="1">
              <a:spcAft>
                <a:spcPts val="600"/>
              </a:spcAft>
            </a:pPr>
            <a:r>
              <a:rPr lang="en-US" sz="1600"/>
              <a:t>        FROM ({0}) AS q1_</a:t>
            </a:r>
          </a:p>
          <a:p>
            <a:pPr lvl="1">
              <a:spcAft>
                <a:spcPts val="600"/>
              </a:spcAft>
            </a:pPr>
            <a:r>
              <a:rPr lang="en-US" sz="1600"/>
              <a:t>        GROUP BY q5wn'''.format(query1)</a:t>
            </a:r>
          </a:p>
          <a:p>
            <a:pPr>
              <a:spcAft>
                <a:spcPts val="600"/>
              </a:spcAft>
            </a:pPr>
            <a:endParaRPr lang="en-US" sz="1600"/>
          </a:p>
          <a:p>
            <a:pPr>
              <a:spcAft>
                <a:spcPts val="600"/>
              </a:spcAft>
            </a:pPr>
            <a:r>
              <a:rPr lang="en-US" sz="1600"/>
              <a:t>query6='''SELECT q4.q3wn1 AS q4wn1, q4.q3wn2 AS q4wn2, COUNT(q4.q3id) AS cnt_q4id </a:t>
            </a:r>
          </a:p>
          <a:p>
            <a:pPr lvl="1">
              <a:spcAft>
                <a:spcPts val="600"/>
              </a:spcAft>
            </a:pPr>
            <a:r>
              <a:rPr lang="en-US" sz="1600"/>
              <a:t>        FROM ({0}) AS q4</a:t>
            </a:r>
          </a:p>
          <a:p>
            <a:pPr lvl="1">
              <a:spcAft>
                <a:spcPts val="600"/>
              </a:spcAft>
            </a:pPr>
            <a:r>
              <a:rPr lang="en-US" sz="1600"/>
              <a:t>        GROUP BY q3wn1, q3wn2'''.format(query4)</a:t>
            </a:r>
          </a:p>
          <a:p>
            <a:pPr>
              <a:spcAft>
                <a:spcPts val="600"/>
              </a:spcAft>
            </a:pPr>
            <a:endParaRPr lang="en-US" sz="1600"/>
          </a:p>
          <a:p>
            <a:pPr>
              <a:spcAft>
                <a:spcPts val="600"/>
              </a:spcAft>
            </a:pPr>
            <a:r>
              <a:rPr lang="en-US" sz="1600"/>
              <a:t>query7='''SELECT q6.q5wn AS q6wn, q7.q4wn2 AS q7wn2, ROUND((100*q7.cnt_q4id/q6.ttl_ui_cnt),2) AS perc_ret</a:t>
            </a:r>
          </a:p>
          <a:p>
            <a:pPr lvl="1">
              <a:spcAft>
                <a:spcPts val="600"/>
              </a:spcAft>
            </a:pPr>
            <a:r>
              <a:rPr lang="en-US" sz="1600"/>
              <a:t>        FROM ({0}) AS q6</a:t>
            </a:r>
          </a:p>
          <a:p>
            <a:pPr lvl="1">
              <a:spcAft>
                <a:spcPts val="600"/>
              </a:spcAft>
            </a:pPr>
            <a:r>
              <a:rPr lang="en-US" sz="1600"/>
              <a:t>        JOIN ({1}) AS q7</a:t>
            </a:r>
          </a:p>
          <a:p>
            <a:pPr lvl="1">
              <a:spcAft>
                <a:spcPts val="600"/>
              </a:spcAft>
            </a:pPr>
            <a:r>
              <a:rPr lang="en-US" sz="1600"/>
              <a:t>        ON (q6.q5wn=q7.q4wn1 AND </a:t>
            </a:r>
            <a:r>
              <a:rPr lang="en-US" sz="1600" smtClean="0"/>
              <a:t>q6.q5wn&lt;q7.q4wn2)</a:t>
            </a:r>
          </a:p>
          <a:p>
            <a:pPr lvl="1">
              <a:spcAft>
                <a:spcPts val="600"/>
              </a:spcAft>
            </a:pPr>
            <a:r>
              <a:rPr lang="en-US" sz="1600" smtClean="0"/>
              <a:t>        ORDER BY q6wn, q7wn2'''.format(query5, query6)</a:t>
            </a:r>
          </a:p>
          <a:p>
            <a:pPr>
              <a:spcAft>
                <a:spcPts val="600"/>
              </a:spcAft>
            </a:pPr>
            <a:endParaRPr lang="en-US" sz="1600"/>
          </a:p>
          <a:p>
            <a:pPr>
              <a:spcAft>
                <a:spcPts val="600"/>
              </a:spcAft>
            </a:pPr>
            <a:r>
              <a:rPr lang="en-US" sz="1600"/>
              <a:t>df3=pd.read_sql_query(query7, conn)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1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4300" y="1059418"/>
            <a:ext cx="11944350" cy="5684282"/>
          </a:xfrm>
          <a:prstGeom prst="roundRect">
            <a:avLst>
              <a:gd name="adj" fmla="val 264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4300" y="1059418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510977"/>
            <a:ext cx="5922963" cy="4971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4" y="1507572"/>
            <a:ext cx="5822926" cy="49747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2233749" y="590947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23910" y="50012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884" y="686682"/>
            <a:ext cx="46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</a:t>
            </a:r>
            <a:r>
              <a:rPr lang="en-US" b="1">
                <a:latin typeface="Century Gothic" panose="020B0502020202020204" pitchFamily="34" charset="0"/>
              </a:rPr>
              <a:t>2: Investigating Metric Spike</a:t>
            </a:r>
            <a:endParaRPr lang="en-US" b="1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13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4300" y="1059418"/>
            <a:ext cx="11944350" cy="5684282"/>
          </a:xfrm>
          <a:prstGeom prst="roundRect">
            <a:avLst>
              <a:gd name="adj" fmla="val 264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4300" y="1059418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507573"/>
            <a:ext cx="5922963" cy="4971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4" y="1504169"/>
            <a:ext cx="5822926" cy="49747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2233749" y="590947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23910" y="50012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884" y="686682"/>
            <a:ext cx="46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</a:t>
            </a:r>
            <a:r>
              <a:rPr lang="en-US" b="1">
                <a:latin typeface="Century Gothic" panose="020B0502020202020204" pitchFamily="34" charset="0"/>
              </a:rPr>
              <a:t>2: Investigating Metric Spike</a:t>
            </a:r>
            <a:endParaRPr lang="en-US" b="1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1573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4300" y="1059418"/>
            <a:ext cx="11944350" cy="5684282"/>
          </a:xfrm>
          <a:prstGeom prst="roundRect">
            <a:avLst>
              <a:gd name="adj" fmla="val 264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4300" y="1059418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510977"/>
            <a:ext cx="5922963" cy="497136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2233749" y="590947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23910" y="50012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884" y="686682"/>
            <a:ext cx="46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</a:t>
            </a:r>
            <a:r>
              <a:rPr lang="en-US" b="1">
                <a:latin typeface="Century Gothic" panose="020B0502020202020204" pitchFamily="34" charset="0"/>
              </a:rPr>
              <a:t>2: Investigating Metric Spike</a:t>
            </a:r>
            <a:endParaRPr lang="en-US" b="1" smtClean="0">
              <a:latin typeface="Century Gothic" panose="020B0502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4" y="1507572"/>
            <a:ext cx="5822926" cy="49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76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03385" y="1701519"/>
            <a:ext cx="10874327" cy="4024032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2233749" y="992777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97086" y="470265"/>
            <a:ext cx="2070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Approach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9994" y="1842245"/>
            <a:ext cx="53025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We first studied and tried to understand the data for each case study. Then we started extracting information from the data as per the questions we had (</a:t>
            </a:r>
            <a:r>
              <a:rPr lang="en-US" smtClean="0"/>
              <a:t>we would have processed the data like cleaning, transforming etc. if required).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Extraction </a:t>
            </a:r>
            <a:r>
              <a:rPr lang="en-US"/>
              <a:t>of data was done using </a:t>
            </a:r>
            <a:r>
              <a:rPr lang="en-US" b="1" smtClean="0"/>
              <a:t>pandas</a:t>
            </a:r>
            <a:r>
              <a:rPr lang="en-US" smtClean="0"/>
              <a:t> and </a:t>
            </a:r>
            <a:r>
              <a:rPr lang="en-US" b="1"/>
              <a:t>pymysql</a:t>
            </a:r>
            <a:r>
              <a:rPr lang="en-US"/>
              <a:t> libraries in </a:t>
            </a:r>
            <a:r>
              <a:rPr lang="en-US" b="1"/>
              <a:t>python</a:t>
            </a:r>
            <a:r>
              <a:rPr lang="en-US"/>
              <a:t>. We also plotted </a:t>
            </a:r>
            <a:r>
              <a:rPr lang="en-US" smtClean="0"/>
              <a:t>different types of graphs </a:t>
            </a:r>
            <a:r>
              <a:rPr lang="en-US"/>
              <a:t>for better </a:t>
            </a:r>
            <a:r>
              <a:rPr lang="en-US" smtClean="0"/>
              <a:t>understanding of the data. Then from extracted data and graphs, we were able to drew conclusions </a:t>
            </a:r>
            <a:r>
              <a:rPr lang="en-US"/>
              <a:t>and insights. Now, since we got all the insights required, we will </a:t>
            </a:r>
            <a:r>
              <a:rPr lang="en-US" smtClean="0"/>
              <a:t>be able to make </a:t>
            </a:r>
            <a:r>
              <a:rPr lang="en-US"/>
              <a:t>a detailed report about </a:t>
            </a:r>
            <a:r>
              <a:rPr lang="en-US" smtClean="0"/>
              <a:t>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96" y="3857685"/>
            <a:ext cx="1439181" cy="1439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2" y="1821208"/>
            <a:ext cx="3976761" cy="1607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248" y="3857685"/>
            <a:ext cx="1255354" cy="13957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68551" y="5740331"/>
            <a:ext cx="1423851" cy="24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smtClean="0"/>
              <a:t>Image Source: Google Images</a:t>
            </a:r>
            <a:endParaRPr lang="en-IN" sz="800"/>
          </a:p>
        </p:txBody>
      </p:sp>
    </p:spTree>
    <p:extLst>
      <p:ext uri="{BB962C8B-B14F-4D97-AF65-F5344CB8AC3E}">
        <p14:creationId xmlns:p14="http://schemas.microsoft.com/office/powerpoint/2010/main" val="20945149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77371" y="1351817"/>
            <a:ext cx="11379200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6230" y="918695"/>
            <a:ext cx="46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Case Study 2: Investigating Metric Spike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798" y="2068410"/>
            <a:ext cx="114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Insights:-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2798" y="2510973"/>
            <a:ext cx="1066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From the plots, we can observe that for sign-up cohort weeks </a:t>
            </a:r>
            <a:r>
              <a:rPr lang="en-US" b="1" smtClean="0"/>
              <a:t>before 69</a:t>
            </a:r>
            <a:r>
              <a:rPr lang="en-US" smtClean="0"/>
              <a:t>, the retention rate for </a:t>
            </a:r>
            <a:r>
              <a:rPr lang="en-US" b="1" smtClean="0"/>
              <a:t>69</a:t>
            </a:r>
            <a:r>
              <a:rPr lang="en-US" b="1" baseline="30000" smtClean="0"/>
              <a:t>th</a:t>
            </a:r>
            <a:r>
              <a:rPr lang="en-US" b="1" smtClean="0"/>
              <a:t> event week</a:t>
            </a:r>
            <a:r>
              <a:rPr lang="en-US" smtClean="0"/>
              <a:t> is very </a:t>
            </a:r>
            <a:r>
              <a:rPr lang="en-US" b="1" smtClean="0"/>
              <a:t>low</a:t>
            </a:r>
            <a:r>
              <a:rPr lang="en-US" smtClean="0"/>
              <a:t> i.e. between 20% and 45% for </a:t>
            </a:r>
            <a:r>
              <a:rPr lang="en-US" b="1" smtClean="0"/>
              <a:t>most</a:t>
            </a:r>
            <a:r>
              <a:rPr lang="en-US" smtClean="0"/>
              <a:t> sign-up cohort weeks but it </a:t>
            </a:r>
            <a:r>
              <a:rPr lang="en-US" b="1" smtClean="0"/>
              <a:t>increases</a:t>
            </a:r>
            <a:r>
              <a:rPr lang="en-US" smtClean="0"/>
              <a:t> </a:t>
            </a:r>
            <a:r>
              <a:rPr lang="en-US" b="1" smtClean="0"/>
              <a:t>slightly</a:t>
            </a:r>
            <a:r>
              <a:rPr lang="en-US" smtClean="0"/>
              <a:t> after that to remain between 40% and 50% for </a:t>
            </a:r>
            <a:r>
              <a:rPr lang="en-US" b="1" smtClean="0"/>
              <a:t>most</a:t>
            </a:r>
            <a:r>
              <a:rPr lang="en-US" smtClean="0"/>
              <a:t> of the event weeks. One reason that may be contributed to above trend is that for sign-up cohort weeks before 69</a:t>
            </a:r>
            <a:r>
              <a:rPr lang="en-US" baseline="30000" smtClean="0"/>
              <a:t>th</a:t>
            </a:r>
            <a:r>
              <a:rPr lang="en-US" smtClean="0"/>
              <a:t> week, the </a:t>
            </a:r>
            <a:r>
              <a:rPr lang="en-US" b="1" smtClean="0"/>
              <a:t>users were dormant for a number of days</a:t>
            </a:r>
            <a:r>
              <a:rPr lang="en-US" smtClean="0"/>
              <a:t> before starting to perform various events on the 69</a:t>
            </a:r>
            <a:r>
              <a:rPr lang="en-US" baseline="30000" smtClean="0"/>
              <a:t>th</a:t>
            </a:r>
            <a:r>
              <a:rPr lang="en-US" smtClean="0"/>
              <a:t> week and increasing the number of events after that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From 69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smtClean="0"/>
              <a:t>sign-up week </a:t>
            </a:r>
            <a:r>
              <a:rPr lang="en-US"/>
              <a:t>onwards, the retention rate of the very next week is very </a:t>
            </a:r>
            <a:r>
              <a:rPr lang="en-US" b="1"/>
              <a:t>high</a:t>
            </a:r>
            <a:r>
              <a:rPr lang="en-US"/>
              <a:t> i.e. </a:t>
            </a:r>
            <a:r>
              <a:rPr lang="en-US" smtClean="0"/>
              <a:t>between 77% and 93% </a:t>
            </a:r>
            <a:r>
              <a:rPr lang="en-US"/>
              <a:t>but it </a:t>
            </a:r>
            <a:r>
              <a:rPr lang="en-US" b="1" smtClean="0"/>
              <a:t>decreases</a:t>
            </a:r>
            <a:r>
              <a:rPr lang="en-US" smtClean="0"/>
              <a:t> </a:t>
            </a:r>
            <a:r>
              <a:rPr lang="en-US"/>
              <a:t>after that as the weeks pass</a:t>
            </a:r>
            <a:r>
              <a:rPr lang="en-US" smtClean="0"/>
              <a:t>. </a:t>
            </a:r>
            <a:r>
              <a:rPr lang="en-US"/>
              <a:t>One reason that may be contributed to above trend is that for sign-up cohort weeks </a:t>
            </a:r>
            <a:r>
              <a:rPr lang="en-US" smtClean="0"/>
              <a:t>on and after 69</a:t>
            </a:r>
            <a:r>
              <a:rPr lang="en-US" baseline="30000" smtClean="0"/>
              <a:t>th</a:t>
            </a:r>
            <a:r>
              <a:rPr lang="en-US" smtClean="0"/>
              <a:t> week, the event weeks are starting right away i.e. the users are </a:t>
            </a:r>
            <a:r>
              <a:rPr lang="en-US" b="1" smtClean="0"/>
              <a:t>not dormant </a:t>
            </a:r>
            <a:r>
              <a:rPr lang="en-US" smtClean="0"/>
              <a:t>after signing up. The reason for decrease after the first event week may be contributed to the </a:t>
            </a:r>
            <a:r>
              <a:rPr lang="en-US" b="1" smtClean="0"/>
              <a:t>excitement of users</a:t>
            </a:r>
            <a:r>
              <a:rPr lang="en-US" smtClean="0"/>
              <a:t> after signing up which decreases as weeks pass.</a:t>
            </a:r>
          </a:p>
        </p:txBody>
      </p:sp>
    </p:spTree>
    <p:extLst>
      <p:ext uri="{BB962C8B-B14F-4D97-AF65-F5344CB8AC3E}">
        <p14:creationId xmlns:p14="http://schemas.microsoft.com/office/powerpoint/2010/main" val="3644415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77371" y="1351817"/>
            <a:ext cx="11379200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6230" y="918695"/>
            <a:ext cx="46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Case Study 2: Investigating Metric Spike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4742" y="2131114"/>
            <a:ext cx="114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Insights:-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742" y="2602046"/>
            <a:ext cx="10609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observe that the retention rate is </a:t>
            </a:r>
            <a:r>
              <a:rPr lang="en-US" b="1"/>
              <a:t>remaining same </a:t>
            </a:r>
            <a:r>
              <a:rPr lang="en-US"/>
              <a:t>for </a:t>
            </a:r>
            <a:r>
              <a:rPr lang="en-US" b="1"/>
              <a:t>most</a:t>
            </a:r>
            <a:r>
              <a:rPr lang="en-US"/>
              <a:t> of the </a:t>
            </a:r>
            <a:r>
              <a:rPr lang="en-US" b="1"/>
              <a:t>middle event weeks</a:t>
            </a:r>
            <a:r>
              <a:rPr lang="en-US"/>
              <a:t>. On further investigation, we found that event “</a:t>
            </a:r>
            <a:r>
              <a:rPr lang="en-US" b="1"/>
              <a:t>sent_weekly_digest</a:t>
            </a:r>
            <a:r>
              <a:rPr lang="en-US"/>
              <a:t>” forms majority of the events for </a:t>
            </a:r>
            <a:r>
              <a:rPr lang="en-US" b="1"/>
              <a:t>most</a:t>
            </a:r>
            <a:r>
              <a:rPr lang="en-US"/>
              <a:t> of the event weeks from 69 to 85 and the number of occurrence of this event is </a:t>
            </a:r>
            <a:r>
              <a:rPr lang="en-US" b="1"/>
              <a:t>remaining constant</a:t>
            </a:r>
            <a:r>
              <a:rPr lang="en-US"/>
              <a:t> for </a:t>
            </a:r>
            <a:r>
              <a:rPr lang="en-US" b="1"/>
              <a:t>most</a:t>
            </a:r>
            <a:r>
              <a:rPr lang="en-US"/>
              <a:t> of the middle overs for a given sign-up cohort week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 last event week i.e. </a:t>
            </a:r>
            <a:r>
              <a:rPr lang="en-US" b="1" smtClean="0"/>
              <a:t>86</a:t>
            </a:r>
            <a:r>
              <a:rPr lang="en-US" b="1" baseline="30000" smtClean="0"/>
              <a:t>th</a:t>
            </a:r>
            <a:r>
              <a:rPr lang="en-US" b="1" smtClean="0"/>
              <a:t> event week </a:t>
            </a:r>
            <a:r>
              <a:rPr lang="en-US" smtClean="0"/>
              <a:t>have the </a:t>
            </a:r>
            <a:r>
              <a:rPr lang="en-US" b="1" smtClean="0"/>
              <a:t>lowest</a:t>
            </a:r>
            <a:r>
              <a:rPr lang="en-US" smtClean="0"/>
              <a:t> retention rate except for the 85</a:t>
            </a:r>
            <a:r>
              <a:rPr lang="en-US" baseline="30000" smtClean="0"/>
              <a:t>th</a:t>
            </a:r>
            <a:r>
              <a:rPr lang="en-US" smtClean="0"/>
              <a:t> sign-up cohort week. The retention rate for </a:t>
            </a:r>
            <a:r>
              <a:rPr lang="en-US" b="1" smtClean="0"/>
              <a:t>most</a:t>
            </a:r>
            <a:r>
              <a:rPr lang="en-US" smtClean="0"/>
              <a:t> of the sign-up cohort weeks are between 20% and 35% for 86</a:t>
            </a:r>
            <a:r>
              <a:rPr lang="en-US" baseline="30000" smtClean="0"/>
              <a:t>th</a:t>
            </a:r>
            <a:r>
              <a:rPr lang="en-US" smtClean="0"/>
              <a:t> event week. One reason that may be contributed to this decrease is that as the week calculation started on Tuesday since 2013-01-01 was Tuesday, so the next Monday will be counted as one whole week. Now the last event week </a:t>
            </a:r>
            <a:r>
              <a:rPr lang="en-US" b="1" smtClean="0"/>
              <a:t>ends on Sunday</a:t>
            </a:r>
            <a:r>
              <a:rPr lang="en-US" smtClean="0"/>
              <a:t>, i.e. one day less which means </a:t>
            </a:r>
            <a:r>
              <a:rPr lang="en-US" b="1" smtClean="0"/>
              <a:t>less number of events</a:t>
            </a:r>
            <a:r>
              <a:rPr lang="en-US" smtClean="0"/>
              <a:t> which contributes to comparatively low retention rate.</a:t>
            </a:r>
          </a:p>
        </p:txBody>
      </p:sp>
    </p:spTree>
    <p:extLst>
      <p:ext uri="{BB962C8B-B14F-4D97-AF65-F5344CB8AC3E}">
        <p14:creationId xmlns:p14="http://schemas.microsoft.com/office/powerpoint/2010/main" val="12604113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26572" y="1753771"/>
            <a:ext cx="11599817" cy="1583788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6389" y="2003941"/>
            <a:ext cx="1124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D</a:t>
            </a:r>
            <a:r>
              <a:rPr lang="en-US" b="1" smtClean="0"/>
              <a:t>. </a:t>
            </a:r>
            <a:r>
              <a:rPr lang="en-IN" b="1"/>
              <a:t>Weekly Engagement Per Device</a:t>
            </a:r>
            <a:r>
              <a:rPr lang="en-US" b="1" smtClean="0"/>
              <a:t>: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b="1" smtClean="0"/>
              <a:t>Objective</a:t>
            </a:r>
            <a:r>
              <a:rPr lang="en-US" b="1"/>
              <a:t>:</a:t>
            </a:r>
            <a:r>
              <a:rPr lang="en-US"/>
              <a:t>  Measure the activeness of users on a weekly basis per device</a:t>
            </a:r>
            <a:r>
              <a:rPr lang="en-US" smtClean="0"/>
              <a:t>.</a:t>
            </a:r>
          </a:p>
          <a:p>
            <a:pPr>
              <a:spcAft>
                <a:spcPts val="600"/>
              </a:spcAft>
            </a:pPr>
            <a:r>
              <a:rPr lang="en-US" b="1" smtClean="0"/>
              <a:t>Task</a:t>
            </a:r>
            <a:r>
              <a:rPr lang="en-US" b="1"/>
              <a:t>:</a:t>
            </a:r>
            <a:r>
              <a:rPr lang="en-US"/>
              <a:t> Write an SQL query to calculate the weekly engagement per device.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3529" y="918695"/>
            <a:ext cx="459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Case Study 2: Investigating Metric Spike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26572" y="3402873"/>
            <a:ext cx="11599817" cy="3279385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96389" y="3600616"/>
            <a:ext cx="1124712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Query:-</a:t>
            </a:r>
          </a:p>
          <a:p>
            <a:pPr>
              <a:spcAft>
                <a:spcPts val="600"/>
              </a:spcAft>
            </a:pPr>
            <a:r>
              <a:rPr lang="en-US" sz="1600"/>
              <a:t>query1='''SELECT device, TIMESTAMPDIFF(WEEK, \'2013-01-01 04:40:10\', DATE_FORMAT(STR_TO_DATE(occurred_at, \'%d-%m-%Y </a:t>
            </a:r>
            <a:r>
              <a:rPr lang="en-US" sz="1600" smtClean="0"/>
              <a:t>	%</a:t>
            </a:r>
            <a:r>
              <a:rPr lang="en-US" sz="1600"/>
              <a:t>H:%i\'), \'%Y-%m-%d %H:%i:%S\')) AS wk, COUNT(user_id) as Cnt  </a:t>
            </a:r>
          </a:p>
          <a:p>
            <a:pPr>
              <a:spcAft>
                <a:spcPts val="600"/>
              </a:spcAft>
            </a:pPr>
            <a:r>
              <a:rPr lang="en-US" sz="1600" smtClean="0"/>
              <a:t>	FROM cs_2_t_2 WHERE </a:t>
            </a:r>
            <a:r>
              <a:rPr lang="en-US" sz="1600"/>
              <a:t>event_type = \'engagement</a:t>
            </a:r>
            <a:r>
              <a:rPr lang="en-US" sz="1600" smtClean="0"/>
              <a:t>\‘ GROUP </a:t>
            </a:r>
            <a:r>
              <a:rPr lang="en-US" sz="1600"/>
              <a:t>BY device, wk </a:t>
            </a:r>
            <a:r>
              <a:rPr lang="en-US" sz="1600" smtClean="0"/>
              <a:t>ORDER </a:t>
            </a:r>
            <a:r>
              <a:rPr lang="en-US" sz="1600"/>
              <a:t>BY device'''</a:t>
            </a:r>
          </a:p>
          <a:p>
            <a:pPr>
              <a:spcAft>
                <a:spcPts val="600"/>
              </a:spcAft>
            </a:pPr>
            <a:endParaRPr lang="en-US" sz="1600"/>
          </a:p>
          <a:p>
            <a:pPr>
              <a:spcAft>
                <a:spcPts val="600"/>
              </a:spcAft>
            </a:pPr>
            <a:r>
              <a:rPr lang="en-US" sz="1600"/>
              <a:t>query2='''SELECT device AS Device, ROUND(AVG(q1.Cnt), 2) AS Avg_Week_Eng_P_Dev</a:t>
            </a:r>
          </a:p>
          <a:p>
            <a:pPr>
              <a:spcAft>
                <a:spcPts val="600"/>
              </a:spcAft>
            </a:pPr>
            <a:r>
              <a:rPr lang="en-US" sz="1600" smtClean="0"/>
              <a:t>	FROM </a:t>
            </a:r>
            <a:r>
              <a:rPr lang="en-US" sz="1600"/>
              <a:t>({}) AS </a:t>
            </a:r>
            <a:r>
              <a:rPr lang="en-US" sz="1600" smtClean="0"/>
              <a:t>q1 GROUP </a:t>
            </a:r>
            <a:r>
              <a:rPr lang="en-US" sz="1600"/>
              <a:t>BY device </a:t>
            </a:r>
            <a:r>
              <a:rPr lang="en-US" sz="1600" smtClean="0"/>
              <a:t>ORDER </a:t>
            </a:r>
            <a:r>
              <a:rPr lang="en-US" sz="1600"/>
              <a:t>BY Avg_Week_Eng_P_Dev DESC'''.format(query1)</a:t>
            </a:r>
          </a:p>
          <a:p>
            <a:pPr>
              <a:spcAft>
                <a:spcPts val="600"/>
              </a:spcAft>
            </a:pPr>
            <a:endParaRPr lang="en-US" sz="1600"/>
          </a:p>
          <a:p>
            <a:pPr>
              <a:spcAft>
                <a:spcPts val="600"/>
              </a:spcAft>
            </a:pPr>
            <a:r>
              <a:rPr lang="en-US" sz="1600"/>
              <a:t>df5=pd.read_sql_query(query2, conn)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29903478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3773" y="1370698"/>
            <a:ext cx="11791665" cy="5304421"/>
          </a:xfrm>
          <a:prstGeom prst="roundRect">
            <a:avLst>
              <a:gd name="adj" fmla="val 309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9609" y="1595104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15" y="1984488"/>
            <a:ext cx="3793131" cy="4479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545" y="1984488"/>
            <a:ext cx="3876911" cy="44758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3529" y="918695"/>
            <a:ext cx="459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Case Study 2: Investigating Metric Spike</a:t>
            </a:r>
          </a:p>
        </p:txBody>
      </p:sp>
    </p:spTree>
    <p:extLst>
      <p:ext uri="{BB962C8B-B14F-4D97-AF65-F5344CB8AC3E}">
        <p14:creationId xmlns:p14="http://schemas.microsoft.com/office/powerpoint/2010/main" val="24979178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3773" y="1370698"/>
            <a:ext cx="11791665" cy="5304421"/>
          </a:xfrm>
          <a:prstGeom prst="roundRect">
            <a:avLst>
              <a:gd name="adj" fmla="val 309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66653" y="1554161"/>
            <a:ext cx="84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54" y="1554161"/>
            <a:ext cx="7497383" cy="48669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43529" y="918695"/>
            <a:ext cx="459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Case Study 2: Investigating Metric Spike</a:t>
            </a:r>
          </a:p>
        </p:txBody>
      </p:sp>
    </p:spTree>
    <p:extLst>
      <p:ext uri="{BB962C8B-B14F-4D97-AF65-F5344CB8AC3E}">
        <p14:creationId xmlns:p14="http://schemas.microsoft.com/office/powerpoint/2010/main" val="35700959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3529" y="918695"/>
            <a:ext cx="459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Case Study 2: Investigating Metric Spike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6478" y="1370699"/>
            <a:ext cx="11928143" cy="5311559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25162" y="1498860"/>
            <a:ext cx="1154752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 </a:t>
            </a:r>
            <a:r>
              <a:rPr lang="en-US" sz="1600" smtClean="0"/>
              <a:t>(Here we group the devices based on their companies and check the weekly engagement per company)</a:t>
            </a:r>
          </a:p>
          <a:p>
            <a:pPr>
              <a:spcAft>
                <a:spcPts val="600"/>
              </a:spcAft>
            </a:pPr>
            <a:r>
              <a:rPr lang="en-US" sz="1400"/>
              <a:t>query1='''SELECT </a:t>
            </a:r>
            <a:r>
              <a:rPr lang="en-US" sz="1400" smtClean="0"/>
              <a:t>CASE</a:t>
            </a:r>
          </a:p>
          <a:p>
            <a:pPr>
              <a:spcAft>
                <a:spcPts val="600"/>
              </a:spcAft>
            </a:pPr>
            <a:r>
              <a:rPr lang="en-US" sz="1400"/>
              <a:t> </a:t>
            </a:r>
            <a:r>
              <a:rPr lang="en-US" sz="1400" smtClean="0"/>
              <a:t>	WHEN </a:t>
            </a:r>
            <a:r>
              <a:rPr lang="en-US" sz="1400"/>
              <a:t>INSTR(device, \'mac\') OR INSTR(device, \'macbook\') OR INSTR(device, \'iphone\') OR INSTR(device, '\ipad\') THEN \'APPLE\'</a:t>
            </a:r>
          </a:p>
          <a:p>
            <a:pPr lvl="1">
              <a:spcAft>
                <a:spcPts val="600"/>
              </a:spcAft>
            </a:pPr>
            <a:r>
              <a:rPr lang="en-US" sz="1400"/>
              <a:t>            WHEN INSTR(device, \'dell\') THEN \'DELL\' WHEN INSTR(device, \'windows\') THEN \'MICROSOFT\'</a:t>
            </a:r>
          </a:p>
          <a:p>
            <a:pPr lvl="1">
              <a:spcAft>
                <a:spcPts val="600"/>
              </a:spcAft>
            </a:pPr>
            <a:r>
              <a:rPr lang="en-US" sz="1400"/>
              <a:t>            WHEN INSTR(device, \'kindle\') OR LOCATE(\'amazon\', device) THEN \'AMAZON\'</a:t>
            </a:r>
          </a:p>
          <a:p>
            <a:pPr lvl="1">
              <a:spcAft>
                <a:spcPts val="600"/>
              </a:spcAft>
            </a:pPr>
            <a:r>
              <a:rPr lang="en-US" sz="1400"/>
              <a:t>            WHEN INSTR(device, \'samsung\') OR INSTR(device, \'samsumg\') THEN \'SAMSUNG\'</a:t>
            </a:r>
          </a:p>
          <a:p>
            <a:pPr lvl="1">
              <a:spcAft>
                <a:spcPts val="600"/>
              </a:spcAft>
            </a:pPr>
            <a:r>
              <a:rPr lang="en-US" sz="1400"/>
              <a:t>            WHEN INSTR(device, \'lenovo\') THEN \'LENOVO\' WHEN INSTR(device, \'nexus\') THEN \'LG\'</a:t>
            </a:r>
          </a:p>
          <a:p>
            <a:pPr lvl="1">
              <a:spcAft>
                <a:spcPts val="600"/>
              </a:spcAft>
            </a:pPr>
            <a:r>
              <a:rPr lang="en-US" sz="1400"/>
              <a:t>            WHEN INSTR(device, \'acer\') THEN \'ACER\' WHEN INSTR(device, \'asus\') THEN \'ASUS\'</a:t>
            </a:r>
          </a:p>
          <a:p>
            <a:pPr lvl="1">
              <a:spcAft>
                <a:spcPts val="600"/>
              </a:spcAft>
            </a:pPr>
            <a:r>
              <a:rPr lang="en-US" sz="1400"/>
              <a:t>            WHEN INSTR(device, \'htc\') THEN \'HTC\' WHEN INSTR(device, \'nokia\') THEN \'NOKIA\'</a:t>
            </a:r>
          </a:p>
          <a:p>
            <a:pPr lvl="1">
              <a:spcAft>
                <a:spcPts val="600"/>
              </a:spcAft>
            </a:pPr>
            <a:r>
              <a:rPr lang="en-US" sz="1400"/>
              <a:t>            WHEN INSTR(device, \'hp\') THEN \'HP</a:t>
            </a:r>
            <a:r>
              <a:rPr lang="en-US" sz="1400" smtClean="0"/>
              <a:t>\‘</a:t>
            </a:r>
          </a:p>
          <a:p>
            <a:pPr lvl="1">
              <a:spcAft>
                <a:spcPts val="600"/>
              </a:spcAft>
            </a:pPr>
            <a:r>
              <a:rPr lang="en-US" sz="1400"/>
              <a:t>	 </a:t>
            </a:r>
            <a:r>
              <a:rPr lang="en-US" sz="1400" smtClean="0"/>
              <a:t>ELSE </a:t>
            </a:r>
            <a:r>
              <a:rPr lang="en-US" sz="1400"/>
              <a:t>\'NO COMPANY\' </a:t>
            </a:r>
            <a:endParaRPr lang="en-US" sz="1400" smtClean="0"/>
          </a:p>
          <a:p>
            <a:pPr lvl="1">
              <a:spcAft>
                <a:spcPts val="600"/>
              </a:spcAft>
            </a:pPr>
            <a:r>
              <a:rPr lang="en-US" sz="1400" smtClean="0"/>
              <a:t>END AS Company, </a:t>
            </a:r>
          </a:p>
          <a:p>
            <a:pPr>
              <a:spcAft>
                <a:spcPts val="600"/>
              </a:spcAft>
            </a:pPr>
            <a:r>
              <a:rPr lang="en-US" sz="1400" smtClean="0"/>
              <a:t>            TIMESTAMPDIFF(WEEK</a:t>
            </a:r>
            <a:r>
              <a:rPr lang="en-US" sz="1400"/>
              <a:t>, \'2013-01-01 04:40:10\', DATE_FORMAT(STR_TO_DATE(occurred_at, \'%d-%m-%Y %H:%i\'), \'%Y-%m-</a:t>
            </a:r>
            <a:r>
              <a:rPr lang="en-US" sz="1400" smtClean="0"/>
              <a:t>%d %H</a:t>
            </a:r>
            <a:r>
              <a:rPr lang="en-US" sz="1400"/>
              <a:t>:%i:%S\')) AS </a:t>
            </a:r>
            <a:r>
              <a:rPr lang="en-US" sz="1400" smtClean="0"/>
              <a:t>wk,</a:t>
            </a:r>
          </a:p>
          <a:p>
            <a:pPr>
              <a:spcAft>
                <a:spcPts val="600"/>
              </a:spcAft>
            </a:pPr>
            <a:r>
              <a:rPr lang="en-US" sz="1400"/>
              <a:t>	</a:t>
            </a:r>
            <a:r>
              <a:rPr lang="en-US" sz="1400" smtClean="0"/>
              <a:t>COUNT(user_id</a:t>
            </a:r>
            <a:r>
              <a:rPr lang="en-US" sz="1400"/>
              <a:t>) AS cnt </a:t>
            </a:r>
            <a:r>
              <a:rPr lang="en-US" sz="1400" smtClean="0"/>
              <a:t>FROM cs_2_t_2 WHERE event_type = \'engagement\‘ GROUP </a:t>
            </a:r>
            <a:r>
              <a:rPr lang="en-US" sz="1400"/>
              <a:t>BY Company, </a:t>
            </a:r>
            <a:r>
              <a:rPr lang="en-US" sz="1400" smtClean="0"/>
              <a:t>wk ORDER BY Company'''</a:t>
            </a:r>
            <a:endParaRPr lang="en-US" sz="1400"/>
          </a:p>
          <a:p>
            <a:pPr>
              <a:spcAft>
                <a:spcPts val="600"/>
              </a:spcAft>
            </a:pPr>
            <a:r>
              <a:rPr lang="en-US" sz="1400"/>
              <a:t>query2='''SELECT Company, ROUND(AVG(q1.Cnt), 2) AS </a:t>
            </a:r>
            <a:r>
              <a:rPr lang="en-US" sz="1400" smtClean="0"/>
              <a:t>Avg_Week_Eng_P_Com FROM </a:t>
            </a:r>
            <a:r>
              <a:rPr lang="en-US" sz="1400"/>
              <a:t>({}) AS q1 </a:t>
            </a:r>
            <a:r>
              <a:rPr lang="en-US" sz="1400" smtClean="0"/>
              <a:t>GROUP </a:t>
            </a:r>
            <a:r>
              <a:rPr lang="en-US" sz="1400"/>
              <a:t>BY Company </a:t>
            </a:r>
            <a:r>
              <a:rPr lang="en-US" sz="1400" smtClean="0"/>
              <a:t>ORDER BY Avg_Week_Eng_P_Com</a:t>
            </a:r>
          </a:p>
          <a:p>
            <a:pPr>
              <a:spcAft>
                <a:spcPts val="600"/>
              </a:spcAft>
            </a:pPr>
            <a:r>
              <a:rPr lang="en-US" sz="1400"/>
              <a:t>	</a:t>
            </a:r>
            <a:r>
              <a:rPr lang="en-US" sz="1400" smtClean="0"/>
              <a:t>DESC'''.format(query1)</a:t>
            </a:r>
            <a:endParaRPr lang="en-US" sz="1400"/>
          </a:p>
          <a:p>
            <a:pPr>
              <a:spcAft>
                <a:spcPts val="600"/>
              </a:spcAft>
            </a:pPr>
            <a:r>
              <a:rPr lang="en-US" sz="1400"/>
              <a:t>df6=pd.read_sql_query(query2, conn)</a:t>
            </a:r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8934505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3773" y="1370698"/>
            <a:ext cx="11791665" cy="5304421"/>
          </a:xfrm>
          <a:prstGeom prst="roundRect">
            <a:avLst>
              <a:gd name="adj" fmla="val 309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8031" y="1595104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43529" y="918695"/>
            <a:ext cx="459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Case Study 2: Investigating Metric Spike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9" y="1964436"/>
            <a:ext cx="3585767" cy="44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5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3773" y="1370698"/>
            <a:ext cx="11791665" cy="5304421"/>
          </a:xfrm>
          <a:prstGeom prst="roundRect">
            <a:avLst>
              <a:gd name="adj" fmla="val 309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22995" y="1554161"/>
            <a:ext cx="84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47" y="1554161"/>
            <a:ext cx="5845396" cy="48669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43529" y="918695"/>
            <a:ext cx="459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Case Study 2: Investigating Metric Spike</a:t>
            </a:r>
          </a:p>
        </p:txBody>
      </p:sp>
    </p:spTree>
    <p:extLst>
      <p:ext uri="{BB962C8B-B14F-4D97-AF65-F5344CB8AC3E}">
        <p14:creationId xmlns:p14="http://schemas.microsoft.com/office/powerpoint/2010/main" val="35143391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09451" y="1351817"/>
            <a:ext cx="11181806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8442" y="2016258"/>
            <a:ext cx="114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Insights:-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5379" y="2574754"/>
            <a:ext cx="84879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From the first plot, we can observe that the most widely used device for engagement on weekly basis is </a:t>
            </a:r>
            <a:r>
              <a:rPr lang="en-US" b="1" smtClean="0"/>
              <a:t>Macbook Pro  </a:t>
            </a:r>
            <a:r>
              <a:rPr lang="en-US" smtClean="0"/>
              <a:t>followed by </a:t>
            </a:r>
            <a:r>
              <a:rPr lang="en-US" b="1" smtClean="0"/>
              <a:t>Lenovo thinkpad </a:t>
            </a:r>
            <a:r>
              <a:rPr lang="en-US" smtClean="0"/>
              <a:t>and </a:t>
            </a:r>
            <a:r>
              <a:rPr lang="en-US" b="1" smtClean="0"/>
              <a:t>Macbook Air </a:t>
            </a:r>
            <a:r>
              <a:rPr lang="en-US" smtClean="0"/>
              <a:t>at distant second and third position respectively. All three devices are </a:t>
            </a:r>
            <a:r>
              <a:rPr lang="en-US" b="1" smtClean="0"/>
              <a:t>laptops</a:t>
            </a:r>
            <a:r>
              <a:rPr lang="en-US" smtClean="0"/>
              <a:t>. It is understandable as these are </a:t>
            </a:r>
            <a:r>
              <a:rPr lang="en-US" b="1" smtClean="0"/>
              <a:t>formal events</a:t>
            </a:r>
            <a:r>
              <a:rPr lang="en-US" smtClean="0"/>
              <a:t> mostly used in </a:t>
            </a:r>
            <a:r>
              <a:rPr lang="en-US" b="1" smtClean="0"/>
              <a:t>corporate environment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From the second plot, we can observe that devices from </a:t>
            </a:r>
            <a:r>
              <a:rPr lang="en-US" b="1" smtClean="0"/>
              <a:t>Apple</a:t>
            </a:r>
            <a:r>
              <a:rPr lang="en-US" smtClean="0"/>
              <a:t> are most widely used for engagement on weekly basis followed by </a:t>
            </a:r>
            <a:r>
              <a:rPr lang="en-US" b="1" smtClean="0"/>
              <a:t>Lenovo</a:t>
            </a:r>
            <a:r>
              <a:rPr lang="en-US" smtClean="0"/>
              <a:t> and </a:t>
            </a:r>
            <a:r>
              <a:rPr lang="en-US" b="1" smtClean="0"/>
              <a:t>Dell</a:t>
            </a:r>
            <a:r>
              <a:rPr lang="en-US" smtClean="0"/>
              <a:t> at distant second and third position respectively. This trend may again be contributed to the fact that the events are </a:t>
            </a:r>
            <a:r>
              <a:rPr lang="en-US" b="1" smtClean="0"/>
              <a:t>formal</a:t>
            </a:r>
            <a:r>
              <a:rPr lang="en-US" smtClean="0"/>
              <a:t> in nature which are mostly used in </a:t>
            </a:r>
            <a:r>
              <a:rPr lang="en-US" b="1" smtClean="0"/>
              <a:t>corporate environment</a:t>
            </a:r>
            <a:r>
              <a:rPr lang="en-US" smtClean="0"/>
              <a:t>. And for efficient corporate works, Apple’s Macbooks are </a:t>
            </a:r>
            <a:r>
              <a:rPr lang="en-US" b="1" smtClean="0"/>
              <a:t>famous</a:t>
            </a:r>
            <a:r>
              <a:rPr lang="en-US" smtClean="0"/>
              <a:t> and </a:t>
            </a:r>
            <a:r>
              <a:rPr lang="en-US" b="1" smtClean="0"/>
              <a:t>reliable</a:t>
            </a:r>
            <a:r>
              <a:rPr lang="en-US" smtClean="0"/>
              <a:t>. Also all three are primarily laptop brands with Apple producing phones as well.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3529" y="918695"/>
            <a:ext cx="459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Case Study 2: Investigating Metric Spike</a:t>
            </a:r>
          </a:p>
        </p:txBody>
      </p:sp>
    </p:spTree>
    <p:extLst>
      <p:ext uri="{BB962C8B-B14F-4D97-AF65-F5344CB8AC3E}">
        <p14:creationId xmlns:p14="http://schemas.microsoft.com/office/powerpoint/2010/main" val="34613082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26572" y="1753771"/>
            <a:ext cx="11599817" cy="1583788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6389" y="2003941"/>
            <a:ext cx="1124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E. </a:t>
            </a:r>
            <a:r>
              <a:rPr lang="en-IN" b="1"/>
              <a:t>Email Engagement Analysis</a:t>
            </a:r>
            <a:r>
              <a:rPr lang="en-US" b="1" smtClean="0"/>
              <a:t>: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b="1" smtClean="0"/>
              <a:t>Objective</a:t>
            </a:r>
            <a:r>
              <a:rPr lang="en-US" b="1"/>
              <a:t>:</a:t>
            </a:r>
            <a:r>
              <a:rPr lang="en-US"/>
              <a:t> Analyze how users are engaging with the email service.</a:t>
            </a:r>
            <a:endParaRPr lang="en-US" smtClean="0"/>
          </a:p>
          <a:p>
            <a:pPr>
              <a:spcAft>
                <a:spcPts val="600"/>
              </a:spcAft>
            </a:pPr>
            <a:r>
              <a:rPr lang="en-US" b="1" smtClean="0"/>
              <a:t>Task</a:t>
            </a:r>
            <a:r>
              <a:rPr lang="en-US" b="1"/>
              <a:t>:</a:t>
            </a:r>
            <a:r>
              <a:rPr lang="en-US"/>
              <a:t> Write an SQL query to calculate the email engagement metrics.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3529" y="918695"/>
            <a:ext cx="459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Case Study 2: Investigating Metric Spike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26572" y="3402873"/>
            <a:ext cx="11599817" cy="3279385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525417" y="3702214"/>
            <a:ext cx="1124712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Query:-</a:t>
            </a:r>
          </a:p>
          <a:p>
            <a:pPr>
              <a:spcAft>
                <a:spcPts val="600"/>
              </a:spcAft>
            </a:pPr>
            <a:r>
              <a:rPr lang="en-US" sz="1600"/>
              <a:t>query1='''SELECT action, TIMESTAMPDIFF(WEEK, \'2013-01-01 04:40:10\', occurred_at) AS wk, COUNT(user_id) as Cnt  </a:t>
            </a:r>
          </a:p>
          <a:p>
            <a:pPr>
              <a:spcAft>
                <a:spcPts val="600"/>
              </a:spcAft>
            </a:pPr>
            <a:r>
              <a:rPr lang="en-US" sz="1600" smtClean="0"/>
              <a:t>	FROM cs_2_t_3 GROUP </a:t>
            </a:r>
            <a:r>
              <a:rPr lang="en-US" sz="1600"/>
              <a:t>BY action, </a:t>
            </a:r>
            <a:r>
              <a:rPr lang="en-US" sz="1600" smtClean="0"/>
              <a:t>wk ORDER </a:t>
            </a:r>
            <a:r>
              <a:rPr lang="en-US" sz="1600"/>
              <a:t>BY action'''</a:t>
            </a:r>
          </a:p>
          <a:p>
            <a:pPr>
              <a:spcAft>
                <a:spcPts val="600"/>
              </a:spcAft>
            </a:pPr>
            <a:endParaRPr lang="en-US" sz="1600"/>
          </a:p>
          <a:p>
            <a:pPr>
              <a:spcAft>
                <a:spcPts val="600"/>
              </a:spcAft>
            </a:pPr>
            <a:r>
              <a:rPr lang="en-US" sz="1600"/>
              <a:t>query2='''SELECT action, ROUND(AVG(q1.Cnt), 2) AS Avg_Week_Email_Eng</a:t>
            </a:r>
          </a:p>
          <a:p>
            <a:pPr>
              <a:spcAft>
                <a:spcPts val="600"/>
              </a:spcAft>
            </a:pPr>
            <a:r>
              <a:rPr lang="en-US" sz="1600" smtClean="0"/>
              <a:t>	FROM </a:t>
            </a:r>
            <a:r>
              <a:rPr lang="en-US" sz="1600"/>
              <a:t>({}) AS q1 </a:t>
            </a:r>
            <a:r>
              <a:rPr lang="en-US" sz="1600" smtClean="0"/>
              <a:t>GROUP </a:t>
            </a:r>
            <a:r>
              <a:rPr lang="en-US" sz="1600"/>
              <a:t>BY action </a:t>
            </a:r>
            <a:r>
              <a:rPr lang="en-US" sz="1600" smtClean="0"/>
              <a:t>ORDER </a:t>
            </a:r>
            <a:r>
              <a:rPr lang="en-US" sz="1600"/>
              <a:t>BY Avg_Week_Email_Eng </a:t>
            </a:r>
            <a:r>
              <a:rPr lang="en-US" sz="1600" smtClean="0"/>
              <a:t> DESC'''.</a:t>
            </a:r>
            <a:r>
              <a:rPr lang="en-US" sz="1600"/>
              <a:t>format(query1)</a:t>
            </a:r>
          </a:p>
          <a:p>
            <a:pPr>
              <a:spcAft>
                <a:spcPts val="600"/>
              </a:spcAft>
            </a:pPr>
            <a:endParaRPr lang="en-US" sz="1600"/>
          </a:p>
          <a:p>
            <a:pPr>
              <a:spcAft>
                <a:spcPts val="600"/>
              </a:spcAft>
            </a:pPr>
            <a:r>
              <a:rPr lang="en-US" sz="1600"/>
              <a:t>df7=pd.read_sql_query(query2, conn))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5930111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3385" y="1701519"/>
            <a:ext cx="10874327" cy="4024032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33749" y="992777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99238" y="437774"/>
            <a:ext cx="330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Tech-Stack Used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994" y="1968857"/>
            <a:ext cx="53025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MySQL </a:t>
            </a:r>
            <a:r>
              <a:rPr lang="en-US" b="1"/>
              <a:t>Workbench 8.0.33 Community Version </a:t>
            </a:r>
            <a:r>
              <a:rPr lang="en-US"/>
              <a:t>– A relational database management system used to create </a:t>
            </a:r>
            <a:r>
              <a:rPr lang="en-US" smtClean="0"/>
              <a:t>the database. </a:t>
            </a:r>
            <a:r>
              <a:rPr lang="en-US"/>
              <a:t>It’s connections are used to connect the database with Python</a:t>
            </a:r>
            <a:r>
              <a:rPr lang="en-US" smtClean="0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Python </a:t>
            </a:r>
            <a:r>
              <a:rPr lang="en-US" b="1"/>
              <a:t>3.10.9 </a:t>
            </a:r>
            <a:r>
              <a:rPr lang="en-US"/>
              <a:t>– Programming language used to extract and filter data as per requirements using SQL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Jupyter </a:t>
            </a:r>
            <a:r>
              <a:rPr lang="en-US" b="1"/>
              <a:t>Notebook 6.5.2 – </a:t>
            </a:r>
            <a:r>
              <a:rPr lang="en-US"/>
              <a:t>Interactive platform to write and execute codes in various programming languages (in </a:t>
            </a:r>
            <a:r>
              <a:rPr lang="en-US" smtClean="0"/>
              <a:t>this </a:t>
            </a:r>
            <a:r>
              <a:rPr lang="en-IN" smtClean="0"/>
              <a:t>case </a:t>
            </a:r>
            <a:r>
              <a:rPr lang="en-IN"/>
              <a:t>Python).</a:t>
            </a:r>
            <a:endParaRPr lang="en-US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72" y="3716234"/>
            <a:ext cx="1448510" cy="1610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68551" y="5740331"/>
            <a:ext cx="1423851" cy="24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smtClean="0"/>
              <a:t>Image Source: Google Images</a:t>
            </a:r>
            <a:endParaRPr lang="en-IN" sz="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88" y="1558025"/>
            <a:ext cx="4599319" cy="2299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465" y="3655249"/>
            <a:ext cx="1732433" cy="173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692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3773" y="1370698"/>
            <a:ext cx="11791665" cy="5304421"/>
          </a:xfrm>
          <a:prstGeom prst="roundRect">
            <a:avLst>
              <a:gd name="adj" fmla="val 309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50363" y="2506942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43529" y="918695"/>
            <a:ext cx="459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Case Study 2: Investigating Metric Spike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61" y="2890791"/>
            <a:ext cx="5961103" cy="21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213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06401" y="1351817"/>
            <a:ext cx="11306628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3928" y="2785516"/>
            <a:ext cx="114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Insights:-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0865" y="3344012"/>
            <a:ext cx="848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From the above table, we can observe that most email activity is related to </a:t>
            </a:r>
            <a:r>
              <a:rPr lang="en-US" b="1" smtClean="0"/>
              <a:t>sent_weekly_digest</a:t>
            </a:r>
            <a:r>
              <a:rPr lang="en-US" smtClean="0"/>
              <a:t> followed by </a:t>
            </a:r>
            <a:r>
              <a:rPr lang="en-US" b="1" smtClean="0"/>
              <a:t>email_open</a:t>
            </a:r>
            <a:r>
              <a:rPr lang="en-US" smtClean="0"/>
              <a:t>. It is understandable since </a:t>
            </a:r>
            <a:r>
              <a:rPr lang="en-US" b="1" smtClean="0"/>
              <a:t>sent_weekly_digest</a:t>
            </a:r>
            <a:r>
              <a:rPr lang="en-US" smtClean="0"/>
              <a:t> from the name suggests some </a:t>
            </a:r>
            <a:r>
              <a:rPr lang="en-US" b="1" smtClean="0"/>
              <a:t>weekly email</a:t>
            </a:r>
            <a:r>
              <a:rPr lang="en-US" smtClean="0"/>
              <a:t> to be sent to every user and </a:t>
            </a:r>
            <a:r>
              <a:rPr lang="en-US" b="1" smtClean="0"/>
              <a:t>email_open</a:t>
            </a:r>
            <a:r>
              <a:rPr lang="en-US" smtClean="0"/>
              <a:t> from the name suggests opening of email. 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3529" y="918695"/>
            <a:ext cx="459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Case Study 2: Investigating Metric Spike</a:t>
            </a:r>
          </a:p>
        </p:txBody>
      </p:sp>
    </p:spTree>
    <p:extLst>
      <p:ext uri="{BB962C8B-B14F-4D97-AF65-F5344CB8AC3E}">
        <p14:creationId xmlns:p14="http://schemas.microsoft.com/office/powerpoint/2010/main" val="37891257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6401" y="1351817"/>
            <a:ext cx="11306628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98082" y="282025"/>
            <a:ext cx="1323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Result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268" y="1658983"/>
            <a:ext cx="54532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Through this project, I was able to understand how </a:t>
            </a:r>
            <a:r>
              <a:rPr lang="en-US" smtClean="0"/>
              <a:t>important </a:t>
            </a:r>
            <a:r>
              <a:rPr lang="en-US" b="1"/>
              <a:t>O</a:t>
            </a:r>
            <a:r>
              <a:rPr lang="en-US" b="1" smtClean="0"/>
              <a:t>perational Analytics</a:t>
            </a:r>
            <a:r>
              <a:rPr lang="en-US" smtClean="0"/>
              <a:t> is for an organizations as it helps in identifying and understanding areas where </a:t>
            </a:r>
            <a:r>
              <a:rPr lang="en-US" b="1" smtClean="0"/>
              <a:t>improvement</a:t>
            </a:r>
            <a:r>
              <a:rPr lang="en-US" smtClean="0"/>
              <a:t> is required.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In this project I was able to get insights about various questions like rate of job reviews, share of languages, patterns of user engagement on weekly basis, growth of users etc.I </a:t>
            </a:r>
            <a:r>
              <a:rPr lang="en-US"/>
              <a:t>can </a:t>
            </a:r>
            <a:r>
              <a:rPr lang="en-US" b="1"/>
              <a:t>communicate</a:t>
            </a:r>
            <a:r>
              <a:rPr lang="en-US"/>
              <a:t> these insights to the management team as per </a:t>
            </a:r>
            <a:r>
              <a:rPr lang="en-US" smtClean="0"/>
              <a:t>the requirements </a:t>
            </a:r>
            <a:r>
              <a:rPr lang="en-US"/>
              <a:t>using which they can make proper </a:t>
            </a:r>
            <a:r>
              <a:rPr lang="en-US" b="1" smtClean="0"/>
              <a:t>data-driven decisions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This </a:t>
            </a:r>
            <a:r>
              <a:rPr lang="en-US"/>
              <a:t>Project has also helped me in understanding the </a:t>
            </a:r>
            <a:r>
              <a:rPr lang="en-US" b="1" smtClean="0"/>
              <a:t>advance functions of </a:t>
            </a:r>
            <a:r>
              <a:rPr lang="en-US" b="1"/>
              <a:t>SQL</a:t>
            </a:r>
            <a:r>
              <a:rPr lang="en-US"/>
              <a:t> and its working. Also, since I used </a:t>
            </a:r>
            <a:r>
              <a:rPr lang="en-US" smtClean="0"/>
              <a:t>python environment </a:t>
            </a:r>
            <a:r>
              <a:rPr lang="en-US"/>
              <a:t>to run the SQL queries, I was also able to understand how to link the two platforms.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78" y="1658983"/>
            <a:ext cx="4857586" cy="4637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89178" y="6528005"/>
            <a:ext cx="1423851" cy="24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smtClean="0"/>
              <a:t>Image Source: Google Images</a:t>
            </a:r>
            <a:endParaRPr lang="en-IN" sz="800"/>
          </a:p>
        </p:txBody>
      </p:sp>
    </p:spTree>
    <p:extLst>
      <p:ext uri="{BB962C8B-B14F-4D97-AF65-F5344CB8AC3E}">
        <p14:creationId xmlns:p14="http://schemas.microsoft.com/office/powerpoint/2010/main" val="809232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3840" y="3071497"/>
            <a:ext cx="3126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Thank You</a:t>
            </a:r>
            <a:endParaRPr lang="en-IN" sz="4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56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233749" y="2991395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23910" y="2450460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2964" y="3087130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2964" y="3538234"/>
            <a:ext cx="4695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Table: </a:t>
            </a:r>
            <a:r>
              <a:rPr lang="en-US" b="1" smtClean="0"/>
              <a:t>job_data</a:t>
            </a:r>
          </a:p>
          <a:p>
            <a:r>
              <a:rPr lang="en-US" smtClean="0"/>
              <a:t>Table name used in project: </a:t>
            </a:r>
            <a:r>
              <a:rPr lang="en-US" b="1" smtClean="0"/>
              <a:t>cs_1</a:t>
            </a:r>
          </a:p>
          <a:p>
            <a:r>
              <a:rPr lang="en-US" smtClean="0"/>
              <a:t>Description: </a:t>
            </a:r>
            <a:r>
              <a:rPr lang="en-US" b="1" smtClean="0"/>
              <a:t>Contains </a:t>
            </a:r>
            <a:r>
              <a:rPr lang="en-IN" b="1" smtClean="0"/>
              <a:t>details about job reviews</a:t>
            </a:r>
            <a:endParaRPr lang="en-IN" b="1"/>
          </a:p>
        </p:txBody>
      </p:sp>
      <p:sp>
        <p:nvSpPr>
          <p:cNvPr id="6" name="Rectangle 5"/>
          <p:cNvSpPr/>
          <p:nvPr/>
        </p:nvSpPr>
        <p:spPr>
          <a:xfrm>
            <a:off x="1" y="621938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P.S.:</a:t>
            </a:r>
            <a:r>
              <a:rPr lang="en-US" sz="1400" b="1"/>
              <a:t> </a:t>
            </a:r>
            <a:r>
              <a:rPr lang="en-US" sz="1400"/>
              <a:t>The original table had only 8 rows. Analyzing this small table wouldn’t had provided </a:t>
            </a:r>
            <a:r>
              <a:rPr lang="en-US" sz="1400" smtClean="0"/>
              <a:t>much accurate insights </a:t>
            </a:r>
            <a:r>
              <a:rPr lang="en-US" sz="1400"/>
              <a:t>to us. So I had added extra rows in the table. The modified table can be found in the </a:t>
            </a:r>
            <a:r>
              <a:rPr lang="en-US" sz="1400" smtClean="0"/>
              <a:t>given link.</a:t>
            </a:r>
            <a:r>
              <a:rPr lang="en-US" b="1"/>
              <a:t> </a:t>
            </a:r>
            <a:r>
              <a:rPr lang="en-US" sz="1400"/>
              <a:t>(</a:t>
            </a:r>
            <a:r>
              <a:rPr lang="en-US" sz="1400" b="1"/>
              <a:t>https://drive.google.com/file/d/1-F_bwHDe5GDzNiGBgFMg9iJlGtA0rPG_/</a:t>
            </a:r>
            <a:r>
              <a:rPr lang="en-US" sz="1400" b="1" smtClean="0"/>
              <a:t>view?usp=sharing</a:t>
            </a:r>
            <a:r>
              <a:rPr lang="en-US" sz="1400" smtClean="0"/>
              <a:t>)</a:t>
            </a:r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4713049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287383" y="1753771"/>
            <a:ext cx="11599817" cy="1583788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6389" y="1990878"/>
            <a:ext cx="1124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A. Jobs </a:t>
            </a:r>
            <a:r>
              <a:rPr lang="en-US" b="1"/>
              <a:t>Reviewed Over </a:t>
            </a:r>
            <a:r>
              <a:rPr lang="en-US" b="1" smtClean="0"/>
              <a:t>Time: 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b="1" smtClean="0"/>
              <a:t>Objective</a:t>
            </a:r>
            <a:r>
              <a:rPr lang="en-US" b="1"/>
              <a:t>:</a:t>
            </a:r>
            <a:r>
              <a:rPr lang="en-US"/>
              <a:t> Calculate the number of jobs reviewed per hour for each day in November </a:t>
            </a:r>
            <a:r>
              <a:rPr lang="en-US" smtClean="0"/>
              <a:t>2020.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b="1" smtClean="0"/>
              <a:t>Task</a:t>
            </a:r>
            <a:r>
              <a:rPr lang="en-US" b="1"/>
              <a:t>:</a:t>
            </a:r>
            <a:r>
              <a:rPr lang="en-US"/>
              <a:t> Write an SQL query to calculate the number of jobs reviewed per hour for each day in November </a:t>
            </a:r>
            <a:r>
              <a:rPr lang="en-US" smtClean="0"/>
              <a:t>2020.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7383" y="3429000"/>
            <a:ext cx="11599817" cy="2841170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96389" y="3641562"/>
            <a:ext cx="11247120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Query:-</a:t>
            </a:r>
          </a:p>
          <a:p>
            <a:r>
              <a:rPr lang="en-US" sz="1600"/>
              <a:t>query='''SELECT ds AS Date, COUNT(job_id) AS Cnt_JID, ROUND((SUM(time_spent)/3600),2) AS Tot_Time_Sp_Hr, </a:t>
            </a:r>
            <a:r>
              <a:rPr lang="en-US" sz="1600" smtClean="0"/>
              <a:t>	ROUND</a:t>
            </a:r>
            <a:r>
              <a:rPr lang="en-US" sz="1600"/>
              <a:t>((COUNT(job_id)/(SUM(time_spent)/3600)),2) AS Job_Rev_PHr_PDy </a:t>
            </a:r>
          </a:p>
          <a:p>
            <a:r>
              <a:rPr lang="en-US" sz="1600" smtClean="0"/>
              <a:t>	FROM </a:t>
            </a:r>
            <a:r>
              <a:rPr lang="en-US" sz="1600"/>
              <a:t>cs_1 </a:t>
            </a:r>
            <a:endParaRPr lang="en-US" sz="1600" smtClean="0"/>
          </a:p>
          <a:p>
            <a:r>
              <a:rPr lang="en-US" sz="1600" smtClean="0"/>
              <a:t>	WHERE ds BETWEEN \'01-11-2020\' AND \'30-11-2020\'</a:t>
            </a:r>
          </a:p>
          <a:p>
            <a:r>
              <a:rPr lang="en-US" sz="1600" smtClean="0"/>
              <a:t>	GROUP </a:t>
            </a:r>
            <a:r>
              <a:rPr lang="en-US" sz="1600"/>
              <a:t>BY ds </a:t>
            </a:r>
          </a:p>
          <a:p>
            <a:r>
              <a:rPr lang="en-US" sz="1600" smtClean="0"/>
              <a:t>	ORDER </a:t>
            </a:r>
            <a:r>
              <a:rPr lang="en-US" sz="1600"/>
              <a:t>BY ds'''</a:t>
            </a:r>
          </a:p>
          <a:p>
            <a:endParaRPr lang="en-US" sz="1600"/>
          </a:p>
          <a:p>
            <a:r>
              <a:rPr lang="en-US" sz="1600"/>
              <a:t>df1=pd.read_sql_query(query, conn)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3898467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22514" y="1370698"/>
            <a:ext cx="11312435" cy="5304421"/>
          </a:xfrm>
          <a:prstGeom prst="roundRect">
            <a:avLst>
              <a:gd name="adj" fmla="val 309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63" y="1950089"/>
            <a:ext cx="4248150" cy="4486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546" y="1950088"/>
            <a:ext cx="4248150" cy="44862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9425" y="1516966"/>
            <a:ext cx="91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</p:spTree>
    <p:extLst>
      <p:ext uri="{BB962C8B-B14F-4D97-AF65-F5344CB8AC3E}">
        <p14:creationId xmlns:p14="http://schemas.microsoft.com/office/powerpoint/2010/main" val="1872444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1" y="1351817"/>
            <a:ext cx="11390810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3910" y="282025"/>
            <a:ext cx="1633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964" y="918695"/>
            <a:ext cx="37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entury Gothic" panose="020B0502020202020204" pitchFamily="34" charset="0"/>
              </a:rPr>
              <a:t>Case Study 1: Job Data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9425" y="1516966"/>
            <a:ext cx="1002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Result:-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29" y="1897836"/>
            <a:ext cx="8375921" cy="45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22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3112</Words>
  <Application>Microsoft Office PowerPoint</Application>
  <PresentationFormat>Widescreen</PresentationFormat>
  <Paragraphs>433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71</cp:revision>
  <dcterms:created xsi:type="dcterms:W3CDTF">2023-07-23T07:15:00Z</dcterms:created>
  <dcterms:modified xsi:type="dcterms:W3CDTF">2023-07-25T09:04:20Z</dcterms:modified>
</cp:coreProperties>
</file>