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84" r:id="rId4"/>
    <p:sldId id="288" r:id="rId5"/>
    <p:sldId id="285" r:id="rId6"/>
    <p:sldId id="287" r:id="rId7"/>
    <p:sldId id="286" r:id="rId8"/>
    <p:sldId id="289" r:id="rId9"/>
    <p:sldId id="290" r:id="rId10"/>
    <p:sldId id="291" r:id="rId11"/>
    <p:sldId id="292" r:id="rId12"/>
    <p:sldId id="293" r:id="rId13"/>
    <p:sldId id="294" r:id="rId14"/>
    <p:sldId id="301" r:id="rId15"/>
    <p:sldId id="295" r:id="rId16"/>
    <p:sldId id="296" r:id="rId17"/>
    <p:sldId id="303" r:id="rId18"/>
    <p:sldId id="304" r:id="rId19"/>
    <p:sldId id="297" r:id="rId20"/>
    <p:sldId id="298" r:id="rId21"/>
    <p:sldId id="299" r:id="rId22"/>
    <p:sldId id="302" r:id="rId23"/>
    <p:sldId id="259" r:id="rId24"/>
  </p:sldIdLst>
  <p:sldSz cx="12192000" cy="6858000"/>
  <p:notesSz cx="7104063" cy="10234613"/>
  <p:embeddedFontLst>
    <p:embeddedFont>
      <p:font typeface="Libre Baskerville" panose="02000000000000000000" pitchFamily="2" charset="0"/>
      <p:regular r:id="rId26"/>
      <p:bold r:id="rId27"/>
      <p: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xman Madasu" initials="LM" lastIdx="1" clrIdx="0">
    <p:extLst>
      <p:ext uri="{19B8F6BF-5375-455C-9EA6-DF929625EA0E}">
        <p15:presenceInfo xmlns:p15="http://schemas.microsoft.com/office/powerpoint/2012/main" userId="d2c0e1b8f88b9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shitha attaluri" userId="981b43d6f7ab6e3a" providerId="LiveId" clId="{A5427D44-D7BF-467D-8140-4D207143D398}"/>
    <pc:docChg chg="undo custSel modSld">
      <pc:chgData name="sriharshitha attaluri" userId="981b43d6f7ab6e3a" providerId="LiveId" clId="{A5427D44-D7BF-467D-8140-4D207143D398}" dt="2024-07-20T10:11:29.904" v="113" actId="20577"/>
      <pc:docMkLst>
        <pc:docMk/>
      </pc:docMkLst>
      <pc:sldChg chg="modSp mod">
        <pc:chgData name="sriharshitha attaluri" userId="981b43d6f7ab6e3a" providerId="LiveId" clId="{A5427D44-D7BF-467D-8140-4D207143D398}" dt="2024-07-20T10:11:29.904" v="113" actId="20577"/>
        <pc:sldMkLst>
          <pc:docMk/>
          <pc:sldMk cId="2618404802" sldId="280"/>
        </pc:sldMkLst>
        <pc:spChg chg="mod">
          <ac:chgData name="sriharshitha attaluri" userId="981b43d6f7ab6e3a" providerId="LiveId" clId="{A5427D44-D7BF-467D-8140-4D207143D398}" dt="2024-07-20T10:11:29.904" v="113" actId="20577"/>
          <ac:spMkLst>
            <pc:docMk/>
            <pc:sldMk cId="2618404802" sldId="280"/>
            <ac:spMk id="3" creationId="{5C163EEF-7FEF-3955-0AEC-A8D2BA715241}"/>
          </ac:spMkLst>
        </pc:spChg>
      </pc:sldChg>
      <pc:sldChg chg="modSp mod">
        <pc:chgData name="sriharshitha attaluri" userId="981b43d6f7ab6e3a" providerId="LiveId" clId="{A5427D44-D7BF-467D-8140-4D207143D398}" dt="2024-07-20T10:09:01.746" v="110" actId="20577"/>
        <pc:sldMkLst>
          <pc:docMk/>
          <pc:sldMk cId="3787508261" sldId="288"/>
        </pc:sldMkLst>
        <pc:spChg chg="mod">
          <ac:chgData name="sriharshitha attaluri" userId="981b43d6f7ab6e3a" providerId="LiveId" clId="{A5427D44-D7BF-467D-8140-4D207143D398}" dt="2024-07-20T10:09:01.746" v="110" actId="20577"/>
          <ac:spMkLst>
            <pc:docMk/>
            <pc:sldMk cId="3787508261" sldId="288"/>
            <ac:spMk id="3" creationId="{FFF42AB0-A6ED-404F-CCF9-08376A6186EB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28T00:55:29.875" idx="1">
    <p:pos x="7686" y="24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b" anchorCtr="0">
            <a:noAutofit/>
          </a:bodyPr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IN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IN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768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7" tIns="49510" rIns="99047" bIns="49510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ww.imdb.com%2Flist%2Fls050782187%2F%3Fsort%3Dlist_order%2Casc%26st_dt%3D%26mode%3Ddetail%26page%3D%257Bpage_number%257D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5" y="38326"/>
            <a:ext cx="12181576" cy="61383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IMDB MOVIE ANALYSIS</a:t>
            </a:r>
            <a:endParaRPr lang="en-GB" sz="3600" b="1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AD3C-103E-356A-4B49-AB890F97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Data Cleaning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03B1DF-6684-40B4-EAE7-FF00A501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16" y="365125"/>
            <a:ext cx="6865034" cy="5342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CC4F8A-F079-246A-A401-150F0855F232}"/>
              </a:ext>
            </a:extLst>
          </p:cNvPr>
          <p:cNvSpPr txBox="1"/>
          <p:nvPr/>
        </p:nvSpPr>
        <p:spPr>
          <a:xfrm>
            <a:off x="838200" y="1912775"/>
            <a:ext cx="32672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filling and dropping of null values there are 481 data points,11 columns and 0 null values. 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converted to the respected column.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85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F48B-3072-68FE-367F-6389D5AD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9CDC44-68DD-084C-8B16-5DA0B5EB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25" y="793102"/>
            <a:ext cx="5921837" cy="5131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EA3CCE-3B00-EF54-3A4E-AE33E2506C9E}"/>
              </a:ext>
            </a:extLst>
          </p:cNvPr>
          <p:cNvSpPr txBox="1"/>
          <p:nvPr/>
        </p:nvSpPr>
        <p:spPr>
          <a:xfrm>
            <a:off x="1042696" y="1828562"/>
            <a:ext cx="32400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 Generate descriptive statistics.</a:t>
            </a:r>
          </a:p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runtime is 76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runtime is 238 min.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rating is 7.6.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rating is 9.3.</a:t>
            </a:r>
          </a:p>
        </p:txBody>
      </p:sp>
    </p:spTree>
    <p:extLst>
      <p:ext uri="{BB962C8B-B14F-4D97-AF65-F5344CB8AC3E}">
        <p14:creationId xmlns:p14="http://schemas.microsoft.com/office/powerpoint/2010/main" val="1256826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A653-C7AB-BEA9-17B9-B069E129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340" y="-1947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Data Analysis With Visualization : (UNIVARIATE ANALYSIS)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3D90BD-001F-3E79-9C5E-9EC93FE25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0" y="823912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5A9D1-470E-190D-DF48-92A40146431C}"/>
              </a:ext>
            </a:extLst>
          </p:cNvPr>
          <p:cNvSpPr txBox="1"/>
          <p:nvPr/>
        </p:nvSpPr>
        <p:spPr>
          <a:xfrm>
            <a:off x="531845" y="6120529"/>
            <a:ext cx="827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Distribution of Movie Ratings (Histogram)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histogram shows how movie ratings are distributed across the dataset.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0B2F7-4004-CECD-D3C0-FA71CD5AF5A4}"/>
              </a:ext>
            </a:extLst>
          </p:cNvPr>
          <p:cNvSpPr txBox="1"/>
          <p:nvPr/>
        </p:nvSpPr>
        <p:spPr>
          <a:xfrm>
            <a:off x="9078686" y="1670180"/>
            <a:ext cx="2660974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1) For rating 9.0 the frequency is high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2) For rating 8.2,9.2 has same frequency</a:t>
            </a:r>
          </a:p>
        </p:txBody>
      </p:sp>
    </p:spTree>
    <p:extLst>
      <p:ext uri="{BB962C8B-B14F-4D97-AF65-F5344CB8AC3E}">
        <p14:creationId xmlns:p14="http://schemas.microsoft.com/office/powerpoint/2010/main" val="89245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F42D3F-C971-7A37-343C-3C19C719C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1" y="1393080"/>
            <a:ext cx="76104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048D1A-F8A8-DDA4-FC38-AA0B5F25DCD8}"/>
              </a:ext>
            </a:extLst>
          </p:cNvPr>
          <p:cNvSpPr txBox="1"/>
          <p:nvPr/>
        </p:nvSpPr>
        <p:spPr>
          <a:xfrm>
            <a:off x="951722" y="475089"/>
            <a:ext cx="10478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Distribution of Movie Release Years (Box Plot)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box plot provides a visual summary of the distribution of movie release years, showing the median, quartiles, and potential outliers.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C06A3-E05D-EFA8-864E-B1DEB13101A7}"/>
              </a:ext>
            </a:extLst>
          </p:cNvPr>
          <p:cNvSpPr txBox="1"/>
          <p:nvPr/>
        </p:nvSpPr>
        <p:spPr>
          <a:xfrm>
            <a:off x="9116008" y="1670179"/>
            <a:ext cx="2313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movies are released between 1980 and 1990</a:t>
            </a:r>
          </a:p>
        </p:txBody>
      </p:sp>
    </p:spTree>
    <p:extLst>
      <p:ext uri="{BB962C8B-B14F-4D97-AF65-F5344CB8AC3E}">
        <p14:creationId xmlns:p14="http://schemas.microsoft.com/office/powerpoint/2010/main" val="1394084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25CE7987-464C-84DE-C551-2AA6E1A3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60" y="1378307"/>
            <a:ext cx="6116507" cy="488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648FBC9-AC87-8445-FD2F-B0C518035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401DB4-0AC8-F859-5ED4-2E02AA562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D396960-03FF-9A77-26DC-0968AAA66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59" y="426099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6FB18E-92B5-71BE-19B3-EAD4627FD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37F8-FDF8-FD3D-A734-51C2CBC4C3C0}"/>
              </a:ext>
            </a:extLst>
          </p:cNvPr>
          <p:cNvSpPr txBox="1"/>
          <p:nvPr/>
        </p:nvSpPr>
        <p:spPr>
          <a:xfrm>
            <a:off x="1026367" y="475566"/>
            <a:ext cx="10586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Pie chart of movie counts by decade : </a:t>
            </a:r>
            <a:r>
              <a:rPr lang="en-US" sz="1600" dirty="0"/>
              <a:t>A pie chart showing distribution of movie counts by </a:t>
            </a:r>
            <a:r>
              <a:rPr lang="en-US" sz="1600" dirty="0" err="1"/>
              <a:t>decade,using</a:t>
            </a:r>
            <a:r>
              <a:rPr lang="en-US" sz="1600" dirty="0"/>
              <a:t> 5 colors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CFF4A-2C77-852A-5027-636C8164F986}"/>
              </a:ext>
            </a:extLst>
          </p:cNvPr>
          <p:cNvSpPr txBox="1"/>
          <p:nvPr/>
        </p:nvSpPr>
        <p:spPr>
          <a:xfrm>
            <a:off x="7436498" y="2127380"/>
            <a:ext cx="445070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600" dirty="0"/>
              <a:t>Maximum area covered by movie count is in 1980 and 1990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600" dirty="0"/>
              <a:t>In 2000 the movie count is 16.0%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600" dirty="0"/>
              <a:t>In 2010 and 1940 the movie count is least</a:t>
            </a:r>
          </a:p>
        </p:txBody>
      </p:sp>
    </p:spTree>
    <p:extLst>
      <p:ext uri="{BB962C8B-B14F-4D97-AF65-F5344CB8AC3E}">
        <p14:creationId xmlns:p14="http://schemas.microsoft.com/office/powerpoint/2010/main" val="322824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9DBD8BC-1458-461F-222A-C1470836D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89" y="1085170"/>
            <a:ext cx="809625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C8B204-D8FF-3162-A62C-4F0B0FB7D48A}"/>
              </a:ext>
            </a:extLst>
          </p:cNvPr>
          <p:cNvSpPr txBox="1"/>
          <p:nvPr/>
        </p:nvSpPr>
        <p:spPr>
          <a:xfrm>
            <a:off x="1229308" y="346506"/>
            <a:ext cx="83345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BIVARIATE ANALYSIS :</a:t>
            </a:r>
          </a:p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Rating vs </a:t>
            </a:r>
            <a:r>
              <a:rPr lang="en-US" sz="1600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Metascore</a:t>
            </a:r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(Scatter Plot)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scatter plot explores the relationship between IMDb ratings and </a:t>
            </a:r>
            <a:r>
              <a:rPr lang="en-US" sz="16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Metascores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revealing any potential correlations or trends.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74BEF-4A16-3AE7-5517-9DA0D5DB3C20}"/>
              </a:ext>
            </a:extLst>
          </p:cNvPr>
          <p:cNvSpPr txBox="1"/>
          <p:nvPr/>
        </p:nvSpPr>
        <p:spPr>
          <a:xfrm>
            <a:off x="9022702" y="1595535"/>
            <a:ext cx="22486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Mostly </a:t>
            </a:r>
            <a:r>
              <a:rPr lang="en-US" sz="1600" dirty="0" err="1"/>
              <a:t>Imdb</a:t>
            </a:r>
            <a:r>
              <a:rPr lang="en-US" sz="1600" dirty="0"/>
              <a:t> rating has </a:t>
            </a:r>
            <a:r>
              <a:rPr lang="en-US" sz="1600" dirty="0" err="1"/>
              <a:t>metascore</a:t>
            </a:r>
            <a:r>
              <a:rPr lang="en-US" sz="1600" dirty="0"/>
              <a:t> between 90 and 100</a:t>
            </a:r>
          </a:p>
          <a:p>
            <a:pPr marL="342900" indent="-342900">
              <a:buAutoNum type="arabicParenR"/>
            </a:pPr>
            <a:r>
              <a:rPr lang="en-US" sz="1600" dirty="0"/>
              <a:t>Mostly </a:t>
            </a:r>
            <a:r>
              <a:rPr lang="en-US" sz="1600" dirty="0" err="1"/>
              <a:t>imdb</a:t>
            </a:r>
            <a:r>
              <a:rPr lang="en-US" sz="1600" dirty="0"/>
              <a:t> rating are scattered between 8.4 and 9.0</a:t>
            </a:r>
          </a:p>
        </p:txBody>
      </p:sp>
    </p:spTree>
    <p:extLst>
      <p:ext uri="{BB962C8B-B14F-4D97-AF65-F5344CB8AC3E}">
        <p14:creationId xmlns:p14="http://schemas.microsoft.com/office/powerpoint/2010/main" val="268020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9808F84-1D6B-E2E7-37BC-527D29C70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65" y="1047847"/>
            <a:ext cx="96107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DAD3D4-36A0-7409-D28E-B4AD54686C04}"/>
              </a:ext>
            </a:extLst>
          </p:cNvPr>
          <p:cNvSpPr txBox="1"/>
          <p:nvPr/>
        </p:nvSpPr>
        <p:spPr>
          <a:xfrm>
            <a:off x="846754" y="338368"/>
            <a:ext cx="9392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Number of Movies Released Each Year (Line Chart)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line chart shows the trend of movie releases over the years, highlighting any significant increases or decreases in production.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D9EB1-8B53-FA04-CACE-B16D8E452D2F}"/>
              </a:ext>
            </a:extLst>
          </p:cNvPr>
          <p:cNvSpPr txBox="1"/>
          <p:nvPr/>
        </p:nvSpPr>
        <p:spPr>
          <a:xfrm>
            <a:off x="662023" y="6290392"/>
            <a:ext cx="7502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Major number of movies are released in 1980 and 1990 with 40.0 score of number of movies</a:t>
            </a:r>
          </a:p>
        </p:txBody>
      </p:sp>
    </p:spTree>
    <p:extLst>
      <p:ext uri="{BB962C8B-B14F-4D97-AF65-F5344CB8AC3E}">
        <p14:creationId xmlns:p14="http://schemas.microsoft.com/office/powerpoint/2010/main" val="283209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759798E-B7B1-CA37-37BF-59036312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6" y="1001196"/>
            <a:ext cx="95345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92305E-BFC2-8532-FBF2-C9C4547A0815}"/>
              </a:ext>
            </a:extLst>
          </p:cNvPr>
          <p:cNvSpPr txBox="1"/>
          <p:nvPr/>
        </p:nvSpPr>
        <p:spPr>
          <a:xfrm>
            <a:off x="1070688" y="157847"/>
            <a:ext cx="953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Average Rating by Year (Line Chart)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line chart displays how the average rating of movies has changed over the years, providing insights into potential trends in movie quality.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8116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1FC7449A-CDEB-227C-E458-445FBF3BF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20" y="1488719"/>
            <a:ext cx="9722497" cy="452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E8427E-12D1-B5DC-0DD1-172AB7CFDDC8}"/>
              </a:ext>
            </a:extLst>
          </p:cNvPr>
          <p:cNvSpPr txBox="1"/>
          <p:nvPr/>
        </p:nvSpPr>
        <p:spPr>
          <a:xfrm>
            <a:off x="1080018" y="547367"/>
            <a:ext cx="8987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MULTIVARIATE ANALYSIS :</a:t>
            </a:r>
          </a:p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Word Cloud of Movie Titles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word cloud visually represents the most frequent words in the movie titles, giving an overview of common themes or genres.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3324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069C110-AEDA-7F0B-30BD-4F2FB0B0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117" y="1520890"/>
            <a:ext cx="606742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C8FF33-9030-E87C-46CE-250ACB197448}"/>
              </a:ext>
            </a:extLst>
          </p:cNvPr>
          <p:cNvSpPr txBox="1"/>
          <p:nvPr/>
        </p:nvSpPr>
        <p:spPr>
          <a:xfrm>
            <a:off x="996043" y="540403"/>
            <a:ext cx="9771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Correlation Heatmap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heatmap visualizes the correlation between different numerical variables in the dataset, such as rating, year, and </a:t>
            </a:r>
            <a:r>
              <a:rPr lang="en-US" sz="16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Metascore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helping to identify potential relationships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A1687-FC57-9636-57F2-16ECBC5E10EE}"/>
              </a:ext>
            </a:extLst>
          </p:cNvPr>
          <p:cNvSpPr txBox="1"/>
          <p:nvPr/>
        </p:nvSpPr>
        <p:spPr>
          <a:xfrm>
            <a:off x="7959012" y="1996751"/>
            <a:ext cx="35456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By observing the heatmap, you can quickly identify potential relationships. Darker colors (positive or negative) suggest stronger correlations, while lighter colors indicate weaker correlations.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090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6D1E-FBCE-594C-8DED-458275C7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768D2-1C79-DE89-2622-A0AE7CCE27A4}"/>
              </a:ext>
            </a:extLst>
          </p:cNvPr>
          <p:cNvSpPr txBox="1"/>
          <p:nvPr/>
        </p:nvSpPr>
        <p:spPr>
          <a:xfrm>
            <a:off x="569167" y="298579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ABOUT ME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163EEF-7FEF-3955-0AEC-A8D2BA715241}"/>
              </a:ext>
            </a:extLst>
          </p:cNvPr>
          <p:cNvSpPr txBox="1"/>
          <p:nvPr/>
        </p:nvSpPr>
        <p:spPr>
          <a:xfrm>
            <a:off x="569167" y="812843"/>
            <a:ext cx="1112209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1)SRI HARSHITHA GADDAMANUGU 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A computer science graduate from Swarna Bharathi institute of science and technology 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Excelling my career in data analytics with </a:t>
            </a:r>
            <a:r>
              <a:rPr lang="en-US" sz="1600" dirty="0" err="1"/>
              <a:t>innomatics</a:t>
            </a:r>
            <a:r>
              <a:rPr lang="en-US" sz="1600" dirty="0"/>
              <a:t> research labs as a platform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Linkedin</a:t>
            </a:r>
            <a:r>
              <a:rPr lang="en-US" sz="1600" dirty="0"/>
              <a:t> : 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-apple-system"/>
              </a:rPr>
              <a:t>www.linkedin.com/in/sri-harshitha-gaddamanugu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 err="1"/>
              <a:t>Github</a:t>
            </a:r>
            <a:r>
              <a:rPr lang="en-US" sz="1600" dirty="0"/>
              <a:t> :https://github.com/Sriharshitha123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2)SUSHMA REBBA: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A computer science graduate from Priyadarshini institute of science and technology 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Excelling my career in data analytics with </a:t>
            </a:r>
            <a:r>
              <a:rPr lang="en-US" sz="1600" dirty="0" err="1"/>
              <a:t>innomatics</a:t>
            </a:r>
            <a:r>
              <a:rPr lang="en-US" sz="1600" dirty="0"/>
              <a:t> research labs as a platform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Linkedin</a:t>
            </a:r>
            <a:r>
              <a:rPr lang="en-US" sz="1600" dirty="0"/>
              <a:t> : https://www.linkedin.com/in/sushma-rebba-a76b4a265/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3)AKASH THYADI :</a:t>
            </a:r>
          </a:p>
          <a:p>
            <a:pPr>
              <a:lnSpc>
                <a:spcPct val="150000"/>
              </a:lnSpc>
            </a:pPr>
            <a:r>
              <a:rPr lang="en-US" sz="1600"/>
              <a:t> 4 Years </a:t>
            </a:r>
            <a:r>
              <a:rPr lang="en-US" sz="1600" dirty="0"/>
              <a:t>experience in Sutherland and </a:t>
            </a:r>
            <a:r>
              <a:rPr lang="en-US" sz="1600" dirty="0" err="1"/>
              <a:t>wipro</a:t>
            </a:r>
            <a:r>
              <a:rPr lang="en-US" sz="1600" dirty="0"/>
              <a:t> as quality analyst 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Excelling my career in data analytics with </a:t>
            </a:r>
            <a:r>
              <a:rPr lang="en-US" sz="1600" dirty="0" err="1"/>
              <a:t>innomatics</a:t>
            </a:r>
            <a:r>
              <a:rPr lang="en-US" sz="1600" dirty="0"/>
              <a:t> research labs as a platform </a:t>
            </a:r>
          </a:p>
          <a:p>
            <a:pPr>
              <a:lnSpc>
                <a:spcPct val="150000"/>
              </a:lnSpc>
            </a:pPr>
            <a:r>
              <a:rPr lang="en-US" sz="1600" dirty="0" err="1"/>
              <a:t>Linkedin</a:t>
            </a:r>
            <a:r>
              <a:rPr lang="en-US" sz="1600" dirty="0"/>
              <a:t> : https://www.linkedin.com/in/thyadi-akash-15478b228/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0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B3F47D4-5E0D-B953-F6F8-0BABEE93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776" y="0"/>
            <a:ext cx="659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CE313-BCF3-A208-AD32-54B37ACCFE06}"/>
              </a:ext>
            </a:extLst>
          </p:cNvPr>
          <p:cNvSpPr txBox="1"/>
          <p:nvPr/>
        </p:nvSpPr>
        <p:spPr>
          <a:xfrm>
            <a:off x="6662056" y="717685"/>
            <a:ext cx="4711959" cy="189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Pair Plot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pair plot creates scatter plots for all pairs of numerical variables, along with histograms for individual variables, providing a comprehensive overview of the relationships within the data.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9451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48A4C0AE-AF38-9822-6AFC-29302592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16" y="1321059"/>
            <a:ext cx="80962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47E7D-E1CF-66FC-0D8C-D19CC0468DAD}"/>
              </a:ext>
            </a:extLst>
          </p:cNvPr>
          <p:cNvSpPr txBox="1"/>
          <p:nvPr/>
        </p:nvSpPr>
        <p:spPr>
          <a:xfrm>
            <a:off x="1042696" y="307137"/>
            <a:ext cx="8595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Stacked Bar Chart of Movie Counts by Grade and Decade</a:t>
            </a:r>
            <a:r>
              <a:rPr lang="en-US" sz="16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This stacked bar chart shows the number of movies for each grade within each decade, providing a breakdown of movie content over 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87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71AB-2204-DA23-5936-8E395453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CONCLUSION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9EB45-740A-BA89-4080-17D8F91FF26B}"/>
              </a:ext>
            </a:extLst>
          </p:cNvPr>
          <p:cNvSpPr txBox="1"/>
          <p:nvPr/>
        </p:nvSpPr>
        <p:spPr>
          <a:xfrm>
            <a:off x="961054" y="1844171"/>
            <a:ext cx="81572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last we conclude that:</a:t>
            </a:r>
          </a:p>
          <a:p>
            <a:pPr algn="just" rtl="0"/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Steven Spielberg is top director based on movie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Shawshank Redemption 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top movie based on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But </a:t>
            </a: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 Wars: Episode VII - The Force Awakens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movie has the highest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gross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Top most genre based on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Drama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But  “</a:t>
            </a:r>
            <a:r>
              <a:rPr lang="en-US" sz="2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Action, Adventure, Sci-Fi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 is the genre which has high </a:t>
            </a:r>
            <a:r>
              <a:rPr lang="en-US" sz="20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753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456034" y="2883159"/>
            <a:ext cx="5459574" cy="1119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THANK 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DFB1-731A-6B26-D833-654BE71A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4" y="723816"/>
            <a:ext cx="10871720" cy="1325563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PROBLEM STATEMENT :</a:t>
            </a:r>
            <a:br>
              <a:rPr lang="en-US" sz="3200" b="1" dirty="0">
                <a:solidFill>
                  <a:srgbClr val="FF0000"/>
                </a:solidFill>
              </a:rPr>
            </a:b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2700" i="1" dirty="0">
                <a:solidFill>
                  <a:schemeClr val="tx1"/>
                </a:solidFill>
              </a:rPr>
              <a:t>IMDB MOVIE ANALYSIS OF TOP 500 MOVIES BASED ON MOVIE NAME, VOTES,METASCORE, RATING AND YEAR RELEASED WITH DATA IN WEBSITE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E9BB1-F6EA-9D90-ED4F-D8347FE89360}"/>
              </a:ext>
            </a:extLst>
          </p:cNvPr>
          <p:cNvSpPr txBox="1"/>
          <p:nvPr/>
        </p:nvSpPr>
        <p:spPr>
          <a:xfrm>
            <a:off x="786881" y="3153748"/>
            <a:ext cx="10618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OBJECTIVE :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0" i="1" dirty="0">
                <a:solidFill>
                  <a:srgbClr val="333333"/>
                </a:solidFill>
                <a:effectLst/>
                <a:latin typeface="+mn-lt"/>
              </a:rPr>
              <a:t>1</a:t>
            </a: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</a:rPr>
              <a:t>)Analyzing Movie Trends and success factors</a:t>
            </a:r>
          </a:p>
          <a:p>
            <a:pPr>
              <a:lnSpc>
                <a:spcPct val="150000"/>
              </a:lnSpc>
            </a:pP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</a:rPr>
              <a:t>2)Predicting Movie ratings</a:t>
            </a:r>
          </a:p>
          <a:p>
            <a:pPr>
              <a:lnSpc>
                <a:spcPct val="150000"/>
              </a:lnSpc>
            </a:pPr>
            <a:r>
              <a:rPr lang="en-US" sz="2400" b="0" i="1" dirty="0">
                <a:solidFill>
                  <a:schemeClr val="tx1"/>
                </a:solidFill>
                <a:effectLst/>
                <a:latin typeface="+mn-lt"/>
              </a:rPr>
              <a:t>3)Visualizing Movie Data For Actionable insights</a:t>
            </a:r>
          </a:p>
          <a:p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34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44D8-AE9E-6971-1265-9179C76D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42AB0-A6ED-404F-CCF9-08376A6186EB}"/>
              </a:ext>
            </a:extLst>
          </p:cNvPr>
          <p:cNvSpPr txBox="1"/>
          <p:nvPr/>
        </p:nvSpPr>
        <p:spPr>
          <a:xfrm>
            <a:off x="838201" y="2015412"/>
            <a:ext cx="107597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+mn-lt"/>
                <a:cs typeface="Times New Roman" panose="02020603050405020304" pitchFamily="18" charset="0"/>
              </a:rPr>
              <a:t>This project is an exploratory data analysis on movie ratings where its starts from web scraping ,Data Collection, Data Cleaning, Data Analysis, Visualization and Conclusion.</a:t>
            </a:r>
          </a:p>
          <a:p>
            <a:pPr algn="just"/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just"/>
            <a:endParaRPr lang="en-US" sz="2000" b="1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+mn-lt"/>
                <a:cs typeface="Times New Roman" panose="02020603050405020304" pitchFamily="18" charset="0"/>
              </a:rPr>
              <a:t>Data analysis Process:</a:t>
            </a:r>
            <a:endParaRPr lang="en-US" sz="2000" b="0" i="0" dirty="0">
              <a:effectLst/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+mn-lt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It's a five-step framework to analyze data. </a:t>
            </a:r>
            <a:endParaRPr lang="en-US" sz="2000" dirty="0">
              <a:latin typeface="+mn-lt"/>
              <a:cs typeface="Times New Roman" panose="02020603050405020304" pitchFamily="18" charset="0"/>
            </a:endParaRP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1)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Identify business questions,</a:t>
            </a: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2) Collect and store data, </a:t>
            </a: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3) Clean and prepare data, </a:t>
            </a: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4) Analyze data, </a:t>
            </a:r>
          </a:p>
          <a:p>
            <a:pPr algn="just"/>
            <a:r>
              <a:rPr lang="en-US" sz="2000" b="0" i="0" dirty="0">
                <a:effectLst/>
                <a:latin typeface="+mn-lt"/>
                <a:cs typeface="Times New Roman" panose="02020603050405020304" pitchFamily="18" charset="0"/>
              </a:rPr>
              <a:t>5) Visualize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0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4DC1-895D-0527-4AEF-9D40EDCD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6" y="365125"/>
            <a:ext cx="11308702" cy="1752924"/>
          </a:xfrm>
        </p:spPr>
        <p:txBody>
          <a:bodyPr>
            <a:normAutofit fontScale="90000"/>
          </a:bodyPr>
          <a:lstStyle/>
          <a:p>
            <a:pPr algn="l">
              <a:buFont typeface="Arial" panose="020B0604020202020204" pitchFamily="34" charset="0"/>
              <a:buChar char="•"/>
            </a:pP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MODULES USED :</a:t>
            </a:r>
            <a:br>
              <a:rPr lang="en-US" sz="4000" b="1" dirty="0">
                <a:solidFill>
                  <a:srgbClr val="FF0000"/>
                </a:solidFill>
              </a:rPr>
            </a:b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NumPy (np)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NumPy is a fundamental library for numerical and mathematical operations. It provides support for working with arrays and matrices.</a:t>
            </a: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Pandas (pd)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Pandas is a powerful library for data manipulation and analysis. It introduces data structures like </a:t>
            </a:r>
            <a:r>
              <a:rPr lang="en-US" sz="2000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DataFrames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 for easy handling of tabular data.</a:t>
            </a: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Matplotlib (</a:t>
            </a:r>
            <a:r>
              <a:rPr lang="en-US" sz="2000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plt</a:t>
            </a: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)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Matplotlib is a popular library for creating static, animated, or interactive visualizations in Python. It's commonly used for plotting charts and graphs.</a:t>
            </a: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Seaborn (</a:t>
            </a:r>
            <a:r>
              <a:rPr lang="en-US" sz="2000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sns</a:t>
            </a: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)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Seaborn is a data visualization library that works in conjunction with Matplotlib. It provides a high-level interface for creating informative and attractive statistical graphics.</a:t>
            </a: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Requests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The 'requests' library enables making HTTP requests to fetch data from websites. It's essential for web scraping.</a:t>
            </a: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b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Beautiful Soup (from bs4 import </a:t>
            </a:r>
            <a:r>
              <a:rPr lang="en-US" sz="2000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BeautifulSoup</a:t>
            </a:r>
            <a:r>
              <a:rPr lang="en-US" sz="2000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)</a:t>
            </a:r>
            <a:r>
              <a:rPr lang="en-US" sz="20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+mn-lt"/>
              </a:rPr>
              <a:t>: Beautiful Soup is a library for web scraping. It allows you to parse and navigate HTML and XML documents, making it easier to extract data from web pages.</a:t>
            </a:r>
            <a:br>
              <a:rPr lang="en-US" sz="22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0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4D42-882A-CA79-E70D-76A8ABEE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WEB SCRAPING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BE1B01-F203-4183-016F-BEE3A4393F8D}"/>
              </a:ext>
            </a:extLst>
          </p:cNvPr>
          <p:cNvSpPr txBox="1"/>
          <p:nvPr/>
        </p:nvSpPr>
        <p:spPr>
          <a:xfrm>
            <a:off x="838200" y="1548882"/>
            <a:ext cx="1026000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is a term used to describe the use of a program or algorithm to extract and process large amounts of data from the web.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process: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URL that we want to scrape.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code to extract the data by importing requests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extracted data and convert it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convert it to a csv file.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we used for extraction is:</a:t>
            </a:r>
          </a:p>
          <a:p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r>
              <a:rPr lang="en-US" sz="18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https://www.imdb.com/list/ls050782187/?sort=list_order,asc&amp;st_dt=&amp;mode=detail&amp;page={page_number}</a:t>
            </a:r>
            <a:endParaRPr lang="en-US" sz="1800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688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44E7E-A2D9-E881-0BA5-C09D3169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823"/>
            <a:ext cx="12192000" cy="61201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ED60E0-00F5-93A7-0C95-BD6DBD57875E}"/>
              </a:ext>
            </a:extLst>
          </p:cNvPr>
          <p:cNvSpPr txBox="1"/>
          <p:nvPr/>
        </p:nvSpPr>
        <p:spPr>
          <a:xfrm>
            <a:off x="401216" y="214603"/>
            <a:ext cx="3501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Web Interface HTML</a:t>
            </a:r>
          </a:p>
        </p:txBody>
      </p:sp>
    </p:spTree>
    <p:extLst>
      <p:ext uri="{BB962C8B-B14F-4D97-AF65-F5344CB8AC3E}">
        <p14:creationId xmlns:p14="http://schemas.microsoft.com/office/powerpoint/2010/main" val="275724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A7DE-C5A4-F870-4ADC-242F0964D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DATA COLLECTION: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1A439-7404-DDAB-BEEA-4654E1566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1" y="1520891"/>
            <a:ext cx="10761785" cy="4544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274F0-892B-EA8D-A80F-B325C01E40A9}"/>
              </a:ext>
            </a:extLst>
          </p:cNvPr>
          <p:cNvSpPr txBox="1"/>
          <p:nvPr/>
        </p:nvSpPr>
        <p:spPr>
          <a:xfrm>
            <a:off x="559191" y="6185098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500 rows × 12 columns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750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CA94-111D-139D-C683-F7C5FA71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8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Before Data Cleaning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FD206-AF5D-D6F0-673A-5E149D4BA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8" y="1043666"/>
            <a:ext cx="6083559" cy="4610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442FF-D93E-A3D3-55EF-3CDCE0E17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41" y="1043667"/>
            <a:ext cx="5320004" cy="4444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D31DF-8A07-17B8-E071-5935CE953EE0}"/>
              </a:ext>
            </a:extLst>
          </p:cNvPr>
          <p:cNvSpPr txBox="1"/>
          <p:nvPr/>
        </p:nvSpPr>
        <p:spPr>
          <a:xfrm>
            <a:off x="544286" y="5938582"/>
            <a:ext cx="8235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19 null values in Release Year column,24 null values in certificate column,9 null values in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metascore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and 20 null values in gross column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8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1202</Words>
  <Application>Microsoft Office PowerPoint</Application>
  <PresentationFormat>Widescreen</PresentationFormat>
  <Paragraphs>102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-apple-system</vt:lpstr>
      <vt:lpstr>Calibri</vt:lpstr>
      <vt:lpstr>Arial</vt:lpstr>
      <vt:lpstr>Roboto</vt:lpstr>
      <vt:lpstr>Libre Baskerville</vt:lpstr>
      <vt:lpstr>Times New Roman</vt:lpstr>
      <vt:lpstr>Helvetica Neue</vt:lpstr>
      <vt:lpstr>Office Theme</vt:lpstr>
      <vt:lpstr>PowerPoint Presentation</vt:lpstr>
      <vt:lpstr>PowerPoint Presentation</vt:lpstr>
      <vt:lpstr>PROBLEM STATEMENT :  IMDB MOVIE ANALYSIS OF TOP 500 MOVIES BASED ON MOVIE NAME, VOTES,METASCORE, RATING AND YEAR RELEASED WITH DATA IN WEBSITE </vt:lpstr>
      <vt:lpstr>INTRODUCTION:</vt:lpstr>
      <vt:lpstr>         MODULES USED :  NumPy (np): NumPy is a fundamental library for numerical and mathematical operations. It provides support for working with arrays and matrices.  Pandas (pd): Pandas is a powerful library for data manipulation and analysis. It introduces data structures like DataFrames for easy handling of tabular data.  Matplotlib (plt): Matplotlib is a popular library for creating static, animated, or interactive visualizations in Python. It's commonly used for plotting charts and graphs.  Seaborn (sns): Seaborn is a data visualization library that works in conjunction with Matplotlib. It provides a high-level interface for creating informative and attractive statistical graphics.  Requests: The 'requests' library enables making HTTP requests to fetch data from websites. It's essential for web scraping.  Beautiful Soup (from bs4 import BeautifulSoup): Beautiful Soup is a library for web scraping. It allows you to parse and navigate HTML and XML documents, making it easier to extract data from web pages. </vt:lpstr>
      <vt:lpstr>WEB SCRAPING :</vt:lpstr>
      <vt:lpstr>PowerPoint Presentation</vt:lpstr>
      <vt:lpstr>DATA COLLECTION:</vt:lpstr>
      <vt:lpstr>Before Data Cleaning</vt:lpstr>
      <vt:lpstr>Data Cleaning :</vt:lpstr>
      <vt:lpstr>DATA ANALYSIS</vt:lpstr>
      <vt:lpstr>Data Analysis With Visualization : (UNIVARIATE ANALYSIS)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Sathish Vanga</dc:creator>
  <cp:lastModifiedBy>sriharshitha attaluri</cp:lastModifiedBy>
  <cp:revision>16</cp:revision>
  <cp:lastPrinted>2024-02-27T21:02:45Z</cp:lastPrinted>
  <dcterms:created xsi:type="dcterms:W3CDTF">2021-02-16T05:19:01Z</dcterms:created>
  <dcterms:modified xsi:type="dcterms:W3CDTF">2024-07-20T10:11:33Z</dcterms:modified>
</cp:coreProperties>
</file>