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86AC7D-0298-40EA-BAA3-CFFB38986AED}">
  <a:tblStyle styleId="{9B86AC7D-0298-40EA-BAA3-CFFB38986A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be37db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be37db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9be37db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9be37db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be37db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be37db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be37db5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be37db5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9be37db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9be37db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be37db5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be37db5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be37db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be37db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b9818af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b9818af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9b9818a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9b9818a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9be37d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9be37d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471591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471591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be37db5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9be37db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471591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471591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1471591c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1471591c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be37db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be37db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1471591c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1471591c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9be37db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9be37db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be37db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be37db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9be37db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9be37db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SICP CASE STUDY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INVENTORY SYSTEM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663275" y="2023950"/>
            <a:ext cx="3123900" cy="1095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4200"/>
              <a:t>ADD-BOOK</a:t>
            </a:r>
            <a:endParaRPr/>
          </a:p>
          <a:p>
            <a:pPr indent="0" lvl="0" marL="457200" rtl="0" algn="l">
              <a:spcBef>
                <a:spcPts val="0"/>
              </a:spcBef>
              <a:spcAft>
                <a:spcPts val="0"/>
              </a:spcAft>
              <a:buNone/>
            </a:pPr>
            <a:r>
              <a:rPr lang="en" sz="1700"/>
              <a:t>      CB.EN.U4CSE17043</a:t>
            </a:r>
            <a:endParaRPr sz="1700"/>
          </a:p>
        </p:txBody>
      </p:sp>
      <p:pic>
        <p:nvPicPr>
          <p:cNvPr id="111" name="Google Shape;111;p22"/>
          <p:cNvPicPr preferRelativeResize="0"/>
          <p:nvPr/>
        </p:nvPicPr>
        <p:blipFill rotWithShape="1">
          <a:blip r:embed="rId3">
            <a:alphaModFix/>
          </a:blip>
          <a:srcRect b="0" l="0" r="4807" t="0"/>
          <a:stretch/>
        </p:blipFill>
        <p:spPr>
          <a:xfrm>
            <a:off x="4480475" y="0"/>
            <a:ext cx="466352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02975" y="12617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FIND-BOOK</a:t>
            </a:r>
            <a:endParaRPr/>
          </a:p>
          <a:p>
            <a:pPr indent="0" lvl="0" marL="0" rtl="0" algn="ctr">
              <a:spcBef>
                <a:spcPts val="0"/>
              </a:spcBef>
              <a:spcAft>
                <a:spcPts val="0"/>
              </a:spcAft>
              <a:buNone/>
            </a:pPr>
            <a:r>
              <a:rPr lang="en" sz="1700"/>
              <a:t>CB.EN.U4CSE17049</a:t>
            </a:r>
            <a:endParaRPr sz="1700"/>
          </a:p>
        </p:txBody>
      </p:sp>
      <p:pic>
        <p:nvPicPr>
          <p:cNvPr id="117" name="Google Shape;117;p23"/>
          <p:cNvPicPr preferRelativeResize="0"/>
          <p:nvPr/>
        </p:nvPicPr>
        <p:blipFill>
          <a:blip r:embed="rId3">
            <a:alphaModFix/>
          </a:blip>
          <a:stretch>
            <a:fillRect/>
          </a:stretch>
        </p:blipFill>
        <p:spPr>
          <a:xfrm>
            <a:off x="4572000" y="1624700"/>
            <a:ext cx="4572000" cy="1347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3. GET-FIELD-FROM-BOOK</a:t>
            </a:r>
            <a:endParaRPr sz="3200"/>
          </a:p>
          <a:p>
            <a:pPr indent="0" lvl="0" marL="0" rtl="0" algn="ctr">
              <a:spcBef>
                <a:spcPts val="0"/>
              </a:spcBef>
              <a:spcAft>
                <a:spcPts val="0"/>
              </a:spcAft>
              <a:buNone/>
            </a:pPr>
            <a:r>
              <a:rPr lang="en" sz="1600"/>
              <a:t>CB.EN.U4CSE17065</a:t>
            </a:r>
            <a:endParaRPr sz="1600"/>
          </a:p>
        </p:txBody>
      </p:sp>
      <p:pic>
        <p:nvPicPr>
          <p:cNvPr id="123" name="Google Shape;123;p24"/>
          <p:cNvPicPr preferRelativeResize="0"/>
          <p:nvPr/>
        </p:nvPicPr>
        <p:blipFill rotWithShape="1">
          <a:blip r:embed="rId3">
            <a:alphaModFix/>
          </a:blip>
          <a:srcRect b="8206" l="0" r="6672" t="0"/>
          <a:stretch/>
        </p:blipFill>
        <p:spPr>
          <a:xfrm>
            <a:off x="4734275" y="1944450"/>
            <a:ext cx="4266850" cy="115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265500" y="17166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4</a:t>
            </a:r>
            <a:r>
              <a:rPr lang="en" sz="3500"/>
              <a:t>. GET-STOCK-COUNT OF A BOOK</a:t>
            </a:r>
            <a:endParaRPr sz="3500"/>
          </a:p>
          <a:p>
            <a:pPr indent="0" lvl="0" marL="0" rtl="0" algn="ctr">
              <a:spcBef>
                <a:spcPts val="0"/>
              </a:spcBef>
              <a:spcAft>
                <a:spcPts val="0"/>
              </a:spcAft>
              <a:buNone/>
            </a:pPr>
            <a:r>
              <a:rPr lang="en" sz="1700"/>
              <a:t>CB.EN.U4CSE17014</a:t>
            </a:r>
            <a:endParaRPr sz="1700"/>
          </a:p>
        </p:txBody>
      </p:sp>
      <p:pic>
        <p:nvPicPr>
          <p:cNvPr id="129" name="Google Shape;129;p25"/>
          <p:cNvPicPr preferRelativeResize="0"/>
          <p:nvPr/>
        </p:nvPicPr>
        <p:blipFill>
          <a:blip r:embed="rId3">
            <a:alphaModFix/>
          </a:blip>
          <a:stretch>
            <a:fillRect/>
          </a:stretch>
        </p:blipFill>
        <p:spPr>
          <a:xfrm>
            <a:off x="4572000" y="1891000"/>
            <a:ext cx="4476675" cy="10781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278000" y="1716613"/>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5</a:t>
            </a:r>
            <a:r>
              <a:rPr lang="en" sz="3500"/>
              <a:t>. GET-SOLD-COUNT OF A BOOK</a:t>
            </a:r>
            <a:endParaRPr sz="3500"/>
          </a:p>
          <a:p>
            <a:pPr indent="0" lvl="0" marL="0" rtl="0" algn="ctr">
              <a:spcBef>
                <a:spcPts val="0"/>
              </a:spcBef>
              <a:spcAft>
                <a:spcPts val="0"/>
              </a:spcAft>
              <a:buNone/>
            </a:pPr>
            <a:r>
              <a:rPr lang="en" sz="1700"/>
              <a:t>CB.EN.U4CSE17014</a:t>
            </a:r>
            <a:endParaRPr sz="1700"/>
          </a:p>
        </p:txBody>
      </p:sp>
      <p:pic>
        <p:nvPicPr>
          <p:cNvPr id="135" name="Google Shape;135;p26"/>
          <p:cNvPicPr preferRelativeResize="0"/>
          <p:nvPr/>
        </p:nvPicPr>
        <p:blipFill>
          <a:blip r:embed="rId3">
            <a:alphaModFix/>
          </a:blip>
          <a:stretch>
            <a:fillRect/>
          </a:stretch>
        </p:blipFill>
        <p:spPr>
          <a:xfrm>
            <a:off x="4702850" y="1991850"/>
            <a:ext cx="4361300" cy="114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6. INCREASE-STOCK</a:t>
            </a:r>
            <a:endParaRPr sz="3500"/>
          </a:p>
          <a:p>
            <a:pPr indent="0" lvl="0" marL="0" rtl="0" algn="ctr">
              <a:spcBef>
                <a:spcPts val="0"/>
              </a:spcBef>
              <a:spcAft>
                <a:spcPts val="0"/>
              </a:spcAft>
              <a:buNone/>
            </a:pPr>
            <a:r>
              <a:rPr lang="en" sz="1600"/>
              <a:t>CB.EN.U4CSE17065</a:t>
            </a:r>
            <a:endParaRPr sz="3500"/>
          </a:p>
        </p:txBody>
      </p:sp>
      <p:pic>
        <p:nvPicPr>
          <p:cNvPr id="141" name="Google Shape;141;p27"/>
          <p:cNvPicPr preferRelativeResize="0"/>
          <p:nvPr/>
        </p:nvPicPr>
        <p:blipFill rotWithShape="1">
          <a:blip r:embed="rId3">
            <a:alphaModFix/>
          </a:blip>
          <a:srcRect b="0" l="0" r="6279" t="0"/>
          <a:stretch/>
        </p:blipFill>
        <p:spPr>
          <a:xfrm>
            <a:off x="4572000" y="1847850"/>
            <a:ext cx="4516875" cy="144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0" y="1487575"/>
            <a:ext cx="2792700" cy="19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dk1"/>
                </a:solidFill>
                <a:latin typeface="Oswald"/>
                <a:ea typeface="Oswald"/>
                <a:cs typeface="Oswald"/>
                <a:sym typeface="Oswald"/>
              </a:rPr>
              <a:t>7. SELL-BOOK</a:t>
            </a:r>
            <a:endParaRPr sz="3300">
              <a:solidFill>
                <a:schemeClr val="dk1"/>
              </a:solidFill>
              <a:latin typeface="Oswald"/>
              <a:ea typeface="Oswald"/>
              <a:cs typeface="Oswald"/>
              <a:sym typeface="Oswald"/>
            </a:endParaRPr>
          </a:p>
          <a:p>
            <a:pPr indent="0" lvl="0" marL="0" rtl="0" algn="ctr">
              <a:spcBef>
                <a:spcPts val="0"/>
              </a:spcBef>
              <a:spcAft>
                <a:spcPts val="0"/>
              </a:spcAft>
              <a:buNone/>
            </a:pPr>
            <a:r>
              <a:rPr lang="en" sz="1600">
                <a:solidFill>
                  <a:schemeClr val="dk1"/>
                </a:solidFill>
                <a:latin typeface="Oswald"/>
                <a:ea typeface="Oswald"/>
                <a:cs typeface="Oswald"/>
                <a:sym typeface="Oswald"/>
              </a:rPr>
              <a:t>CB.EN.U4CSE17065</a:t>
            </a:r>
            <a:endParaRPr sz="3500">
              <a:solidFill>
                <a:schemeClr val="dk1"/>
              </a:solidFill>
              <a:latin typeface="Oswald"/>
              <a:ea typeface="Oswald"/>
              <a:cs typeface="Oswald"/>
              <a:sym typeface="Oswald"/>
            </a:endParaRPr>
          </a:p>
        </p:txBody>
      </p:sp>
      <p:pic>
        <p:nvPicPr>
          <p:cNvPr id="147" name="Google Shape;147;p28"/>
          <p:cNvPicPr preferRelativeResize="0"/>
          <p:nvPr/>
        </p:nvPicPr>
        <p:blipFill>
          <a:blip r:embed="rId3">
            <a:alphaModFix/>
          </a:blip>
          <a:stretch>
            <a:fillRect/>
          </a:stretch>
        </p:blipFill>
        <p:spPr>
          <a:xfrm>
            <a:off x="2853025" y="0"/>
            <a:ext cx="6290974"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02950" y="17166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8</a:t>
            </a:r>
            <a:r>
              <a:rPr lang="en" sz="3500"/>
              <a:t>. NOT-IN-STOCK BOOKS</a:t>
            </a:r>
            <a:endParaRPr sz="3500"/>
          </a:p>
          <a:p>
            <a:pPr indent="0" lvl="0" marL="0" rtl="0" algn="ctr">
              <a:spcBef>
                <a:spcPts val="0"/>
              </a:spcBef>
              <a:spcAft>
                <a:spcPts val="0"/>
              </a:spcAft>
              <a:buNone/>
            </a:pPr>
            <a:r>
              <a:rPr lang="en" sz="1700"/>
              <a:t>CB.EN.U4CSE17049</a:t>
            </a:r>
            <a:endParaRPr sz="1700"/>
          </a:p>
        </p:txBody>
      </p:sp>
      <p:pic>
        <p:nvPicPr>
          <p:cNvPr id="153" name="Google Shape;153;p29"/>
          <p:cNvPicPr preferRelativeResize="0"/>
          <p:nvPr/>
        </p:nvPicPr>
        <p:blipFill>
          <a:blip r:embed="rId3">
            <a:alphaModFix/>
          </a:blip>
          <a:stretch>
            <a:fillRect/>
          </a:stretch>
        </p:blipFill>
        <p:spPr>
          <a:xfrm>
            <a:off x="4572000" y="1755521"/>
            <a:ext cx="4572000" cy="16151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5425" y="2136000"/>
            <a:ext cx="4045200" cy="8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9</a:t>
            </a:r>
            <a:r>
              <a:rPr lang="en" sz="3500"/>
              <a:t>. NOT-SOLD BOOKS</a:t>
            </a:r>
            <a:endParaRPr sz="3500"/>
          </a:p>
          <a:p>
            <a:pPr indent="0" lvl="0" marL="0" rtl="0" algn="ctr">
              <a:spcBef>
                <a:spcPts val="0"/>
              </a:spcBef>
              <a:spcAft>
                <a:spcPts val="0"/>
              </a:spcAft>
              <a:buNone/>
            </a:pPr>
            <a:r>
              <a:rPr lang="en" sz="1700"/>
              <a:t>CB.EN.U4CSE17049</a:t>
            </a:r>
            <a:endParaRPr sz="1700"/>
          </a:p>
        </p:txBody>
      </p:sp>
      <p:pic>
        <p:nvPicPr>
          <p:cNvPr id="159" name="Google Shape;159;p30"/>
          <p:cNvPicPr preferRelativeResize="0"/>
          <p:nvPr/>
        </p:nvPicPr>
        <p:blipFill rotWithShape="1">
          <a:blip r:embed="rId3">
            <a:alphaModFix/>
          </a:blip>
          <a:srcRect b="0" l="0" r="6594" t="0"/>
          <a:stretch/>
        </p:blipFill>
        <p:spPr>
          <a:xfrm>
            <a:off x="4572000" y="1798225"/>
            <a:ext cx="4429125" cy="189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22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STATISTICS FOR AUTHOR COUNT</a:t>
            </a:r>
            <a:endParaRPr/>
          </a:p>
          <a:p>
            <a:pPr indent="0" lvl="0" marL="0" rtl="0" algn="l">
              <a:spcBef>
                <a:spcPts val="0"/>
              </a:spcBef>
              <a:spcAft>
                <a:spcPts val="0"/>
              </a:spcAft>
              <a:buNone/>
            </a:pPr>
            <a:r>
              <a:rPr lang="en" sz="1700"/>
              <a:t>CB.EN.U4CSE17043</a:t>
            </a:r>
            <a:endParaRPr sz="1700"/>
          </a:p>
        </p:txBody>
      </p:sp>
      <p:pic>
        <p:nvPicPr>
          <p:cNvPr id="165" name="Google Shape;165;p31"/>
          <p:cNvPicPr preferRelativeResize="0"/>
          <p:nvPr/>
        </p:nvPicPr>
        <p:blipFill>
          <a:blip r:embed="rId3">
            <a:alphaModFix/>
          </a:blip>
          <a:stretch>
            <a:fillRect/>
          </a:stretch>
        </p:blipFill>
        <p:spPr>
          <a:xfrm>
            <a:off x="614500" y="1167550"/>
            <a:ext cx="3857625" cy="3619500"/>
          </a:xfrm>
          <a:prstGeom prst="rect">
            <a:avLst/>
          </a:prstGeom>
          <a:noFill/>
          <a:ln>
            <a:noFill/>
          </a:ln>
        </p:spPr>
      </p:pic>
      <p:pic>
        <p:nvPicPr>
          <p:cNvPr id="166" name="Google Shape;166;p31"/>
          <p:cNvPicPr preferRelativeResize="0"/>
          <p:nvPr/>
        </p:nvPicPr>
        <p:blipFill>
          <a:blip r:embed="rId4">
            <a:alphaModFix/>
          </a:blip>
          <a:stretch>
            <a:fillRect/>
          </a:stretch>
        </p:blipFill>
        <p:spPr>
          <a:xfrm>
            <a:off x="4736900" y="1167550"/>
            <a:ext cx="3914775"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16</a:t>
            </a:r>
            <a:endParaRPr/>
          </a:p>
        </p:txBody>
      </p:sp>
      <p:graphicFrame>
        <p:nvGraphicFramePr>
          <p:cNvPr id="66" name="Google Shape;66;p14"/>
          <p:cNvGraphicFramePr/>
          <p:nvPr/>
        </p:nvGraphicFramePr>
        <p:xfrm>
          <a:off x="952500" y="1809750"/>
          <a:ext cx="3000000" cy="3000000"/>
        </p:xfrm>
        <a:graphic>
          <a:graphicData uri="http://schemas.openxmlformats.org/drawingml/2006/table">
            <a:tbl>
              <a:tblPr>
                <a:noFill/>
                <a:tableStyleId>{9B86AC7D-0298-40EA-BAA3-CFFB38986AED}</a:tableStyleId>
              </a:tblPr>
              <a:tblGrid>
                <a:gridCol w="3619500"/>
                <a:gridCol w="3619500"/>
              </a:tblGrid>
              <a:tr h="381000">
                <a:tc>
                  <a:txBody>
                    <a:bodyPr/>
                    <a:lstStyle/>
                    <a:p>
                      <a:pPr indent="0" lvl="0" marL="0" rtl="0" algn="ctr">
                        <a:spcBef>
                          <a:spcPts val="0"/>
                        </a:spcBef>
                        <a:spcAft>
                          <a:spcPts val="0"/>
                        </a:spcAft>
                        <a:buNone/>
                      </a:pPr>
                      <a:r>
                        <a:rPr lang="en">
                          <a:solidFill>
                            <a:srgbClr val="FFFFFF"/>
                          </a:solidFill>
                        </a:rPr>
                        <a:t>CB.EN.U4CSE17014</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CH. SAI PAHNI JASWANTH</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rPr>
                        <a:t>CB.EN.U4CSE17043</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NANDITHA MENON</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rPr>
                        <a:t>CB.EN.U4CSE17049</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RISHI VIGNESH</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rPr>
                        <a:t>CB.EN.U4CSE17065</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T. SAI SRIHITHA REDDY</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261750" y="232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STATISTICS FOR GENRE-COUNT</a:t>
            </a:r>
            <a:endParaRPr/>
          </a:p>
          <a:p>
            <a:pPr indent="0" lvl="0" marL="0" rtl="0" algn="l">
              <a:spcBef>
                <a:spcPts val="0"/>
              </a:spcBef>
              <a:spcAft>
                <a:spcPts val="0"/>
              </a:spcAft>
              <a:buNone/>
            </a:pPr>
            <a:r>
              <a:rPr lang="en" sz="1700"/>
              <a:t>CB.EN.U4CSE17014</a:t>
            </a:r>
            <a:endParaRPr sz="1700"/>
          </a:p>
        </p:txBody>
      </p:sp>
      <p:pic>
        <p:nvPicPr>
          <p:cNvPr id="172" name="Google Shape;172;p32"/>
          <p:cNvPicPr preferRelativeResize="0"/>
          <p:nvPr/>
        </p:nvPicPr>
        <p:blipFill>
          <a:blip r:embed="rId3">
            <a:alphaModFix/>
          </a:blip>
          <a:stretch>
            <a:fillRect/>
          </a:stretch>
        </p:blipFill>
        <p:spPr>
          <a:xfrm>
            <a:off x="686225" y="1108213"/>
            <a:ext cx="3667125" cy="3571875"/>
          </a:xfrm>
          <a:prstGeom prst="rect">
            <a:avLst/>
          </a:prstGeom>
          <a:noFill/>
          <a:ln>
            <a:noFill/>
          </a:ln>
        </p:spPr>
      </p:pic>
      <p:pic>
        <p:nvPicPr>
          <p:cNvPr id="173" name="Google Shape;173;p32"/>
          <p:cNvPicPr preferRelativeResize="0"/>
          <p:nvPr/>
        </p:nvPicPr>
        <p:blipFill>
          <a:blip r:embed="rId4">
            <a:alphaModFix/>
          </a:blip>
          <a:stretch>
            <a:fillRect/>
          </a:stretch>
        </p:blipFill>
        <p:spPr>
          <a:xfrm>
            <a:off x="4680925" y="1108225"/>
            <a:ext cx="3876675" cy="35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Assume that a local bookstore (that sells story books) has contacted you to provide an inventory system (which is a collection of information related to all the books) for their book website. Since you wanted to try your hand in functional programming paradigm, you chose to implement the inventory system in Racket.</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Abstract book - name, price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Finding a book in the inventory</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Number in stock, number of copies sold</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Find fast selling and worst selling genres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Find fast selling and worst selling authors</a:t>
            </a:r>
            <a:endParaRPr sz="2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STRUCTURES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AutoNum type="arabicPeriod"/>
            </a:pPr>
            <a:r>
              <a:rPr lang="en"/>
              <a:t>book(title, (author, genre, price, noInStock, noSold))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chemeClr val="dk1"/>
              </a:buClr>
              <a:buSzPts val="2000"/>
              <a:buChar char="○"/>
            </a:pPr>
            <a:r>
              <a:rPr lang="en" sz="2000">
                <a:solidFill>
                  <a:schemeClr val="dk1"/>
                </a:solidFill>
              </a:rPr>
              <a:t>Title - title of the book</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Author- author of the book</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Genre - genre of the book</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Price - Price of the book</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noInStock - number of books in stock under a given title</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noSold - number of book sold under a given title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457200" rtl="0" algn="l">
              <a:spcBef>
                <a:spcPts val="0"/>
              </a:spcBef>
              <a:spcAft>
                <a:spcPts val="1600"/>
              </a:spcAft>
              <a:buNone/>
            </a:pPr>
            <a:r>
              <a:t/>
            </a:r>
            <a:endParaRPr sz="2000">
              <a:solidFill>
                <a:schemeClr val="dk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449425"/>
            <a:ext cx="8520600" cy="4119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Oswald"/>
              <a:buAutoNum type="arabicPeriod" startAt="2"/>
            </a:pPr>
            <a:r>
              <a:rPr lang="en" sz="3000">
                <a:solidFill>
                  <a:schemeClr val="dk1"/>
                </a:solidFill>
                <a:latin typeface="Oswald"/>
                <a:ea typeface="Oswald"/>
                <a:cs typeface="Oswald"/>
                <a:sym typeface="Oswald"/>
              </a:rPr>
              <a:t>inventory(list of book nodes)</a:t>
            </a:r>
            <a:endParaRPr sz="3000">
              <a:solidFill>
                <a:schemeClr val="dk1"/>
              </a:solidFill>
              <a:latin typeface="Oswald"/>
              <a:ea typeface="Oswald"/>
              <a:cs typeface="Oswald"/>
              <a:sym typeface="Oswald"/>
            </a:endParaRPr>
          </a:p>
          <a:p>
            <a:pPr indent="-355600" lvl="1" marL="914400" rtl="0" algn="l">
              <a:spcBef>
                <a:spcPts val="0"/>
              </a:spcBef>
              <a:spcAft>
                <a:spcPts val="0"/>
              </a:spcAft>
              <a:buClr>
                <a:schemeClr val="dk1"/>
              </a:buClr>
              <a:buSzPts val="2000"/>
              <a:buAutoNum type="alphaLcPeriod"/>
            </a:pPr>
            <a:r>
              <a:rPr lang="en" sz="2000">
                <a:solidFill>
                  <a:schemeClr val="dk1"/>
                </a:solidFill>
              </a:rPr>
              <a:t>This data structure contains the list of books</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Each element in the list is a node of the data structure ‘book’</a:t>
            </a:r>
            <a:endParaRPr sz="2000">
              <a:solidFill>
                <a:schemeClr val="dk1"/>
              </a:solidFill>
            </a:endParaRPr>
          </a:p>
          <a:p>
            <a:pPr indent="0" lvl="0" marL="1371600" rtl="0" algn="l">
              <a:spcBef>
                <a:spcPts val="0"/>
              </a:spcBef>
              <a:spcAft>
                <a:spcPts val="0"/>
              </a:spcAft>
              <a:buNone/>
            </a:pPr>
            <a:r>
              <a:t/>
            </a:r>
            <a:endParaRPr sz="1100">
              <a:solidFill>
                <a:schemeClr val="dk1"/>
              </a:solidFill>
              <a:latin typeface="Arial"/>
              <a:ea typeface="Arial"/>
              <a:cs typeface="Arial"/>
              <a:sym typeface="Arial"/>
            </a:endParaRPr>
          </a:p>
          <a:p>
            <a:pPr indent="-419100" lvl="0" marL="457200" rtl="0" algn="l">
              <a:spcBef>
                <a:spcPts val="0"/>
              </a:spcBef>
              <a:spcAft>
                <a:spcPts val="0"/>
              </a:spcAft>
              <a:buClr>
                <a:schemeClr val="dk1"/>
              </a:buClr>
              <a:buSzPts val="3000"/>
              <a:buFont typeface="Oswald"/>
              <a:buAutoNum type="arabicPeriod" startAt="2"/>
            </a:pPr>
            <a:r>
              <a:rPr lang="en" sz="3000">
                <a:solidFill>
                  <a:schemeClr val="dk1"/>
                </a:solidFill>
                <a:latin typeface="Oswald"/>
                <a:ea typeface="Oswald"/>
                <a:cs typeface="Oswald"/>
                <a:sym typeface="Oswald"/>
              </a:rPr>
              <a:t>genre-count(genre,count)</a:t>
            </a:r>
            <a:endParaRPr sz="3000">
              <a:solidFill>
                <a:schemeClr val="dk1"/>
              </a:solidFill>
              <a:latin typeface="Oswald"/>
              <a:ea typeface="Oswald"/>
              <a:cs typeface="Oswald"/>
              <a:sym typeface="Oswald"/>
            </a:endParaRPr>
          </a:p>
          <a:p>
            <a:pPr indent="-355600" lvl="1" marL="914400" rtl="0" algn="l">
              <a:spcBef>
                <a:spcPts val="0"/>
              </a:spcBef>
              <a:spcAft>
                <a:spcPts val="0"/>
              </a:spcAft>
              <a:buClr>
                <a:schemeClr val="dk1"/>
              </a:buClr>
              <a:buSzPts val="2000"/>
              <a:buAutoNum type="alphaLcPeriod"/>
            </a:pPr>
            <a:r>
              <a:rPr lang="en" sz="2000">
                <a:solidFill>
                  <a:schemeClr val="dk1"/>
                </a:solidFill>
              </a:rPr>
              <a:t>Each element in this data structure has 2 fields: genre, count</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Gives the number of books sold in each genre </a:t>
            </a:r>
            <a:endParaRPr sz="2000">
              <a:solidFill>
                <a:schemeClr val="dk1"/>
              </a:solidFill>
            </a:endParaRPr>
          </a:p>
          <a:p>
            <a:pPr indent="0" lvl="0" marL="1371600" rtl="0" algn="l">
              <a:spcBef>
                <a:spcPts val="0"/>
              </a:spcBef>
              <a:spcAft>
                <a:spcPts val="0"/>
              </a:spcAft>
              <a:buNone/>
            </a:pPr>
            <a:r>
              <a:t/>
            </a:r>
            <a:endParaRPr sz="1100">
              <a:solidFill>
                <a:schemeClr val="dk1"/>
              </a:solidFill>
              <a:latin typeface="Arial"/>
              <a:ea typeface="Arial"/>
              <a:cs typeface="Arial"/>
              <a:sym typeface="Arial"/>
            </a:endParaRPr>
          </a:p>
          <a:p>
            <a:pPr indent="-419100" lvl="0" marL="457200" rtl="0" algn="l">
              <a:spcBef>
                <a:spcPts val="0"/>
              </a:spcBef>
              <a:spcAft>
                <a:spcPts val="0"/>
              </a:spcAft>
              <a:buClr>
                <a:schemeClr val="dk1"/>
              </a:buClr>
              <a:buSzPts val="3000"/>
              <a:buFont typeface="Oswald"/>
              <a:buAutoNum type="arabicPeriod" startAt="2"/>
            </a:pPr>
            <a:r>
              <a:rPr lang="en" sz="3000">
                <a:solidFill>
                  <a:schemeClr val="dk1"/>
                </a:solidFill>
                <a:latin typeface="Oswald"/>
                <a:ea typeface="Oswald"/>
                <a:cs typeface="Oswald"/>
                <a:sym typeface="Oswald"/>
              </a:rPr>
              <a:t>author-count(author,count)</a:t>
            </a:r>
            <a:endParaRPr sz="3000">
              <a:solidFill>
                <a:schemeClr val="dk1"/>
              </a:solidFill>
              <a:latin typeface="Oswald"/>
              <a:ea typeface="Oswald"/>
              <a:cs typeface="Oswald"/>
              <a:sym typeface="Oswald"/>
            </a:endParaRPr>
          </a:p>
          <a:p>
            <a:pPr indent="-355600" lvl="1" marL="914400" rtl="0" algn="l">
              <a:spcBef>
                <a:spcPts val="0"/>
              </a:spcBef>
              <a:spcAft>
                <a:spcPts val="0"/>
              </a:spcAft>
              <a:buClr>
                <a:schemeClr val="dk1"/>
              </a:buClr>
              <a:buSzPts val="2000"/>
              <a:buAutoNum type="alphaLcPeriod"/>
            </a:pPr>
            <a:r>
              <a:rPr lang="en" sz="2000">
                <a:solidFill>
                  <a:schemeClr val="dk1"/>
                </a:solidFill>
              </a:rPr>
              <a:t>Each element in this data structure has 2 fields: author, count</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Gives the number of books sold under each author</a:t>
            </a:r>
            <a:endParaRPr sz="2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635425"/>
            <a:ext cx="8527200" cy="3200100"/>
          </a:xfrm>
          <a:prstGeom prst="rect">
            <a:avLst/>
          </a:prstGeom>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SzPts val="2000"/>
              <a:buFont typeface="Average"/>
              <a:buAutoNum type="arabicPeriod"/>
            </a:pPr>
            <a:r>
              <a:rPr lang="en" sz="2000">
                <a:latin typeface="Average"/>
                <a:ea typeface="Average"/>
                <a:cs typeface="Average"/>
                <a:sym typeface="Average"/>
              </a:rPr>
              <a:t>“inventory” stores each book in the format of [title, (author, genre, price, noInStock, noSold)]</a:t>
            </a:r>
            <a:endParaRPr sz="2000">
              <a:latin typeface="Average"/>
              <a:ea typeface="Average"/>
              <a:cs typeface="Average"/>
              <a:sym typeface="Average"/>
            </a:endParaRPr>
          </a:p>
          <a:p>
            <a:pPr indent="-355600" lvl="0" marL="457200" marR="0" rtl="0" algn="l">
              <a:lnSpc>
                <a:spcPct val="115000"/>
              </a:lnSpc>
              <a:spcBef>
                <a:spcPts val="0"/>
              </a:spcBef>
              <a:spcAft>
                <a:spcPts val="0"/>
              </a:spcAft>
              <a:buSzPts val="2000"/>
              <a:buFont typeface="Average"/>
              <a:buAutoNum type="arabicPeriod"/>
            </a:pPr>
            <a:r>
              <a:rPr lang="en" sz="2000">
                <a:latin typeface="Average"/>
                <a:ea typeface="Average"/>
                <a:cs typeface="Average"/>
                <a:sym typeface="Average"/>
              </a:rPr>
              <a:t>“author-count” stores each author available in the bookstore and the respective count of books sold in the format of [author, count]</a:t>
            </a:r>
            <a:endParaRPr sz="2000">
              <a:latin typeface="Average"/>
              <a:ea typeface="Average"/>
              <a:cs typeface="Average"/>
              <a:sym typeface="Average"/>
            </a:endParaRPr>
          </a:p>
          <a:p>
            <a:pPr indent="-355600" lvl="0" marL="457200" marR="0" rtl="0" algn="l">
              <a:lnSpc>
                <a:spcPct val="115000"/>
              </a:lnSpc>
              <a:spcBef>
                <a:spcPts val="0"/>
              </a:spcBef>
              <a:spcAft>
                <a:spcPts val="0"/>
              </a:spcAft>
              <a:buSzPts val="2000"/>
              <a:buFont typeface="Average"/>
              <a:buAutoNum type="arabicPeriod"/>
            </a:pPr>
            <a:r>
              <a:rPr lang="en" sz="2000">
                <a:latin typeface="Average"/>
                <a:ea typeface="Average"/>
                <a:cs typeface="Average"/>
                <a:sym typeface="Average"/>
              </a:rPr>
              <a:t>“genre-count” , similar to author-count, stores each genre available in the bookstore and the respective count of books sold in the format of [genre, count]</a:t>
            </a:r>
            <a:endParaRPr sz="2000">
              <a:latin typeface="Average"/>
              <a:ea typeface="Average"/>
              <a:cs typeface="Average"/>
              <a:sym typeface="Average"/>
            </a:endParaRPr>
          </a:p>
          <a:p>
            <a:pPr indent="0" lvl="0" marL="0" rtl="0" algn="l">
              <a:spcBef>
                <a:spcPts val="0"/>
              </a:spcBef>
              <a:spcAft>
                <a:spcPts val="0"/>
              </a:spcAft>
              <a:buNone/>
            </a:pPr>
            <a:r>
              <a:t/>
            </a:r>
            <a:endParaRPr sz="2000">
              <a:latin typeface="Average"/>
              <a:ea typeface="Average"/>
              <a:cs typeface="Average"/>
              <a:sym typeface="Average"/>
            </a:endParaRPr>
          </a:p>
        </p:txBody>
      </p:sp>
      <p:pic>
        <p:nvPicPr>
          <p:cNvPr id="100" name="Google Shape;100;p20"/>
          <p:cNvPicPr preferRelativeResize="0"/>
          <p:nvPr/>
        </p:nvPicPr>
        <p:blipFill rotWithShape="1">
          <a:blip r:embed="rId3">
            <a:alphaModFix/>
          </a:blip>
          <a:srcRect b="0" l="0" r="13299" t="0"/>
          <a:stretch/>
        </p:blipFill>
        <p:spPr>
          <a:xfrm>
            <a:off x="311700" y="152400"/>
            <a:ext cx="8527200" cy="112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PROCEDURES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