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Proxima Nov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Sai Srihitha Reddy Thummal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3475EB-7F7B-433A-BCCF-98D97788B22F}">
  <a:tblStyle styleId="{173475EB-7F7B-433A-BCCF-98D97788B22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ProximaNova-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ProximaNova-italic.fntdata"/><Relationship Id="rId12" Type="http://schemas.openxmlformats.org/officeDocument/2006/relationships/slide" Target="slides/slide5.xml"/><Relationship Id="rId34" Type="http://schemas.openxmlformats.org/officeDocument/2006/relationships/font" Target="fonts/ProximaNova-bold.fntdata"/><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ProximaNova-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1-03T14:02:23.682">
    <p:pos x="6000" y="0"/>
    <p:text>why naive bayes. Why did you not compare with other models.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0-11-03T14:03:00.638">
    <p:pos x="6000" y="0"/>
    <p:text>try to condense this also</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0-11-03T14:02:47.303">
    <p:pos x="6000" y="0"/>
    <p:text>Try to condense this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6f13bc9e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6f13bc9e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6f13bc9e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6f13bc9e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6f13bc9e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6f13bc9e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6f13bc9e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6f13bc9e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6f13bc9e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6f13bc9e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6f13bc9e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6f13bc9e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6f13bc9e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6f13bc9e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6f13bc9e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6f13bc9e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rgbClr val="292929"/>
                </a:solidFill>
                <a:latin typeface="Times New Roman"/>
                <a:ea typeface="Times New Roman"/>
                <a:cs typeface="Times New Roman"/>
                <a:sym typeface="Times New Roman"/>
              </a:rPr>
              <a:t>The following snippet is just creating a list of all_words we have in the Training set, breaking it into word features. These word_features are a list of distinct words, each of which has its frequency as a key.</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6f13bc9e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6f13bc9e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292929"/>
                </a:solidFill>
                <a:highlight>
                  <a:schemeClr val="lt1"/>
                </a:highlight>
                <a:latin typeface="Times New Roman"/>
                <a:ea typeface="Times New Roman"/>
                <a:cs typeface="Times New Roman"/>
                <a:sym typeface="Times New Roman"/>
              </a:rPr>
              <a:t>For every word in the word_features, we will have a key ‘contains word X’, where X is the word. Every key of those will have the value True/False, — True for ‘present’ and False for ‘absent’.</a:t>
            </a:r>
            <a:endParaRPr sz="1700">
              <a:solidFill>
                <a:srgbClr val="292929"/>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700">
              <a:solidFill>
                <a:srgbClr val="292929"/>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Applying nltk.classify.apply_features provides word feature vectors which can be plugged into the Naives Bayes Classifier.</a:t>
            </a:r>
            <a:endParaRPr sz="1700">
              <a:solidFill>
                <a:srgbClr val="292929"/>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6f13bc9e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6f13bc9e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f367bb6cd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f367bb6cd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6f13bc9e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6f13bc9e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6f13bc9e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6f13bc9e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6f13bc9e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6f13bc9e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6f13bc9e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6f13bc9e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6f13bc9e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6f13bc9e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6f13bc9e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6f13bc9e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6f13bc9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6f13bc9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6f13bc9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6f13bc9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6f13bc9e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6f13bc9e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6f13bc9e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6f13bc9e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6f13bc9e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6f13bc9e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6f13bc9e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6f13bc9e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6f13bc9e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6f13bc9e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comments" Target="../comments/comment3.xml"/><Relationship Id="rId4" Type="http://schemas.openxmlformats.org/officeDocument/2006/relationships/image" Target="../media/image8.png"/><Relationship Id="rId5"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Microblogging" TargetMode="External"/><Relationship Id="rId4" Type="http://schemas.openxmlformats.org/officeDocument/2006/relationships/hyperlink" Target="https://en.wikipedia.org/wiki/Social_networking_service" TargetMode="External"/><Relationship Id="rId5" Type="http://schemas.openxmlformats.org/officeDocument/2006/relationships/hyperlink" Target="https://www.monkeylearn.com/natural-language-processing/" TargetMode="External"/><Relationship Id="rId6" Type="http://schemas.openxmlformats.org/officeDocument/2006/relationships/hyperlink" Target="https://www.monkeylearn.com/machine-learn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coursera.org/learn/twitter-sentiment-analysis/home/welcome" TargetMode="External"/><Relationship Id="rId4" Type="http://schemas.openxmlformats.org/officeDocument/2006/relationships/hyperlink" Target="https://towardsdatascience.com/creating-the-twitter-sentiment-analysis-program-in-python-with-naive-bayes-classification-672e5589a7ed" TargetMode="External"/><Relationship Id="rId5" Type="http://schemas.openxmlformats.org/officeDocument/2006/relationships/hyperlink" Target="https://www.earthdatascience.org/courses/use-data-open-source-python/intro-to-apis/analyze-tweet-sentiment-in-pyth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irjet.net/archives/V6/i3/IRJET-V6I393.pdf" TargetMode="External"/><Relationship Id="rId4" Type="http://schemas.openxmlformats.org/officeDocument/2006/relationships/hyperlink" Target="https://arxiv.org/ftp/arxiv/papers/1711/1711.10377.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TWITTER </a:t>
            </a:r>
            <a:r>
              <a:rPr lang="en"/>
              <a:t>SENTIMENT</a:t>
            </a:r>
            <a:r>
              <a:rPr lang="en"/>
              <a:t> ANALYSIS</a:t>
            </a:r>
            <a:endParaRPr/>
          </a:p>
        </p:txBody>
      </p:sp>
      <p:graphicFrame>
        <p:nvGraphicFramePr>
          <p:cNvPr id="60" name="Google Shape;60;p13"/>
          <p:cNvGraphicFramePr/>
          <p:nvPr/>
        </p:nvGraphicFramePr>
        <p:xfrm>
          <a:off x="771025" y="3354400"/>
          <a:ext cx="3000000" cy="3000000"/>
        </p:xfrm>
        <a:graphic>
          <a:graphicData uri="http://schemas.openxmlformats.org/drawingml/2006/table">
            <a:tbl>
              <a:tblPr>
                <a:noFill/>
                <a:tableStyleId>{173475EB-7F7B-433A-BCCF-98D97788B22F}</a:tableStyleId>
              </a:tblPr>
              <a:tblGrid>
                <a:gridCol w="3619500"/>
                <a:gridCol w="3619500"/>
              </a:tblGrid>
              <a:tr h="381000">
                <a:tc>
                  <a:txBody>
                    <a:bodyPr/>
                    <a:lstStyle/>
                    <a:p>
                      <a:pPr indent="0" lvl="0" marL="0" rtl="0" algn="ctr">
                        <a:spcBef>
                          <a:spcPts val="0"/>
                        </a:spcBef>
                        <a:spcAft>
                          <a:spcPts val="0"/>
                        </a:spcAft>
                        <a:buNone/>
                      </a:pPr>
                      <a:r>
                        <a:rPr lang="en">
                          <a:solidFill>
                            <a:schemeClr val="lt1"/>
                          </a:solidFill>
                        </a:rPr>
                        <a:t>CB.EN.U4CSE17014</a:t>
                      </a:r>
                      <a:endParaRPr>
                        <a:solidFill>
                          <a:schemeClr val="lt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CH. SAI PHANI JASWANTH</a:t>
                      </a:r>
                      <a:endParaRPr>
                        <a:solidFill>
                          <a:schemeClr val="lt1"/>
                        </a:solidFill>
                      </a:endParaRPr>
                    </a:p>
                  </a:txBody>
                  <a:tcPr marT="91425" marB="91425" marR="91425" marL="91425">
                    <a:lnL cap="flat" cmpd="sng" w="9525">
                      <a:solidFill>
                        <a:srgbClr val="FFFFFF"/>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a:solidFill>
                            <a:schemeClr val="lt1"/>
                          </a:solidFill>
                        </a:rPr>
                        <a:t>CB.EN.U4CSE17043</a:t>
                      </a:r>
                      <a:endParaRPr>
                        <a:solidFill>
                          <a:schemeClr val="lt1"/>
                        </a:solidFill>
                      </a:endParaRPr>
                    </a:p>
                  </a:txBody>
                  <a:tcPr marT="91425" marB="91425" marR="91425" marL="91425">
                    <a:lnT cap="flat" cmpd="sng" w="9525">
                      <a:solidFill>
                        <a:srgbClr val="FFFFFF"/>
                      </a:solidFill>
                      <a:prstDash val="solid"/>
                      <a:round/>
                      <a:headEnd len="sm" w="sm" type="none"/>
                      <a:tailEnd len="sm" w="sm" type="none"/>
                    </a:lnT>
                  </a:tcPr>
                </a:tc>
                <a:tc>
                  <a:txBody>
                    <a:bodyPr/>
                    <a:lstStyle/>
                    <a:p>
                      <a:pPr indent="0" lvl="0" marL="0" rtl="0" algn="ctr">
                        <a:spcBef>
                          <a:spcPts val="0"/>
                        </a:spcBef>
                        <a:spcAft>
                          <a:spcPts val="0"/>
                        </a:spcAft>
                        <a:buNone/>
                      </a:pPr>
                      <a:r>
                        <a:rPr lang="en">
                          <a:solidFill>
                            <a:schemeClr val="lt1"/>
                          </a:solidFill>
                        </a:rPr>
                        <a:t>NANDITHA MENON</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rgbClr val="FFFFFF"/>
                          </a:solidFill>
                        </a:rPr>
                        <a:t>CB.EN.U4CSE17065</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T. SAI SRIHITHA REDDY</a:t>
                      </a:r>
                      <a:endParaRPr>
                        <a:solidFill>
                          <a:schemeClr val="lt1"/>
                        </a:solidFill>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VISUALISATION</a:t>
            </a:r>
            <a:endParaRPr/>
          </a:p>
        </p:txBody>
      </p:sp>
      <p:sp>
        <p:nvSpPr>
          <p:cNvPr id="114" name="Google Shape;114;p22"/>
          <p:cNvSpPr txBox="1"/>
          <p:nvPr>
            <p:ph idx="1" type="body"/>
          </p:nvPr>
        </p:nvSpPr>
        <p:spPr>
          <a:xfrm>
            <a:off x="311700" y="1152475"/>
            <a:ext cx="8520600" cy="376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000000"/>
                </a:solidFill>
                <a:latin typeface="Times New Roman"/>
                <a:ea typeface="Times New Roman"/>
                <a:cs typeface="Times New Roman"/>
                <a:sym typeface="Times New Roman"/>
              </a:rPr>
              <a:t>The corpus has 4 sentiment labels - positive, negative, neutral, irrelevant</a:t>
            </a:r>
            <a:endParaRPr sz="20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b="1" lang="en" sz="1400">
                <a:solidFill>
                  <a:srgbClr val="000000"/>
                </a:solidFill>
                <a:latin typeface="Times New Roman"/>
                <a:ea typeface="Times New Roman"/>
                <a:cs typeface="Times New Roman"/>
                <a:sym typeface="Times New Roman"/>
              </a:rPr>
              <a:t>COUNT PLOT ON SENTIMENT COLUMN</a:t>
            </a:r>
            <a:endParaRPr b="1" sz="1400">
              <a:solidFill>
                <a:srgbClr val="000000"/>
              </a:solidFill>
              <a:latin typeface="Times New Roman"/>
              <a:ea typeface="Times New Roman"/>
              <a:cs typeface="Times New Roman"/>
              <a:sym typeface="Times New Roman"/>
            </a:endParaRPr>
          </a:p>
        </p:txBody>
      </p:sp>
      <p:pic>
        <p:nvPicPr>
          <p:cNvPr id="115" name="Google Shape;115;p22"/>
          <p:cNvPicPr preferRelativeResize="0"/>
          <p:nvPr/>
        </p:nvPicPr>
        <p:blipFill>
          <a:blip r:embed="rId3">
            <a:alphaModFix/>
          </a:blip>
          <a:stretch>
            <a:fillRect/>
          </a:stretch>
        </p:blipFill>
        <p:spPr>
          <a:xfrm>
            <a:off x="2443163" y="1896075"/>
            <a:ext cx="4257675" cy="2505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00000"/>
                </a:solidFill>
                <a:latin typeface="Times New Roman"/>
                <a:ea typeface="Times New Roman"/>
                <a:cs typeface="Times New Roman"/>
                <a:sym typeface="Times New Roman"/>
              </a:rPr>
              <a:t>WORD CLOUD VISUALISATION</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222222"/>
                </a:solidFill>
                <a:highlight>
                  <a:srgbClr val="FFFFFF"/>
                </a:highlight>
                <a:latin typeface="Times New Roman"/>
                <a:ea typeface="Times New Roman"/>
                <a:cs typeface="Times New Roman"/>
                <a:sym typeface="Times New Roman"/>
              </a:rPr>
              <a:t>A Wordcloud (or Tag cloud) is a visual representation of text data. It displays a list of words, the importance of each being shown with font size or color.</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21" name="Google Shape;121;p23"/>
          <p:cNvPicPr preferRelativeResize="0"/>
          <p:nvPr/>
        </p:nvPicPr>
        <p:blipFill>
          <a:blip r:embed="rId3">
            <a:alphaModFix/>
          </a:blip>
          <a:stretch>
            <a:fillRect/>
          </a:stretch>
        </p:blipFill>
        <p:spPr>
          <a:xfrm>
            <a:off x="4726988" y="724200"/>
            <a:ext cx="4262025" cy="3695100"/>
          </a:xfrm>
          <a:prstGeom prst="rect">
            <a:avLst/>
          </a:prstGeom>
          <a:noFill/>
          <a:ln>
            <a:noFill/>
          </a:ln>
        </p:spPr>
      </p:pic>
      <p:sp>
        <p:nvSpPr>
          <p:cNvPr id="122" name="Google Shape;122;p23"/>
          <p:cNvSpPr txBox="1"/>
          <p:nvPr>
            <p:ph idx="1" type="subTitle"/>
          </p:nvPr>
        </p:nvSpPr>
        <p:spPr>
          <a:xfrm>
            <a:off x="215675" y="1545751"/>
            <a:ext cx="4045200" cy="1829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700">
                <a:solidFill>
                  <a:srgbClr val="000000"/>
                </a:solidFill>
                <a:latin typeface="Times New Roman"/>
                <a:ea typeface="Times New Roman"/>
                <a:cs typeface="Times New Roman"/>
                <a:sym typeface="Times New Roman"/>
              </a:rPr>
              <a:t>WORD CLOUD VISUALISATION</a:t>
            </a:r>
            <a:endParaRPr b="1" sz="17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700">
                <a:solidFill>
                  <a:srgbClr val="222222"/>
                </a:solidFill>
                <a:highlight>
                  <a:srgbClr val="FFFFFF"/>
                </a:highlight>
                <a:latin typeface="Times New Roman"/>
                <a:ea typeface="Times New Roman"/>
                <a:cs typeface="Times New Roman"/>
                <a:sym typeface="Times New Roman"/>
              </a:rPr>
              <a:t>A Wordcloud (or Tag cloud) is a visual representation of text data. It displays a list of words, the importance of each being shown with font size or color.</a:t>
            </a:r>
            <a:endParaRPr sz="17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4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HASHTAG ANALYSIS</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000000"/>
                </a:solidFill>
                <a:latin typeface="Times New Roman"/>
                <a:ea typeface="Times New Roman"/>
                <a:cs typeface="Times New Roman"/>
                <a:sym typeface="Times New Roman"/>
              </a:rPr>
              <a:t>Separating the hashtags of each tweet based on the sentiment of the tweet and plotting it in the form of couplot gives the following visualisations. This form of analysis can be used to see which hashtags are associated with positive sentiment or negative sentiment and how much are they associated at a quick glance. </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29" name="Google Shape;129;p24"/>
          <p:cNvPicPr preferRelativeResize="0"/>
          <p:nvPr/>
        </p:nvPicPr>
        <p:blipFill>
          <a:blip r:embed="rId3">
            <a:alphaModFix/>
          </a:blip>
          <a:stretch>
            <a:fillRect/>
          </a:stretch>
        </p:blipFill>
        <p:spPr>
          <a:xfrm>
            <a:off x="2123513" y="2672588"/>
            <a:ext cx="4619625" cy="214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5"/>
          <p:cNvPicPr preferRelativeResize="0"/>
          <p:nvPr/>
        </p:nvPicPr>
        <p:blipFill>
          <a:blip r:embed="rId3">
            <a:alphaModFix/>
          </a:blip>
          <a:stretch>
            <a:fillRect/>
          </a:stretch>
        </p:blipFill>
        <p:spPr>
          <a:xfrm>
            <a:off x="1432488" y="152400"/>
            <a:ext cx="6279013"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6"/>
          <p:cNvPicPr preferRelativeResize="0"/>
          <p:nvPr/>
        </p:nvPicPr>
        <p:blipFill>
          <a:blip r:embed="rId3">
            <a:alphaModFix/>
          </a:blip>
          <a:stretch>
            <a:fillRect/>
          </a:stretch>
        </p:blipFill>
        <p:spPr>
          <a:xfrm>
            <a:off x="771525" y="152400"/>
            <a:ext cx="7600950"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PREPROCESSING THE DATA</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sz="1300"/>
          </a:p>
        </p:txBody>
      </p:sp>
      <p:pic>
        <p:nvPicPr>
          <p:cNvPr id="146" name="Google Shape;146;p27"/>
          <p:cNvPicPr preferRelativeResize="0"/>
          <p:nvPr/>
        </p:nvPicPr>
        <p:blipFill>
          <a:blip r:embed="rId3">
            <a:alphaModFix/>
          </a:blip>
          <a:stretch>
            <a:fillRect/>
          </a:stretch>
        </p:blipFill>
        <p:spPr>
          <a:xfrm>
            <a:off x="311699" y="1152475"/>
            <a:ext cx="8520600" cy="364582"/>
          </a:xfrm>
          <a:prstGeom prst="rect">
            <a:avLst/>
          </a:prstGeom>
          <a:noFill/>
          <a:ln>
            <a:noFill/>
          </a:ln>
        </p:spPr>
      </p:pic>
      <p:pic>
        <p:nvPicPr>
          <p:cNvPr id="147" name="Google Shape;147;p27"/>
          <p:cNvPicPr preferRelativeResize="0"/>
          <p:nvPr/>
        </p:nvPicPr>
        <p:blipFill>
          <a:blip r:embed="rId4">
            <a:alphaModFix/>
          </a:blip>
          <a:stretch>
            <a:fillRect/>
          </a:stretch>
        </p:blipFill>
        <p:spPr>
          <a:xfrm>
            <a:off x="311700" y="1569325"/>
            <a:ext cx="8520601" cy="200484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236625"/>
            <a:ext cx="8520600" cy="4332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700">
                <a:solidFill>
                  <a:srgbClr val="000000"/>
                </a:solidFill>
                <a:latin typeface="Times New Roman"/>
                <a:ea typeface="Times New Roman"/>
                <a:cs typeface="Times New Roman"/>
                <a:sym typeface="Times New Roman"/>
              </a:rPr>
              <a:t>For example: </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700">
                <a:solidFill>
                  <a:srgbClr val="000000"/>
                </a:solidFill>
                <a:latin typeface="Times New Roman"/>
                <a:ea typeface="Times New Roman"/>
                <a:cs typeface="Times New Roman"/>
                <a:sym typeface="Times New Roman"/>
              </a:rPr>
              <a:t>Original - </a:t>
            </a:r>
            <a:r>
              <a:rPr lang="en" sz="1700">
                <a:solidFill>
                  <a:srgbClr val="000000"/>
                </a:solidFill>
                <a:latin typeface="Times New Roman"/>
                <a:ea typeface="Times New Roman"/>
                <a:cs typeface="Times New Roman"/>
                <a:sym typeface="Times New Roman"/>
              </a:rPr>
              <a:t>"@person1 retweeted @person2: Yippee with corn is the mooooostttt delicious!!!! </a:t>
            </a:r>
            <a:r>
              <a:rPr lang="en" sz="1700">
                <a:solidFill>
                  <a:srgbClr val="222222"/>
                </a:solidFill>
                <a:highlight>
                  <a:srgbClr val="FFFFFF"/>
                </a:highlight>
                <a:latin typeface="Arial"/>
                <a:ea typeface="Arial"/>
                <a:cs typeface="Arial"/>
                <a:sym typeface="Arial"/>
              </a:rPr>
              <a:t>🤤 </a:t>
            </a:r>
            <a:r>
              <a:rPr lang="en" sz="1700">
                <a:solidFill>
                  <a:srgbClr val="000000"/>
                </a:solidFill>
                <a:latin typeface="Times New Roman"/>
                <a:ea typeface="Times New Roman"/>
                <a:cs typeface="Times New Roman"/>
                <a:sym typeface="Times New Roman"/>
              </a:rPr>
              <a:t> #corn #yippee #yummy ..."</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700">
                <a:solidFill>
                  <a:srgbClr val="000000"/>
                </a:solidFill>
                <a:latin typeface="Times New Roman"/>
                <a:ea typeface="Times New Roman"/>
                <a:cs typeface="Times New Roman"/>
                <a:sym typeface="Times New Roman"/>
              </a:rPr>
              <a:t>pre-processor result - </a:t>
            </a:r>
            <a:r>
              <a:rPr lang="en" sz="1700">
                <a:solidFill>
                  <a:srgbClr val="000000"/>
                </a:solidFill>
                <a:latin typeface="Times New Roman"/>
                <a:ea typeface="Times New Roman"/>
                <a:cs typeface="Times New Roman"/>
                <a:sym typeface="Times New Roman"/>
              </a:rPr>
              <a:t>“AT_USER rt AT_USER Yippee with corn is the most delicious! :drooling_face: corn yippee yu</a:t>
            </a:r>
            <a:r>
              <a:rPr lang="en" sz="1700">
                <a:solidFill>
                  <a:srgbClr val="000000"/>
                </a:solidFill>
                <a:latin typeface="Times New Roman"/>
                <a:ea typeface="Times New Roman"/>
                <a:cs typeface="Times New Roman"/>
                <a:sym typeface="Times New Roman"/>
              </a:rPr>
              <a:t>m</a:t>
            </a:r>
            <a:r>
              <a:rPr lang="en" sz="1700">
                <a:solidFill>
                  <a:srgbClr val="000000"/>
                </a:solidFill>
                <a:latin typeface="Times New Roman"/>
                <a:ea typeface="Times New Roman"/>
                <a:cs typeface="Times New Roman"/>
                <a:sym typeface="Times New Roman"/>
              </a:rPr>
              <a:t>my”</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b="1" lang="en" sz="1700">
                <a:solidFill>
                  <a:srgbClr val="000000"/>
                </a:solidFill>
                <a:latin typeface="Times New Roman"/>
                <a:ea typeface="Times New Roman"/>
                <a:cs typeface="Times New Roman"/>
                <a:sym typeface="Times New Roman"/>
              </a:rPr>
              <a:t>Tokenization - </a:t>
            </a:r>
            <a:r>
              <a:rPr lang="en" sz="1700">
                <a:solidFill>
                  <a:srgbClr val="000000"/>
                </a:solidFill>
                <a:latin typeface="Times New Roman"/>
                <a:ea typeface="Times New Roman"/>
                <a:cs typeface="Times New Roman"/>
                <a:sym typeface="Times New Roman"/>
              </a:rPr>
              <a:t>[“y</a:t>
            </a:r>
            <a:r>
              <a:rPr lang="en" sz="1700">
                <a:solidFill>
                  <a:srgbClr val="000000"/>
                </a:solidFill>
                <a:latin typeface="Times New Roman"/>
                <a:ea typeface="Times New Roman"/>
                <a:cs typeface="Times New Roman"/>
                <a:sym typeface="Times New Roman"/>
              </a:rPr>
              <a:t>ip</a:t>
            </a:r>
            <a:r>
              <a:rPr lang="en" sz="1700">
                <a:solidFill>
                  <a:srgbClr val="000000"/>
                </a:solidFill>
                <a:latin typeface="Times New Roman"/>
                <a:ea typeface="Times New Roman"/>
                <a:cs typeface="Times New Roman"/>
                <a:sym typeface="Times New Roman"/>
              </a:rPr>
              <a:t>p</a:t>
            </a:r>
            <a:r>
              <a:rPr lang="en" sz="1700">
                <a:solidFill>
                  <a:srgbClr val="000000"/>
                </a:solidFill>
                <a:latin typeface="Times New Roman"/>
                <a:ea typeface="Times New Roman"/>
                <a:cs typeface="Times New Roman"/>
                <a:sym typeface="Times New Roman"/>
              </a:rPr>
              <a:t>e</a:t>
            </a:r>
            <a:r>
              <a:rPr lang="en" sz="1700">
                <a:solidFill>
                  <a:srgbClr val="000000"/>
                </a:solidFill>
                <a:latin typeface="Times New Roman"/>
                <a:ea typeface="Times New Roman"/>
                <a:cs typeface="Times New Roman"/>
                <a:sym typeface="Times New Roman"/>
              </a:rPr>
              <a:t>e”, “with”, “corn”, “most”, “delicious”, “:dr</a:t>
            </a:r>
            <a:r>
              <a:rPr lang="en" sz="1700">
                <a:solidFill>
                  <a:srgbClr val="000000"/>
                </a:solidFill>
                <a:latin typeface="Times New Roman"/>
                <a:ea typeface="Times New Roman"/>
                <a:cs typeface="Times New Roman"/>
                <a:sym typeface="Times New Roman"/>
              </a:rPr>
              <a:t>o</a:t>
            </a:r>
            <a:r>
              <a:rPr lang="en" sz="1700">
                <a:solidFill>
                  <a:srgbClr val="000000"/>
                </a:solidFill>
                <a:latin typeface="Times New Roman"/>
                <a:ea typeface="Times New Roman"/>
                <a:cs typeface="Times New Roman"/>
                <a:sym typeface="Times New Roman"/>
              </a:rPr>
              <a:t>oling_face:”, “corn”, “yippee”, “yu</a:t>
            </a:r>
            <a:r>
              <a:rPr lang="en" sz="1700">
                <a:solidFill>
                  <a:srgbClr val="000000"/>
                </a:solidFill>
                <a:latin typeface="Times New Roman"/>
                <a:ea typeface="Times New Roman"/>
                <a:cs typeface="Times New Roman"/>
                <a:sym typeface="Times New Roman"/>
              </a:rPr>
              <a:t>m</a:t>
            </a:r>
            <a:r>
              <a:rPr lang="en" sz="1700">
                <a:solidFill>
                  <a:srgbClr val="000000"/>
                </a:solidFill>
                <a:latin typeface="Times New Roman"/>
                <a:ea typeface="Times New Roman"/>
                <a:cs typeface="Times New Roman"/>
                <a:sym typeface="Times New Roman"/>
              </a:rPr>
              <a:t>my”]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000000"/>
                </a:solidFill>
              </a:rPr>
              <a:t>BUILDING VOCAB AND EXTRACTING FEATURES</a:t>
            </a:r>
            <a:endParaRPr sz="3600"/>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92929"/>
                </a:solidFill>
                <a:highlight>
                  <a:srgbClr val="FFFFFF"/>
                </a:highlight>
                <a:latin typeface="Times New Roman"/>
                <a:ea typeface="Times New Roman"/>
                <a:cs typeface="Times New Roman"/>
                <a:sym typeface="Times New Roman"/>
              </a:rPr>
              <a:t>A vocabulary is a lis</a:t>
            </a:r>
            <a:r>
              <a:rPr lang="en" sz="1600">
                <a:solidFill>
                  <a:srgbClr val="292929"/>
                </a:solidFill>
                <a:latin typeface="Times New Roman"/>
                <a:ea typeface="Times New Roman"/>
                <a:cs typeface="Times New Roman"/>
                <a:sym typeface="Times New Roman"/>
              </a:rPr>
              <a:t>t of all speech segments available for the model. This includes all the words in the Training set. </a:t>
            </a:r>
            <a:endParaRPr/>
          </a:p>
        </p:txBody>
      </p:sp>
      <p:pic>
        <p:nvPicPr>
          <p:cNvPr id="159" name="Google Shape;159;p29"/>
          <p:cNvPicPr preferRelativeResize="0"/>
          <p:nvPr/>
        </p:nvPicPr>
        <p:blipFill>
          <a:blip r:embed="rId4">
            <a:alphaModFix/>
          </a:blip>
          <a:stretch>
            <a:fillRect/>
          </a:stretch>
        </p:blipFill>
        <p:spPr>
          <a:xfrm>
            <a:off x="2205025" y="1682603"/>
            <a:ext cx="5903175" cy="2886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idx="1" type="body"/>
          </p:nvPr>
        </p:nvSpPr>
        <p:spPr>
          <a:xfrm>
            <a:off x="311700" y="211725"/>
            <a:ext cx="8520600" cy="43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This function matches the tweets against the developed vocabulary. </a:t>
            </a:r>
            <a:endParaRPr sz="1200">
              <a:solidFill>
                <a:srgbClr val="29292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29292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292929"/>
                </a:solidFill>
                <a:highlight>
                  <a:srgbClr val="FFFFFF"/>
                </a:highlight>
                <a:latin typeface="Times New Roman"/>
                <a:ea typeface="Times New Roman"/>
                <a:cs typeface="Times New Roman"/>
                <a:sym typeface="Times New Roman"/>
              </a:rPr>
              <a:t>The NTLK built-in function </a:t>
            </a:r>
            <a:r>
              <a:rPr lang="en" sz="1700">
                <a:solidFill>
                  <a:srgbClr val="292929"/>
                </a:solidFill>
                <a:latin typeface="Times New Roman"/>
                <a:ea typeface="Times New Roman"/>
                <a:cs typeface="Times New Roman"/>
                <a:sym typeface="Times New Roman"/>
              </a:rPr>
              <a:t>apply_features </a:t>
            </a:r>
            <a:r>
              <a:rPr lang="en" sz="1700">
                <a:solidFill>
                  <a:srgbClr val="292929"/>
                </a:solidFill>
                <a:highlight>
                  <a:srgbClr val="FFFFFF"/>
                </a:highlight>
                <a:latin typeface="Times New Roman"/>
                <a:ea typeface="Times New Roman"/>
                <a:cs typeface="Times New Roman"/>
                <a:sym typeface="Times New Roman"/>
              </a:rPr>
              <a:t>does the actual feature extraction from our lists. </a:t>
            </a:r>
            <a:endParaRPr/>
          </a:p>
        </p:txBody>
      </p:sp>
      <p:pic>
        <p:nvPicPr>
          <p:cNvPr id="165" name="Google Shape;165;p30"/>
          <p:cNvPicPr preferRelativeResize="0"/>
          <p:nvPr/>
        </p:nvPicPr>
        <p:blipFill>
          <a:blip r:embed="rId4">
            <a:alphaModFix/>
          </a:blip>
          <a:stretch>
            <a:fillRect/>
          </a:stretch>
        </p:blipFill>
        <p:spPr>
          <a:xfrm>
            <a:off x="311700" y="665854"/>
            <a:ext cx="8008550" cy="1733925"/>
          </a:xfrm>
          <a:prstGeom prst="rect">
            <a:avLst/>
          </a:prstGeom>
          <a:noFill/>
          <a:ln>
            <a:noFill/>
          </a:ln>
        </p:spPr>
      </p:pic>
      <p:pic>
        <p:nvPicPr>
          <p:cNvPr id="166" name="Google Shape;166;p30"/>
          <p:cNvPicPr preferRelativeResize="0"/>
          <p:nvPr/>
        </p:nvPicPr>
        <p:blipFill>
          <a:blip r:embed="rId5">
            <a:alphaModFix/>
          </a:blip>
          <a:stretch>
            <a:fillRect/>
          </a:stretch>
        </p:blipFill>
        <p:spPr>
          <a:xfrm>
            <a:off x="311700" y="3178225"/>
            <a:ext cx="8301274" cy="783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000000"/>
                </a:solidFill>
              </a:rPr>
              <a:t>TRAINING THE CLASSIFIER</a:t>
            </a:r>
            <a:endParaRPr>
              <a:solidFill>
                <a:srgbClr val="000000"/>
              </a:solidFill>
            </a:endParaRPr>
          </a:p>
          <a:p>
            <a:pPr indent="0" lvl="0" marL="0" rtl="0" algn="l">
              <a:spcBef>
                <a:spcPts val="0"/>
              </a:spcBef>
              <a:spcAft>
                <a:spcPts val="0"/>
              </a:spcAft>
              <a:buNone/>
            </a:pPr>
            <a:r>
              <a:t/>
            </a:r>
            <a:endParaRPr/>
          </a:p>
        </p:txBody>
      </p:sp>
      <p:sp>
        <p:nvSpPr>
          <p:cNvPr id="172" name="Google Shape;17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000000"/>
                </a:solidFill>
                <a:latin typeface="Times New Roman"/>
                <a:ea typeface="Times New Roman"/>
                <a:cs typeface="Times New Roman"/>
                <a:sym typeface="Times New Roman"/>
              </a:rPr>
              <a:t>The word feature vectors produced are passed to the inbuilt NLTK Naives Bayes Classifier.</a:t>
            </a:r>
            <a:endParaRPr sz="22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73" name="Google Shape;173;p31"/>
          <p:cNvPicPr preferRelativeResize="0"/>
          <p:nvPr/>
        </p:nvPicPr>
        <p:blipFill>
          <a:blip r:embed="rId3">
            <a:alphaModFix/>
          </a:blip>
          <a:stretch>
            <a:fillRect/>
          </a:stretch>
        </p:blipFill>
        <p:spPr>
          <a:xfrm>
            <a:off x="364100" y="2321173"/>
            <a:ext cx="8520601" cy="5011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Social media </a:t>
            </a:r>
            <a:r>
              <a:rPr lang="en" sz="1600">
                <a:solidFill>
                  <a:srgbClr val="000000"/>
                </a:solidFill>
                <a:highlight>
                  <a:srgbClr val="FFFFFF"/>
                </a:highlight>
                <a:latin typeface="Times New Roman"/>
                <a:ea typeface="Times New Roman"/>
                <a:cs typeface="Times New Roman"/>
                <a:sym typeface="Times New Roman"/>
              </a:rPr>
              <a:t>today has become a very popular communication tool among Internet users</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Twitter</a:t>
            </a:r>
            <a:r>
              <a:rPr lang="en" sz="1600">
                <a:solidFill>
                  <a:srgbClr val="000000"/>
                </a:solidFill>
                <a:highlight>
                  <a:srgbClr val="FFFFFF"/>
                </a:highlight>
                <a:latin typeface="Times New Roman"/>
                <a:ea typeface="Times New Roman"/>
                <a:cs typeface="Times New Roman"/>
                <a:sym typeface="Times New Roman"/>
              </a:rPr>
              <a:t> is an American </a:t>
            </a:r>
            <a:r>
              <a:rPr lang="en" sz="1600">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microblogging</a:t>
            </a:r>
            <a:r>
              <a:rPr lang="en" sz="1600">
                <a:solidFill>
                  <a:srgbClr val="000000"/>
                </a:solidFill>
                <a:highlight>
                  <a:srgbClr val="FFFFFF"/>
                </a:highlight>
                <a:latin typeface="Times New Roman"/>
                <a:ea typeface="Times New Roman"/>
                <a:cs typeface="Times New Roman"/>
                <a:sym typeface="Times New Roman"/>
              </a:rPr>
              <a:t> and </a:t>
            </a:r>
            <a:r>
              <a:rPr lang="en" sz="1600">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social networking</a:t>
            </a:r>
            <a:r>
              <a:rPr lang="en" sz="1600">
                <a:solidFill>
                  <a:srgbClr val="000000"/>
                </a:solidFill>
                <a:highlight>
                  <a:srgbClr val="FFFFFF"/>
                </a:highlight>
                <a:latin typeface="Times New Roman"/>
                <a:ea typeface="Times New Roman"/>
                <a:cs typeface="Times New Roman"/>
                <a:sym typeface="Times New Roman"/>
              </a:rPr>
              <a:t> service on which users post and interact with messages known as "tweets"</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Sentiment analysis (or opinion mining) uses </a:t>
            </a:r>
            <a:r>
              <a:rPr lang="en" sz="1600">
                <a:solidFill>
                  <a:srgbClr val="000000"/>
                </a:solidFill>
                <a:highlight>
                  <a:srgbClr val="FFFFFF"/>
                </a:highlight>
                <a:uFill>
                  <a:noFill/>
                </a:uFill>
                <a:latin typeface="Times New Roman"/>
                <a:ea typeface="Times New Roman"/>
                <a:cs typeface="Times New Roman"/>
                <a:sym typeface="Times New Roman"/>
                <a:hlinkClick r:id="rId5">
                  <a:extLst>
                    <a:ext uri="{A12FA001-AC4F-418D-AE19-62706E023703}">
                      <ahyp:hlinkClr val="tx"/>
                    </a:ext>
                  </a:extLst>
                </a:hlinkClick>
              </a:rPr>
              <a:t>natural language processing</a:t>
            </a:r>
            <a:r>
              <a:rPr lang="en" sz="1600">
                <a:solidFill>
                  <a:srgbClr val="000000"/>
                </a:solidFill>
                <a:highlight>
                  <a:srgbClr val="FFFFFF"/>
                </a:highlight>
                <a:latin typeface="Times New Roman"/>
                <a:ea typeface="Times New Roman"/>
                <a:cs typeface="Times New Roman"/>
                <a:sym typeface="Times New Roman"/>
              </a:rPr>
              <a:t> and </a:t>
            </a:r>
            <a:r>
              <a:rPr lang="en" sz="1600">
                <a:solidFill>
                  <a:srgbClr val="000000"/>
                </a:solidFill>
                <a:highlight>
                  <a:srgbClr val="FFFFFF"/>
                </a:highlight>
                <a:uFill>
                  <a:noFill/>
                </a:uFill>
                <a:latin typeface="Times New Roman"/>
                <a:ea typeface="Times New Roman"/>
                <a:cs typeface="Times New Roman"/>
                <a:sym typeface="Times New Roman"/>
                <a:hlinkClick r:id="rId6">
                  <a:extLst>
                    <a:ext uri="{A12FA001-AC4F-418D-AE19-62706E023703}">
                      <ahyp:hlinkClr val="tx"/>
                    </a:ext>
                  </a:extLst>
                </a:hlinkClick>
              </a:rPr>
              <a:t>machine learning</a:t>
            </a:r>
            <a:r>
              <a:rPr lang="en" sz="1600">
                <a:solidFill>
                  <a:srgbClr val="000000"/>
                </a:solidFill>
                <a:highlight>
                  <a:srgbClr val="FFFFFF"/>
                </a:highlight>
                <a:latin typeface="Times New Roman"/>
                <a:ea typeface="Times New Roman"/>
                <a:cs typeface="Times New Roman"/>
                <a:sym typeface="Times New Roman"/>
              </a:rPr>
              <a:t> to interpret and classify emotions in subjective data</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It  is often used in business to detect sentiment in social data, gauge brand reputation, and understand customers</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Sentiment analysis models focus on polarity</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Sentiment Analysis also helps organisations look far beyond just the number of likes/shares/comments they get on an ad campaign, blog post, released product, or anything of that nature</a:t>
            </a:r>
            <a:endParaRPr sz="16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294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184" name="Google Shape;184;p33"/>
          <p:cNvSpPr txBox="1"/>
          <p:nvPr>
            <p:ph idx="1" type="body"/>
          </p:nvPr>
        </p:nvSpPr>
        <p:spPr>
          <a:xfrm>
            <a:off x="311700" y="867000"/>
            <a:ext cx="8520600" cy="370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000000"/>
                </a:solidFill>
                <a:latin typeface="Times New Roman"/>
                <a:ea typeface="Times New Roman"/>
                <a:cs typeface="Times New Roman"/>
                <a:sym typeface="Times New Roman"/>
              </a:rPr>
              <a:t>Running the classifier and calling the classify function with the test data set, gives the predicted labels.</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85" name="Google Shape;185;p33"/>
          <p:cNvPicPr preferRelativeResize="0"/>
          <p:nvPr/>
        </p:nvPicPr>
        <p:blipFill>
          <a:blip r:embed="rId3">
            <a:alphaModFix/>
          </a:blip>
          <a:stretch>
            <a:fillRect/>
          </a:stretch>
        </p:blipFill>
        <p:spPr>
          <a:xfrm>
            <a:off x="363450" y="1645200"/>
            <a:ext cx="8417100" cy="272725"/>
          </a:xfrm>
          <a:prstGeom prst="rect">
            <a:avLst/>
          </a:prstGeom>
          <a:noFill/>
          <a:ln>
            <a:noFill/>
          </a:ln>
        </p:spPr>
      </p:pic>
      <p:pic>
        <p:nvPicPr>
          <p:cNvPr id="186" name="Google Shape;186;p33"/>
          <p:cNvPicPr preferRelativeResize="0"/>
          <p:nvPr/>
        </p:nvPicPr>
        <p:blipFill>
          <a:blip r:embed="rId4">
            <a:alphaModFix/>
          </a:blip>
          <a:stretch>
            <a:fillRect/>
          </a:stretch>
        </p:blipFill>
        <p:spPr>
          <a:xfrm>
            <a:off x="2063775" y="1917926"/>
            <a:ext cx="5016450" cy="3015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PERFORMANCE EVALUATION AND DISCUSSION</a:t>
            </a:r>
            <a:endParaRPr/>
          </a:p>
        </p:txBody>
      </p:sp>
      <p:sp>
        <p:nvSpPr>
          <p:cNvPr id="192" name="Google Shape;19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Times New Roman"/>
                <a:ea typeface="Times New Roman"/>
                <a:cs typeface="Times New Roman"/>
                <a:sym typeface="Times New Roman"/>
              </a:rPr>
              <a:t>Confusion matrix is used to visualise the predictions. Accuracy, precision, recall and f1-score are used to evaluate the model using the predicted labels and the original labels</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93" name="Google Shape;193;p34"/>
          <p:cNvPicPr preferRelativeResize="0"/>
          <p:nvPr/>
        </p:nvPicPr>
        <p:blipFill>
          <a:blip r:embed="rId3">
            <a:alphaModFix/>
          </a:blip>
          <a:stretch>
            <a:fillRect/>
          </a:stretch>
        </p:blipFill>
        <p:spPr>
          <a:xfrm>
            <a:off x="736088" y="2434750"/>
            <a:ext cx="7671826" cy="1152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5"/>
          <p:cNvPicPr preferRelativeResize="0"/>
          <p:nvPr/>
        </p:nvPicPr>
        <p:blipFill>
          <a:blip r:embed="rId3">
            <a:alphaModFix/>
          </a:blip>
          <a:stretch>
            <a:fillRect/>
          </a:stretch>
        </p:blipFill>
        <p:spPr>
          <a:xfrm>
            <a:off x="1967663" y="63725"/>
            <a:ext cx="4859971" cy="5016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ENHANCEMENTS</a:t>
            </a:r>
            <a:endParaRPr/>
          </a:p>
        </p:txBody>
      </p:sp>
      <p:sp>
        <p:nvSpPr>
          <p:cNvPr id="204" name="Google Shape;204;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Instead of trying to predict the sentiments of tweets from the dataset, real time tweets can be pulled from twitter with the help of tweepy package.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Predicting the sentiment of such tweets and analysing them can provide us real time insights on the hashtags or trends on twitter.</a:t>
            </a:r>
            <a:endParaRPr>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 </a:t>
            </a:r>
            <a:endParaRPr/>
          </a:p>
        </p:txBody>
      </p:sp>
      <p:sp>
        <p:nvSpPr>
          <p:cNvPr id="210" name="Google Shape;21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Times New Roman"/>
              <a:buAutoNum type="arabicPeriod"/>
            </a:pPr>
            <a:r>
              <a:rPr lang="en" sz="19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https://www.coursera.org/learn/twitter-sentiment-analysis/home/welcome</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AutoNum type="arabicPeriod"/>
            </a:pPr>
            <a:r>
              <a:rPr lang="en" sz="19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https://towardsdatascience.com/creating-the-twitter-sentiment-analysis-program-in-python-with-naive-bayes-classification-672e5589a7ed</a:t>
            </a:r>
            <a:r>
              <a:rPr lang="en" sz="1900">
                <a:solidFill>
                  <a:srgbClr val="000000"/>
                </a:solidFill>
                <a:latin typeface="Times New Roman"/>
                <a:ea typeface="Times New Roman"/>
                <a:cs typeface="Times New Roman"/>
                <a:sym typeface="Times New Roman"/>
              </a:rPr>
              <a:t> </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AutoNum type="arabicPeriod"/>
            </a:pPr>
            <a:r>
              <a:rPr lang="en" sz="19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https://www.earthdatascience.org/courses/use-data-open-source-python/intro-to-apis/analyze-tweet-sentiment-in-python/</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To implement an algorithm incorporating Naive Bayes classifier multi-label classification for automatic classification of tweet into ‘positive’, ‘negative’, ‘neutral’ and ‘irrelevant’. </a:t>
            </a:r>
            <a:endParaRPr sz="1700">
              <a:solidFill>
                <a:srgbClr val="000000"/>
              </a:solidFill>
              <a:latin typeface="Times New Roman"/>
              <a:ea typeface="Times New Roman"/>
              <a:cs typeface="Times New Roman"/>
              <a:sym typeface="Times New Roman"/>
            </a:endParaRPr>
          </a:p>
          <a:p>
            <a:pPr indent="-336550" lvl="0" marL="457200" rtl="0" algn="just">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To observe the graphical representation of hashtags grouped according to sentiment.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en" sz="1700">
                <a:solidFill>
                  <a:srgbClr val="000000"/>
                </a:solidFill>
                <a:latin typeface="Times New Roman"/>
                <a:ea typeface="Times New Roman"/>
                <a:cs typeface="Times New Roman"/>
                <a:sym typeface="Times New Roman"/>
              </a:rPr>
              <a:t>The problem in sentiment analysis is classifying the polarity of a given tweet as ‘positive’, ‘negative’, ‘neutral’ or ‘irrelevant’ at the feature/aspect level.</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ARCHITECTURE</a:t>
            </a:r>
            <a:endParaRPr/>
          </a:p>
        </p:txBody>
      </p:sp>
      <p:pic>
        <p:nvPicPr>
          <p:cNvPr id="84" name="Google Shape;84;p17"/>
          <p:cNvPicPr preferRelativeResize="0"/>
          <p:nvPr/>
        </p:nvPicPr>
        <p:blipFill>
          <a:blip r:embed="rId3">
            <a:alphaModFix/>
          </a:blip>
          <a:stretch>
            <a:fillRect/>
          </a:stretch>
        </p:blipFill>
        <p:spPr>
          <a:xfrm>
            <a:off x="2185975" y="1248450"/>
            <a:ext cx="4772025" cy="3543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RELATED WORK</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Arial"/>
              <a:buAutoNum type="arabicPeriod"/>
            </a:pPr>
            <a:r>
              <a:rPr b="1" lang="en" sz="1900" u="sng">
                <a:solidFill>
                  <a:srgbClr val="1155CC"/>
                </a:solidFill>
                <a:latin typeface="Arial"/>
                <a:ea typeface="Arial"/>
                <a:cs typeface="Arial"/>
                <a:sym typeface="Arial"/>
                <a:hlinkClick r:id="rId3">
                  <a:extLst>
                    <a:ext uri="{A12FA001-AC4F-418D-AE19-62706E023703}">
                      <ahyp:hlinkClr val="tx"/>
                    </a:ext>
                  </a:extLst>
                </a:hlinkClick>
              </a:rPr>
              <a:t>https://www.irjet.net/archives/V6/i3/IRJET-V6I393.pdf</a:t>
            </a:r>
            <a:endParaRPr sz="1900">
              <a:solidFill>
                <a:srgbClr val="000000"/>
              </a:solidFill>
              <a:latin typeface="Arial"/>
              <a:ea typeface="Arial"/>
              <a:cs typeface="Arial"/>
              <a:sym typeface="Arial"/>
            </a:endParaRPr>
          </a:p>
          <a:p>
            <a:pPr indent="-349250" lvl="0" marL="457200" rtl="0" algn="l">
              <a:spcBef>
                <a:spcPts val="0"/>
              </a:spcBef>
              <a:spcAft>
                <a:spcPts val="0"/>
              </a:spcAft>
              <a:buClr>
                <a:srgbClr val="000000"/>
              </a:buClr>
              <a:buSzPts val="1900"/>
              <a:buFont typeface="Arial"/>
              <a:buAutoNum type="arabicPeriod"/>
            </a:pPr>
            <a:r>
              <a:rPr b="1" lang="en" sz="1900" u="sng">
                <a:solidFill>
                  <a:srgbClr val="1155CC"/>
                </a:solidFill>
                <a:latin typeface="Arial"/>
                <a:ea typeface="Arial"/>
                <a:cs typeface="Arial"/>
                <a:sym typeface="Arial"/>
                <a:hlinkClick r:id="rId4">
                  <a:extLst>
                    <a:ext uri="{A12FA001-AC4F-418D-AE19-62706E023703}">
                      <ahyp:hlinkClr val="tx"/>
                    </a:ext>
                  </a:extLst>
                </a:hlinkClick>
              </a:rPr>
              <a:t>https://arxiv.org/ftp/arxiv/papers/1711/1711.10377.pdf</a:t>
            </a:r>
            <a:endParaRPr b="1" sz="2800">
              <a:solidFill>
                <a:srgbClr val="000000"/>
              </a:solidFill>
              <a:latin typeface="Times New Roman"/>
              <a:ea typeface="Times New Roman"/>
              <a:cs typeface="Times New Roman"/>
              <a:sym typeface="Times New Roman"/>
            </a:endParaRPr>
          </a:p>
          <a:p>
            <a:pPr indent="0" lvl="0" marL="0" rtl="0" algn="ctr">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NOVELTY OF THE WORK</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74650" lvl="0" marL="457200" rtl="0" algn="just">
              <a:spcBef>
                <a:spcPts val="0"/>
              </a:spcBef>
              <a:spcAft>
                <a:spcPts val="0"/>
              </a:spcAft>
              <a:buSzPts val="2300"/>
              <a:buChar char="●"/>
            </a:pPr>
            <a:r>
              <a:rPr lang="en" sz="1700">
                <a:solidFill>
                  <a:srgbClr val="000000"/>
                </a:solidFill>
                <a:latin typeface="Times New Roman"/>
                <a:ea typeface="Times New Roman"/>
                <a:cs typeface="Times New Roman"/>
                <a:sym typeface="Times New Roman"/>
              </a:rPr>
              <a:t>Twitter messages is that it includes rich structured information about the individuals involved in the communication</a:t>
            </a:r>
            <a:endParaRPr sz="2300"/>
          </a:p>
          <a:p>
            <a:pPr indent="-374650" lvl="0" marL="457200" rtl="0" algn="just">
              <a:spcBef>
                <a:spcPts val="0"/>
              </a:spcBef>
              <a:spcAft>
                <a:spcPts val="0"/>
              </a:spcAft>
              <a:buSzPts val="2300"/>
              <a:buChar char="●"/>
            </a:pPr>
            <a:r>
              <a:rPr lang="en" sz="1700">
                <a:solidFill>
                  <a:srgbClr val="000000"/>
                </a:solidFill>
                <a:latin typeface="Times New Roman"/>
                <a:ea typeface="Times New Roman"/>
                <a:cs typeface="Times New Roman"/>
                <a:sym typeface="Times New Roman"/>
              </a:rPr>
              <a:t>Leads to more accurate tools for extracting semantic information</a:t>
            </a:r>
            <a:endParaRPr sz="2300"/>
          </a:p>
          <a:p>
            <a:pPr indent="-374650" lvl="0" marL="457200" rtl="0" algn="just">
              <a:spcBef>
                <a:spcPts val="0"/>
              </a:spcBef>
              <a:spcAft>
                <a:spcPts val="0"/>
              </a:spcAft>
              <a:buSzPts val="2300"/>
              <a:buChar char="●"/>
            </a:pPr>
            <a:r>
              <a:rPr lang="en" sz="1700">
                <a:solidFill>
                  <a:srgbClr val="000000"/>
                </a:solidFill>
                <a:latin typeface="Times New Roman"/>
                <a:ea typeface="Times New Roman"/>
                <a:cs typeface="Times New Roman"/>
                <a:sym typeface="Times New Roman"/>
              </a:rPr>
              <a:t>Provides means for empirically studying properties of social interactions</a:t>
            </a:r>
            <a:endParaRPr sz="2300"/>
          </a:p>
          <a:p>
            <a:pPr indent="-374650" lvl="0" marL="457200" rtl="0" algn="just">
              <a:spcBef>
                <a:spcPts val="0"/>
              </a:spcBef>
              <a:spcAft>
                <a:spcPts val="0"/>
              </a:spcAft>
              <a:buSzPts val="2300"/>
              <a:buChar char="●"/>
            </a:pPr>
            <a:r>
              <a:rPr lang="en" sz="1700">
                <a:solidFill>
                  <a:srgbClr val="000000"/>
                </a:solidFill>
                <a:latin typeface="Times New Roman"/>
                <a:ea typeface="Times New Roman"/>
                <a:cs typeface="Times New Roman"/>
                <a:sym typeface="Times New Roman"/>
              </a:rPr>
              <a:t>Allows us to gain an overview of the wider public opinion behind certain topics</a:t>
            </a:r>
            <a:endParaRPr sz="2300"/>
          </a:p>
          <a:p>
            <a:pPr indent="-374650" lvl="0" marL="457200" rtl="0" algn="just">
              <a:spcBef>
                <a:spcPts val="0"/>
              </a:spcBef>
              <a:spcAft>
                <a:spcPts val="0"/>
              </a:spcAft>
              <a:buSzPts val="2300"/>
              <a:buChar char="●"/>
            </a:pPr>
            <a:r>
              <a:rPr lang="en" sz="1700">
                <a:solidFill>
                  <a:srgbClr val="000000"/>
                </a:solidFill>
                <a:latin typeface="Times New Roman"/>
                <a:ea typeface="Times New Roman"/>
                <a:cs typeface="Times New Roman"/>
                <a:sym typeface="Times New Roman"/>
              </a:rPr>
              <a:t>Shifts in sentiment on social media have been shown to correlate with shifts in the stock market</a:t>
            </a:r>
            <a:endParaRPr sz="2300"/>
          </a:p>
          <a:p>
            <a:pPr indent="-374650" lvl="0" marL="457200" rtl="0" algn="just">
              <a:spcBef>
                <a:spcPts val="0"/>
              </a:spcBef>
              <a:spcAft>
                <a:spcPts val="0"/>
              </a:spcAft>
              <a:buSzPts val="2300"/>
              <a:buChar char="●"/>
            </a:pPr>
            <a:r>
              <a:rPr lang="en" sz="1700">
                <a:solidFill>
                  <a:srgbClr val="000000"/>
                </a:solidFill>
                <a:highlight>
                  <a:srgbClr val="FFFFFF"/>
                </a:highlight>
                <a:latin typeface="Times New Roman"/>
                <a:ea typeface="Times New Roman"/>
                <a:cs typeface="Times New Roman"/>
                <a:sym typeface="Times New Roman"/>
              </a:rPr>
              <a:t>Overall customer experience of users can be revealed quickly with sentiment analysis</a:t>
            </a:r>
            <a:endParaRPr sz="2300"/>
          </a:p>
          <a:p>
            <a:pPr indent="0" lvl="0" marL="457200" rtl="0" algn="l">
              <a:spcBef>
                <a:spcPts val="15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COLLECTION AND PREPARATION</a:t>
            </a:r>
            <a:endParaRPr/>
          </a:p>
          <a:p>
            <a:pPr indent="0" lvl="0" marL="0" rtl="0" algn="ctr">
              <a:spcBef>
                <a:spcPts val="0"/>
              </a:spcBef>
              <a:spcAft>
                <a:spcPts val="0"/>
              </a:spcAft>
              <a:buNone/>
            </a:pPr>
            <a:r>
              <a:t/>
            </a:r>
            <a:endParaRPr/>
          </a:p>
        </p:txBody>
      </p:sp>
      <p:sp>
        <p:nvSpPr>
          <p:cNvPr id="102" name="Google Shape;102;p20"/>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The corpus used in this case study is Niek Sanders’ Corpus of over 5000 hand-classified tweets. Being hand-classified makes this corpus quite reliable to evaluate the training models.</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03" name="Google Shape;103;p20"/>
          <p:cNvPicPr preferRelativeResize="0"/>
          <p:nvPr/>
        </p:nvPicPr>
        <p:blipFill>
          <a:blip r:embed="rId3">
            <a:alphaModFix/>
          </a:blip>
          <a:stretch>
            <a:fillRect/>
          </a:stretch>
        </p:blipFill>
        <p:spPr>
          <a:xfrm>
            <a:off x="1120625" y="1859925"/>
            <a:ext cx="6902749" cy="3146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