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Nunito"/>
      <p:regular r:id="rId61"/>
      <p:bold r:id="rId62"/>
      <p:italic r:id="rId63"/>
      <p:boldItalic r:id="rId64"/>
    </p:embeddedFont>
    <p:embeddedFont>
      <p:font typeface="Lato"/>
      <p:regular r:id="rId65"/>
      <p:bold r:id="rId66"/>
      <p:italic r:id="rId67"/>
      <p:boldItalic r:id="rId68"/>
    </p:embeddedFont>
    <p:embeddedFont>
      <p:font typeface="Maven Pro"/>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4DAEF5-0663-46EC-BCB4-0965FAA2B050}">
  <a:tblStyle styleId="{284DAEF5-0663-46EC-BCB4-0965FAA2B0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avenPr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bold.fntdata"/><Relationship Id="rId61" Type="http://schemas.openxmlformats.org/officeDocument/2006/relationships/font" Target="fonts/Nunito-regular.fntdata"/><Relationship Id="rId20" Type="http://schemas.openxmlformats.org/officeDocument/2006/relationships/slide" Target="slides/slide14.xml"/><Relationship Id="rId64" Type="http://schemas.openxmlformats.org/officeDocument/2006/relationships/font" Target="fonts/Nunito-boldItalic.fntdata"/><Relationship Id="rId63" Type="http://schemas.openxmlformats.org/officeDocument/2006/relationships/font" Target="fonts/Nunito-italic.fntdata"/><Relationship Id="rId22" Type="http://schemas.openxmlformats.org/officeDocument/2006/relationships/slide" Target="slides/slide16.xml"/><Relationship Id="rId66" Type="http://schemas.openxmlformats.org/officeDocument/2006/relationships/font" Target="fonts/Lato-bold.fntdata"/><Relationship Id="rId21" Type="http://schemas.openxmlformats.org/officeDocument/2006/relationships/slide" Target="slides/slide15.xml"/><Relationship Id="rId65" Type="http://schemas.openxmlformats.org/officeDocument/2006/relationships/font" Target="fonts/Lato-regular.fntdata"/><Relationship Id="rId24" Type="http://schemas.openxmlformats.org/officeDocument/2006/relationships/slide" Target="slides/slide18.xml"/><Relationship Id="rId68" Type="http://schemas.openxmlformats.org/officeDocument/2006/relationships/font" Target="fonts/Lato-boldItalic.fntdata"/><Relationship Id="rId23" Type="http://schemas.openxmlformats.org/officeDocument/2006/relationships/slide" Target="slides/slide17.xml"/><Relationship Id="rId67" Type="http://schemas.openxmlformats.org/officeDocument/2006/relationships/font" Target="fonts/Lato-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avenPr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f5417d8e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f5417d8e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f5417d8e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9f5417d8e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f5417d8e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9f5417d8e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f5417d8e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f5417d8e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f5417d8e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f5417d8e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f5417d8e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f5417d8e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f5417d8e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f5417d8e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f5417d8e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f5417d8e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f5417d8e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9f5417d8e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f5417d8e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9f5417d8e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f5417d8e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f5417d8e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f5417d8e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9f5417d8e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f5417d8e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f5417d8e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9f5417d8e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9f5417d8e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9f5417d8e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9f5417d8e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f5417d8e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9f5417d8e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f5417d8e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f5417d8e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9f5417d8e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9f5417d8e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f5417d8e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f5417d8e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9f5417d8e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9f5417d8e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704324d89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704324d89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f5417d8e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f5417d8e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f5417d8e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9f5417d8e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f5417d8e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9f5417d8e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12121"/>
                </a:solidFill>
                <a:highlight>
                  <a:srgbClr val="FFFFFF"/>
                </a:highlight>
                <a:latin typeface="Times New Roman"/>
                <a:ea typeface="Times New Roman"/>
                <a:cs typeface="Times New Roman"/>
                <a:sym typeface="Times New Roman"/>
              </a:rPr>
              <a:t>Hierarchical clustering has many methods: ward, complete, centroid, average, weighted, etc. To find the best method for the current dataset we use cophenetic distance to compare these methods. Centroid method linkage seems to provide the highest cophenetic distance. Using this method a dendrogram is drawn. </a:t>
            </a:r>
            <a:endParaRPr sz="1200">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12121"/>
                </a:solidFill>
                <a:highlight>
                  <a:srgbClr val="FFFFFF"/>
                </a:highlight>
                <a:latin typeface="Times New Roman"/>
                <a:ea typeface="Times New Roman"/>
                <a:cs typeface="Times New Roman"/>
                <a:sym typeface="Times New Roman"/>
              </a:rPr>
              <a:t>The scipy.cluster.hierarchy library has linkage and dendrogram functions which can be used to plot the clustering.</a:t>
            </a:r>
            <a:endParaRPr sz="1200">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12121"/>
                </a:solidFill>
                <a:highlight>
                  <a:srgbClr val="FFFFFF"/>
                </a:highlight>
                <a:latin typeface="Times New Roman"/>
                <a:ea typeface="Times New Roman"/>
                <a:cs typeface="Times New Roman"/>
                <a:sym typeface="Times New Roman"/>
              </a:rPr>
              <a:t>To choose the number of clusters, a horizontal line is drawn through 2 clusters which are the most farther from each other. In the below dendrogram, such a horizontal line passes through 4 vertical lines. So the apt number of clusters for the given data is 4!</a:t>
            </a:r>
            <a:endParaRPr sz="12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f5417d8e5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9f5417d8e5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9f5417d8e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9f5417d8e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9f5417d8e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9f5417d8e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9f5417d8e5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9f5417d8e5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9f5417d8e5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9f5417d8e5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9f5417d8e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9f5417d8e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f5417d8e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9f5417d8e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704324d89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704324d89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f5417d8e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f5417d8e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9f5417d8e5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9f5417d8e5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9f5417d8e5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9f5417d8e5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f5417d8e5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f5417d8e5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9f5417d8e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9f5417d8e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9f5417d8e5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9f5417d8e5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9f5417d8e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9f5417d8e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9f5417d8e5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9f5417d8e5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9f5417d8e5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9f5417d8e5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9f5417d8e5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9f5417d8e5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9f5417d8e5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9f5417d8e5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f5417d8e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f5417d8e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9f5417d8e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9f5417d8e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9f5417d8e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9f5417d8e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9f5417d8e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9f5417d8e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9f5417d8e5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9f5417d8e5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9f5417d8e5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9f5417d8e5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f5417d8e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f5417d8e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f5417d8e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f5417d8e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f5417d8e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f5417d8e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f5417d8e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9f5417d8e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0.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39.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www.cc.gatech.edu/~isbell/reading/papers/berkhin02survey.pdf" TargetMode="External"/><Relationship Id="rId4" Type="http://schemas.openxmlformats.org/officeDocument/2006/relationships/hyperlink" Target="https://www.cs.cmu.edu/~ribeiro/pdf/Tu_Ribeiro_Towsley_TR2014.pdf" TargetMode="External"/><Relationship Id="rId5" Type="http://schemas.openxmlformats.org/officeDocument/2006/relationships/hyperlink" Target="https://towardsdatascience.com/hierarchical-clustering-in-python-using-dendrogram-and-cophenetic-correlation-8d41a08f7eab" TargetMode="External"/><Relationship Id="rId6" Type="http://schemas.openxmlformats.org/officeDocument/2006/relationships/hyperlink" Target="https://towardsdatascience.com/machine-learning-clustering-dbscan-determine-the-optimal-value-for-epsilon-eps-python-example-3100091cfbc" TargetMode="External"/><Relationship Id="rId7" Type="http://schemas.openxmlformats.org/officeDocument/2006/relationships/hyperlink" Target="https://iopscience.iop.org/article/10.1088/1755-1315/31/1/012012/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41113"/>
            <a:ext cx="4255500" cy="18729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900">
                <a:solidFill>
                  <a:srgbClr val="000000"/>
                </a:solidFill>
                <a:latin typeface="Times New Roman"/>
                <a:ea typeface="Times New Roman"/>
                <a:cs typeface="Times New Roman"/>
                <a:sym typeface="Times New Roman"/>
              </a:rPr>
              <a:t>USER PROFILE MATCHING IN SOCIAL NETWORKS</a:t>
            </a:r>
            <a:endParaRPr sz="5700"/>
          </a:p>
        </p:txBody>
      </p:sp>
      <p:sp>
        <p:nvSpPr>
          <p:cNvPr id="278" name="Google Shape;278;p13"/>
          <p:cNvSpPr txBox="1"/>
          <p:nvPr>
            <p:ph idx="1" type="subTitle"/>
          </p:nvPr>
        </p:nvSpPr>
        <p:spPr>
          <a:xfrm>
            <a:off x="824000" y="4071750"/>
            <a:ext cx="4255500" cy="69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rgbClr val="000000"/>
                </a:solidFill>
                <a:latin typeface="Times New Roman"/>
                <a:ea typeface="Times New Roman"/>
                <a:cs typeface="Times New Roman"/>
                <a:sym typeface="Times New Roman"/>
              </a:rPr>
              <a:t>FINAL REPORT</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331" name="Google Shape;331;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Apply clustering to create clusters of users with similar profiles</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Use knn clustering to find top k profiles identical to the user</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Compare the results with when knn is performed on the whole dataset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 AND PREPARATION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342" name="Google Shape;342;p24"/>
          <p:cNvPicPr preferRelativeResize="0"/>
          <p:nvPr/>
        </p:nvPicPr>
        <p:blipFill rotWithShape="1">
          <a:blip r:embed="rId3">
            <a:alphaModFix/>
          </a:blip>
          <a:srcRect b="0" l="0" r="13502" t="0"/>
          <a:stretch/>
        </p:blipFill>
        <p:spPr>
          <a:xfrm>
            <a:off x="729448" y="1473013"/>
            <a:ext cx="7758800" cy="954425"/>
          </a:xfrm>
          <a:prstGeom prst="rect">
            <a:avLst/>
          </a:prstGeom>
          <a:noFill/>
          <a:ln>
            <a:noFill/>
          </a:ln>
        </p:spPr>
      </p:pic>
      <p:pic>
        <p:nvPicPr>
          <p:cNvPr id="343" name="Google Shape;343;p24"/>
          <p:cNvPicPr preferRelativeResize="0"/>
          <p:nvPr/>
        </p:nvPicPr>
        <p:blipFill>
          <a:blip r:embed="rId4">
            <a:alphaModFix/>
          </a:blip>
          <a:stretch>
            <a:fillRect/>
          </a:stretch>
        </p:blipFill>
        <p:spPr>
          <a:xfrm>
            <a:off x="727650" y="2571750"/>
            <a:ext cx="7175437" cy="954425"/>
          </a:xfrm>
          <a:prstGeom prst="rect">
            <a:avLst/>
          </a:prstGeom>
          <a:noFill/>
          <a:ln>
            <a:noFill/>
          </a:ln>
        </p:spPr>
      </p:pic>
      <p:sp>
        <p:nvSpPr>
          <p:cNvPr id="344" name="Google Shape;344;p24"/>
          <p:cNvSpPr txBox="1"/>
          <p:nvPr/>
        </p:nvSpPr>
        <p:spPr>
          <a:xfrm>
            <a:off x="781775" y="3713450"/>
            <a:ext cx="7175400" cy="111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t>Columns - </a:t>
            </a:r>
            <a:r>
              <a:rPr lang="en" sz="1800"/>
              <a:t>Timestamp, Email Address, Name, Age, Zodiac, Gender, Character, Preference, TV Show Genres, Music Genres, Food, Pets</a:t>
            </a:r>
            <a:endParaRPr sz="21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idx="1" type="body"/>
          </p:nvPr>
        </p:nvSpPr>
        <p:spPr>
          <a:xfrm>
            <a:off x="727650" y="1408800"/>
            <a:ext cx="7688700" cy="4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The dataset is cleaned by renaming the columns into </a:t>
            </a:r>
            <a:endParaRPr sz="2000"/>
          </a:p>
        </p:txBody>
      </p:sp>
      <p:sp>
        <p:nvSpPr>
          <p:cNvPr id="355" name="Google Shape;355;p26"/>
          <p:cNvSpPr txBox="1"/>
          <p:nvPr>
            <p:ph idx="1" type="body"/>
          </p:nvPr>
        </p:nvSpPr>
        <p:spPr>
          <a:xfrm>
            <a:off x="727650" y="2468625"/>
            <a:ext cx="7688700" cy="4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And dropping duplicate entries based on the email column - </a:t>
            </a:r>
            <a:endParaRPr sz="2000"/>
          </a:p>
        </p:txBody>
      </p:sp>
      <p:pic>
        <p:nvPicPr>
          <p:cNvPr id="356" name="Google Shape;356;p26"/>
          <p:cNvPicPr preferRelativeResize="0"/>
          <p:nvPr/>
        </p:nvPicPr>
        <p:blipFill>
          <a:blip r:embed="rId3">
            <a:alphaModFix/>
          </a:blip>
          <a:stretch>
            <a:fillRect/>
          </a:stretch>
        </p:blipFill>
        <p:spPr>
          <a:xfrm>
            <a:off x="375775" y="1941275"/>
            <a:ext cx="8551575" cy="306325"/>
          </a:xfrm>
          <a:prstGeom prst="rect">
            <a:avLst/>
          </a:prstGeom>
          <a:noFill/>
          <a:ln>
            <a:noFill/>
          </a:ln>
        </p:spPr>
      </p:pic>
      <p:pic>
        <p:nvPicPr>
          <p:cNvPr id="357" name="Google Shape;357;p26"/>
          <p:cNvPicPr preferRelativeResize="0"/>
          <p:nvPr/>
        </p:nvPicPr>
        <p:blipFill>
          <a:blip r:embed="rId4">
            <a:alphaModFix/>
          </a:blip>
          <a:stretch>
            <a:fillRect/>
          </a:stretch>
        </p:blipFill>
        <p:spPr>
          <a:xfrm>
            <a:off x="727650" y="3154650"/>
            <a:ext cx="5943600" cy="48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28"/>
          <p:cNvPicPr preferRelativeResize="0"/>
          <p:nvPr/>
        </p:nvPicPr>
        <p:blipFill>
          <a:blip r:embed="rId3">
            <a:alphaModFix/>
          </a:blip>
          <a:stretch>
            <a:fillRect/>
          </a:stretch>
        </p:blipFill>
        <p:spPr>
          <a:xfrm>
            <a:off x="278050" y="1362900"/>
            <a:ext cx="3638550" cy="2495550"/>
          </a:xfrm>
          <a:prstGeom prst="rect">
            <a:avLst/>
          </a:prstGeom>
          <a:noFill/>
          <a:ln>
            <a:noFill/>
          </a:ln>
        </p:spPr>
      </p:pic>
      <p:sp>
        <p:nvSpPr>
          <p:cNvPr id="368" name="Google Shape;368;p28"/>
          <p:cNvSpPr txBox="1"/>
          <p:nvPr/>
        </p:nvSpPr>
        <p:spPr>
          <a:xfrm>
            <a:off x="430450" y="3858450"/>
            <a:ext cx="30000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COUNT PLOT ON GENDER</a:t>
            </a:r>
            <a:endParaRPr b="1" sz="1200">
              <a:latin typeface="Times New Roman"/>
              <a:ea typeface="Times New Roman"/>
              <a:cs typeface="Times New Roman"/>
              <a:sym typeface="Times New Roman"/>
            </a:endParaRPr>
          </a:p>
        </p:txBody>
      </p:sp>
      <p:pic>
        <p:nvPicPr>
          <p:cNvPr id="369" name="Google Shape;369;p28"/>
          <p:cNvPicPr preferRelativeResize="0"/>
          <p:nvPr/>
        </p:nvPicPr>
        <p:blipFill>
          <a:blip r:embed="rId4">
            <a:alphaModFix/>
          </a:blip>
          <a:stretch>
            <a:fillRect/>
          </a:stretch>
        </p:blipFill>
        <p:spPr>
          <a:xfrm>
            <a:off x="5018300" y="919350"/>
            <a:ext cx="3638550" cy="2905125"/>
          </a:xfrm>
          <a:prstGeom prst="rect">
            <a:avLst/>
          </a:prstGeom>
          <a:noFill/>
          <a:ln>
            <a:noFill/>
          </a:ln>
        </p:spPr>
      </p:pic>
      <p:sp>
        <p:nvSpPr>
          <p:cNvPr id="370" name="Google Shape;370;p28"/>
          <p:cNvSpPr txBox="1"/>
          <p:nvPr/>
        </p:nvSpPr>
        <p:spPr>
          <a:xfrm>
            <a:off x="5337575" y="3910650"/>
            <a:ext cx="3000000" cy="552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212121"/>
                </a:solidFill>
                <a:latin typeface="Times New Roman"/>
                <a:ea typeface="Times New Roman"/>
                <a:cs typeface="Times New Roman"/>
                <a:sym typeface="Times New Roman"/>
              </a:rPr>
              <a:t>COUNT PLOT ON ZODIAC SIGNS</a:t>
            </a:r>
            <a:endParaRPr b="1" sz="1200">
              <a:solidFill>
                <a:srgbClr val="21212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9"/>
          <p:cNvPicPr preferRelativeResize="0"/>
          <p:nvPr/>
        </p:nvPicPr>
        <p:blipFill>
          <a:blip r:embed="rId3">
            <a:alphaModFix/>
          </a:blip>
          <a:stretch>
            <a:fillRect/>
          </a:stretch>
        </p:blipFill>
        <p:spPr>
          <a:xfrm>
            <a:off x="403675" y="1422800"/>
            <a:ext cx="3638550" cy="2495550"/>
          </a:xfrm>
          <a:prstGeom prst="rect">
            <a:avLst/>
          </a:prstGeom>
          <a:noFill/>
          <a:ln>
            <a:noFill/>
          </a:ln>
        </p:spPr>
      </p:pic>
      <p:sp>
        <p:nvSpPr>
          <p:cNvPr id="376" name="Google Shape;376;p29"/>
          <p:cNvSpPr txBox="1"/>
          <p:nvPr/>
        </p:nvSpPr>
        <p:spPr>
          <a:xfrm>
            <a:off x="722950" y="3918350"/>
            <a:ext cx="3000000" cy="6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12121"/>
                </a:solidFill>
                <a:latin typeface="Times New Roman"/>
                <a:ea typeface="Times New Roman"/>
                <a:cs typeface="Times New Roman"/>
                <a:sym typeface="Times New Roman"/>
              </a:rPr>
              <a:t>COUNT PLOT ON OUTDOOR VS INDOOR PREFERENCE</a:t>
            </a:r>
            <a:endParaRPr b="1" sz="1200">
              <a:solidFill>
                <a:srgbClr val="212121"/>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212121"/>
              </a:solidFill>
              <a:latin typeface="Times New Roman"/>
              <a:ea typeface="Times New Roman"/>
              <a:cs typeface="Times New Roman"/>
              <a:sym typeface="Times New Roman"/>
            </a:endParaRPr>
          </a:p>
        </p:txBody>
      </p:sp>
      <p:pic>
        <p:nvPicPr>
          <p:cNvPr id="377" name="Google Shape;377;p29"/>
          <p:cNvPicPr preferRelativeResize="0"/>
          <p:nvPr/>
        </p:nvPicPr>
        <p:blipFill>
          <a:blip r:embed="rId4">
            <a:alphaModFix/>
          </a:blip>
          <a:stretch>
            <a:fillRect/>
          </a:stretch>
        </p:blipFill>
        <p:spPr>
          <a:xfrm>
            <a:off x="4962425" y="1018175"/>
            <a:ext cx="3733800" cy="2495550"/>
          </a:xfrm>
          <a:prstGeom prst="rect">
            <a:avLst/>
          </a:prstGeom>
          <a:noFill/>
          <a:ln>
            <a:noFill/>
          </a:ln>
        </p:spPr>
      </p:pic>
      <p:sp>
        <p:nvSpPr>
          <p:cNvPr id="378" name="Google Shape;378;p29"/>
          <p:cNvSpPr txBox="1"/>
          <p:nvPr/>
        </p:nvSpPr>
        <p:spPr>
          <a:xfrm>
            <a:off x="5468950" y="3699475"/>
            <a:ext cx="3000000" cy="48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12121"/>
                </a:solidFill>
                <a:latin typeface="Times New Roman"/>
                <a:ea typeface="Times New Roman"/>
                <a:cs typeface="Times New Roman"/>
                <a:sym typeface="Times New Roman"/>
              </a:rPr>
              <a:t>AGE DISTPLOT</a:t>
            </a:r>
            <a:endParaRPr b="1" sz="1200">
              <a:solidFill>
                <a:srgbClr val="21212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30"/>
          <p:cNvPicPr preferRelativeResize="0"/>
          <p:nvPr/>
        </p:nvPicPr>
        <p:blipFill>
          <a:blip r:embed="rId3">
            <a:alphaModFix/>
          </a:blip>
          <a:stretch>
            <a:fillRect/>
          </a:stretch>
        </p:blipFill>
        <p:spPr>
          <a:xfrm>
            <a:off x="292000" y="1358525"/>
            <a:ext cx="3638550" cy="2495550"/>
          </a:xfrm>
          <a:prstGeom prst="rect">
            <a:avLst/>
          </a:prstGeom>
          <a:noFill/>
          <a:ln>
            <a:noFill/>
          </a:ln>
        </p:spPr>
      </p:pic>
      <p:sp>
        <p:nvSpPr>
          <p:cNvPr id="384" name="Google Shape;384;p30"/>
          <p:cNvSpPr txBox="1"/>
          <p:nvPr/>
        </p:nvSpPr>
        <p:spPr>
          <a:xfrm>
            <a:off x="695675" y="3854075"/>
            <a:ext cx="3000000" cy="54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CHARACTER COUNT PLOT</a:t>
            </a:r>
            <a:endParaRPr b="1" sz="1200">
              <a:latin typeface="Times New Roman"/>
              <a:ea typeface="Times New Roman"/>
              <a:cs typeface="Times New Roman"/>
              <a:sym typeface="Times New Roman"/>
            </a:endParaRPr>
          </a:p>
        </p:txBody>
      </p:sp>
      <p:pic>
        <p:nvPicPr>
          <p:cNvPr id="385" name="Google Shape;385;p30"/>
          <p:cNvPicPr preferRelativeResize="0"/>
          <p:nvPr/>
        </p:nvPicPr>
        <p:blipFill>
          <a:blip r:embed="rId4">
            <a:alphaModFix/>
          </a:blip>
          <a:stretch>
            <a:fillRect/>
          </a:stretch>
        </p:blipFill>
        <p:spPr>
          <a:xfrm>
            <a:off x="4864725" y="953900"/>
            <a:ext cx="3638550" cy="2495550"/>
          </a:xfrm>
          <a:prstGeom prst="rect">
            <a:avLst/>
          </a:prstGeom>
          <a:noFill/>
          <a:ln>
            <a:noFill/>
          </a:ln>
        </p:spPr>
      </p:pic>
      <p:sp>
        <p:nvSpPr>
          <p:cNvPr id="386" name="Google Shape;386;p30"/>
          <p:cNvSpPr txBox="1"/>
          <p:nvPr/>
        </p:nvSpPr>
        <p:spPr>
          <a:xfrm>
            <a:off x="5184000" y="3616750"/>
            <a:ext cx="3000000" cy="40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TV PREFERENCE COUNT PLOT</a:t>
            </a:r>
            <a:endParaRPr b="1"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31"/>
          <p:cNvPicPr preferRelativeResize="0"/>
          <p:nvPr/>
        </p:nvPicPr>
        <p:blipFill>
          <a:blip r:embed="rId3">
            <a:alphaModFix/>
          </a:blip>
          <a:stretch>
            <a:fillRect/>
          </a:stretch>
        </p:blipFill>
        <p:spPr>
          <a:xfrm>
            <a:off x="375750" y="1450725"/>
            <a:ext cx="3638550" cy="2495550"/>
          </a:xfrm>
          <a:prstGeom prst="rect">
            <a:avLst/>
          </a:prstGeom>
          <a:noFill/>
          <a:ln>
            <a:noFill/>
          </a:ln>
        </p:spPr>
      </p:pic>
      <p:sp>
        <p:nvSpPr>
          <p:cNvPr id="392" name="Google Shape;392;p31"/>
          <p:cNvSpPr txBox="1"/>
          <p:nvPr/>
        </p:nvSpPr>
        <p:spPr>
          <a:xfrm>
            <a:off x="821325" y="4034550"/>
            <a:ext cx="3000000" cy="55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PET PREFERENCE</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p:txBody>
      </p:sp>
      <p:pic>
        <p:nvPicPr>
          <p:cNvPr id="393" name="Google Shape;393;p31"/>
          <p:cNvPicPr preferRelativeResize="0"/>
          <p:nvPr/>
        </p:nvPicPr>
        <p:blipFill>
          <a:blip r:embed="rId4">
            <a:alphaModFix/>
          </a:blip>
          <a:stretch>
            <a:fillRect/>
          </a:stretch>
        </p:blipFill>
        <p:spPr>
          <a:xfrm>
            <a:off x="5246225" y="1323975"/>
            <a:ext cx="3638550" cy="2495550"/>
          </a:xfrm>
          <a:prstGeom prst="rect">
            <a:avLst/>
          </a:prstGeom>
          <a:noFill/>
          <a:ln>
            <a:noFill/>
          </a:ln>
        </p:spPr>
      </p:pic>
      <p:sp>
        <p:nvSpPr>
          <p:cNvPr id="394" name="Google Shape;394;p31"/>
          <p:cNvSpPr txBox="1"/>
          <p:nvPr/>
        </p:nvSpPr>
        <p:spPr>
          <a:xfrm>
            <a:off x="5565500" y="3946275"/>
            <a:ext cx="3000000" cy="44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FOOD PREFERENCE COUNT PLOT</a:t>
            </a:r>
            <a:endParaRPr b="1"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061400" y="753850"/>
            <a:ext cx="7021200" cy="671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00" u="sng">
                <a:solidFill>
                  <a:srgbClr val="000000"/>
                </a:solidFill>
                <a:latin typeface="Times New Roman"/>
                <a:ea typeface="Times New Roman"/>
                <a:cs typeface="Times New Roman"/>
                <a:sym typeface="Times New Roman"/>
              </a:rPr>
              <a:t>GR</a:t>
            </a:r>
            <a:r>
              <a:rPr lang="en" sz="2400" u="sng">
                <a:solidFill>
                  <a:srgbClr val="000000"/>
                </a:solidFill>
                <a:latin typeface="Times New Roman"/>
                <a:ea typeface="Times New Roman"/>
                <a:cs typeface="Times New Roman"/>
                <a:sym typeface="Times New Roman"/>
              </a:rPr>
              <a:t>OUP 13</a:t>
            </a:r>
            <a:endParaRPr/>
          </a:p>
        </p:txBody>
      </p:sp>
      <p:graphicFrame>
        <p:nvGraphicFramePr>
          <p:cNvPr id="284" name="Google Shape;284;p14"/>
          <p:cNvGraphicFramePr/>
          <p:nvPr/>
        </p:nvGraphicFramePr>
        <p:xfrm>
          <a:off x="952500" y="1879550"/>
          <a:ext cx="3000000" cy="3000000"/>
        </p:xfrm>
        <a:graphic>
          <a:graphicData uri="http://schemas.openxmlformats.org/drawingml/2006/table">
            <a:tbl>
              <a:tblPr>
                <a:noFill/>
                <a:tableStyleId>{284DAEF5-0663-46EC-BCB4-0965FAA2B050}</a:tableStyleId>
              </a:tblPr>
              <a:tblGrid>
                <a:gridCol w="3619500"/>
                <a:gridCol w="3619500"/>
              </a:tblGrid>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CB.EN.U4CSE17014</a:t>
                      </a:r>
                      <a:endParaRPr>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CH. SAI PHANI JASWANTH</a:t>
                      </a:r>
                      <a:endParaRPr>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CB.EN.U4CSE17043</a:t>
                      </a:r>
                      <a:endParaRPr>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NANDITHA MENON</a:t>
                      </a:r>
                      <a:endParaRPr>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CB.EN.U4CSE17049</a:t>
                      </a:r>
                      <a:endParaRPr>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RISHI VIGNESH</a:t>
                      </a:r>
                      <a:endParaRPr>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CB.EN.U4CSE17065</a:t>
                      </a:r>
                      <a:endParaRPr>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T. SAI SRIHITHA REDDY</a:t>
                      </a:r>
                      <a:endParaRPr>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2"/>
          <p:cNvPicPr preferRelativeResize="0"/>
          <p:nvPr/>
        </p:nvPicPr>
        <p:blipFill>
          <a:blip r:embed="rId3">
            <a:alphaModFix/>
          </a:blip>
          <a:stretch>
            <a:fillRect/>
          </a:stretch>
        </p:blipFill>
        <p:spPr>
          <a:xfrm>
            <a:off x="5060150" y="1129625"/>
            <a:ext cx="3638550" cy="3324225"/>
          </a:xfrm>
          <a:prstGeom prst="rect">
            <a:avLst/>
          </a:prstGeom>
          <a:noFill/>
          <a:ln>
            <a:noFill/>
          </a:ln>
        </p:spPr>
      </p:pic>
      <p:sp>
        <p:nvSpPr>
          <p:cNvPr id="400" name="Google Shape;400;p32"/>
          <p:cNvSpPr txBox="1"/>
          <p:nvPr/>
        </p:nvSpPr>
        <p:spPr>
          <a:xfrm>
            <a:off x="5379425" y="484100"/>
            <a:ext cx="3000000" cy="488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TV SHOW GENRE PREFERENCE</a:t>
            </a:r>
            <a:endParaRPr b="1" sz="1200">
              <a:latin typeface="Times New Roman"/>
              <a:ea typeface="Times New Roman"/>
              <a:cs typeface="Times New Roman"/>
              <a:sym typeface="Times New Roman"/>
            </a:endParaRPr>
          </a:p>
        </p:txBody>
      </p:sp>
      <p:pic>
        <p:nvPicPr>
          <p:cNvPr id="401" name="Google Shape;401;p32"/>
          <p:cNvPicPr preferRelativeResize="0"/>
          <p:nvPr/>
        </p:nvPicPr>
        <p:blipFill>
          <a:blip r:embed="rId4">
            <a:alphaModFix/>
          </a:blip>
          <a:stretch>
            <a:fillRect/>
          </a:stretch>
        </p:blipFill>
        <p:spPr>
          <a:xfrm>
            <a:off x="431600" y="1418538"/>
            <a:ext cx="3638550" cy="2933700"/>
          </a:xfrm>
          <a:prstGeom prst="rect">
            <a:avLst/>
          </a:prstGeom>
          <a:noFill/>
          <a:ln>
            <a:noFill/>
          </a:ln>
        </p:spPr>
      </p:pic>
      <p:sp>
        <p:nvSpPr>
          <p:cNvPr id="402" name="Google Shape;402;p32"/>
          <p:cNvSpPr txBox="1"/>
          <p:nvPr/>
        </p:nvSpPr>
        <p:spPr>
          <a:xfrm>
            <a:off x="750875" y="4453839"/>
            <a:ext cx="3000000" cy="37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MUSIC GENRE PREFERENCE</a:t>
            </a:r>
            <a:endParaRPr b="1" sz="1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33"/>
          <p:cNvPicPr preferRelativeResize="0"/>
          <p:nvPr/>
        </p:nvPicPr>
        <p:blipFill>
          <a:blip r:embed="rId3">
            <a:alphaModFix/>
          </a:blip>
          <a:stretch>
            <a:fillRect/>
          </a:stretch>
        </p:blipFill>
        <p:spPr>
          <a:xfrm>
            <a:off x="389725" y="1450275"/>
            <a:ext cx="3638550" cy="2495550"/>
          </a:xfrm>
          <a:prstGeom prst="rect">
            <a:avLst/>
          </a:prstGeom>
          <a:noFill/>
          <a:ln>
            <a:noFill/>
          </a:ln>
        </p:spPr>
      </p:pic>
      <p:sp>
        <p:nvSpPr>
          <p:cNvPr id="408" name="Google Shape;408;p33"/>
          <p:cNvSpPr txBox="1"/>
          <p:nvPr/>
        </p:nvSpPr>
        <p:spPr>
          <a:xfrm>
            <a:off x="790950" y="4146200"/>
            <a:ext cx="3000000" cy="60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PLOTTING CHARACTER AGAINST OUTDOOR VS INDOOR PREFERENCE</a:t>
            </a:r>
            <a:endParaRPr b="1" sz="1200">
              <a:latin typeface="Times New Roman"/>
              <a:ea typeface="Times New Roman"/>
              <a:cs typeface="Times New Roman"/>
              <a:sym typeface="Times New Roman"/>
            </a:endParaRPr>
          </a:p>
        </p:txBody>
      </p:sp>
      <p:pic>
        <p:nvPicPr>
          <p:cNvPr id="409" name="Google Shape;409;p33"/>
          <p:cNvPicPr preferRelativeResize="0"/>
          <p:nvPr/>
        </p:nvPicPr>
        <p:blipFill>
          <a:blip r:embed="rId4">
            <a:alphaModFix/>
          </a:blip>
          <a:stretch>
            <a:fillRect/>
          </a:stretch>
        </p:blipFill>
        <p:spPr>
          <a:xfrm>
            <a:off x="4996125" y="1450275"/>
            <a:ext cx="3638550" cy="2495550"/>
          </a:xfrm>
          <a:prstGeom prst="rect">
            <a:avLst/>
          </a:prstGeom>
          <a:noFill/>
          <a:ln>
            <a:noFill/>
          </a:ln>
        </p:spPr>
      </p:pic>
      <p:sp>
        <p:nvSpPr>
          <p:cNvPr id="410" name="Google Shape;410;p33"/>
          <p:cNvSpPr txBox="1"/>
          <p:nvPr/>
        </p:nvSpPr>
        <p:spPr>
          <a:xfrm>
            <a:off x="5315400" y="4146200"/>
            <a:ext cx="3000000" cy="60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PLOTTING GENDER AGAINST TV PREFERENCES</a:t>
            </a:r>
            <a:endParaRPr b="1" sz="12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34"/>
          <p:cNvPicPr preferRelativeResize="0"/>
          <p:nvPr/>
        </p:nvPicPr>
        <p:blipFill>
          <a:blip r:embed="rId3">
            <a:alphaModFix/>
          </a:blip>
          <a:stretch>
            <a:fillRect/>
          </a:stretch>
        </p:blipFill>
        <p:spPr>
          <a:xfrm>
            <a:off x="4857675" y="1323975"/>
            <a:ext cx="3638550" cy="2495550"/>
          </a:xfrm>
          <a:prstGeom prst="rect">
            <a:avLst/>
          </a:prstGeom>
          <a:noFill/>
          <a:ln>
            <a:noFill/>
          </a:ln>
        </p:spPr>
      </p:pic>
      <p:sp>
        <p:nvSpPr>
          <p:cNvPr id="416" name="Google Shape;416;p34"/>
          <p:cNvSpPr txBox="1"/>
          <p:nvPr/>
        </p:nvSpPr>
        <p:spPr>
          <a:xfrm>
            <a:off x="5496225" y="4076425"/>
            <a:ext cx="3000000" cy="651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PLOTTING GENDER AGAINST CHARACTER</a:t>
            </a:r>
            <a:endParaRPr b="1" sz="1200">
              <a:latin typeface="Times New Roman"/>
              <a:ea typeface="Times New Roman"/>
              <a:cs typeface="Times New Roman"/>
              <a:sym typeface="Times New Roman"/>
            </a:endParaRPr>
          </a:p>
        </p:txBody>
      </p:sp>
      <p:pic>
        <p:nvPicPr>
          <p:cNvPr id="417" name="Google Shape;417;p34"/>
          <p:cNvPicPr preferRelativeResize="0"/>
          <p:nvPr/>
        </p:nvPicPr>
        <p:blipFill>
          <a:blip r:embed="rId4">
            <a:alphaModFix/>
          </a:blip>
          <a:stretch>
            <a:fillRect/>
          </a:stretch>
        </p:blipFill>
        <p:spPr>
          <a:xfrm>
            <a:off x="467225" y="1436750"/>
            <a:ext cx="3638550" cy="2495550"/>
          </a:xfrm>
          <a:prstGeom prst="rect">
            <a:avLst/>
          </a:prstGeom>
          <a:noFill/>
          <a:ln>
            <a:noFill/>
          </a:ln>
        </p:spPr>
      </p:pic>
      <p:sp>
        <p:nvSpPr>
          <p:cNvPr id="418" name="Google Shape;418;p34"/>
          <p:cNvSpPr txBox="1"/>
          <p:nvPr/>
        </p:nvSpPr>
        <p:spPr>
          <a:xfrm>
            <a:off x="786500" y="4076425"/>
            <a:ext cx="3000000" cy="651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PLOTTING PETS AGAINST CHARACTER</a:t>
            </a:r>
            <a:endParaRPr b="1" sz="12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idx="1" type="body"/>
          </p:nvPr>
        </p:nvSpPr>
        <p:spPr>
          <a:xfrm>
            <a:off x="723300" y="279223"/>
            <a:ext cx="7697400" cy="11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Convert all the categorical values into binary value columns using get_dummies function and label_encoder from sklearn.preprocessing.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Store the name and email details in a separate data frame.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Normalize the age to between 0 and 1 using MinMaxScaler from sklearn.preprocessing.</a:t>
            </a:r>
            <a:endParaRPr sz="2000"/>
          </a:p>
        </p:txBody>
      </p:sp>
      <p:pic>
        <p:nvPicPr>
          <p:cNvPr id="429" name="Google Shape;429;p36"/>
          <p:cNvPicPr preferRelativeResize="0"/>
          <p:nvPr/>
        </p:nvPicPr>
        <p:blipFill>
          <a:blip r:embed="rId3">
            <a:alphaModFix/>
          </a:blip>
          <a:stretch>
            <a:fillRect/>
          </a:stretch>
        </p:blipFill>
        <p:spPr>
          <a:xfrm>
            <a:off x="1995150" y="1813700"/>
            <a:ext cx="5267325" cy="2962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37"/>
          <p:cNvPicPr preferRelativeResize="0"/>
          <p:nvPr/>
        </p:nvPicPr>
        <p:blipFill>
          <a:blip r:embed="rId3">
            <a:alphaModFix/>
          </a:blip>
          <a:stretch>
            <a:fillRect/>
          </a:stretch>
        </p:blipFill>
        <p:spPr>
          <a:xfrm>
            <a:off x="1601850" y="1452788"/>
            <a:ext cx="5943600" cy="1066800"/>
          </a:xfrm>
          <a:prstGeom prst="rect">
            <a:avLst/>
          </a:prstGeom>
          <a:noFill/>
          <a:ln>
            <a:noFill/>
          </a:ln>
        </p:spPr>
      </p:pic>
      <p:pic>
        <p:nvPicPr>
          <p:cNvPr id="435" name="Google Shape;435;p37"/>
          <p:cNvPicPr preferRelativeResize="0"/>
          <p:nvPr/>
        </p:nvPicPr>
        <p:blipFill>
          <a:blip r:embed="rId4">
            <a:alphaModFix/>
          </a:blip>
          <a:stretch>
            <a:fillRect/>
          </a:stretch>
        </p:blipFill>
        <p:spPr>
          <a:xfrm>
            <a:off x="1600188" y="2571750"/>
            <a:ext cx="5943600" cy="1028700"/>
          </a:xfrm>
          <a:prstGeom prst="rect">
            <a:avLst/>
          </a:prstGeom>
          <a:noFill/>
          <a:ln>
            <a:noFill/>
          </a:ln>
        </p:spPr>
      </p:pic>
      <p:pic>
        <p:nvPicPr>
          <p:cNvPr id="436" name="Google Shape;436;p37"/>
          <p:cNvPicPr preferRelativeResize="0"/>
          <p:nvPr/>
        </p:nvPicPr>
        <p:blipFill>
          <a:blip r:embed="rId5">
            <a:alphaModFix/>
          </a:blip>
          <a:stretch>
            <a:fillRect/>
          </a:stretch>
        </p:blipFill>
        <p:spPr>
          <a:xfrm>
            <a:off x="1601850" y="3713425"/>
            <a:ext cx="904875" cy="1028700"/>
          </a:xfrm>
          <a:prstGeom prst="rect">
            <a:avLst/>
          </a:prstGeom>
          <a:noFill/>
          <a:ln>
            <a:noFill/>
          </a:ln>
        </p:spPr>
      </p:pic>
      <p:pic>
        <p:nvPicPr>
          <p:cNvPr id="437" name="Google Shape;437;p37"/>
          <p:cNvPicPr preferRelativeResize="0"/>
          <p:nvPr/>
        </p:nvPicPr>
        <p:blipFill>
          <a:blip r:embed="rId6">
            <a:alphaModFix/>
          </a:blip>
          <a:stretch>
            <a:fillRect/>
          </a:stretch>
        </p:blipFill>
        <p:spPr>
          <a:xfrm>
            <a:off x="1600188" y="267175"/>
            <a:ext cx="5943600" cy="1133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COLLINEARITY CHECK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9"/>
          <p:cNvSpPr txBox="1"/>
          <p:nvPr>
            <p:ph idx="1" type="body"/>
          </p:nvPr>
        </p:nvSpPr>
        <p:spPr>
          <a:xfrm>
            <a:off x="729450" y="1382075"/>
            <a:ext cx="7688700" cy="2958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When variables used in clustering have strong correlation, some variables get a higher weight than others. If two variables are perfectly correlated, they effectively represent the same concept. </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But that concept is now represented twice in the data and hence gets twice the weight of all the other variables. </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final solution is likely to be skewed in the direction of that concept, which could be a problem if it’s not anticipated.</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0"/>
          <p:cNvSpPr txBox="1"/>
          <p:nvPr>
            <p:ph idx="1" type="body"/>
          </p:nvPr>
        </p:nvSpPr>
        <p:spPr>
          <a:xfrm>
            <a:off x="729450" y="2078875"/>
            <a:ext cx="7688700" cy="19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The columns - </a:t>
            </a:r>
            <a:r>
              <a:rPr lang="en" sz="2000">
                <a:solidFill>
                  <a:srgbClr val="212121"/>
                </a:solidFill>
                <a:highlight>
                  <a:srgbClr val="FFFFFF"/>
                </a:highlight>
                <a:latin typeface="Courier New"/>
                <a:ea typeface="Courier New"/>
                <a:cs typeface="Courier New"/>
                <a:sym typeface="Courier New"/>
              </a:rPr>
              <a:t>['Cook', 'Take out', 'Movies', 'No pets', 'Extrovert', 'Introvert'] </a:t>
            </a:r>
            <a:r>
              <a:rPr lang="en" sz="2000">
                <a:solidFill>
                  <a:srgbClr val="212121"/>
                </a:solidFill>
                <a:highlight>
                  <a:srgbClr val="FFFFFF"/>
                </a:highlight>
                <a:latin typeface="Times New Roman"/>
                <a:ea typeface="Times New Roman"/>
                <a:cs typeface="Times New Roman"/>
                <a:sym typeface="Times New Roman"/>
              </a:rPr>
              <a:t>have correlation coefficients more than 0.5, making them columns with strong collinearity. </a:t>
            </a:r>
            <a:endParaRPr sz="20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212121"/>
                </a:solidFill>
                <a:highlight>
                  <a:srgbClr val="FFFFFF"/>
                </a:highlight>
                <a:latin typeface="Times New Roman"/>
                <a:ea typeface="Times New Roman"/>
                <a:cs typeface="Times New Roman"/>
                <a:sym typeface="Times New Roman"/>
              </a:rPr>
              <a:t>Drop the columns from the dataset.</a:t>
            </a:r>
            <a:endParaRPr sz="2000"/>
          </a:p>
        </p:txBody>
      </p:sp>
      <p:pic>
        <p:nvPicPr>
          <p:cNvPr id="453" name="Google Shape;453;p40"/>
          <p:cNvPicPr preferRelativeResize="0"/>
          <p:nvPr/>
        </p:nvPicPr>
        <p:blipFill>
          <a:blip r:embed="rId3">
            <a:alphaModFix/>
          </a:blip>
          <a:stretch>
            <a:fillRect/>
          </a:stretch>
        </p:blipFill>
        <p:spPr>
          <a:xfrm>
            <a:off x="2064950" y="139600"/>
            <a:ext cx="6586574" cy="1847200"/>
          </a:xfrm>
          <a:prstGeom prst="rect">
            <a:avLst/>
          </a:prstGeom>
          <a:noFill/>
          <a:ln>
            <a:noFill/>
          </a:ln>
        </p:spPr>
      </p:pic>
      <p:pic>
        <p:nvPicPr>
          <p:cNvPr id="454" name="Google Shape;454;p40"/>
          <p:cNvPicPr preferRelativeResize="0"/>
          <p:nvPr/>
        </p:nvPicPr>
        <p:blipFill>
          <a:blip r:embed="rId4">
            <a:alphaModFix/>
          </a:blip>
          <a:stretch>
            <a:fillRect/>
          </a:stretch>
        </p:blipFill>
        <p:spPr>
          <a:xfrm>
            <a:off x="729450" y="4034575"/>
            <a:ext cx="8040401" cy="502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DIMENSIONALITY</a:t>
            </a:r>
            <a:br>
              <a:rPr lang="en"/>
            </a:br>
            <a:r>
              <a:rPr lang="en"/>
              <a:t>(WITH PCA)</a:t>
            </a:r>
            <a:endParaRPr/>
          </a:p>
        </p:txBody>
      </p:sp>
      <p:pic>
        <p:nvPicPr>
          <p:cNvPr id="460" name="Google Shape;460;p41"/>
          <p:cNvPicPr preferRelativeResize="0"/>
          <p:nvPr/>
        </p:nvPicPr>
        <p:blipFill>
          <a:blip r:embed="rId3">
            <a:alphaModFix/>
          </a:blip>
          <a:stretch>
            <a:fillRect/>
          </a:stretch>
        </p:blipFill>
        <p:spPr>
          <a:xfrm>
            <a:off x="566738" y="1597875"/>
            <a:ext cx="8282675" cy="676950"/>
          </a:xfrm>
          <a:prstGeom prst="rect">
            <a:avLst/>
          </a:prstGeom>
          <a:noFill/>
          <a:ln>
            <a:noFill/>
          </a:ln>
        </p:spPr>
      </p:pic>
      <p:pic>
        <p:nvPicPr>
          <p:cNvPr id="461" name="Google Shape;461;p41"/>
          <p:cNvPicPr preferRelativeResize="0"/>
          <p:nvPr/>
        </p:nvPicPr>
        <p:blipFill rotWithShape="1">
          <a:blip r:embed="rId4">
            <a:alphaModFix/>
          </a:blip>
          <a:srcRect b="17984" l="20991" r="25323" t="24941"/>
          <a:stretch/>
        </p:blipFill>
        <p:spPr>
          <a:xfrm>
            <a:off x="3000088" y="2397600"/>
            <a:ext cx="3637925" cy="258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2"/>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IMPLEMENTING CLUSTERING ALGORITHMS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3"/>
          <p:cNvSpPr txBox="1"/>
          <p:nvPr>
            <p:ph type="title"/>
          </p:nvPr>
        </p:nvSpPr>
        <p:spPr>
          <a:xfrm>
            <a:off x="1327950" y="592725"/>
            <a:ext cx="70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a:t>
            </a:r>
            <a:endParaRPr/>
          </a:p>
        </p:txBody>
      </p:sp>
      <p:pic>
        <p:nvPicPr>
          <p:cNvPr id="472" name="Google Shape;472;p43"/>
          <p:cNvPicPr preferRelativeResize="0"/>
          <p:nvPr/>
        </p:nvPicPr>
        <p:blipFill>
          <a:blip r:embed="rId3">
            <a:alphaModFix/>
          </a:blip>
          <a:stretch>
            <a:fillRect/>
          </a:stretch>
        </p:blipFill>
        <p:spPr>
          <a:xfrm>
            <a:off x="283225" y="1348350"/>
            <a:ext cx="8577549" cy="1223400"/>
          </a:xfrm>
          <a:prstGeom prst="rect">
            <a:avLst/>
          </a:prstGeom>
          <a:noFill/>
          <a:ln>
            <a:noFill/>
          </a:ln>
        </p:spPr>
      </p:pic>
      <p:pic>
        <p:nvPicPr>
          <p:cNvPr id="473" name="Google Shape;473;p43"/>
          <p:cNvPicPr preferRelativeResize="0"/>
          <p:nvPr/>
        </p:nvPicPr>
        <p:blipFill>
          <a:blip r:embed="rId4">
            <a:alphaModFix/>
          </a:blip>
          <a:stretch>
            <a:fillRect/>
          </a:stretch>
        </p:blipFill>
        <p:spPr>
          <a:xfrm>
            <a:off x="283225" y="2724150"/>
            <a:ext cx="8415325" cy="1820625"/>
          </a:xfrm>
          <a:prstGeom prst="rect">
            <a:avLst/>
          </a:prstGeom>
          <a:noFill/>
          <a:ln>
            <a:noFill/>
          </a:ln>
        </p:spPr>
      </p:pic>
      <p:pic>
        <p:nvPicPr>
          <p:cNvPr id="474" name="Google Shape;474;p43"/>
          <p:cNvPicPr preferRelativeResize="0"/>
          <p:nvPr/>
        </p:nvPicPr>
        <p:blipFill>
          <a:blip r:embed="rId5">
            <a:alphaModFix/>
          </a:blip>
          <a:stretch>
            <a:fillRect/>
          </a:stretch>
        </p:blipFill>
        <p:spPr>
          <a:xfrm>
            <a:off x="342900" y="4697175"/>
            <a:ext cx="8073449" cy="34933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4"/>
          <p:cNvSpPr txBox="1"/>
          <p:nvPr>
            <p:ph idx="1" type="body"/>
          </p:nvPr>
        </p:nvSpPr>
        <p:spPr>
          <a:xfrm>
            <a:off x="1303800" y="4138975"/>
            <a:ext cx="7232400" cy="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DENDROGRAM FORMED FROM CENTROID LINKAGE FOR THE DATASET APT. NO OF CLUSTERS =4</a:t>
            </a:r>
            <a:endParaRPr sz="2000">
              <a:solidFill>
                <a:srgbClr val="000000"/>
              </a:solidFill>
            </a:endParaRPr>
          </a:p>
        </p:txBody>
      </p:sp>
      <p:pic>
        <p:nvPicPr>
          <p:cNvPr id="480" name="Google Shape;480;p44"/>
          <p:cNvPicPr preferRelativeResize="0"/>
          <p:nvPr/>
        </p:nvPicPr>
        <p:blipFill>
          <a:blip r:embed="rId3">
            <a:alphaModFix/>
          </a:blip>
          <a:stretch>
            <a:fillRect/>
          </a:stretch>
        </p:blipFill>
        <p:spPr>
          <a:xfrm>
            <a:off x="768300" y="152400"/>
            <a:ext cx="7607409" cy="3986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5"/>
          <p:cNvSpPr txBox="1"/>
          <p:nvPr/>
        </p:nvSpPr>
        <p:spPr>
          <a:xfrm>
            <a:off x="5470125" y="3587800"/>
            <a:ext cx="3000000" cy="614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200">
                <a:solidFill>
                  <a:srgbClr val="212121"/>
                </a:solidFill>
                <a:highlight>
                  <a:srgbClr val="FFFFFF"/>
                </a:highlight>
                <a:latin typeface="Times New Roman"/>
                <a:ea typeface="Times New Roman"/>
                <a:cs typeface="Times New Roman"/>
                <a:sym typeface="Times New Roman"/>
              </a:rPr>
              <a:t>COUNT PLOT ON LABELS OF CLUSTERS</a:t>
            </a:r>
            <a:endParaRPr b="1" sz="1200">
              <a:solidFill>
                <a:srgbClr val="212121"/>
              </a:solidFill>
              <a:highlight>
                <a:srgbClr val="FFFFFF"/>
              </a:highlight>
              <a:latin typeface="Times New Roman"/>
              <a:ea typeface="Times New Roman"/>
              <a:cs typeface="Times New Roman"/>
              <a:sym typeface="Times New Roman"/>
            </a:endParaRPr>
          </a:p>
        </p:txBody>
      </p:sp>
      <p:sp>
        <p:nvSpPr>
          <p:cNvPr id="486" name="Google Shape;486;p45"/>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 LABELS</a:t>
            </a:r>
            <a:endParaRPr/>
          </a:p>
        </p:txBody>
      </p:sp>
      <p:pic>
        <p:nvPicPr>
          <p:cNvPr id="487" name="Google Shape;487;p45"/>
          <p:cNvPicPr preferRelativeResize="0"/>
          <p:nvPr/>
        </p:nvPicPr>
        <p:blipFill>
          <a:blip r:embed="rId3">
            <a:alphaModFix/>
          </a:blip>
          <a:stretch>
            <a:fillRect/>
          </a:stretch>
        </p:blipFill>
        <p:spPr>
          <a:xfrm>
            <a:off x="5279438" y="1268200"/>
            <a:ext cx="3381375" cy="2209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6"/>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12121"/>
                </a:solidFill>
                <a:highlight>
                  <a:srgbClr val="FFFFFF"/>
                </a:highlight>
                <a:latin typeface="Times New Roman"/>
                <a:ea typeface="Times New Roman"/>
                <a:cs typeface="Times New Roman"/>
                <a:sym typeface="Times New Roman"/>
              </a:rPr>
              <a:t>Using PCA to reduce the dimensions and plotting the nodes in a 3D map colored by the labels obtained.</a:t>
            </a:r>
            <a:endParaRPr sz="1800"/>
          </a:p>
        </p:txBody>
      </p:sp>
      <p:pic>
        <p:nvPicPr>
          <p:cNvPr id="493" name="Google Shape;493;p46"/>
          <p:cNvPicPr preferRelativeResize="0"/>
          <p:nvPr/>
        </p:nvPicPr>
        <p:blipFill rotWithShape="1">
          <a:blip r:embed="rId3">
            <a:alphaModFix/>
          </a:blip>
          <a:srcRect b="12540" l="16184" r="24790" t="10948"/>
          <a:stretch/>
        </p:blipFill>
        <p:spPr>
          <a:xfrm>
            <a:off x="152400" y="152400"/>
            <a:ext cx="4165600" cy="3600450"/>
          </a:xfrm>
          <a:prstGeom prst="rect">
            <a:avLst/>
          </a:prstGeom>
          <a:noFill/>
          <a:ln>
            <a:noFill/>
          </a:ln>
        </p:spPr>
      </p:pic>
      <p:pic>
        <p:nvPicPr>
          <p:cNvPr id="494" name="Google Shape;494;p46"/>
          <p:cNvPicPr preferRelativeResize="0"/>
          <p:nvPr/>
        </p:nvPicPr>
        <p:blipFill rotWithShape="1">
          <a:blip r:embed="rId4">
            <a:alphaModFix/>
          </a:blip>
          <a:srcRect b="13428" l="27240" r="16846" t="9351"/>
          <a:stretch/>
        </p:blipFill>
        <p:spPr>
          <a:xfrm>
            <a:off x="4925775" y="669475"/>
            <a:ext cx="3474351" cy="3202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7"/>
          <p:cNvSpPr txBox="1"/>
          <p:nvPr>
            <p:ph type="title"/>
          </p:nvPr>
        </p:nvSpPr>
        <p:spPr>
          <a:xfrm>
            <a:off x="1310825" y="592725"/>
            <a:ext cx="7105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p:txBody>
      </p:sp>
      <p:sp>
        <p:nvSpPr>
          <p:cNvPr id="500" name="Google Shape;500;p47"/>
          <p:cNvSpPr txBox="1"/>
          <p:nvPr/>
        </p:nvSpPr>
        <p:spPr>
          <a:xfrm>
            <a:off x="727650" y="3464913"/>
            <a:ext cx="6896400" cy="62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212121"/>
                </a:solidFill>
                <a:highlight>
                  <a:srgbClr val="FFFFFF"/>
                </a:highlight>
                <a:latin typeface="Times New Roman"/>
                <a:ea typeface="Times New Roman"/>
                <a:cs typeface="Times New Roman"/>
                <a:sym typeface="Times New Roman"/>
              </a:rPr>
              <a:t>Silhouette</a:t>
            </a:r>
            <a:r>
              <a:rPr lang="en" sz="1600">
                <a:solidFill>
                  <a:srgbClr val="212121"/>
                </a:solidFill>
                <a:highlight>
                  <a:srgbClr val="FFFFFF"/>
                </a:highlight>
                <a:latin typeface="Times New Roman"/>
                <a:ea typeface="Times New Roman"/>
                <a:cs typeface="Times New Roman"/>
                <a:sym typeface="Times New Roman"/>
              </a:rPr>
              <a:t> score is used to find the best k for kmeans.</a:t>
            </a:r>
            <a:br>
              <a:rPr lang="en" sz="1600">
                <a:solidFill>
                  <a:srgbClr val="212121"/>
                </a:solidFill>
                <a:highlight>
                  <a:srgbClr val="FFFFFF"/>
                </a:highlight>
                <a:latin typeface="Times New Roman"/>
                <a:ea typeface="Times New Roman"/>
                <a:cs typeface="Times New Roman"/>
                <a:sym typeface="Times New Roman"/>
              </a:rPr>
            </a:br>
            <a:r>
              <a:rPr lang="en" sz="1600">
                <a:solidFill>
                  <a:srgbClr val="212121"/>
                </a:solidFill>
                <a:highlight>
                  <a:srgbClr val="FFFFFF"/>
                </a:highlight>
                <a:latin typeface="Times New Roman"/>
                <a:ea typeface="Times New Roman"/>
                <a:cs typeface="Times New Roman"/>
                <a:sym typeface="Times New Roman"/>
              </a:rPr>
              <a:t>The sklearn.cluster library provides KMeans.</a:t>
            </a:r>
            <a:endParaRPr sz="1600">
              <a:latin typeface="Lato"/>
              <a:ea typeface="Lato"/>
              <a:cs typeface="Lato"/>
              <a:sym typeface="Lato"/>
            </a:endParaRPr>
          </a:p>
        </p:txBody>
      </p:sp>
      <p:pic>
        <p:nvPicPr>
          <p:cNvPr id="501" name="Google Shape;501;p47"/>
          <p:cNvPicPr preferRelativeResize="0"/>
          <p:nvPr/>
        </p:nvPicPr>
        <p:blipFill>
          <a:blip r:embed="rId3">
            <a:alphaModFix/>
          </a:blip>
          <a:stretch>
            <a:fillRect/>
          </a:stretch>
        </p:blipFill>
        <p:spPr>
          <a:xfrm>
            <a:off x="478975" y="1389175"/>
            <a:ext cx="8207050" cy="2067050"/>
          </a:xfrm>
          <a:prstGeom prst="rect">
            <a:avLst/>
          </a:prstGeom>
          <a:noFill/>
          <a:ln>
            <a:noFill/>
          </a:ln>
        </p:spPr>
      </p:pic>
      <p:pic>
        <p:nvPicPr>
          <p:cNvPr id="502" name="Google Shape;502;p47"/>
          <p:cNvPicPr preferRelativeResize="0"/>
          <p:nvPr/>
        </p:nvPicPr>
        <p:blipFill>
          <a:blip r:embed="rId4">
            <a:alphaModFix/>
          </a:blip>
          <a:stretch>
            <a:fillRect/>
          </a:stretch>
        </p:blipFill>
        <p:spPr>
          <a:xfrm>
            <a:off x="478975" y="4101800"/>
            <a:ext cx="8207049" cy="90518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8"/>
          <p:cNvSpPr txBox="1"/>
          <p:nvPr/>
        </p:nvSpPr>
        <p:spPr>
          <a:xfrm>
            <a:off x="5470125" y="3587800"/>
            <a:ext cx="3000000" cy="614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200">
                <a:solidFill>
                  <a:srgbClr val="212121"/>
                </a:solidFill>
                <a:highlight>
                  <a:srgbClr val="FFFFFF"/>
                </a:highlight>
                <a:latin typeface="Times New Roman"/>
                <a:ea typeface="Times New Roman"/>
                <a:cs typeface="Times New Roman"/>
                <a:sym typeface="Times New Roman"/>
              </a:rPr>
              <a:t>COUNT PLOT ON LABELS OF CLUSTERS</a:t>
            </a:r>
            <a:endParaRPr b="1" sz="1200">
              <a:solidFill>
                <a:srgbClr val="212121"/>
              </a:solidFill>
              <a:highlight>
                <a:srgbClr val="FFFFFF"/>
              </a:highlight>
              <a:latin typeface="Times New Roman"/>
              <a:ea typeface="Times New Roman"/>
              <a:cs typeface="Times New Roman"/>
              <a:sym typeface="Times New Roman"/>
            </a:endParaRPr>
          </a:p>
        </p:txBody>
      </p:sp>
      <p:sp>
        <p:nvSpPr>
          <p:cNvPr id="508" name="Google Shape;508;p48"/>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LABELS</a:t>
            </a:r>
            <a:endParaRPr/>
          </a:p>
        </p:txBody>
      </p:sp>
      <p:pic>
        <p:nvPicPr>
          <p:cNvPr id="509" name="Google Shape;509;p48"/>
          <p:cNvPicPr preferRelativeResize="0"/>
          <p:nvPr/>
        </p:nvPicPr>
        <p:blipFill>
          <a:blip r:embed="rId3">
            <a:alphaModFix/>
          </a:blip>
          <a:stretch>
            <a:fillRect/>
          </a:stretch>
        </p:blipFill>
        <p:spPr>
          <a:xfrm>
            <a:off x="5260388" y="1336225"/>
            <a:ext cx="3419475" cy="2171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9"/>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12121"/>
                </a:solidFill>
                <a:highlight>
                  <a:srgbClr val="FFFFFF"/>
                </a:highlight>
                <a:latin typeface="Times New Roman"/>
                <a:ea typeface="Times New Roman"/>
                <a:cs typeface="Times New Roman"/>
                <a:sym typeface="Times New Roman"/>
              </a:rPr>
              <a:t>Using PCA to reduce the dimensions and plotting the nodes in a 3D map colored by the labels obtained.</a:t>
            </a:r>
            <a:endParaRPr sz="1800"/>
          </a:p>
        </p:txBody>
      </p:sp>
      <p:pic>
        <p:nvPicPr>
          <p:cNvPr id="515" name="Google Shape;515;p49"/>
          <p:cNvPicPr preferRelativeResize="0"/>
          <p:nvPr/>
        </p:nvPicPr>
        <p:blipFill rotWithShape="1">
          <a:blip r:embed="rId3">
            <a:alphaModFix/>
          </a:blip>
          <a:srcRect b="12959" l="22276" r="29369" t="10534"/>
          <a:stretch/>
        </p:blipFill>
        <p:spPr>
          <a:xfrm>
            <a:off x="751100" y="380925"/>
            <a:ext cx="4070375" cy="3419550"/>
          </a:xfrm>
          <a:prstGeom prst="rect">
            <a:avLst/>
          </a:prstGeom>
          <a:noFill/>
          <a:ln>
            <a:noFill/>
          </a:ln>
        </p:spPr>
      </p:pic>
      <p:pic>
        <p:nvPicPr>
          <p:cNvPr id="516" name="Google Shape;516;p49"/>
          <p:cNvPicPr preferRelativeResize="0"/>
          <p:nvPr/>
        </p:nvPicPr>
        <p:blipFill rotWithShape="1">
          <a:blip r:embed="rId4">
            <a:alphaModFix/>
          </a:blip>
          <a:srcRect b="13252" l="23714" r="28800" t="9335"/>
          <a:stretch/>
        </p:blipFill>
        <p:spPr>
          <a:xfrm>
            <a:off x="4987475" y="547900"/>
            <a:ext cx="3575950" cy="3112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0"/>
          <p:cNvSpPr txBox="1"/>
          <p:nvPr>
            <p:ph type="title"/>
          </p:nvPr>
        </p:nvSpPr>
        <p:spPr>
          <a:xfrm>
            <a:off x="1242775" y="592725"/>
            <a:ext cx="7173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DBSCAN</a:t>
            </a:r>
            <a:endParaRPr/>
          </a:p>
        </p:txBody>
      </p:sp>
      <p:sp>
        <p:nvSpPr>
          <p:cNvPr id="522" name="Google Shape;522;p50"/>
          <p:cNvSpPr txBox="1"/>
          <p:nvPr/>
        </p:nvSpPr>
        <p:spPr>
          <a:xfrm>
            <a:off x="4413250" y="2941875"/>
            <a:ext cx="4068600" cy="190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212121"/>
                </a:solidFill>
                <a:highlight>
                  <a:srgbClr val="FFFFFF"/>
                </a:highlight>
                <a:latin typeface="Times New Roman"/>
                <a:ea typeface="Times New Roman"/>
                <a:cs typeface="Times New Roman"/>
                <a:sym typeface="Times New Roman"/>
              </a:rPr>
              <a:t>The maximum curvature point can be seen at 0.6, so epsilon will be 0.6</a:t>
            </a:r>
            <a:endParaRPr sz="2000">
              <a:latin typeface="Lato"/>
              <a:ea typeface="Lato"/>
              <a:cs typeface="Lato"/>
              <a:sym typeface="Lato"/>
            </a:endParaRPr>
          </a:p>
        </p:txBody>
      </p:sp>
      <p:pic>
        <p:nvPicPr>
          <p:cNvPr id="523" name="Google Shape;523;p50"/>
          <p:cNvPicPr preferRelativeResize="0"/>
          <p:nvPr/>
        </p:nvPicPr>
        <p:blipFill>
          <a:blip r:embed="rId3">
            <a:alphaModFix/>
          </a:blip>
          <a:stretch>
            <a:fillRect/>
          </a:stretch>
        </p:blipFill>
        <p:spPr>
          <a:xfrm>
            <a:off x="727650" y="1348375"/>
            <a:ext cx="7895051" cy="1373050"/>
          </a:xfrm>
          <a:prstGeom prst="rect">
            <a:avLst/>
          </a:prstGeom>
          <a:noFill/>
          <a:ln>
            <a:noFill/>
          </a:ln>
        </p:spPr>
      </p:pic>
      <p:pic>
        <p:nvPicPr>
          <p:cNvPr id="524" name="Google Shape;524;p50"/>
          <p:cNvPicPr preferRelativeResize="0"/>
          <p:nvPr/>
        </p:nvPicPr>
        <p:blipFill>
          <a:blip r:embed="rId4">
            <a:alphaModFix/>
          </a:blip>
          <a:stretch>
            <a:fillRect/>
          </a:stretch>
        </p:blipFill>
        <p:spPr>
          <a:xfrm>
            <a:off x="727650" y="2794925"/>
            <a:ext cx="3371850" cy="2266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1"/>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Best min_samples score decided according to silhouette score. Optimized value - 4</a:t>
            </a:r>
            <a:endParaRPr sz="2000">
              <a:solidFill>
                <a:srgbClr val="000000"/>
              </a:solidFill>
            </a:endParaRPr>
          </a:p>
        </p:txBody>
      </p:sp>
      <p:pic>
        <p:nvPicPr>
          <p:cNvPr id="530" name="Google Shape;530;p51"/>
          <p:cNvPicPr preferRelativeResize="0"/>
          <p:nvPr/>
        </p:nvPicPr>
        <p:blipFill>
          <a:blip r:embed="rId3">
            <a:alphaModFix/>
          </a:blip>
          <a:stretch>
            <a:fillRect/>
          </a:stretch>
        </p:blipFill>
        <p:spPr>
          <a:xfrm>
            <a:off x="495763" y="373488"/>
            <a:ext cx="8152476" cy="2355425"/>
          </a:xfrm>
          <a:prstGeom prst="rect">
            <a:avLst/>
          </a:prstGeom>
          <a:noFill/>
          <a:ln>
            <a:noFill/>
          </a:ln>
        </p:spPr>
      </p:pic>
      <p:pic>
        <p:nvPicPr>
          <p:cNvPr id="531" name="Google Shape;531;p51"/>
          <p:cNvPicPr preferRelativeResize="0"/>
          <p:nvPr/>
        </p:nvPicPr>
        <p:blipFill>
          <a:blip r:embed="rId4">
            <a:alphaModFix/>
          </a:blip>
          <a:stretch>
            <a:fillRect/>
          </a:stretch>
        </p:blipFill>
        <p:spPr>
          <a:xfrm>
            <a:off x="495775" y="2908553"/>
            <a:ext cx="8036651" cy="86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62975" y="600050"/>
            <a:ext cx="69795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INTRODUCTION</a:t>
            </a:r>
            <a:endParaRPr/>
          </a:p>
        </p:txBody>
      </p:sp>
      <p:sp>
        <p:nvSpPr>
          <p:cNvPr id="295" name="Google Shape;295;p16"/>
          <p:cNvSpPr txBox="1"/>
          <p:nvPr>
            <p:ph idx="1" type="body"/>
          </p:nvPr>
        </p:nvSpPr>
        <p:spPr>
          <a:xfrm>
            <a:off x="653800" y="1372900"/>
            <a:ext cx="7688700" cy="304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rapid growth in the number of users using social networks and the information that a social network requires about their users make the traditional matching systems insufficiently adept at matching users within social networks.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Social networking sites, especially online dating sites, maintain a user profile database to match a user with others who have similar preferences and tastes. The users specify specific criteria, based on which their profiles are matched with that of other users.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plan to use Clustering algorithms to find users that are most similar to each other and recommend dating profiles the same way Spotify or Netflix recommends different music and movies. By using the clustering algorithm like k-means, we can reduce the number of profiles to be compared in the knn clustering algorithm.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2"/>
          <p:cNvSpPr txBox="1"/>
          <p:nvPr/>
        </p:nvSpPr>
        <p:spPr>
          <a:xfrm>
            <a:off x="5470125" y="3587800"/>
            <a:ext cx="3000000" cy="614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200">
                <a:solidFill>
                  <a:srgbClr val="212121"/>
                </a:solidFill>
                <a:highlight>
                  <a:srgbClr val="FFFFFF"/>
                </a:highlight>
                <a:latin typeface="Times New Roman"/>
                <a:ea typeface="Times New Roman"/>
                <a:cs typeface="Times New Roman"/>
                <a:sym typeface="Times New Roman"/>
              </a:rPr>
              <a:t>COUNT PLOT ON LABELS OF CLUSTERS</a:t>
            </a:r>
            <a:endParaRPr b="1" sz="1200">
              <a:solidFill>
                <a:srgbClr val="212121"/>
              </a:solidFill>
              <a:highlight>
                <a:srgbClr val="FFFFFF"/>
              </a:highlight>
              <a:latin typeface="Times New Roman"/>
              <a:ea typeface="Times New Roman"/>
              <a:cs typeface="Times New Roman"/>
              <a:sym typeface="Times New Roman"/>
            </a:endParaRPr>
          </a:p>
        </p:txBody>
      </p:sp>
      <p:sp>
        <p:nvSpPr>
          <p:cNvPr id="537" name="Google Shape;537;p52"/>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DBSCAN</a:t>
            </a:r>
            <a:r>
              <a:rPr lang="en"/>
              <a:t> LABELS</a:t>
            </a:r>
            <a:endParaRPr/>
          </a:p>
        </p:txBody>
      </p:sp>
      <p:sp>
        <p:nvSpPr>
          <p:cNvPr id="538" name="Google Shape;538;p52"/>
          <p:cNvSpPr txBox="1"/>
          <p:nvPr/>
        </p:nvSpPr>
        <p:spPr>
          <a:xfrm>
            <a:off x="851575" y="1996325"/>
            <a:ext cx="3179400" cy="220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212121"/>
                </a:solidFill>
                <a:highlight>
                  <a:srgbClr val="FFFFFF"/>
                </a:highlight>
                <a:latin typeface="Times New Roman"/>
                <a:ea typeface="Times New Roman"/>
                <a:cs typeface="Times New Roman"/>
                <a:sym typeface="Times New Roman"/>
              </a:rPr>
              <a:t>The above countplot indicates that more than 20 profiles have been classified as noise data. All the remaining nodes have been put into one cluster</a:t>
            </a:r>
            <a:endParaRPr sz="2000">
              <a:latin typeface="Lato"/>
              <a:ea typeface="Lato"/>
              <a:cs typeface="Lato"/>
              <a:sym typeface="Lato"/>
            </a:endParaRPr>
          </a:p>
        </p:txBody>
      </p:sp>
      <p:pic>
        <p:nvPicPr>
          <p:cNvPr id="539" name="Google Shape;539;p52"/>
          <p:cNvPicPr preferRelativeResize="0"/>
          <p:nvPr/>
        </p:nvPicPr>
        <p:blipFill>
          <a:blip r:embed="rId3">
            <a:alphaModFix/>
          </a:blip>
          <a:stretch>
            <a:fillRect/>
          </a:stretch>
        </p:blipFill>
        <p:spPr>
          <a:xfrm>
            <a:off x="5184000" y="1528763"/>
            <a:ext cx="3286125" cy="2085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EVALUATION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4"/>
          <p:cNvSpPr txBox="1"/>
          <p:nvPr>
            <p:ph type="title"/>
          </p:nvPr>
        </p:nvSpPr>
        <p:spPr>
          <a:xfrm>
            <a:off x="1303800" y="598575"/>
            <a:ext cx="72141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550" name="Google Shape;550;p54"/>
          <p:cNvSpPr txBox="1"/>
          <p:nvPr>
            <p:ph idx="1" type="body"/>
          </p:nvPr>
        </p:nvSpPr>
        <p:spPr>
          <a:xfrm>
            <a:off x="594350" y="2188575"/>
            <a:ext cx="3312000" cy="2221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DBSCAN- not an apt choice for clustering anymore.</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solidFill>
                  <a:srgbClr val="000000"/>
                </a:solidFill>
                <a:latin typeface="Times New Roman"/>
                <a:ea typeface="Times New Roman"/>
                <a:cs typeface="Times New Roman"/>
                <a:sym typeface="Times New Roman"/>
              </a:rPr>
              <a:t>K-means gives better results for all evaluation metrics.</a:t>
            </a:r>
            <a:endParaRPr sz="1600"/>
          </a:p>
        </p:txBody>
      </p:sp>
      <p:pic>
        <p:nvPicPr>
          <p:cNvPr id="551" name="Google Shape;551;p54"/>
          <p:cNvPicPr preferRelativeResize="0"/>
          <p:nvPr/>
        </p:nvPicPr>
        <p:blipFill>
          <a:blip r:embed="rId3">
            <a:alphaModFix/>
          </a:blip>
          <a:stretch>
            <a:fillRect/>
          </a:stretch>
        </p:blipFill>
        <p:spPr>
          <a:xfrm>
            <a:off x="4249750" y="1748675"/>
            <a:ext cx="4371350" cy="1471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APPLYING KNN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6"/>
          <p:cNvSpPr txBox="1"/>
          <p:nvPr>
            <p:ph type="title"/>
          </p:nvPr>
        </p:nvSpPr>
        <p:spPr>
          <a:xfrm>
            <a:off x="1433275" y="578750"/>
            <a:ext cx="6983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WHOLE DATASET</a:t>
            </a:r>
            <a:endParaRPr/>
          </a:p>
        </p:txBody>
      </p:sp>
      <p:pic>
        <p:nvPicPr>
          <p:cNvPr id="562" name="Google Shape;562;p56"/>
          <p:cNvPicPr preferRelativeResize="0"/>
          <p:nvPr/>
        </p:nvPicPr>
        <p:blipFill>
          <a:blip r:embed="rId3">
            <a:alphaModFix/>
          </a:blip>
          <a:stretch>
            <a:fillRect/>
          </a:stretch>
        </p:blipFill>
        <p:spPr>
          <a:xfrm>
            <a:off x="492575" y="1552100"/>
            <a:ext cx="7923800" cy="20344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ON SEPARATE CLUSTERS</a:t>
            </a:r>
            <a:endParaRPr/>
          </a:p>
        </p:txBody>
      </p:sp>
      <p:sp>
        <p:nvSpPr>
          <p:cNvPr id="568" name="Google Shape;568;p57"/>
          <p:cNvSpPr txBox="1"/>
          <p:nvPr>
            <p:ph idx="1" type="body"/>
          </p:nvPr>
        </p:nvSpPr>
        <p:spPr>
          <a:xfrm>
            <a:off x="729450" y="3606700"/>
            <a:ext cx="76887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KNN is performed on both the clusters separately again the same way it was performed on the whole dataset.</a:t>
            </a:r>
            <a:endParaRPr sz="2000"/>
          </a:p>
        </p:txBody>
      </p:sp>
      <p:pic>
        <p:nvPicPr>
          <p:cNvPr id="569" name="Google Shape;569;p57"/>
          <p:cNvPicPr preferRelativeResize="0"/>
          <p:nvPr/>
        </p:nvPicPr>
        <p:blipFill>
          <a:blip r:embed="rId3">
            <a:alphaModFix/>
          </a:blip>
          <a:stretch>
            <a:fillRect/>
          </a:stretch>
        </p:blipFill>
        <p:spPr>
          <a:xfrm>
            <a:off x="729450" y="1804700"/>
            <a:ext cx="7832300" cy="1447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8"/>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9"/>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Times New Roman"/>
                <a:ea typeface="Times New Roman"/>
                <a:cs typeface="Times New Roman"/>
                <a:sym typeface="Times New Roman"/>
              </a:rPr>
              <a:t>For whole dataset - </a:t>
            </a:r>
            <a:endParaRPr sz="2000"/>
          </a:p>
        </p:txBody>
      </p:sp>
      <p:pic>
        <p:nvPicPr>
          <p:cNvPr id="580" name="Google Shape;580;p59"/>
          <p:cNvPicPr preferRelativeResize="0"/>
          <p:nvPr/>
        </p:nvPicPr>
        <p:blipFill>
          <a:blip r:embed="rId3">
            <a:alphaModFix/>
          </a:blip>
          <a:stretch>
            <a:fillRect/>
          </a:stretch>
        </p:blipFill>
        <p:spPr>
          <a:xfrm>
            <a:off x="191400" y="725425"/>
            <a:ext cx="8761200" cy="3040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Times New Roman"/>
                <a:ea typeface="Times New Roman"/>
                <a:cs typeface="Times New Roman"/>
                <a:sym typeface="Times New Roman"/>
              </a:rPr>
              <a:t>Cluster wise results for same nodes - </a:t>
            </a:r>
            <a:endParaRPr sz="2000"/>
          </a:p>
        </p:txBody>
      </p:sp>
      <p:pic>
        <p:nvPicPr>
          <p:cNvPr id="586" name="Google Shape;586;p60"/>
          <p:cNvPicPr preferRelativeResize="0"/>
          <p:nvPr/>
        </p:nvPicPr>
        <p:blipFill>
          <a:blip r:embed="rId3">
            <a:alphaModFix/>
          </a:blip>
          <a:stretch>
            <a:fillRect/>
          </a:stretch>
        </p:blipFill>
        <p:spPr>
          <a:xfrm>
            <a:off x="438925" y="848200"/>
            <a:ext cx="8409926" cy="2849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1"/>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a:t>
            </a:r>
            <a:endParaRPr baseline="-25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USED</a:t>
            </a:r>
            <a:endParaRPr/>
          </a:p>
        </p:txBody>
      </p:sp>
      <p:sp>
        <p:nvSpPr>
          <p:cNvPr id="301" name="Google Shape;301;p17"/>
          <p:cNvSpPr txBox="1"/>
          <p:nvPr>
            <p:ph idx="1" type="body"/>
          </p:nvPr>
        </p:nvSpPr>
        <p:spPr>
          <a:xfrm>
            <a:off x="1303800" y="1990050"/>
            <a:ext cx="7030500" cy="2541600"/>
          </a:xfrm>
          <a:prstGeom prst="rect">
            <a:avLst/>
          </a:prstGeom>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AutoNum type="arabicPeriod"/>
            </a:pPr>
            <a:r>
              <a:rPr lang="en" sz="2000">
                <a:solidFill>
                  <a:srgbClr val="000000"/>
                </a:solidFill>
              </a:rPr>
              <a:t>K-MEANS</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HIERARCHICAL CLUSTERING</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DBSCAN</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KNN</a:t>
            </a:r>
            <a:endParaRPr sz="20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2"/>
          <p:cNvSpPr txBox="1"/>
          <p:nvPr>
            <p:ph idx="1" type="body"/>
          </p:nvPr>
        </p:nvSpPr>
        <p:spPr>
          <a:xfrm>
            <a:off x="729450" y="1479800"/>
            <a:ext cx="7688700" cy="286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Time taken for KNN to be performed on whole dataset of appx. 130 rows - 0.013sec</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2000">
                <a:solidFill>
                  <a:srgbClr val="000000"/>
                </a:solidFill>
                <a:latin typeface="Times New Roman"/>
                <a:ea typeface="Times New Roman"/>
                <a:cs typeface="Times New Roman"/>
                <a:sym typeface="Times New Roman"/>
              </a:rPr>
              <a:t>Time taken for KNN on each cluster - 0.004sec on average</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KNN only needs to be applied for that particular cluster and not whole dataset.</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212121"/>
              </a:buClr>
              <a:buSzPts val="2000"/>
              <a:buFont typeface="Times New Roman"/>
              <a:buChar char="●"/>
            </a:pPr>
            <a:r>
              <a:rPr lang="en" sz="2000">
                <a:solidFill>
                  <a:srgbClr val="212121"/>
                </a:solidFill>
                <a:highlight>
                  <a:srgbClr val="FFFFFF"/>
                </a:highlight>
                <a:latin typeface="Times New Roman"/>
                <a:ea typeface="Times New Roman"/>
                <a:cs typeface="Times New Roman"/>
                <a:sym typeface="Times New Roman"/>
              </a:rPr>
              <a:t>The downside of clustering  - the nodes near the edge </a:t>
            </a:r>
            <a:r>
              <a:rPr lang="en" sz="2000">
                <a:solidFill>
                  <a:srgbClr val="212121"/>
                </a:solidFill>
                <a:highlight>
                  <a:srgbClr val="FFFFFF"/>
                </a:highlight>
                <a:latin typeface="Times New Roman"/>
                <a:ea typeface="Times New Roman"/>
                <a:cs typeface="Times New Roman"/>
                <a:sym typeface="Times New Roman"/>
              </a:rPr>
              <a:t>might </a:t>
            </a:r>
            <a:r>
              <a:rPr lang="en" sz="2000">
                <a:solidFill>
                  <a:srgbClr val="212121"/>
                </a:solidFill>
                <a:highlight>
                  <a:srgbClr val="FFFFFF"/>
                </a:highlight>
                <a:latin typeface="Times New Roman"/>
                <a:ea typeface="Times New Roman"/>
                <a:cs typeface="Times New Roman"/>
                <a:sym typeface="Times New Roman"/>
              </a:rPr>
              <a:t>suffer from variation in predictions if the clusters are not far enough. </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07" name="Google Shape;607;p6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dataset acquired has been preprocessed and K-Means Clustering has been applied on it.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KNN results of cluster-wise data frames and whole dataset have also been explored visually as well as through evaluation metrics.</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ENHANCEMENTS</a:t>
            </a:r>
            <a:endParaRPr/>
          </a:p>
        </p:txBody>
      </p:sp>
      <p:sp>
        <p:nvSpPr>
          <p:cNvPr id="613" name="Google Shape;613;p6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212121"/>
              </a:buClr>
              <a:buSzPts val="2000"/>
              <a:buFont typeface="Times New Roman"/>
              <a:buChar char="●"/>
            </a:pPr>
            <a:r>
              <a:rPr lang="en" sz="2000">
                <a:solidFill>
                  <a:srgbClr val="212121"/>
                </a:solidFill>
                <a:latin typeface="Times New Roman"/>
                <a:ea typeface="Times New Roman"/>
                <a:cs typeface="Times New Roman"/>
                <a:sym typeface="Times New Roman"/>
              </a:rPr>
              <a:t>Currently only MCQ type responses. </a:t>
            </a:r>
            <a:endParaRPr sz="2000">
              <a:solidFill>
                <a:srgbClr val="212121"/>
              </a:solidFill>
              <a:latin typeface="Times New Roman"/>
              <a:ea typeface="Times New Roman"/>
              <a:cs typeface="Times New Roman"/>
              <a:sym typeface="Times New Roman"/>
            </a:endParaRPr>
          </a:p>
          <a:p>
            <a:pPr indent="-355600" lvl="0" marL="457200" rtl="0" algn="l">
              <a:spcBef>
                <a:spcPts val="0"/>
              </a:spcBef>
              <a:spcAft>
                <a:spcPts val="0"/>
              </a:spcAft>
              <a:buClr>
                <a:srgbClr val="212121"/>
              </a:buClr>
              <a:buSzPts val="2000"/>
              <a:buFont typeface="Times New Roman"/>
              <a:buChar char="●"/>
            </a:pPr>
            <a:r>
              <a:rPr lang="en" sz="2000">
                <a:solidFill>
                  <a:srgbClr val="212121"/>
                </a:solidFill>
                <a:latin typeface="Times New Roman"/>
                <a:ea typeface="Times New Roman"/>
                <a:cs typeface="Times New Roman"/>
                <a:sym typeface="Times New Roman"/>
              </a:rPr>
              <a:t>Adding columns with descriptive text sentences the users will be able to express themselves more. </a:t>
            </a:r>
            <a:endParaRPr sz="2000">
              <a:solidFill>
                <a:srgbClr val="212121"/>
              </a:solidFill>
              <a:latin typeface="Times New Roman"/>
              <a:ea typeface="Times New Roman"/>
              <a:cs typeface="Times New Roman"/>
              <a:sym typeface="Times New Roman"/>
            </a:endParaRPr>
          </a:p>
          <a:p>
            <a:pPr indent="-355600" lvl="0" marL="457200" rtl="0" algn="l">
              <a:spcBef>
                <a:spcPts val="0"/>
              </a:spcBef>
              <a:spcAft>
                <a:spcPts val="0"/>
              </a:spcAft>
              <a:buClr>
                <a:srgbClr val="212121"/>
              </a:buClr>
              <a:buSzPts val="2000"/>
              <a:buFont typeface="Times New Roman"/>
              <a:buChar char="●"/>
            </a:pPr>
            <a:r>
              <a:rPr lang="en" sz="2000">
                <a:solidFill>
                  <a:srgbClr val="212121"/>
                </a:solidFill>
                <a:latin typeface="Times New Roman"/>
                <a:ea typeface="Times New Roman"/>
                <a:cs typeface="Times New Roman"/>
                <a:sym typeface="Times New Roman"/>
              </a:rPr>
              <a:t>Might be able to provide more clear results in terms of clustering as well as analysis of the clusters.</a:t>
            </a:r>
            <a:endParaRPr sz="2000">
              <a:solidFill>
                <a:srgbClr val="21212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19" name="Google Shape;619;p66"/>
          <p:cNvSpPr txBox="1"/>
          <p:nvPr>
            <p:ph idx="1" type="body"/>
          </p:nvPr>
        </p:nvSpPr>
        <p:spPr>
          <a:xfrm>
            <a:off x="1303800" y="1252150"/>
            <a:ext cx="7030500" cy="32055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Font typeface="Times New Roman"/>
              <a:buAutoNum type="arabicPeriod"/>
            </a:pPr>
            <a:r>
              <a:rPr lang="en" sz="20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Survey of Clustering Data Mining Techniques</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arabicPeriod"/>
            </a:pPr>
            <a:r>
              <a:rPr lang="en" sz="2000" u="sng">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Online Dating Recommendations: Matching Markets and Learning Preferences </a:t>
            </a:r>
            <a:endParaRPr sz="2000" u="sng">
              <a:solidFill>
                <a:schemeClr val="accent5"/>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arabicPeriod"/>
            </a:pPr>
            <a:r>
              <a:rPr lang="en" sz="2000" u="sng">
                <a:solidFill>
                  <a:schemeClr val="accent5"/>
                </a:solidFill>
                <a:latin typeface="Times New Roman"/>
                <a:ea typeface="Times New Roman"/>
                <a:cs typeface="Times New Roman"/>
                <a:sym typeface="Times New Roman"/>
                <a:hlinkClick r:id="rId5">
                  <a:extLst>
                    <a:ext uri="{A12FA001-AC4F-418D-AE19-62706E023703}">
                      <ahyp:hlinkClr val="tx"/>
                    </a:ext>
                  </a:extLst>
                </a:hlinkClick>
              </a:rPr>
              <a:t>https://towardsdatascience.com/hierarchical-clustering-in-python-using-dendrogram-and-cophenetic-correlation-8d41a08f7eab</a:t>
            </a:r>
            <a:endParaRPr sz="2000" u="sng">
              <a:solidFill>
                <a:schemeClr val="accent5"/>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arabicPeriod"/>
            </a:pPr>
            <a:r>
              <a:rPr lang="en" sz="2000" u="sng">
                <a:solidFill>
                  <a:schemeClr val="accent5"/>
                </a:solidFill>
                <a:latin typeface="Times New Roman"/>
                <a:ea typeface="Times New Roman"/>
                <a:cs typeface="Times New Roman"/>
                <a:sym typeface="Times New Roman"/>
                <a:hlinkClick r:id="rId6">
                  <a:extLst>
                    <a:ext uri="{A12FA001-AC4F-418D-AE19-62706E023703}">
                      <ahyp:hlinkClr val="tx"/>
                    </a:ext>
                  </a:extLst>
                </a:hlinkClick>
              </a:rPr>
              <a:t>https://towardsdatascience.com/machine-learning-clustering-dbscan-determine-the-optimal-value-for-epsilon-eps-python-example-3100091cfbc</a:t>
            </a:r>
            <a:endParaRPr sz="2000" u="sng">
              <a:solidFill>
                <a:schemeClr val="accent5"/>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arabicPeriod"/>
            </a:pPr>
            <a:r>
              <a:rPr lang="en" sz="2000" u="sng">
                <a:solidFill>
                  <a:schemeClr val="accent5"/>
                </a:solidFill>
                <a:latin typeface="Times New Roman"/>
                <a:ea typeface="Times New Roman"/>
                <a:cs typeface="Times New Roman"/>
                <a:sym typeface="Times New Roman"/>
                <a:hlinkClick r:id="rId7">
                  <a:extLst>
                    <a:ext uri="{A12FA001-AC4F-418D-AE19-62706E023703}">
                      <ahyp:hlinkClr val="tx"/>
                    </a:ext>
                  </a:extLst>
                </a:hlinkClick>
              </a:rPr>
              <a:t>https://iopscience.iop.org/article/10.1088/1755-1315/31/1/012012/pdf</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To recommend k similar  profiles to a user based on the personal information provided through the survey.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To cluster the users into various groups</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To apply knn on each cluster to find k nearest profiles for a user</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To apply knn on the whole dataset to find k nearest profiles for a user</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NOVELTY </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Clr>
                <a:srgbClr val="212121"/>
              </a:buClr>
              <a:buSzPts val="2000"/>
              <a:buFont typeface="Times New Roman"/>
              <a:buChar char="●"/>
            </a:pPr>
            <a:r>
              <a:rPr lang="en" sz="2000">
                <a:solidFill>
                  <a:srgbClr val="212121"/>
                </a:solidFill>
                <a:latin typeface="Times New Roman"/>
                <a:ea typeface="Times New Roman"/>
                <a:cs typeface="Times New Roman"/>
                <a:sym typeface="Times New Roman"/>
              </a:rPr>
              <a:t>Clustering the users reduces the size of the dataset passed into the knn algorithm. This in turn leads to reduced execution time while finding k nearest neighbours of the current node. </a:t>
            </a:r>
            <a:endParaRPr sz="2000">
              <a:solidFill>
                <a:srgbClr val="21212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12121"/>
              </a:buClr>
              <a:buSzPts val="2000"/>
              <a:buFont typeface="Times New Roman"/>
              <a:buChar char="●"/>
            </a:pPr>
            <a:r>
              <a:rPr lang="en" sz="2000">
                <a:solidFill>
                  <a:srgbClr val="212121"/>
                </a:solidFill>
                <a:latin typeface="Times New Roman"/>
                <a:ea typeface="Times New Roman"/>
                <a:cs typeface="Times New Roman"/>
                <a:sym typeface="Times New Roman"/>
              </a:rPr>
              <a:t>Clustering can also provide deeper insights into the users through clusters and related cluster analysis.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Generating dataset</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Analysing the data</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Preprocessing the data</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Applying clustering algorithms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Recommend top 5 similar profiles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