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60" r:id="rId4"/>
    <p:sldId id="258" r:id="rId5"/>
    <p:sldId id="259" r:id="rId6"/>
    <p:sldId id="261" r:id="rId7"/>
    <p:sldId id="262" r:id="rId8"/>
    <p:sldId id="263"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CFA7D5-D0E5-4DCF-B94E-ABD5C5F4A13A}"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F8679-4503-4328-A484-14AFBE40AD5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0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FA7D5-D0E5-4DCF-B94E-ABD5C5F4A13A}"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F8679-4503-4328-A484-14AFBE40AD5C}" type="slidenum">
              <a:rPr lang="en-US" smtClean="0"/>
              <a:t>‹#›</a:t>
            </a:fld>
            <a:endParaRPr lang="en-US"/>
          </a:p>
        </p:txBody>
      </p:sp>
    </p:spTree>
    <p:extLst>
      <p:ext uri="{BB962C8B-B14F-4D97-AF65-F5344CB8AC3E}">
        <p14:creationId xmlns:p14="http://schemas.microsoft.com/office/powerpoint/2010/main" val="2109434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FA7D5-D0E5-4DCF-B94E-ABD5C5F4A13A}"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F8679-4503-4328-A484-14AFBE40AD5C}" type="slidenum">
              <a:rPr lang="en-US" smtClean="0"/>
              <a:t>‹#›</a:t>
            </a:fld>
            <a:endParaRPr lang="en-US"/>
          </a:p>
        </p:txBody>
      </p:sp>
    </p:spTree>
    <p:extLst>
      <p:ext uri="{BB962C8B-B14F-4D97-AF65-F5344CB8AC3E}">
        <p14:creationId xmlns:p14="http://schemas.microsoft.com/office/powerpoint/2010/main" val="3330548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FA7D5-D0E5-4DCF-B94E-ABD5C5F4A13A}"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F8679-4503-4328-A484-14AFBE40AD5C}" type="slidenum">
              <a:rPr lang="en-US" smtClean="0"/>
              <a:t>‹#›</a:t>
            </a:fld>
            <a:endParaRPr lang="en-US"/>
          </a:p>
        </p:txBody>
      </p:sp>
    </p:spTree>
    <p:extLst>
      <p:ext uri="{BB962C8B-B14F-4D97-AF65-F5344CB8AC3E}">
        <p14:creationId xmlns:p14="http://schemas.microsoft.com/office/powerpoint/2010/main" val="690698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CFA7D5-D0E5-4DCF-B94E-ABD5C5F4A13A}"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F8679-4503-4328-A484-14AFBE40AD5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048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CFA7D5-D0E5-4DCF-B94E-ABD5C5F4A13A}" type="datetimeFigureOut">
              <a:rPr lang="en-US" smtClean="0"/>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3F8679-4503-4328-A484-14AFBE40AD5C}" type="slidenum">
              <a:rPr lang="en-US" smtClean="0"/>
              <a:t>‹#›</a:t>
            </a:fld>
            <a:endParaRPr lang="en-US"/>
          </a:p>
        </p:txBody>
      </p:sp>
    </p:spTree>
    <p:extLst>
      <p:ext uri="{BB962C8B-B14F-4D97-AF65-F5344CB8AC3E}">
        <p14:creationId xmlns:p14="http://schemas.microsoft.com/office/powerpoint/2010/main" val="3885609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CFA7D5-D0E5-4DCF-B94E-ABD5C5F4A13A}" type="datetimeFigureOut">
              <a:rPr lang="en-US" smtClean="0"/>
              <a:t>12/20/2023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3F8679-4503-4328-A484-14AFBE40AD5C}" type="slidenum">
              <a:rPr lang="en-US" smtClean="0"/>
              <a:t>‹#›</a:t>
            </a:fld>
            <a:endParaRPr lang="en-US"/>
          </a:p>
        </p:txBody>
      </p:sp>
    </p:spTree>
    <p:extLst>
      <p:ext uri="{BB962C8B-B14F-4D97-AF65-F5344CB8AC3E}">
        <p14:creationId xmlns:p14="http://schemas.microsoft.com/office/powerpoint/2010/main" val="3604688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CFA7D5-D0E5-4DCF-B94E-ABD5C5F4A13A}" type="datetimeFigureOut">
              <a:rPr lang="en-US" smtClean="0"/>
              <a:t>12/20/2023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3F8679-4503-4328-A484-14AFBE40AD5C}" type="slidenum">
              <a:rPr lang="en-US" smtClean="0"/>
              <a:t>‹#›</a:t>
            </a:fld>
            <a:endParaRPr lang="en-US"/>
          </a:p>
        </p:txBody>
      </p:sp>
    </p:spTree>
    <p:extLst>
      <p:ext uri="{BB962C8B-B14F-4D97-AF65-F5344CB8AC3E}">
        <p14:creationId xmlns:p14="http://schemas.microsoft.com/office/powerpoint/2010/main" val="2367636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5CFA7D5-D0E5-4DCF-B94E-ABD5C5F4A13A}" type="datetimeFigureOut">
              <a:rPr lang="en-US" smtClean="0"/>
              <a:t>12/20/2023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93F8679-4503-4328-A484-14AFBE40AD5C}" type="slidenum">
              <a:rPr lang="en-US" smtClean="0"/>
              <a:t>‹#›</a:t>
            </a:fld>
            <a:endParaRPr lang="en-US"/>
          </a:p>
        </p:txBody>
      </p:sp>
    </p:spTree>
    <p:extLst>
      <p:ext uri="{BB962C8B-B14F-4D97-AF65-F5344CB8AC3E}">
        <p14:creationId xmlns:p14="http://schemas.microsoft.com/office/powerpoint/2010/main" val="3932885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5CFA7D5-D0E5-4DCF-B94E-ABD5C5F4A13A}" type="datetimeFigureOut">
              <a:rPr lang="en-US" smtClean="0"/>
              <a:t>12/20/2023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93F8679-4503-4328-A484-14AFBE40AD5C}" type="slidenum">
              <a:rPr lang="en-US" smtClean="0"/>
              <a:t>‹#›</a:t>
            </a:fld>
            <a:endParaRPr lang="en-US"/>
          </a:p>
        </p:txBody>
      </p:sp>
    </p:spTree>
    <p:extLst>
      <p:ext uri="{BB962C8B-B14F-4D97-AF65-F5344CB8AC3E}">
        <p14:creationId xmlns:p14="http://schemas.microsoft.com/office/powerpoint/2010/main" val="1642086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CFA7D5-D0E5-4DCF-B94E-ABD5C5F4A13A}" type="datetimeFigureOut">
              <a:rPr lang="en-US" smtClean="0"/>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3F8679-4503-4328-A484-14AFBE40AD5C}" type="slidenum">
              <a:rPr lang="en-US" smtClean="0"/>
              <a:t>‹#›</a:t>
            </a:fld>
            <a:endParaRPr lang="en-US"/>
          </a:p>
        </p:txBody>
      </p:sp>
    </p:spTree>
    <p:extLst>
      <p:ext uri="{BB962C8B-B14F-4D97-AF65-F5344CB8AC3E}">
        <p14:creationId xmlns:p14="http://schemas.microsoft.com/office/powerpoint/2010/main" val="2215902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5CFA7D5-D0E5-4DCF-B94E-ABD5C5F4A13A}" type="datetimeFigureOut">
              <a:rPr lang="en-US" smtClean="0"/>
              <a:t>12/20/2023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93F8679-4503-4328-A484-14AFBE40AD5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415290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0894C-1176-CD51-1CEE-502B8D0F64FB}"/>
              </a:ext>
            </a:extLst>
          </p:cNvPr>
          <p:cNvSpPr>
            <a:spLocks noGrp="1"/>
          </p:cNvSpPr>
          <p:nvPr>
            <p:ph type="ctrTitle"/>
          </p:nvPr>
        </p:nvSpPr>
        <p:spPr>
          <a:xfrm>
            <a:off x="1097280" y="758952"/>
            <a:ext cx="10058400" cy="2934507"/>
          </a:xfrm>
        </p:spPr>
        <p:txBody>
          <a:bodyPr/>
          <a:lstStyle/>
          <a:p>
            <a:pPr algn="ctr"/>
            <a:r>
              <a:rPr lang="en-US" sz="4400" b="1" dirty="0">
                <a:latin typeface="Times New Roman" panose="02020603050405020304" pitchFamily="18" charset="0"/>
                <a:cs typeface="Times New Roman" panose="02020603050405020304" pitchFamily="18" charset="0"/>
              </a:rPr>
              <a:t>LOGISTIC REGRESSION</a:t>
            </a:r>
            <a:br>
              <a:rPr lang="en-US" dirty="0"/>
            </a:br>
            <a:endParaRPr lang="en-US" dirty="0"/>
          </a:p>
        </p:txBody>
      </p:sp>
      <p:sp>
        <p:nvSpPr>
          <p:cNvPr id="3" name="Subtitle 2">
            <a:extLst>
              <a:ext uri="{FF2B5EF4-FFF2-40B4-BE49-F238E27FC236}">
                <a16:creationId xmlns:a16="http://schemas.microsoft.com/office/drawing/2014/main" id="{983FBEBC-A3D8-DCC9-04A3-E3404D701EA9}"/>
              </a:ext>
            </a:extLst>
          </p:cNvPr>
          <p:cNvSpPr>
            <a:spLocks noGrp="1"/>
          </p:cNvSpPr>
          <p:nvPr>
            <p:ph type="subTitle" idx="1"/>
          </p:nvPr>
        </p:nvSpPr>
        <p:spPr/>
        <p:txBody>
          <a:bodyPr>
            <a:normAutofit/>
          </a:bodyPr>
          <a:lstStyle/>
          <a:p>
            <a:r>
              <a:rPr lang="en-US" sz="1800" b="1" dirty="0">
                <a:solidFill>
                  <a:schemeClr val="tx1"/>
                </a:solidFill>
                <a:latin typeface="+mn-lt"/>
              </a:rPr>
              <a:t>- </a:t>
            </a:r>
            <a:r>
              <a:rPr lang="en-US" sz="1600" dirty="0">
                <a:solidFill>
                  <a:schemeClr val="tx1"/>
                </a:solidFill>
                <a:latin typeface="Times New Roman" panose="02020603050405020304" pitchFamily="18" charset="0"/>
                <a:cs typeface="Times New Roman" panose="02020603050405020304" pitchFamily="18" charset="0"/>
              </a:rPr>
              <a:t>By </a:t>
            </a:r>
            <a:r>
              <a:rPr lang="en-US" sz="1600" dirty="0" err="1">
                <a:solidFill>
                  <a:schemeClr val="tx1"/>
                </a:solidFill>
                <a:latin typeface="Times New Roman" panose="02020603050405020304" pitchFamily="18" charset="0"/>
                <a:cs typeface="Times New Roman" panose="02020603050405020304" pitchFamily="18" charset="0"/>
              </a:rPr>
              <a:t>srihitha</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reddy</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muthyala</a:t>
            </a:r>
            <a:endParaRPr 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5992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E4223-674F-7FF9-FC2A-789D9F8C7CE6}"/>
              </a:ext>
            </a:extLst>
          </p:cNvPr>
          <p:cNvSpPr>
            <a:spLocks noGrp="1"/>
          </p:cNvSpPr>
          <p:nvPr>
            <p:ph type="title"/>
          </p:nvPr>
        </p:nvSpPr>
        <p:spPr/>
        <p:txBody>
          <a:bodyPr/>
          <a:lstStyle/>
          <a:p>
            <a:r>
              <a:rPr lang="en-US" dirty="0"/>
              <a:t> </a:t>
            </a:r>
            <a:r>
              <a:rPr lang="en-US" sz="4000" b="1" dirty="0">
                <a:latin typeface="Times New Roman" panose="02020603050405020304" pitchFamily="18" charset="0"/>
                <a:cs typeface="Times New Roman" panose="02020603050405020304" pitchFamily="18" charset="0"/>
              </a:rPr>
              <a:t>Introduction to Logistic Regression</a:t>
            </a:r>
          </a:p>
        </p:txBody>
      </p:sp>
      <p:sp>
        <p:nvSpPr>
          <p:cNvPr id="3" name="Content Placeholder 2">
            <a:extLst>
              <a:ext uri="{FF2B5EF4-FFF2-40B4-BE49-F238E27FC236}">
                <a16:creationId xmlns:a16="http://schemas.microsoft.com/office/drawing/2014/main" id="{8B453848-7266-FD53-852B-13D4A48B667E}"/>
              </a:ext>
            </a:extLst>
          </p:cNvPr>
          <p:cNvSpPr>
            <a:spLocks noGrp="1"/>
          </p:cNvSpPr>
          <p:nvPr>
            <p:ph idx="1"/>
          </p:nvPr>
        </p:nvSpPr>
        <p:spPr/>
        <p:txBody>
          <a:bodyPr>
            <a:normAutofit/>
          </a:bodyPr>
          <a:lstStyle/>
          <a:p>
            <a:pPr marL="0" indent="0">
              <a:buNone/>
            </a:pPr>
            <a:endParaRPr lang="en-US" dirty="0"/>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 When there are just two options available, such as in a yes/no or pass/fail scenario, logistic regression is a statistical technique used to predict the outcome.</a:t>
            </a:r>
          </a:p>
          <a:p>
            <a:pPr marL="0" indent="0" algn="l">
              <a:buNone/>
            </a:pPr>
            <a:endParaRPr lang="en-US"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 Logistic regression is meant to predict probabilities; standard linear regression is meant to predict   any number</a:t>
            </a:r>
            <a:r>
              <a:rPr lang="en-US" b="0" i="0" dirty="0">
                <a:effectLst/>
                <a:latin typeface="-apple-system"/>
              </a:rPr>
              <a:t>.</a:t>
            </a:r>
          </a:p>
        </p:txBody>
      </p:sp>
    </p:spTree>
    <p:extLst>
      <p:ext uri="{BB962C8B-B14F-4D97-AF65-F5344CB8AC3E}">
        <p14:creationId xmlns:p14="http://schemas.microsoft.com/office/powerpoint/2010/main" val="4114768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B7801-AFC9-E992-6099-66450FA93D6D}"/>
              </a:ext>
            </a:extLst>
          </p:cNvPr>
          <p:cNvSpPr>
            <a:spLocks noGrp="1"/>
          </p:cNvSpPr>
          <p:nvPr>
            <p:ph type="title"/>
          </p:nvPr>
        </p:nvSpPr>
        <p:spPr>
          <a:xfrm>
            <a:off x="838200" y="555812"/>
            <a:ext cx="10515600" cy="1685364"/>
          </a:xfrm>
        </p:spPr>
        <p:txBody>
          <a:bodyPr>
            <a:normAutofit/>
          </a:bodyPr>
          <a:lstStyle/>
          <a:p>
            <a:r>
              <a:rPr lang="en-US" sz="4000" b="1" dirty="0">
                <a:latin typeface="Times New Roman" panose="02020603050405020304" pitchFamily="18" charset="0"/>
                <a:cs typeface="Times New Roman" panose="02020603050405020304" pitchFamily="18" charset="0"/>
              </a:rPr>
              <a:t> Understanding Logistic Regression</a:t>
            </a:r>
            <a:br>
              <a:rPr lang="en-US" sz="4000" b="1"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FE0BF7F-4DBE-E33B-383A-D9D527E0A4B0}"/>
              </a:ext>
            </a:extLst>
          </p:cNvPr>
          <p:cNvSpPr>
            <a:spLocks noGrp="1"/>
          </p:cNvSpPr>
          <p:nvPr>
            <p:ph idx="1"/>
          </p:nvPr>
        </p:nvSpPr>
        <p:spPr>
          <a:xfrm>
            <a:off x="838200" y="2151529"/>
            <a:ext cx="10515600" cy="4410636"/>
          </a:xfrm>
        </p:spPr>
        <p:txBody>
          <a:bodyPr>
            <a:noAutofit/>
          </a:bodyPr>
          <a:lstStyle/>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 more specific form of linear regression, known as logistic regression, is more appropriate in scenarios involving categories, particularly in which there are only two possible outcomes.</a:t>
            </a:r>
          </a:p>
          <a:p>
            <a:pPr marL="0" indent="0" algn="l">
              <a:buNone/>
            </a:pPr>
            <a:endParaRPr lang="en-US" sz="2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Simply put, it assists us in responding to inquiries with binary responses, such as "Will a student pass the exam?" and "</a:t>
            </a:r>
            <a:r>
              <a:rPr lang="en-US" b="0" i="0" dirty="0">
                <a:effectLst/>
                <a:latin typeface="Times New Roman" panose="02020603050405020304" pitchFamily="18" charset="0"/>
                <a:cs typeface="Times New Roman" panose="02020603050405020304" pitchFamily="18" charset="0"/>
              </a:rPr>
              <a:t>Will</a:t>
            </a:r>
            <a:r>
              <a:rPr lang="en-US" sz="2400" b="0" i="0" dirty="0">
                <a:effectLst/>
                <a:latin typeface="Times New Roman" panose="02020603050405020304" pitchFamily="18" charset="0"/>
                <a:cs typeface="Times New Roman" panose="02020603050405020304" pitchFamily="18" charset="0"/>
              </a:rPr>
              <a:t> a customer buy a product?"</a:t>
            </a:r>
          </a:p>
        </p:txBody>
      </p:sp>
    </p:spTree>
    <p:extLst>
      <p:ext uri="{BB962C8B-B14F-4D97-AF65-F5344CB8AC3E}">
        <p14:creationId xmlns:p14="http://schemas.microsoft.com/office/powerpoint/2010/main" val="2373525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789E4-DCE0-7BB4-629F-2737DF8DFC31}"/>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Why Logistic Regression?</a:t>
            </a:r>
          </a:p>
        </p:txBody>
      </p:sp>
      <p:sp>
        <p:nvSpPr>
          <p:cNvPr id="3" name="Content Placeholder 2">
            <a:extLst>
              <a:ext uri="{FF2B5EF4-FFF2-40B4-BE49-F238E27FC236}">
                <a16:creationId xmlns:a16="http://schemas.microsoft.com/office/drawing/2014/main" id="{873D6489-DB37-490A-4347-3BF5050ECFA8}"/>
              </a:ext>
            </a:extLst>
          </p:cNvPr>
          <p:cNvSpPr>
            <a:spLocks noGrp="1"/>
          </p:cNvSpPr>
          <p:nvPr>
            <p:ph idx="1"/>
          </p:nvPr>
        </p:nvSpPr>
        <p:spPr/>
        <p:txBody>
          <a:bodyPr>
            <a:normAutofit/>
          </a:bodyPr>
          <a:lstStyle/>
          <a:p>
            <a:pPr algn="l">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When analyzing outcomes that can only be classified as either win or lose, or as success or failure, logistic regression is our first choice.</a:t>
            </a:r>
          </a:p>
          <a:p>
            <a:pPr marL="0" indent="0" algn="l">
              <a:buNone/>
            </a:pPr>
            <a:endParaRPr lang="en-US"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Unlike certain other techniques, logistic regression maintains our predictions precisely within the range of 0 and 1, making them ideal for probability forecasts.</a:t>
            </a:r>
          </a:p>
          <a:p>
            <a:pPr marL="0" indent="0" algn="l">
              <a:buNone/>
            </a:pPr>
            <a:endParaRPr lang="en-US"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It works incredibly well at estimating the likelihood of an event. We receive a probability score rather than a definitive yes or no.</a:t>
            </a:r>
          </a:p>
          <a:p>
            <a:pPr marL="0" indent="0">
              <a:buNone/>
            </a:pPr>
            <a:br>
              <a:rPr lang="en-US" sz="2400" b="0" i="0" dirty="0">
                <a:effectLst/>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2354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4D460-231E-246D-C02B-F9C0311A1586}"/>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Logistic Regression vs Other Methods</a:t>
            </a:r>
            <a:br>
              <a:rPr lang="en-US" sz="4000" b="1"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6671FA-E2B0-B334-0FBD-D2D33CFB4EC5}"/>
              </a:ext>
            </a:extLst>
          </p:cNvPr>
          <p:cNvSpPr>
            <a:spLocks noGrp="1"/>
          </p:cNvSpPr>
          <p:nvPr>
            <p:ph sz="half" idx="1"/>
          </p:nvPr>
        </p:nvSpPr>
        <p:spPr/>
        <p:txBody>
          <a:bodyPr>
            <a:normAutofit lnSpcReduction="10000"/>
          </a:bodyPr>
          <a:lstStyle/>
          <a:p>
            <a:pPr>
              <a:buFont typeface="Arial" panose="020B0604020202020204" pitchFamily="34" charset="0"/>
              <a:buChar char="•"/>
            </a:pPr>
            <a:r>
              <a:rPr lang="en-US" sz="2200" dirty="0">
                <a:effectLst/>
                <a:latin typeface="Times New Roman" panose="02020603050405020304" pitchFamily="18" charset="0"/>
                <a:cs typeface="Times New Roman" panose="02020603050405020304" pitchFamily="18" charset="0"/>
              </a:rPr>
              <a:t>Here, its cousin linear regression performs poorly. It has the ability to provide us with strange predictions outside of the 0–1 range, which defies probability logic.</a:t>
            </a:r>
          </a:p>
          <a:p>
            <a:pPr marL="0" indent="0">
              <a:buNone/>
            </a:pPr>
            <a:endParaRPr lang="en-US" sz="2200" dirty="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dirty="0">
                <a:effectLst/>
                <a:latin typeface="Times New Roman" panose="02020603050405020304" pitchFamily="18" charset="0"/>
                <a:cs typeface="Times New Roman" panose="02020603050405020304" pitchFamily="18" charset="0"/>
              </a:rPr>
              <a:t>Consider logistic regression to be the older, wiser sibling. It keeps things reasonable and ideal for probabilities by using a sigmoid function to map our predictions to a smooth curve.</a:t>
            </a:r>
          </a:p>
          <a:p>
            <a:pPr marL="0" indent="0">
              <a:buNone/>
            </a:pPr>
            <a:br>
              <a:rPr lang="en-US" sz="2400" b="0" i="0" dirty="0">
                <a:effectLst/>
              </a:rPr>
            </a:br>
            <a:endParaRPr lang="en-US" sz="2400" dirty="0"/>
          </a:p>
        </p:txBody>
      </p:sp>
      <p:sp>
        <p:nvSpPr>
          <p:cNvPr id="7" name="Content Placeholder 6">
            <a:extLst>
              <a:ext uri="{FF2B5EF4-FFF2-40B4-BE49-F238E27FC236}">
                <a16:creationId xmlns:a16="http://schemas.microsoft.com/office/drawing/2014/main" id="{FFA3BAB0-3BE5-6E8B-228E-3301949BF3A2}"/>
              </a:ext>
            </a:extLst>
          </p:cNvPr>
          <p:cNvSpPr>
            <a:spLocks noGrp="1"/>
          </p:cNvSpPr>
          <p:nvPr>
            <p:ph sz="half" idx="2"/>
          </p:nvPr>
        </p:nvSpPr>
        <p:spPr/>
        <p:txBody>
          <a:bodyPr>
            <a:normAutofit lnSpcReduction="10000"/>
          </a:bodyPr>
          <a:lstStyle/>
          <a:p>
            <a:endParaRPr lang="en-US"/>
          </a:p>
        </p:txBody>
      </p:sp>
      <p:pic>
        <p:nvPicPr>
          <p:cNvPr id="5" name="Picture 4">
            <a:extLst>
              <a:ext uri="{FF2B5EF4-FFF2-40B4-BE49-F238E27FC236}">
                <a16:creationId xmlns:a16="http://schemas.microsoft.com/office/drawing/2014/main" id="{534F49E3-D8D9-026F-28A1-0F9784E147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737360"/>
            <a:ext cx="6096000" cy="4627314"/>
          </a:xfrm>
          <a:prstGeom prst="rect">
            <a:avLst/>
          </a:prstGeom>
        </p:spPr>
      </p:pic>
    </p:spTree>
    <p:extLst>
      <p:ext uri="{BB962C8B-B14F-4D97-AF65-F5344CB8AC3E}">
        <p14:creationId xmlns:p14="http://schemas.microsoft.com/office/powerpoint/2010/main" val="204353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A6607-73BB-12D1-D2E6-31F2D132723A}"/>
              </a:ext>
            </a:extLst>
          </p:cNvPr>
          <p:cNvSpPr>
            <a:spLocks noGrp="1"/>
          </p:cNvSpPr>
          <p:nvPr>
            <p:ph type="title"/>
          </p:nvPr>
        </p:nvSpPr>
        <p:spPr>
          <a:xfrm>
            <a:off x="1097280" y="681317"/>
            <a:ext cx="10058400" cy="1461247"/>
          </a:xfrm>
        </p:spPr>
        <p:txBody>
          <a:bodyPr>
            <a:normAutofit/>
          </a:bodyPr>
          <a:lstStyle/>
          <a:p>
            <a:r>
              <a:rPr lang="en-US" sz="4000" b="1" dirty="0">
                <a:latin typeface="Times New Roman" panose="02020603050405020304" pitchFamily="18" charset="0"/>
                <a:cs typeface="Times New Roman" panose="02020603050405020304" pitchFamily="18" charset="0"/>
              </a:rPr>
              <a:t>Components of Logistic Regression</a:t>
            </a:r>
            <a:br>
              <a:rPr lang="en-US" sz="4000" b="1"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14E8288-0C7C-A252-62A0-DB9CD3404605}"/>
              </a:ext>
            </a:extLst>
          </p:cNvPr>
          <p:cNvSpPr>
            <a:spLocks noGrp="1"/>
          </p:cNvSpPr>
          <p:nvPr>
            <p:ph idx="1"/>
          </p:nvPr>
        </p:nvSpPr>
        <p:spPr/>
        <p:txBody>
          <a:bodyPr>
            <a:normAutofit/>
          </a:bodyPr>
          <a:lstStyle/>
          <a:p>
            <a:pPr marL="0" indent="0">
              <a:lnSpc>
                <a:spcPct val="200000"/>
              </a:lnSpc>
              <a:buNone/>
            </a:pPr>
            <a:r>
              <a:rPr lang="en-US" sz="2400" dirty="0"/>
              <a:t>- </a:t>
            </a:r>
            <a:r>
              <a:rPr lang="en-US" dirty="0">
                <a:latin typeface="Times New Roman" panose="02020603050405020304" pitchFamily="18" charset="0"/>
                <a:cs typeface="Times New Roman" panose="02020603050405020304" pitchFamily="18" charset="0"/>
              </a:rPr>
              <a:t>Dependent Variable</a:t>
            </a:r>
          </a:p>
          <a:p>
            <a:pPr marL="0" indent="0">
              <a:lnSpc>
                <a:spcPct val="200000"/>
              </a:lnSpc>
              <a:buNone/>
            </a:pPr>
            <a:r>
              <a:rPr lang="en-US" dirty="0">
                <a:latin typeface="Times New Roman" panose="02020603050405020304" pitchFamily="18" charset="0"/>
                <a:cs typeface="Times New Roman" panose="02020603050405020304" pitchFamily="18" charset="0"/>
              </a:rPr>
              <a:t>- Independent Variable</a:t>
            </a:r>
          </a:p>
          <a:p>
            <a:pPr marL="0" indent="0">
              <a:lnSpc>
                <a:spcPct val="200000"/>
              </a:lnSpc>
              <a:buNone/>
            </a:pPr>
            <a:r>
              <a:rPr lang="en-US" dirty="0">
                <a:latin typeface="Times New Roman" panose="02020603050405020304" pitchFamily="18" charset="0"/>
                <a:cs typeface="Times New Roman" panose="02020603050405020304" pitchFamily="18" charset="0"/>
              </a:rPr>
              <a:t>- Logistic Function</a:t>
            </a:r>
          </a:p>
        </p:txBody>
      </p:sp>
      <p:pic>
        <p:nvPicPr>
          <p:cNvPr id="5" name="Picture 4">
            <a:extLst>
              <a:ext uri="{FF2B5EF4-FFF2-40B4-BE49-F238E27FC236}">
                <a16:creationId xmlns:a16="http://schemas.microsoft.com/office/drawing/2014/main" id="{73B537F1-B9FB-3ADD-EE55-D4537183D8DB}"/>
              </a:ext>
            </a:extLst>
          </p:cNvPr>
          <p:cNvPicPr>
            <a:picLocks noChangeAspect="1"/>
          </p:cNvPicPr>
          <p:nvPr/>
        </p:nvPicPr>
        <p:blipFill rotWithShape="1">
          <a:blip r:embed="rId2">
            <a:extLst>
              <a:ext uri="{28A0092B-C50C-407E-A947-70E740481C1C}">
                <a14:useLocalDpi xmlns:a14="http://schemas.microsoft.com/office/drawing/2010/main" val="0"/>
              </a:ext>
            </a:extLst>
          </a:blip>
          <a:srcRect t="13645"/>
          <a:stretch/>
        </p:blipFill>
        <p:spPr>
          <a:xfrm>
            <a:off x="5970772" y="1900518"/>
            <a:ext cx="5459227" cy="3971363"/>
          </a:xfrm>
          <a:prstGeom prst="rect">
            <a:avLst/>
          </a:prstGeom>
        </p:spPr>
      </p:pic>
    </p:spTree>
    <p:extLst>
      <p:ext uri="{BB962C8B-B14F-4D97-AF65-F5344CB8AC3E}">
        <p14:creationId xmlns:p14="http://schemas.microsoft.com/office/powerpoint/2010/main" val="2336663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68775-E94B-66BB-AC32-6F612EF2D04B}"/>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Logistic Regression Equation</a:t>
            </a:r>
          </a:p>
        </p:txBody>
      </p:sp>
      <p:sp>
        <p:nvSpPr>
          <p:cNvPr id="3" name="Content Placeholder 2">
            <a:extLst>
              <a:ext uri="{FF2B5EF4-FFF2-40B4-BE49-F238E27FC236}">
                <a16:creationId xmlns:a16="http://schemas.microsoft.com/office/drawing/2014/main" id="{5336DCE8-48DC-A038-45D6-284EF5CB9AF5}"/>
              </a:ext>
            </a:extLst>
          </p:cNvPr>
          <p:cNvSpPr>
            <a:spLocks noGrp="1"/>
          </p:cNvSpPr>
          <p:nvPr>
            <p:ph idx="1"/>
          </p:nvPr>
        </p:nvSpPr>
        <p:spPr>
          <a:xfrm>
            <a:off x="1127760" y="1854698"/>
            <a:ext cx="10058400" cy="4023360"/>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Equation:</a:t>
            </a:r>
          </a:p>
          <a:p>
            <a:pPr marL="0" indent="0">
              <a:buNone/>
            </a:pPr>
            <a:r>
              <a:rPr lang="es-ES" i="1" dirty="0">
                <a:effectLst/>
                <a:latin typeface="Times New Roman" panose="02020603050405020304" pitchFamily="18" charset="0"/>
                <a:cs typeface="Times New Roman" panose="02020603050405020304" pitchFamily="18" charset="0"/>
              </a:rPr>
              <a:t>P</a:t>
            </a:r>
            <a:r>
              <a:rPr lang="es-ES" dirty="0">
                <a:effectLst/>
                <a:latin typeface="Times New Roman" panose="02020603050405020304" pitchFamily="18" charset="0"/>
                <a:cs typeface="Times New Roman" panose="02020603050405020304" pitchFamily="18" charset="0"/>
              </a:rPr>
              <a:t>(</a:t>
            </a:r>
            <a:r>
              <a:rPr lang="es-ES" i="1" dirty="0">
                <a:effectLst/>
                <a:latin typeface="Times New Roman" panose="02020603050405020304" pitchFamily="18" charset="0"/>
                <a:cs typeface="Times New Roman" panose="02020603050405020304" pitchFamily="18" charset="0"/>
              </a:rPr>
              <a:t>Y</a:t>
            </a:r>
            <a:r>
              <a:rPr lang="es-ES" dirty="0">
                <a:effectLst/>
                <a:latin typeface="Times New Roman" panose="02020603050405020304" pitchFamily="18" charset="0"/>
                <a:cs typeface="Times New Roman" panose="02020603050405020304" pitchFamily="18" charset="0"/>
              </a:rPr>
              <a:t>=1)=1/{</a:t>
            </a:r>
            <a:r>
              <a:rPr lang="es-ES" b="0" i="0" dirty="0">
                <a:effectLst/>
                <a:latin typeface="Times New Roman" panose="02020603050405020304" pitchFamily="18" charset="0"/>
                <a:cs typeface="Times New Roman" panose="02020603050405020304" pitchFamily="18" charset="0"/>
              </a:rPr>
              <a:t>1+</a:t>
            </a:r>
            <a:r>
              <a:rPr lang="es-ES" b="0" i="1" dirty="0">
                <a:effectLst/>
                <a:latin typeface="Times New Roman" panose="02020603050405020304" pitchFamily="18" charset="0"/>
                <a:cs typeface="Times New Roman" panose="02020603050405020304" pitchFamily="18" charset="0"/>
              </a:rPr>
              <a:t>e</a:t>
            </a:r>
            <a:r>
              <a:rPr lang="es-ES" b="0" i="0" dirty="0">
                <a:effectLst/>
                <a:latin typeface="Times New Roman" panose="02020603050405020304" pitchFamily="18" charset="0"/>
                <a:cs typeface="Times New Roman" panose="02020603050405020304" pitchFamily="18" charset="0"/>
              </a:rPr>
              <a:t>−(</a:t>
            </a:r>
            <a:r>
              <a:rPr lang="es-ES" b="0" i="1" dirty="0">
                <a:effectLst/>
                <a:latin typeface="Times New Roman" panose="02020603050405020304" pitchFamily="18" charset="0"/>
                <a:cs typeface="Times New Roman" panose="02020603050405020304" pitchFamily="18" charset="0"/>
              </a:rPr>
              <a:t>b</a:t>
            </a:r>
            <a:r>
              <a:rPr lang="es-ES" b="0" i="0" dirty="0">
                <a:effectLst/>
                <a:latin typeface="Times New Roman" panose="02020603050405020304" pitchFamily="18" charset="0"/>
                <a:cs typeface="Times New Roman" panose="02020603050405020304" pitchFamily="18" charset="0"/>
              </a:rPr>
              <a:t>0​+</a:t>
            </a:r>
            <a:r>
              <a:rPr lang="es-ES" b="0" i="1" dirty="0">
                <a:effectLst/>
                <a:latin typeface="Times New Roman" panose="02020603050405020304" pitchFamily="18" charset="0"/>
                <a:cs typeface="Times New Roman" panose="02020603050405020304" pitchFamily="18" charset="0"/>
              </a:rPr>
              <a:t>b</a:t>
            </a:r>
            <a:r>
              <a:rPr lang="es-ES" b="0" i="0" dirty="0">
                <a:effectLst/>
                <a:latin typeface="Times New Roman" panose="02020603050405020304" pitchFamily="18" charset="0"/>
                <a:cs typeface="Times New Roman" panose="02020603050405020304" pitchFamily="18" charset="0"/>
              </a:rPr>
              <a:t>1​</a:t>
            </a:r>
            <a:r>
              <a:rPr lang="es-ES" b="0" i="1" dirty="0">
                <a:effectLst/>
                <a:latin typeface="Times New Roman" panose="02020603050405020304" pitchFamily="18" charset="0"/>
                <a:cs typeface="Times New Roman" panose="02020603050405020304" pitchFamily="18" charset="0"/>
              </a:rPr>
              <a:t>X</a:t>
            </a:r>
            <a:r>
              <a:rPr lang="es-ES" b="0" i="0" dirty="0">
                <a:effectLst/>
                <a:latin typeface="Times New Roman" panose="02020603050405020304" pitchFamily="18" charset="0"/>
                <a:cs typeface="Times New Roman" panose="02020603050405020304" pitchFamily="18" charset="0"/>
              </a:rPr>
              <a:t>1​+</a:t>
            </a:r>
            <a:r>
              <a:rPr lang="es-ES" b="0" i="1" dirty="0">
                <a:effectLst/>
                <a:latin typeface="Times New Roman" panose="02020603050405020304" pitchFamily="18" charset="0"/>
                <a:cs typeface="Times New Roman" panose="02020603050405020304" pitchFamily="18" charset="0"/>
              </a:rPr>
              <a:t>b</a:t>
            </a:r>
            <a:r>
              <a:rPr lang="es-ES" b="0" i="0" dirty="0">
                <a:effectLst/>
                <a:latin typeface="Times New Roman" panose="02020603050405020304" pitchFamily="18" charset="0"/>
                <a:cs typeface="Times New Roman" panose="02020603050405020304" pitchFamily="18" charset="0"/>
              </a:rPr>
              <a:t>2​</a:t>
            </a:r>
            <a:r>
              <a:rPr lang="es-ES" b="0" i="1" dirty="0">
                <a:effectLst/>
                <a:latin typeface="Times New Roman" panose="02020603050405020304" pitchFamily="18" charset="0"/>
                <a:cs typeface="Times New Roman" panose="02020603050405020304" pitchFamily="18" charset="0"/>
              </a:rPr>
              <a:t>X</a:t>
            </a:r>
            <a:r>
              <a:rPr lang="es-ES" b="0" i="0" dirty="0">
                <a:effectLst/>
                <a:latin typeface="Times New Roman" panose="02020603050405020304" pitchFamily="18" charset="0"/>
                <a:cs typeface="Times New Roman" panose="02020603050405020304" pitchFamily="18" charset="0"/>
              </a:rPr>
              <a:t>2​+...+</a:t>
            </a:r>
            <a:r>
              <a:rPr lang="es-ES" b="0" i="1" dirty="0" err="1">
                <a:effectLst/>
                <a:latin typeface="Times New Roman" panose="02020603050405020304" pitchFamily="18" charset="0"/>
                <a:cs typeface="Times New Roman" panose="02020603050405020304" pitchFamily="18" charset="0"/>
              </a:rPr>
              <a:t>bn</a:t>
            </a:r>
            <a:r>
              <a:rPr lang="es-ES" b="0" i="0" dirty="0">
                <a:effectLst/>
                <a:latin typeface="Times New Roman" panose="02020603050405020304" pitchFamily="18" charset="0"/>
                <a:cs typeface="Times New Roman" panose="02020603050405020304" pitchFamily="18" charset="0"/>
              </a:rPr>
              <a:t>​</a:t>
            </a:r>
            <a:r>
              <a:rPr lang="es-ES" b="0" i="1" dirty="0" err="1">
                <a:effectLst/>
                <a:latin typeface="Times New Roman" panose="02020603050405020304" pitchFamily="18" charset="0"/>
                <a:cs typeface="Times New Roman" panose="02020603050405020304" pitchFamily="18" charset="0"/>
              </a:rPr>
              <a:t>Xn</a:t>
            </a:r>
            <a:r>
              <a:rPr lang="es-ES" b="0" i="0" dirty="0">
                <a:effectLst/>
                <a:latin typeface="Times New Roman" panose="02020603050405020304" pitchFamily="18" charset="0"/>
                <a:cs typeface="Times New Roman" panose="02020603050405020304" pitchFamily="18" charset="0"/>
              </a:rPr>
              <a:t>​)}​</a:t>
            </a:r>
            <a:br>
              <a:rPr lang="es-ES" b="0" i="0" dirty="0">
                <a:solidFill>
                  <a:srgbClr val="D1D5DB"/>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 P(Y=1): Probability of the outcome being 1 (success).</a:t>
            </a:r>
          </a:p>
          <a:p>
            <a:pPr marL="0" indent="0">
              <a:buNone/>
            </a:pPr>
            <a:r>
              <a:rPr lang="en-US" dirty="0">
                <a:latin typeface="Times New Roman" panose="02020603050405020304" pitchFamily="18" charset="0"/>
                <a:cs typeface="Times New Roman" panose="02020603050405020304" pitchFamily="18" charset="0"/>
              </a:rPr>
              <a:t>  - e: The mathematical constant (approximately 2.71828).</a:t>
            </a:r>
          </a:p>
          <a:p>
            <a:pPr marL="0" indent="0">
              <a:buNone/>
            </a:pPr>
            <a:r>
              <a:rPr lang="en-US" dirty="0">
                <a:latin typeface="Times New Roman" panose="02020603050405020304" pitchFamily="18" charset="0"/>
                <a:cs typeface="Times New Roman" panose="02020603050405020304" pitchFamily="18" charset="0"/>
              </a:rPr>
              <a:t>  - (b_0, b_1, b_2, ... , </a:t>
            </a:r>
            <a:r>
              <a:rPr lang="en-US" dirty="0" err="1">
                <a:latin typeface="Times New Roman" panose="02020603050405020304" pitchFamily="18" charset="0"/>
                <a:cs typeface="Times New Roman" panose="02020603050405020304" pitchFamily="18" charset="0"/>
              </a:rPr>
              <a:t>b_n</a:t>
            </a:r>
            <a:r>
              <a:rPr lang="en-US" dirty="0">
                <a:latin typeface="Times New Roman" panose="02020603050405020304" pitchFamily="18" charset="0"/>
                <a:cs typeface="Times New Roman" panose="02020603050405020304" pitchFamily="18" charset="0"/>
              </a:rPr>
              <a:t>): Coefficients representing the impact of each predictor.</a:t>
            </a:r>
          </a:p>
          <a:p>
            <a:pPr marL="0" indent="0">
              <a:buNone/>
            </a:pPr>
            <a:r>
              <a:rPr lang="en-US" dirty="0">
                <a:latin typeface="Times New Roman" panose="02020603050405020304" pitchFamily="18" charset="0"/>
                <a:cs typeface="Times New Roman" panose="02020603050405020304" pitchFamily="18" charset="0"/>
              </a:rPr>
              <a:t>  - (X_1, X_2, ... , </a:t>
            </a:r>
            <a:r>
              <a:rPr lang="en-US" dirty="0" err="1">
                <a:latin typeface="Times New Roman" panose="02020603050405020304" pitchFamily="18" charset="0"/>
                <a:cs typeface="Times New Roman" panose="02020603050405020304" pitchFamily="18" charset="0"/>
              </a:rPr>
              <a:t>X_n</a:t>
            </a:r>
            <a:r>
              <a:rPr lang="en-US" dirty="0">
                <a:latin typeface="Times New Roman" panose="02020603050405020304" pitchFamily="18" charset="0"/>
                <a:cs typeface="Times New Roman" panose="02020603050405020304" pitchFamily="18" charset="0"/>
              </a:rPr>
              <a:t>): The values of our independent variables.</a:t>
            </a:r>
          </a:p>
          <a:p>
            <a:pPr marL="0" indent="0">
              <a:buNone/>
            </a:pPr>
            <a:endParaRPr lang="en-US" dirty="0"/>
          </a:p>
        </p:txBody>
      </p:sp>
    </p:spTree>
    <p:extLst>
      <p:ext uri="{BB962C8B-B14F-4D97-AF65-F5344CB8AC3E}">
        <p14:creationId xmlns:p14="http://schemas.microsoft.com/office/powerpoint/2010/main" val="3976648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2F650-EFC0-87D4-6061-EC2B977EAD10}"/>
              </a:ext>
            </a:extLst>
          </p:cNvPr>
          <p:cNvSpPr>
            <a:spLocks noGrp="1"/>
          </p:cNvSpPr>
          <p:nvPr>
            <p:ph type="title"/>
          </p:nvPr>
        </p:nvSpPr>
        <p:spPr>
          <a:xfrm>
            <a:off x="1097280" y="815787"/>
            <a:ext cx="10058400" cy="1362637"/>
          </a:xfrm>
        </p:spPr>
        <p:txBody>
          <a:bodyPr>
            <a:normAutofit/>
          </a:bodyPr>
          <a:lstStyle/>
          <a:p>
            <a:r>
              <a:rPr lang="en-US" sz="4000" b="1" dirty="0">
                <a:latin typeface="Times New Roman" panose="02020603050405020304" pitchFamily="18" charset="0"/>
                <a:cs typeface="Times New Roman" panose="02020603050405020304" pitchFamily="18" charset="0"/>
              </a:rPr>
              <a:t>Sample Scenario </a:t>
            </a:r>
            <a:br>
              <a:rPr lang="en-US" sz="4000" b="1"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9CC5381-BC4D-ECEF-321C-9B7CFF050586}"/>
              </a:ext>
            </a:extLst>
          </p:cNvPr>
          <p:cNvSpPr>
            <a:spLocks noGrp="1"/>
          </p:cNvSpPr>
          <p:nvPr>
            <p:ph idx="1"/>
          </p:nvPr>
        </p:nvSpPr>
        <p:spPr/>
        <p:txBody>
          <a:bodyPr>
            <a:noAutofit/>
          </a:bodyPr>
          <a:lstStyle/>
          <a:p>
            <a:pPr marL="0" indent="0">
              <a:buNone/>
            </a:pPr>
            <a:r>
              <a:rPr lang="en-US" dirty="0">
                <a:latin typeface="Times New Roman" panose="02020603050405020304" pitchFamily="18" charset="0"/>
                <a:cs typeface="Times New Roman" panose="02020603050405020304" pitchFamily="18" charset="0"/>
              </a:rPr>
              <a:t>Imagine a scenario where we want to predict if it rains today or not.</a:t>
            </a:r>
          </a:p>
          <a:p>
            <a:pPr marL="0" indent="0">
              <a:buNone/>
            </a:pPr>
            <a:r>
              <a:rPr lang="en-US" dirty="0">
                <a:latin typeface="Times New Roman" panose="02020603050405020304" pitchFamily="18" charset="0"/>
                <a:cs typeface="Times New Roman" panose="02020603050405020304" pitchFamily="18" charset="0"/>
              </a:rPr>
              <a:t>- Data Collection: I have gathered information of Temperature, humidity, wind. </a:t>
            </a:r>
          </a:p>
          <a:p>
            <a:pPr marL="0" indent="0">
              <a:buNone/>
            </a:pPr>
            <a:r>
              <a:rPr lang="en-US" dirty="0">
                <a:latin typeface="Times New Roman" panose="02020603050405020304" pitchFamily="18" charset="0"/>
                <a:cs typeface="Times New Roman" panose="02020603050405020304" pitchFamily="18" charset="0"/>
              </a:rPr>
              <a:t>- Model Training: Using logistic regression, we create a magical formula that links them to the probability of rainfall.</a:t>
            </a:r>
          </a:p>
          <a:p>
            <a:pPr marL="0" indent="0">
              <a:buNone/>
            </a:pPr>
            <a:r>
              <a:rPr lang="en-US" dirty="0">
                <a:latin typeface="Times New Roman" panose="02020603050405020304" pitchFamily="18" charset="0"/>
                <a:cs typeface="Times New Roman" panose="02020603050405020304" pitchFamily="18" charset="0"/>
              </a:rPr>
              <a:t>- Prediction: Now, for a new day, we can plug in these values into our formula and predict the probability of rain.</a:t>
            </a:r>
          </a:p>
          <a:p>
            <a:pPr marL="0" indent="0">
              <a:buNone/>
            </a:pPr>
            <a:r>
              <a:rPr lang="en-US" dirty="0">
                <a:latin typeface="Times New Roman" panose="02020603050405020304" pitchFamily="18" charset="0"/>
                <a:cs typeface="Times New Roman" panose="02020603050405020304" pitchFamily="18" charset="0"/>
              </a:rPr>
              <a:t>- Interpretation: If the predicted probability is, say, more than 0.5, we might predict yes, it will rain. If less, we might predict a no.</a:t>
            </a:r>
          </a:p>
        </p:txBody>
      </p:sp>
    </p:spTree>
    <p:extLst>
      <p:ext uri="{BB962C8B-B14F-4D97-AF65-F5344CB8AC3E}">
        <p14:creationId xmlns:p14="http://schemas.microsoft.com/office/powerpoint/2010/main" val="2280477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86B262-CE36-6534-AEA6-F581A3A25DAC}"/>
              </a:ext>
            </a:extLst>
          </p:cNvPr>
          <p:cNvSpPr>
            <a:spLocks noGrp="1"/>
          </p:cNvSpPr>
          <p:nvPr>
            <p:ph type="title"/>
          </p:nvPr>
        </p:nvSpPr>
        <p:spPr>
          <a:xfrm>
            <a:off x="1097280" y="582706"/>
            <a:ext cx="10058400" cy="1631576"/>
          </a:xfrm>
        </p:spPr>
        <p:txBody>
          <a:bodyPr>
            <a:normAutofit/>
          </a:bodyPr>
          <a:lstStyle/>
          <a:p>
            <a:r>
              <a:rPr lang="en-US" sz="4000" b="1" dirty="0">
                <a:effectLst/>
                <a:latin typeface="Times New Roman" panose="02020603050405020304" pitchFamily="18" charset="0"/>
                <a:cs typeface="Times New Roman" panose="02020603050405020304" pitchFamily="18" charset="0"/>
              </a:rPr>
              <a:t>Regularization Methods</a:t>
            </a:r>
            <a:br>
              <a:rPr lang="en-US" sz="4000" b="1" dirty="0">
                <a:effectLst/>
                <a:latin typeface="Times New Roman" panose="02020603050405020304" pitchFamily="18" charset="0"/>
                <a:cs typeface="Times New Roman" panose="02020603050405020304" pitchFamily="18" charset="0"/>
              </a:rPr>
            </a:br>
            <a:endParaRPr lang="en-US" sz="4000" dirty="0"/>
          </a:p>
        </p:txBody>
      </p:sp>
      <p:sp>
        <p:nvSpPr>
          <p:cNvPr id="3" name="Content Placeholder 2">
            <a:extLst>
              <a:ext uri="{FF2B5EF4-FFF2-40B4-BE49-F238E27FC236}">
                <a16:creationId xmlns:a16="http://schemas.microsoft.com/office/drawing/2014/main" id="{1CA0C124-CFB1-EFC0-3F97-41EA78C6E997}"/>
              </a:ext>
            </a:extLst>
          </p:cNvPr>
          <p:cNvSpPr>
            <a:spLocks noGrp="1"/>
          </p:cNvSpPr>
          <p:nvPr>
            <p:ph idx="1"/>
          </p:nvPr>
        </p:nvSpPr>
        <p:spPr/>
        <p:txBody>
          <a:bodyPr>
            <a:normAutofit/>
          </a:bodyPr>
          <a:lstStyle/>
          <a:p>
            <a:pPr marL="0" indent="0" algn="l">
              <a:buNone/>
            </a:pPr>
            <a:r>
              <a:rPr lang="en-US" b="1" dirty="0">
                <a:effectLst/>
                <a:latin typeface="Times New Roman" panose="02020603050405020304" pitchFamily="18" charset="0"/>
                <a:cs typeface="Times New Roman" panose="02020603050405020304" pitchFamily="18" charset="0"/>
              </a:rPr>
              <a:t> L1 Regularization:</a:t>
            </a:r>
          </a:p>
          <a:p>
            <a:pPr algn="l">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 By adding a penalty term to the logistic regression cost function, L1 regularization forces the model to retain only the most significant features by promoting sparse coefficients, which cause some coefficients to become exactly zero.</a:t>
            </a:r>
          </a:p>
          <a:p>
            <a:pPr marL="0" indent="0" algn="l">
              <a:buNone/>
            </a:pPr>
            <a:endParaRPr lang="en-US" dirty="0">
              <a:effectLst/>
              <a:latin typeface="Times New Roman" panose="02020603050405020304" pitchFamily="18" charset="0"/>
              <a:cs typeface="Times New Roman" panose="02020603050405020304" pitchFamily="18" charset="0"/>
            </a:endParaRPr>
          </a:p>
          <a:p>
            <a:pPr marL="0" indent="0" algn="l">
              <a:buNone/>
            </a:pPr>
            <a:r>
              <a:rPr lang="en-US" b="1" dirty="0">
                <a:effectLst/>
                <a:latin typeface="Times New Roman" panose="02020603050405020304" pitchFamily="18" charset="0"/>
                <a:cs typeface="Times New Roman" panose="02020603050405020304" pitchFamily="18" charset="0"/>
              </a:rPr>
              <a:t> L2 Regularization:</a:t>
            </a:r>
          </a:p>
          <a:p>
            <a:pPr algn="l">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 In the case of L2 regularization, the sum of the squared values of the coefficients is added as a penalty term to the logistic regression cost function, which also penalizes large coefficients.</a:t>
            </a:r>
          </a:p>
          <a:p>
            <a:pPr marL="0" indent="0">
              <a:buNone/>
            </a:pPr>
            <a:br>
              <a:rPr lang="en-US" b="0" i="0" dirty="0">
                <a:solidFill>
                  <a:srgbClr val="000000"/>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934586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363</TotalTime>
  <Words>622</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-apple-system</vt:lpstr>
      <vt:lpstr>Arial</vt:lpstr>
      <vt:lpstr>Calibri</vt:lpstr>
      <vt:lpstr>Calibri Light</vt:lpstr>
      <vt:lpstr>Times New Roman</vt:lpstr>
      <vt:lpstr>Retrospect</vt:lpstr>
      <vt:lpstr>LOGISTIC REGRESSION </vt:lpstr>
      <vt:lpstr> Introduction to Logistic Regression</vt:lpstr>
      <vt:lpstr> Understanding Logistic Regression </vt:lpstr>
      <vt:lpstr>Why Logistic Regression?</vt:lpstr>
      <vt:lpstr>Logistic Regression vs Other Methods </vt:lpstr>
      <vt:lpstr>Components of Logistic Regression </vt:lpstr>
      <vt:lpstr>Logistic Regression Equation</vt:lpstr>
      <vt:lpstr>Sample Scenario  </vt:lpstr>
      <vt:lpstr>Regularization Methods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11703010 Devarapalli Lakshmi prasanth</dc:creator>
  <cp:lastModifiedBy>11703010 Devarapalli Lakshmi prasanth</cp:lastModifiedBy>
  <cp:revision>2</cp:revision>
  <dcterms:created xsi:type="dcterms:W3CDTF">2023-12-20T16:04:40Z</dcterms:created>
  <dcterms:modified xsi:type="dcterms:W3CDTF">2023-12-20T22:08:18Z</dcterms:modified>
</cp:coreProperties>
</file>