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7" r:id="rId2"/>
    <p:sldId id="289" r:id="rId3"/>
    <p:sldId id="258" r:id="rId4"/>
    <p:sldId id="291" r:id="rId5"/>
    <p:sldId id="259" r:id="rId6"/>
    <p:sldId id="277" r:id="rId7"/>
    <p:sldId id="279" r:id="rId8"/>
    <p:sldId id="281" r:id="rId9"/>
    <p:sldId id="286" r:id="rId10"/>
    <p:sldId id="262" r:id="rId11"/>
    <p:sldId id="287" r:id="rId12"/>
    <p:sldId id="260" r:id="rId13"/>
    <p:sldId id="261" r:id="rId14"/>
    <p:sldId id="290" r:id="rId15"/>
    <p:sldId id="292" r:id="rId16"/>
    <p:sldId id="265" r:id="rId17"/>
    <p:sldId id="266" r:id="rId18"/>
    <p:sldId id="293" r:id="rId19"/>
    <p:sldId id="294" r:id="rId20"/>
    <p:sldId id="295" r:id="rId21"/>
    <p:sldId id="297" r:id="rId22"/>
    <p:sldId id="296" r:id="rId23"/>
    <p:sldId id="298" r:id="rId24"/>
    <p:sldId id="299" r:id="rId25"/>
    <p:sldId id="30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084" autoAdjust="0"/>
  </p:normalViewPr>
  <p:slideViewPr>
    <p:cSldViewPr snapToGrid="0">
      <p:cViewPr varScale="1">
        <p:scale>
          <a:sx n="66" d="100"/>
          <a:sy n="66" d="100"/>
        </p:scale>
        <p:origin x="9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FFAF6A-777C-4338-875A-1CDAA32C4927}" type="datetimeFigureOut">
              <a:rPr lang="en-IN" smtClean="0"/>
              <a:t>22-05-2023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884DFFD1-0E06-48AD-8F39-2DA4E362D672}" type="slidenum">
              <a:rPr lang="en-IN" smtClean="0"/>
              <a:t>‹#›</a:t>
            </a:fld>
            <a:endParaRPr lang="en-IN"/>
          </a:p>
        </p:txBody>
      </p:sp>
    </p:spTree>
    <p:extLst>
      <p:ext uri="{BB962C8B-B14F-4D97-AF65-F5344CB8AC3E}">
        <p14:creationId xmlns:p14="http://schemas.microsoft.com/office/powerpoint/2010/main" val="3914539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FFAF6A-777C-4338-875A-1CDAA32C4927}" type="datetimeFigureOut">
              <a:rPr lang="en-IN" smtClean="0"/>
              <a:t>22-05-2023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4DFFD1-0E06-48AD-8F39-2DA4E362D672}" type="slidenum">
              <a:rPr lang="en-IN" smtClean="0"/>
              <a:t>‹#›</a:t>
            </a:fld>
            <a:endParaRPr lang="en-IN"/>
          </a:p>
        </p:txBody>
      </p:sp>
    </p:spTree>
    <p:extLst>
      <p:ext uri="{BB962C8B-B14F-4D97-AF65-F5344CB8AC3E}">
        <p14:creationId xmlns:p14="http://schemas.microsoft.com/office/powerpoint/2010/main" val="1023560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FFAF6A-777C-4338-875A-1CDAA32C4927}" type="datetimeFigureOut">
              <a:rPr lang="en-IN" smtClean="0"/>
              <a:t>22-05-2023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DFFD1-0E06-48AD-8F39-2DA4E362D672}" type="slidenum">
              <a:rPr lang="en-IN" smtClean="0"/>
              <a:t>‹#›</a:t>
            </a:fld>
            <a:endParaRPr lang="en-IN"/>
          </a:p>
        </p:txBody>
      </p:sp>
    </p:spTree>
    <p:extLst>
      <p:ext uri="{BB962C8B-B14F-4D97-AF65-F5344CB8AC3E}">
        <p14:creationId xmlns:p14="http://schemas.microsoft.com/office/powerpoint/2010/main" val="3549519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FFAF6A-777C-4338-875A-1CDAA32C4927}" type="datetimeFigureOut">
              <a:rPr lang="en-IN" smtClean="0"/>
              <a:t>22-05-2023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DFFD1-0E06-48AD-8F39-2DA4E362D672}" type="slidenum">
              <a:rPr lang="en-IN" smtClean="0"/>
              <a:t>‹#›</a:t>
            </a:fld>
            <a:endParaRPr lang="en-IN"/>
          </a:p>
        </p:txBody>
      </p:sp>
    </p:spTree>
    <p:extLst>
      <p:ext uri="{BB962C8B-B14F-4D97-AF65-F5344CB8AC3E}">
        <p14:creationId xmlns:p14="http://schemas.microsoft.com/office/powerpoint/2010/main" val="424552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FFAF6A-777C-4338-875A-1CDAA32C4927}" type="datetimeFigureOut">
              <a:rPr lang="en-IN" smtClean="0"/>
              <a:t>22-05-2023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DFFD1-0E06-48AD-8F39-2DA4E362D672}" type="slidenum">
              <a:rPr lang="en-IN" smtClean="0"/>
              <a:t>‹#›</a:t>
            </a:fld>
            <a:endParaRPr lang="en-IN"/>
          </a:p>
        </p:txBody>
      </p:sp>
    </p:spTree>
    <p:extLst>
      <p:ext uri="{BB962C8B-B14F-4D97-AF65-F5344CB8AC3E}">
        <p14:creationId xmlns:p14="http://schemas.microsoft.com/office/powerpoint/2010/main" val="2828162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FFAF6A-777C-4338-875A-1CDAA32C4927}" type="datetimeFigureOut">
              <a:rPr lang="en-IN" smtClean="0"/>
              <a:t>22-05-2023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DFFD1-0E06-48AD-8F39-2DA4E362D672}" type="slidenum">
              <a:rPr lang="en-IN" smtClean="0"/>
              <a:t>‹#›</a:t>
            </a:fld>
            <a:endParaRPr lang="en-IN"/>
          </a:p>
        </p:txBody>
      </p:sp>
    </p:spTree>
    <p:extLst>
      <p:ext uri="{BB962C8B-B14F-4D97-AF65-F5344CB8AC3E}">
        <p14:creationId xmlns:p14="http://schemas.microsoft.com/office/powerpoint/2010/main" val="966514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FFAF6A-777C-4338-875A-1CDAA32C4927}" type="datetimeFigureOut">
              <a:rPr lang="en-IN" smtClean="0"/>
              <a:t>22-05-2023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DFFD1-0E06-48AD-8F39-2DA4E362D672}" type="slidenum">
              <a:rPr lang="en-IN" smtClean="0"/>
              <a:t>‹#›</a:t>
            </a:fld>
            <a:endParaRPr lang="en-IN"/>
          </a:p>
        </p:txBody>
      </p:sp>
    </p:spTree>
    <p:extLst>
      <p:ext uri="{BB962C8B-B14F-4D97-AF65-F5344CB8AC3E}">
        <p14:creationId xmlns:p14="http://schemas.microsoft.com/office/powerpoint/2010/main" val="2751436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FFAF6A-777C-4338-875A-1CDAA32C4927}" type="datetimeFigureOut">
              <a:rPr lang="en-IN" smtClean="0"/>
              <a:t>22-05-2023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DFFD1-0E06-48AD-8F39-2DA4E362D672}" type="slidenum">
              <a:rPr lang="en-IN" smtClean="0"/>
              <a:t>‹#›</a:t>
            </a:fld>
            <a:endParaRPr lang="en-IN"/>
          </a:p>
        </p:txBody>
      </p:sp>
    </p:spTree>
    <p:extLst>
      <p:ext uri="{BB962C8B-B14F-4D97-AF65-F5344CB8AC3E}">
        <p14:creationId xmlns:p14="http://schemas.microsoft.com/office/powerpoint/2010/main" val="15482583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FFAF6A-777C-4338-875A-1CDAA32C4927}" type="datetimeFigureOut">
              <a:rPr lang="en-IN" smtClean="0"/>
              <a:t>22-05-2023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DFFD1-0E06-48AD-8F39-2DA4E362D672}" type="slidenum">
              <a:rPr lang="en-IN" smtClean="0"/>
              <a:t>‹#›</a:t>
            </a:fld>
            <a:endParaRPr lang="en-IN"/>
          </a:p>
        </p:txBody>
      </p:sp>
    </p:spTree>
    <p:extLst>
      <p:ext uri="{BB962C8B-B14F-4D97-AF65-F5344CB8AC3E}">
        <p14:creationId xmlns:p14="http://schemas.microsoft.com/office/powerpoint/2010/main" val="3731927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FFAF6A-777C-4338-875A-1CDAA32C4927}" type="datetimeFigureOut">
              <a:rPr lang="en-IN" smtClean="0"/>
              <a:t>22-05-2023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884DFFD1-0E06-48AD-8F39-2DA4E362D672}" type="slidenum">
              <a:rPr lang="en-IN" smtClean="0"/>
              <a:t>‹#›</a:t>
            </a:fld>
            <a:endParaRPr lang="en-IN"/>
          </a:p>
        </p:txBody>
      </p:sp>
    </p:spTree>
    <p:extLst>
      <p:ext uri="{BB962C8B-B14F-4D97-AF65-F5344CB8AC3E}">
        <p14:creationId xmlns:p14="http://schemas.microsoft.com/office/powerpoint/2010/main" val="1701863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FFAF6A-777C-4338-875A-1CDAA32C4927}" type="datetimeFigureOut">
              <a:rPr lang="en-IN" smtClean="0"/>
              <a:t>22-05-2023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4DFFD1-0E06-48AD-8F39-2DA4E362D672}" type="slidenum">
              <a:rPr lang="en-IN" smtClean="0"/>
              <a:t>‹#›</a:t>
            </a:fld>
            <a:endParaRPr lang="en-IN"/>
          </a:p>
        </p:txBody>
      </p:sp>
    </p:spTree>
    <p:extLst>
      <p:ext uri="{BB962C8B-B14F-4D97-AF65-F5344CB8AC3E}">
        <p14:creationId xmlns:p14="http://schemas.microsoft.com/office/powerpoint/2010/main" val="4069831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FFAF6A-777C-4338-875A-1CDAA32C4927}" type="datetimeFigureOut">
              <a:rPr lang="en-IN" smtClean="0"/>
              <a:t>22-05-2023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4DFFD1-0E06-48AD-8F39-2DA4E362D672}" type="slidenum">
              <a:rPr lang="en-IN" smtClean="0"/>
              <a:t>‹#›</a:t>
            </a:fld>
            <a:endParaRPr lang="en-IN"/>
          </a:p>
        </p:txBody>
      </p:sp>
    </p:spTree>
    <p:extLst>
      <p:ext uri="{BB962C8B-B14F-4D97-AF65-F5344CB8AC3E}">
        <p14:creationId xmlns:p14="http://schemas.microsoft.com/office/powerpoint/2010/main" val="656385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FFAF6A-777C-4338-875A-1CDAA32C4927}" type="datetimeFigureOut">
              <a:rPr lang="en-IN" smtClean="0"/>
              <a:t>22-05-2023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4DFFD1-0E06-48AD-8F39-2DA4E362D672}" type="slidenum">
              <a:rPr lang="en-IN" smtClean="0"/>
              <a:t>‹#›</a:t>
            </a:fld>
            <a:endParaRPr lang="en-IN"/>
          </a:p>
        </p:txBody>
      </p:sp>
    </p:spTree>
    <p:extLst>
      <p:ext uri="{BB962C8B-B14F-4D97-AF65-F5344CB8AC3E}">
        <p14:creationId xmlns:p14="http://schemas.microsoft.com/office/powerpoint/2010/main" val="165139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FFAF6A-777C-4338-875A-1CDAA32C4927}" type="datetimeFigureOut">
              <a:rPr lang="en-IN" smtClean="0"/>
              <a:t>22-05-2023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4DFFD1-0E06-48AD-8F39-2DA4E362D672}" type="slidenum">
              <a:rPr lang="en-IN" smtClean="0"/>
              <a:t>‹#›</a:t>
            </a:fld>
            <a:endParaRPr lang="en-IN"/>
          </a:p>
        </p:txBody>
      </p:sp>
    </p:spTree>
    <p:extLst>
      <p:ext uri="{BB962C8B-B14F-4D97-AF65-F5344CB8AC3E}">
        <p14:creationId xmlns:p14="http://schemas.microsoft.com/office/powerpoint/2010/main" val="223172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FFAF6A-777C-4338-875A-1CDAA32C4927}" type="datetimeFigureOut">
              <a:rPr lang="en-IN" smtClean="0"/>
              <a:t>22-05-2023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4DFFD1-0E06-48AD-8F39-2DA4E362D672}" type="slidenum">
              <a:rPr lang="en-IN" smtClean="0"/>
              <a:t>‹#›</a:t>
            </a:fld>
            <a:endParaRPr lang="en-IN"/>
          </a:p>
        </p:txBody>
      </p:sp>
    </p:spTree>
    <p:extLst>
      <p:ext uri="{BB962C8B-B14F-4D97-AF65-F5344CB8AC3E}">
        <p14:creationId xmlns:p14="http://schemas.microsoft.com/office/powerpoint/2010/main" val="2859628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FFAF6A-777C-4338-875A-1CDAA32C4927}" type="datetimeFigureOut">
              <a:rPr lang="en-IN" smtClean="0"/>
              <a:t>22-05-2023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4DFFD1-0E06-48AD-8F39-2DA4E362D672}" type="slidenum">
              <a:rPr lang="en-IN" smtClean="0"/>
              <a:t>‹#›</a:t>
            </a:fld>
            <a:endParaRPr lang="en-IN"/>
          </a:p>
        </p:txBody>
      </p:sp>
    </p:spTree>
    <p:extLst>
      <p:ext uri="{BB962C8B-B14F-4D97-AF65-F5344CB8AC3E}">
        <p14:creationId xmlns:p14="http://schemas.microsoft.com/office/powerpoint/2010/main" val="3890438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FFAF6A-777C-4338-875A-1CDAA32C4927}" type="datetimeFigureOut">
              <a:rPr lang="en-IN" smtClean="0"/>
              <a:t>22-05-2023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4DFFD1-0E06-48AD-8F39-2DA4E362D672}" type="slidenum">
              <a:rPr lang="en-IN" smtClean="0"/>
              <a:t>‹#›</a:t>
            </a:fld>
            <a:endParaRPr lang="en-IN"/>
          </a:p>
        </p:txBody>
      </p:sp>
    </p:spTree>
    <p:extLst>
      <p:ext uri="{BB962C8B-B14F-4D97-AF65-F5344CB8AC3E}">
        <p14:creationId xmlns:p14="http://schemas.microsoft.com/office/powerpoint/2010/main" val="56557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6FFAF6A-777C-4338-875A-1CDAA32C4927}" type="datetimeFigureOut">
              <a:rPr lang="en-IN" smtClean="0"/>
              <a:t>22-05-2023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84DFFD1-0E06-48AD-8F39-2DA4E362D672}" type="slidenum">
              <a:rPr lang="en-IN" smtClean="0"/>
              <a:t>‹#›</a:t>
            </a:fld>
            <a:endParaRPr lang="en-IN"/>
          </a:p>
        </p:txBody>
      </p:sp>
    </p:spTree>
    <p:extLst>
      <p:ext uri="{BB962C8B-B14F-4D97-AF65-F5344CB8AC3E}">
        <p14:creationId xmlns:p14="http://schemas.microsoft.com/office/powerpoint/2010/main" val="1936557679"/>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rand">
            <a:extLst>
              <a:ext uri="{FF2B5EF4-FFF2-40B4-BE49-F238E27FC236}">
                <a16:creationId xmlns:a16="http://schemas.microsoft.com/office/drawing/2014/main" id="{350822A4-1EBF-4C34-AFD1-380D8FD44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75" y="589224"/>
            <a:ext cx="1272061" cy="12720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5">
            <a:extLst>
              <a:ext uri="{FF2B5EF4-FFF2-40B4-BE49-F238E27FC236}">
                <a16:creationId xmlns:a16="http://schemas.microsoft.com/office/drawing/2014/main" id="{923DF420-BDAC-8DD7-B5C0-08DC22449F28}"/>
              </a:ext>
            </a:extLst>
          </p:cNvPr>
          <p:cNvSpPr txBox="1"/>
          <p:nvPr/>
        </p:nvSpPr>
        <p:spPr>
          <a:xfrm>
            <a:off x="2316912" y="620171"/>
            <a:ext cx="8803343" cy="124649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500" b="1" i="0" dirty="0">
                <a:effectLst/>
                <a:latin typeface="Times New Roman" panose="02020603050405020304" pitchFamily="18" charset="0"/>
                <a:cs typeface="Times New Roman" panose="02020603050405020304" pitchFamily="18" charset="0"/>
              </a:rPr>
              <a:t>UNIVERSITY COLLEGE OF ENGINEERING BHARATHIDASAN INSTITUTE OF TECHNOLOGY CAMPUS, ANNA UNIVERSITY, TRICHY- 620 024.</a:t>
            </a:r>
            <a:endParaRPr lang="en-IN" sz="2500" dirty="0">
              <a:latin typeface="Times New Roman" panose="02020603050405020304" pitchFamily="18" charset="0"/>
              <a:cs typeface="Times New Roman" panose="02020603050405020304" pitchFamily="18" charset="0"/>
            </a:endParaRPr>
          </a:p>
        </p:txBody>
      </p:sp>
      <p:sp>
        <p:nvSpPr>
          <p:cNvPr id="6" name="TextBox 7">
            <a:extLst>
              <a:ext uri="{FF2B5EF4-FFF2-40B4-BE49-F238E27FC236}">
                <a16:creationId xmlns:a16="http://schemas.microsoft.com/office/drawing/2014/main" id="{FF1E86C2-0C57-0211-C49B-BA8B7DD573A8}"/>
              </a:ext>
            </a:extLst>
          </p:cNvPr>
          <p:cNvSpPr txBox="1"/>
          <p:nvPr/>
        </p:nvSpPr>
        <p:spPr>
          <a:xfrm>
            <a:off x="3289582" y="3053186"/>
            <a:ext cx="6620437"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a:t>Malicious URL Detection using Deep Learning</a:t>
            </a:r>
            <a:endParaRPr lang="en-IN" sz="2300" dirty="0"/>
          </a:p>
        </p:txBody>
      </p:sp>
      <p:sp>
        <p:nvSpPr>
          <p:cNvPr id="7" name="TextBox 8">
            <a:extLst>
              <a:ext uri="{FF2B5EF4-FFF2-40B4-BE49-F238E27FC236}">
                <a16:creationId xmlns:a16="http://schemas.microsoft.com/office/drawing/2014/main" id="{A09A41CC-6258-9A80-5F27-0387B0882CB0}"/>
              </a:ext>
            </a:extLst>
          </p:cNvPr>
          <p:cNvSpPr txBox="1"/>
          <p:nvPr/>
        </p:nvSpPr>
        <p:spPr>
          <a:xfrm>
            <a:off x="1752135" y="4900784"/>
            <a:ext cx="276112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MOHAMMED KAIF S</a:t>
            </a:r>
          </a:p>
          <a:p>
            <a:r>
              <a:rPr lang="en-US" dirty="0"/>
              <a:t>810019205064</a:t>
            </a:r>
          </a:p>
        </p:txBody>
      </p:sp>
      <p:sp>
        <p:nvSpPr>
          <p:cNvPr id="8" name="TextBox 9">
            <a:extLst>
              <a:ext uri="{FF2B5EF4-FFF2-40B4-BE49-F238E27FC236}">
                <a16:creationId xmlns:a16="http://schemas.microsoft.com/office/drawing/2014/main" id="{D91956EE-2701-2223-2329-1439416A3D71}"/>
              </a:ext>
            </a:extLst>
          </p:cNvPr>
          <p:cNvSpPr txBox="1"/>
          <p:nvPr/>
        </p:nvSpPr>
        <p:spPr>
          <a:xfrm>
            <a:off x="1752135" y="5622444"/>
            <a:ext cx="181983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SRIIKANTH U S</a:t>
            </a:r>
          </a:p>
          <a:p>
            <a:r>
              <a:rPr lang="en-US" dirty="0"/>
              <a:t>810019205096</a:t>
            </a:r>
            <a:endParaRPr lang="en-IN" dirty="0"/>
          </a:p>
        </p:txBody>
      </p:sp>
      <p:sp>
        <p:nvSpPr>
          <p:cNvPr id="9" name="TextBox 13">
            <a:extLst>
              <a:ext uri="{FF2B5EF4-FFF2-40B4-BE49-F238E27FC236}">
                <a16:creationId xmlns:a16="http://schemas.microsoft.com/office/drawing/2014/main" id="{CF7EFF27-74E3-DCD9-8010-76192270F672}"/>
              </a:ext>
            </a:extLst>
          </p:cNvPr>
          <p:cNvSpPr txBox="1"/>
          <p:nvPr/>
        </p:nvSpPr>
        <p:spPr>
          <a:xfrm>
            <a:off x="8207620" y="4935467"/>
            <a:ext cx="3047104"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GUIDED BY:</a:t>
            </a:r>
          </a:p>
          <a:p>
            <a:r>
              <a:rPr lang="en-US" dirty="0"/>
              <a:t>    MRS.S.CHITRA DEVI,</a:t>
            </a:r>
          </a:p>
          <a:p>
            <a:r>
              <a:rPr lang="en-US" dirty="0"/>
              <a:t>    ASSISTANT PROFESSOR,</a:t>
            </a:r>
          </a:p>
          <a:p>
            <a:r>
              <a:rPr lang="en-US" dirty="0"/>
              <a:t>    DEPARTMENT OF CSE/IT.</a:t>
            </a:r>
            <a:endParaRPr lang="en-IN" dirty="0"/>
          </a:p>
        </p:txBody>
      </p:sp>
    </p:spTree>
    <p:extLst>
      <p:ext uri="{BB962C8B-B14F-4D97-AF65-F5344CB8AC3E}">
        <p14:creationId xmlns:p14="http://schemas.microsoft.com/office/powerpoint/2010/main" val="1027086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187223-D46E-4FB4-8618-3D874BE1FD0F}"/>
              </a:ext>
            </a:extLst>
          </p:cNvPr>
          <p:cNvSpPr txBox="1"/>
          <p:nvPr/>
        </p:nvSpPr>
        <p:spPr>
          <a:xfrm>
            <a:off x="4823602" y="384202"/>
            <a:ext cx="2544793" cy="646331"/>
          </a:xfrm>
          <a:prstGeom prst="rect">
            <a:avLst/>
          </a:prstGeom>
          <a:noFill/>
        </p:spPr>
        <p:txBody>
          <a:bodyPr wrap="square" rtlCol="0">
            <a:spAutoFit/>
          </a:bodyPr>
          <a:lstStyle/>
          <a:p>
            <a:pPr algn="ctr"/>
            <a:r>
              <a:rPr lang="en-IN" sz="3600" dirty="0">
                <a:latin typeface="Times New Roman" panose="02020603050405020304" pitchFamily="18" charset="0"/>
                <a:cs typeface="Times New Roman" panose="02020603050405020304" pitchFamily="18" charset="0"/>
              </a:rPr>
              <a:t>USE CASE</a:t>
            </a:r>
          </a:p>
        </p:txBody>
      </p:sp>
      <p:pic>
        <p:nvPicPr>
          <p:cNvPr id="11" name="Picture 10">
            <a:extLst>
              <a:ext uri="{FF2B5EF4-FFF2-40B4-BE49-F238E27FC236}">
                <a16:creationId xmlns:a16="http://schemas.microsoft.com/office/drawing/2014/main" id="{0FB39B99-064B-47A9-8BF4-2CA21361DDCA}"/>
              </a:ext>
            </a:extLst>
          </p:cNvPr>
          <p:cNvPicPr>
            <a:picLocks noChangeAspect="1"/>
          </p:cNvPicPr>
          <p:nvPr/>
        </p:nvPicPr>
        <p:blipFill rotWithShape="1">
          <a:blip r:embed="rId2">
            <a:extLst>
              <a:ext uri="{28A0092B-C50C-407E-A947-70E740481C1C}">
                <a14:useLocalDpi xmlns:a14="http://schemas.microsoft.com/office/drawing/2010/main" val="0"/>
              </a:ext>
            </a:extLst>
          </a:blip>
          <a:srcRect l="35943" t="34843" r="15661" b="6289"/>
          <a:stretch/>
        </p:blipFill>
        <p:spPr>
          <a:xfrm>
            <a:off x="2585048" y="1346172"/>
            <a:ext cx="7021903" cy="4804460"/>
          </a:xfrm>
          <a:prstGeom prst="rect">
            <a:avLst/>
          </a:prstGeom>
        </p:spPr>
      </p:pic>
    </p:spTree>
    <p:extLst>
      <p:ext uri="{BB962C8B-B14F-4D97-AF65-F5344CB8AC3E}">
        <p14:creationId xmlns:p14="http://schemas.microsoft.com/office/powerpoint/2010/main" val="3433328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C954A7-C3FF-47BB-83F3-39EE934818E0}"/>
              </a:ext>
            </a:extLst>
          </p:cNvPr>
          <p:cNvSpPr txBox="1"/>
          <p:nvPr/>
        </p:nvSpPr>
        <p:spPr>
          <a:xfrm>
            <a:off x="2399947" y="210542"/>
            <a:ext cx="6130336" cy="646331"/>
          </a:xfrm>
          <a:prstGeom prst="rect">
            <a:avLst/>
          </a:prstGeom>
          <a:noFill/>
        </p:spPr>
        <p:txBody>
          <a:bodyPr wrap="square" rtlCol="0">
            <a:spAutoFit/>
          </a:bodyPr>
          <a:lstStyle/>
          <a:p>
            <a:pPr algn="ctr"/>
            <a:r>
              <a:rPr lang="en-IN" sz="3600" dirty="0">
                <a:latin typeface="Times New Roman" panose="02020603050405020304" pitchFamily="18" charset="0"/>
                <a:cs typeface="Times New Roman" panose="02020603050405020304" pitchFamily="18" charset="0"/>
              </a:rPr>
              <a:t>DATA FLOW DIAGRAM:</a:t>
            </a:r>
          </a:p>
        </p:txBody>
      </p:sp>
      <p:sp>
        <p:nvSpPr>
          <p:cNvPr id="4" name="Rectangle 3">
            <a:extLst>
              <a:ext uri="{FF2B5EF4-FFF2-40B4-BE49-F238E27FC236}">
                <a16:creationId xmlns:a16="http://schemas.microsoft.com/office/drawing/2014/main" id="{66DA63E4-4077-43E9-BD94-FB7D4B0D00BA}"/>
              </a:ext>
            </a:extLst>
          </p:cNvPr>
          <p:cNvSpPr/>
          <p:nvPr/>
        </p:nvSpPr>
        <p:spPr>
          <a:xfrm>
            <a:off x="4244477" y="1893908"/>
            <a:ext cx="2441276" cy="6728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User Input</a:t>
            </a:r>
          </a:p>
          <a:p>
            <a:pPr algn="ctr"/>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r>
              <a:rPr lang="en-IN"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url</a:t>
            </a:r>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p:txBody>
      </p:sp>
      <p:cxnSp>
        <p:nvCxnSpPr>
          <p:cNvPr id="6" name="Straight Arrow Connector 5">
            <a:extLst>
              <a:ext uri="{FF2B5EF4-FFF2-40B4-BE49-F238E27FC236}">
                <a16:creationId xmlns:a16="http://schemas.microsoft.com/office/drawing/2014/main" id="{6FCA7E05-A218-42C4-B377-3605BE50F9DF}"/>
              </a:ext>
            </a:extLst>
          </p:cNvPr>
          <p:cNvCxnSpPr>
            <a:stCxn id="4" idx="2"/>
          </p:cNvCxnSpPr>
          <p:nvPr/>
        </p:nvCxnSpPr>
        <p:spPr>
          <a:xfrm>
            <a:off x="5465115" y="2566769"/>
            <a:ext cx="5667" cy="6728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Flowchart: Alternate Process 6">
            <a:extLst>
              <a:ext uri="{FF2B5EF4-FFF2-40B4-BE49-F238E27FC236}">
                <a16:creationId xmlns:a16="http://schemas.microsoft.com/office/drawing/2014/main" id="{1608557C-E85C-42AB-995A-1DB162646EB7}"/>
              </a:ext>
            </a:extLst>
          </p:cNvPr>
          <p:cNvSpPr/>
          <p:nvPr/>
        </p:nvSpPr>
        <p:spPr>
          <a:xfrm>
            <a:off x="4244477" y="3252569"/>
            <a:ext cx="2319152" cy="100066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Deep Learning Algorithm</a:t>
            </a:r>
            <a:endParaRPr lang="en-IN" dirty="0"/>
          </a:p>
        </p:txBody>
      </p:sp>
      <p:cxnSp>
        <p:nvCxnSpPr>
          <p:cNvPr id="9" name="Straight Arrow Connector 8">
            <a:extLst>
              <a:ext uri="{FF2B5EF4-FFF2-40B4-BE49-F238E27FC236}">
                <a16:creationId xmlns:a16="http://schemas.microsoft.com/office/drawing/2014/main" id="{1172A740-1FE9-4025-9135-9761E65BE389}"/>
              </a:ext>
            </a:extLst>
          </p:cNvPr>
          <p:cNvCxnSpPr>
            <a:stCxn id="7" idx="2"/>
          </p:cNvCxnSpPr>
          <p:nvPr/>
        </p:nvCxnSpPr>
        <p:spPr>
          <a:xfrm>
            <a:off x="5404053" y="4253234"/>
            <a:ext cx="0" cy="7159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Flowchart: Process 9">
            <a:extLst>
              <a:ext uri="{FF2B5EF4-FFF2-40B4-BE49-F238E27FC236}">
                <a16:creationId xmlns:a16="http://schemas.microsoft.com/office/drawing/2014/main" id="{596FE47F-BCDB-44E7-99D4-E66DCA99256A}"/>
              </a:ext>
            </a:extLst>
          </p:cNvPr>
          <p:cNvSpPr/>
          <p:nvPr/>
        </p:nvSpPr>
        <p:spPr>
          <a:xfrm>
            <a:off x="4529909" y="4995105"/>
            <a:ext cx="1748287" cy="715992"/>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Result</a:t>
            </a:r>
            <a:endParaRPr lang="en-IN" dirty="0"/>
          </a:p>
        </p:txBody>
      </p:sp>
      <p:sp>
        <p:nvSpPr>
          <p:cNvPr id="12" name="TextBox 11">
            <a:extLst>
              <a:ext uri="{FF2B5EF4-FFF2-40B4-BE49-F238E27FC236}">
                <a16:creationId xmlns:a16="http://schemas.microsoft.com/office/drawing/2014/main" id="{FCA74F68-BC71-48D1-B3AB-743B62DACB44}"/>
              </a:ext>
            </a:extLst>
          </p:cNvPr>
          <p:cNvSpPr txBox="1"/>
          <p:nvPr/>
        </p:nvSpPr>
        <p:spPr>
          <a:xfrm>
            <a:off x="1887344" y="1079441"/>
            <a:ext cx="7155542" cy="369332"/>
          </a:xfrm>
          <a:prstGeom prst="rect">
            <a:avLst/>
          </a:prstGeom>
          <a:noFill/>
        </p:spPr>
        <p:txBody>
          <a:bodyPr wrap="square" rtlCol="0">
            <a:spAutoFit/>
          </a:bodyPr>
          <a:lstStyle/>
          <a:p>
            <a:pPr algn="ctr"/>
            <a:r>
              <a:rPr lang="en-IN" dirty="0"/>
              <a:t>Data flow diagram level 0</a:t>
            </a:r>
          </a:p>
        </p:txBody>
      </p:sp>
    </p:spTree>
    <p:extLst>
      <p:ext uri="{BB962C8B-B14F-4D97-AF65-F5344CB8AC3E}">
        <p14:creationId xmlns:p14="http://schemas.microsoft.com/office/powerpoint/2010/main" val="3583049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894D20B8-4CFB-4082-BD91-4FC7A0F378F2}"/>
              </a:ext>
            </a:extLst>
          </p:cNvPr>
          <p:cNvSpPr/>
          <p:nvPr/>
        </p:nvSpPr>
        <p:spPr>
          <a:xfrm>
            <a:off x="4390847" y="974785"/>
            <a:ext cx="2510287" cy="681487"/>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User Input</a:t>
            </a:r>
          </a:p>
          <a:p>
            <a:pPr algn="ctr"/>
            <a:r>
              <a:rPr lang="en-IN" dirty="0">
                <a:ln w="0"/>
                <a:solidFill>
                  <a:schemeClr val="tx1"/>
                </a:solidFill>
                <a:effectLst>
                  <a:outerShdw blurRad="38100" dist="19050" dir="2700000" algn="tl" rotWithShape="0">
                    <a:schemeClr val="dk1">
                      <a:alpha val="40000"/>
                    </a:schemeClr>
                  </a:outerShdw>
                </a:effectLst>
              </a:rPr>
              <a:t>(</a:t>
            </a:r>
            <a:r>
              <a:rPr lang="en-IN" dirty="0" err="1">
                <a:ln w="0"/>
                <a:solidFill>
                  <a:schemeClr val="tx1"/>
                </a:solidFill>
                <a:effectLst>
                  <a:outerShdw blurRad="38100" dist="19050" dir="2700000" algn="tl" rotWithShape="0">
                    <a:schemeClr val="dk1">
                      <a:alpha val="40000"/>
                    </a:schemeClr>
                  </a:outerShdw>
                </a:effectLst>
              </a:rPr>
              <a:t>url</a:t>
            </a:r>
            <a:r>
              <a:rPr lang="en-IN" dirty="0">
                <a:ln w="0"/>
                <a:solidFill>
                  <a:schemeClr val="tx1"/>
                </a:solidFill>
                <a:effectLst>
                  <a:outerShdw blurRad="38100" dist="19050" dir="2700000" algn="tl" rotWithShape="0">
                    <a:schemeClr val="dk1">
                      <a:alpha val="40000"/>
                    </a:schemeClr>
                  </a:outerShdw>
                </a:effectLst>
              </a:rPr>
              <a:t>)</a:t>
            </a:r>
          </a:p>
        </p:txBody>
      </p:sp>
      <p:sp>
        <p:nvSpPr>
          <p:cNvPr id="3" name="Flowchart: Alternate Process 2">
            <a:extLst>
              <a:ext uri="{FF2B5EF4-FFF2-40B4-BE49-F238E27FC236}">
                <a16:creationId xmlns:a16="http://schemas.microsoft.com/office/drawing/2014/main" id="{55A7DE9E-5427-4C24-B79E-61D3BEE976A0}"/>
              </a:ext>
            </a:extLst>
          </p:cNvPr>
          <p:cNvSpPr/>
          <p:nvPr/>
        </p:nvSpPr>
        <p:spPr>
          <a:xfrm>
            <a:off x="4390847" y="2286000"/>
            <a:ext cx="2510287" cy="68148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URL validation</a:t>
            </a:r>
          </a:p>
        </p:txBody>
      </p:sp>
      <p:sp>
        <p:nvSpPr>
          <p:cNvPr id="4" name="Flowchart: Alternate Process 3">
            <a:extLst>
              <a:ext uri="{FF2B5EF4-FFF2-40B4-BE49-F238E27FC236}">
                <a16:creationId xmlns:a16="http://schemas.microsoft.com/office/drawing/2014/main" id="{99866EA0-1DAE-4CF9-88B6-79EEB59FDE9C}"/>
              </a:ext>
            </a:extLst>
          </p:cNvPr>
          <p:cNvSpPr/>
          <p:nvPr/>
        </p:nvSpPr>
        <p:spPr>
          <a:xfrm>
            <a:off x="4390847" y="3597215"/>
            <a:ext cx="2510287" cy="68148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Malware Detection</a:t>
            </a:r>
            <a:endParaRPr lang="en-IN" dirty="0"/>
          </a:p>
        </p:txBody>
      </p:sp>
      <p:sp>
        <p:nvSpPr>
          <p:cNvPr id="5" name="Flowchart: Process 4">
            <a:extLst>
              <a:ext uri="{FF2B5EF4-FFF2-40B4-BE49-F238E27FC236}">
                <a16:creationId xmlns:a16="http://schemas.microsoft.com/office/drawing/2014/main" id="{A6C3F62C-9E7C-431E-9411-BD7C645C3F2B}"/>
              </a:ext>
            </a:extLst>
          </p:cNvPr>
          <p:cNvSpPr/>
          <p:nvPr/>
        </p:nvSpPr>
        <p:spPr>
          <a:xfrm>
            <a:off x="4390846" y="5069457"/>
            <a:ext cx="2510287" cy="681487"/>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Display Result</a:t>
            </a:r>
            <a:endParaRPr lang="en-IN" dirty="0"/>
          </a:p>
        </p:txBody>
      </p:sp>
      <p:cxnSp>
        <p:nvCxnSpPr>
          <p:cNvPr id="7" name="Straight Arrow Connector 6">
            <a:extLst>
              <a:ext uri="{FF2B5EF4-FFF2-40B4-BE49-F238E27FC236}">
                <a16:creationId xmlns:a16="http://schemas.microsoft.com/office/drawing/2014/main" id="{BEE61DAF-DAE1-4ADC-98F9-8D3B8F79A0CD}"/>
              </a:ext>
            </a:extLst>
          </p:cNvPr>
          <p:cNvCxnSpPr>
            <a:stCxn id="2" idx="2"/>
            <a:endCxn id="3" idx="0"/>
          </p:cNvCxnSpPr>
          <p:nvPr/>
        </p:nvCxnSpPr>
        <p:spPr>
          <a:xfrm>
            <a:off x="5645991" y="1656272"/>
            <a:ext cx="0" cy="6297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9A1B8504-B6B0-4246-801C-BC62A4158A08}"/>
              </a:ext>
            </a:extLst>
          </p:cNvPr>
          <p:cNvCxnSpPr>
            <a:stCxn id="3" idx="2"/>
            <a:endCxn id="4" idx="0"/>
          </p:cNvCxnSpPr>
          <p:nvPr/>
        </p:nvCxnSpPr>
        <p:spPr>
          <a:xfrm>
            <a:off x="5645991" y="2967487"/>
            <a:ext cx="0" cy="6297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71A13FBB-5D35-4754-9C1A-3F0187D7A266}"/>
              </a:ext>
            </a:extLst>
          </p:cNvPr>
          <p:cNvCxnSpPr>
            <a:cxnSpLocks/>
            <a:stCxn id="4" idx="2"/>
            <a:endCxn id="5" idx="0"/>
          </p:cNvCxnSpPr>
          <p:nvPr/>
        </p:nvCxnSpPr>
        <p:spPr>
          <a:xfrm flipH="1">
            <a:off x="5645990" y="4278702"/>
            <a:ext cx="1" cy="7907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981BBF25-DD8E-461F-AF52-C2D02405D810}"/>
              </a:ext>
            </a:extLst>
          </p:cNvPr>
          <p:cNvSpPr txBox="1"/>
          <p:nvPr/>
        </p:nvSpPr>
        <p:spPr>
          <a:xfrm>
            <a:off x="2583474" y="345057"/>
            <a:ext cx="6125029" cy="369332"/>
          </a:xfrm>
          <a:prstGeom prst="rect">
            <a:avLst/>
          </a:prstGeom>
          <a:noFill/>
        </p:spPr>
        <p:txBody>
          <a:bodyPr wrap="square" rtlCol="0">
            <a:spAutoFit/>
          </a:bodyPr>
          <a:lstStyle/>
          <a:p>
            <a:pPr algn="ctr"/>
            <a:r>
              <a:rPr lang="en-IN" dirty="0"/>
              <a:t>Data flow diagram level 1</a:t>
            </a:r>
            <a:r>
              <a:rPr lang="en-IN" dirty="0">
                <a:latin typeface="Times New Roman" panose="02020603050405020304" pitchFamily="18" charset="0"/>
                <a:cs typeface="Times New Roman" panose="02020603050405020304" pitchFamily="18" charset="0"/>
              </a:rPr>
              <a:t> Level</a:t>
            </a:r>
          </a:p>
        </p:txBody>
      </p:sp>
    </p:spTree>
    <p:extLst>
      <p:ext uri="{BB962C8B-B14F-4D97-AF65-F5344CB8AC3E}">
        <p14:creationId xmlns:p14="http://schemas.microsoft.com/office/powerpoint/2010/main" val="3889619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B2C393-7357-4358-9682-3F6530F5E198}"/>
              </a:ext>
            </a:extLst>
          </p:cNvPr>
          <p:cNvSpPr txBox="1"/>
          <p:nvPr/>
        </p:nvSpPr>
        <p:spPr>
          <a:xfrm>
            <a:off x="2708352" y="496822"/>
            <a:ext cx="7379145"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Data flow diagram level 2</a:t>
            </a:r>
          </a:p>
        </p:txBody>
      </p:sp>
      <p:sp>
        <p:nvSpPr>
          <p:cNvPr id="3" name="Flowchart: Process 2">
            <a:extLst>
              <a:ext uri="{FF2B5EF4-FFF2-40B4-BE49-F238E27FC236}">
                <a16:creationId xmlns:a16="http://schemas.microsoft.com/office/drawing/2014/main" id="{50D90236-39EC-4875-9DDF-890E22C465B5}"/>
              </a:ext>
            </a:extLst>
          </p:cNvPr>
          <p:cNvSpPr/>
          <p:nvPr/>
        </p:nvSpPr>
        <p:spPr>
          <a:xfrm>
            <a:off x="422694" y="1932317"/>
            <a:ext cx="2380891" cy="526212"/>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URL Dataset</a:t>
            </a:r>
            <a:endParaRPr lang="en-IN" dirty="0"/>
          </a:p>
        </p:txBody>
      </p:sp>
      <p:sp>
        <p:nvSpPr>
          <p:cNvPr id="4" name="Flowchart: Alternate Process 3">
            <a:extLst>
              <a:ext uri="{FF2B5EF4-FFF2-40B4-BE49-F238E27FC236}">
                <a16:creationId xmlns:a16="http://schemas.microsoft.com/office/drawing/2014/main" id="{1129BC63-B899-462E-8F66-178A23F496E4}"/>
              </a:ext>
            </a:extLst>
          </p:cNvPr>
          <p:cNvSpPr/>
          <p:nvPr/>
        </p:nvSpPr>
        <p:spPr>
          <a:xfrm>
            <a:off x="474452" y="2989052"/>
            <a:ext cx="2277374" cy="75912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Feature Extraction</a:t>
            </a:r>
            <a:endParaRPr lang="en-IN" dirty="0"/>
          </a:p>
        </p:txBody>
      </p:sp>
      <p:sp>
        <p:nvSpPr>
          <p:cNvPr id="5" name="Flowchart: Alternate Process 4">
            <a:extLst>
              <a:ext uri="{FF2B5EF4-FFF2-40B4-BE49-F238E27FC236}">
                <a16:creationId xmlns:a16="http://schemas.microsoft.com/office/drawing/2014/main" id="{BFDEC61A-F0DA-4461-81D2-3E501E42DC96}"/>
              </a:ext>
            </a:extLst>
          </p:cNvPr>
          <p:cNvSpPr/>
          <p:nvPr/>
        </p:nvSpPr>
        <p:spPr>
          <a:xfrm>
            <a:off x="638354" y="4408098"/>
            <a:ext cx="1949570" cy="1104181"/>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Deep Learning Algorithm</a:t>
            </a:r>
          </a:p>
        </p:txBody>
      </p:sp>
      <p:sp>
        <p:nvSpPr>
          <p:cNvPr id="6" name="Flowchart: Process 5">
            <a:extLst>
              <a:ext uri="{FF2B5EF4-FFF2-40B4-BE49-F238E27FC236}">
                <a16:creationId xmlns:a16="http://schemas.microsoft.com/office/drawing/2014/main" id="{B813A643-08BE-495B-A358-AF2CC0536ADE}"/>
              </a:ext>
            </a:extLst>
          </p:cNvPr>
          <p:cNvSpPr/>
          <p:nvPr/>
        </p:nvSpPr>
        <p:spPr>
          <a:xfrm>
            <a:off x="4295955" y="4580625"/>
            <a:ext cx="2101970" cy="75912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Trained Model</a:t>
            </a:r>
            <a:endParaRPr lang="en-IN" dirty="0"/>
          </a:p>
        </p:txBody>
      </p:sp>
      <p:sp>
        <p:nvSpPr>
          <p:cNvPr id="7" name="Flowchart: Process 6">
            <a:extLst>
              <a:ext uri="{FF2B5EF4-FFF2-40B4-BE49-F238E27FC236}">
                <a16:creationId xmlns:a16="http://schemas.microsoft.com/office/drawing/2014/main" id="{4E288C28-DBAA-4FF3-885C-A27B895C4EFC}"/>
              </a:ext>
            </a:extLst>
          </p:cNvPr>
          <p:cNvSpPr/>
          <p:nvPr/>
        </p:nvSpPr>
        <p:spPr>
          <a:xfrm>
            <a:off x="8609162" y="1932317"/>
            <a:ext cx="1777041" cy="526212"/>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Input URL</a:t>
            </a:r>
          </a:p>
        </p:txBody>
      </p:sp>
      <p:sp>
        <p:nvSpPr>
          <p:cNvPr id="8" name="Flowchart: Alternate Process 7">
            <a:extLst>
              <a:ext uri="{FF2B5EF4-FFF2-40B4-BE49-F238E27FC236}">
                <a16:creationId xmlns:a16="http://schemas.microsoft.com/office/drawing/2014/main" id="{338EEA60-0F40-4BCD-B539-EC8A3C13F84D}"/>
              </a:ext>
            </a:extLst>
          </p:cNvPr>
          <p:cNvSpPr/>
          <p:nvPr/>
        </p:nvSpPr>
        <p:spPr>
          <a:xfrm>
            <a:off x="8440946" y="3165894"/>
            <a:ext cx="2113472" cy="52621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Feature Extraction</a:t>
            </a:r>
            <a:endParaRPr lang="en-IN" dirty="0"/>
          </a:p>
        </p:txBody>
      </p:sp>
      <p:sp>
        <p:nvSpPr>
          <p:cNvPr id="9" name="Flowchart: Alternate Process 8">
            <a:extLst>
              <a:ext uri="{FF2B5EF4-FFF2-40B4-BE49-F238E27FC236}">
                <a16:creationId xmlns:a16="http://schemas.microsoft.com/office/drawing/2014/main" id="{FFC7B2A8-5AA5-4450-8230-039CFCF7C6DC}"/>
              </a:ext>
            </a:extLst>
          </p:cNvPr>
          <p:cNvSpPr/>
          <p:nvPr/>
        </p:nvSpPr>
        <p:spPr>
          <a:xfrm>
            <a:off x="8440946" y="4408098"/>
            <a:ext cx="2238556" cy="931653"/>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Predict the results</a:t>
            </a:r>
            <a:endParaRPr lang="en-IN" dirty="0"/>
          </a:p>
        </p:txBody>
      </p:sp>
      <p:sp>
        <p:nvSpPr>
          <p:cNvPr id="10" name="Flowchart: Process 9">
            <a:extLst>
              <a:ext uri="{FF2B5EF4-FFF2-40B4-BE49-F238E27FC236}">
                <a16:creationId xmlns:a16="http://schemas.microsoft.com/office/drawing/2014/main" id="{1D069202-59E0-4DE4-92DF-C67A14D3E16E}"/>
              </a:ext>
            </a:extLst>
          </p:cNvPr>
          <p:cNvSpPr/>
          <p:nvPr/>
        </p:nvSpPr>
        <p:spPr>
          <a:xfrm>
            <a:off x="8525054" y="5857336"/>
            <a:ext cx="2070340" cy="741872"/>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Display the results</a:t>
            </a:r>
          </a:p>
        </p:txBody>
      </p:sp>
      <p:cxnSp>
        <p:nvCxnSpPr>
          <p:cNvPr id="12" name="Straight Arrow Connector 11">
            <a:extLst>
              <a:ext uri="{FF2B5EF4-FFF2-40B4-BE49-F238E27FC236}">
                <a16:creationId xmlns:a16="http://schemas.microsoft.com/office/drawing/2014/main" id="{5B4DA11D-0E7D-457D-A119-C026EC564002}"/>
              </a:ext>
            </a:extLst>
          </p:cNvPr>
          <p:cNvCxnSpPr>
            <a:stCxn id="3" idx="2"/>
            <a:endCxn id="4" idx="0"/>
          </p:cNvCxnSpPr>
          <p:nvPr/>
        </p:nvCxnSpPr>
        <p:spPr>
          <a:xfrm flipH="1">
            <a:off x="1613139" y="2458529"/>
            <a:ext cx="1" cy="5305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4250DEB2-84C9-468D-9DB4-1DD8C704106D}"/>
              </a:ext>
            </a:extLst>
          </p:cNvPr>
          <p:cNvCxnSpPr>
            <a:stCxn id="4" idx="2"/>
            <a:endCxn id="5" idx="0"/>
          </p:cNvCxnSpPr>
          <p:nvPr/>
        </p:nvCxnSpPr>
        <p:spPr>
          <a:xfrm>
            <a:off x="1613139" y="3748177"/>
            <a:ext cx="0" cy="6599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DDB9F79F-875D-4F55-B489-50ED1E91809C}"/>
              </a:ext>
            </a:extLst>
          </p:cNvPr>
          <p:cNvCxnSpPr>
            <a:stCxn id="5" idx="3"/>
            <a:endCxn id="6" idx="1"/>
          </p:cNvCxnSpPr>
          <p:nvPr/>
        </p:nvCxnSpPr>
        <p:spPr>
          <a:xfrm flipV="1">
            <a:off x="2587924" y="4960188"/>
            <a:ext cx="170803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59086692-1606-4057-81A1-C8577CF8A16B}"/>
              </a:ext>
            </a:extLst>
          </p:cNvPr>
          <p:cNvCxnSpPr>
            <a:stCxn id="6" idx="3"/>
          </p:cNvCxnSpPr>
          <p:nvPr/>
        </p:nvCxnSpPr>
        <p:spPr>
          <a:xfrm flipV="1">
            <a:off x="6397925" y="4960187"/>
            <a:ext cx="204302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D6D3820B-98DD-46E6-9EAB-38135BFBA665}"/>
              </a:ext>
            </a:extLst>
          </p:cNvPr>
          <p:cNvCxnSpPr>
            <a:stCxn id="7" idx="2"/>
            <a:endCxn id="8" idx="0"/>
          </p:cNvCxnSpPr>
          <p:nvPr/>
        </p:nvCxnSpPr>
        <p:spPr>
          <a:xfrm flipH="1">
            <a:off x="9497682" y="2458529"/>
            <a:ext cx="1" cy="7073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2A79CB2F-14B3-40DA-9672-D7D943DCE3CF}"/>
              </a:ext>
            </a:extLst>
          </p:cNvPr>
          <p:cNvCxnSpPr>
            <a:cxnSpLocks/>
          </p:cNvCxnSpPr>
          <p:nvPr/>
        </p:nvCxnSpPr>
        <p:spPr>
          <a:xfrm>
            <a:off x="9545127" y="3717985"/>
            <a:ext cx="0" cy="690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217C5563-8BDD-4968-9352-2BB0445BD497}"/>
              </a:ext>
            </a:extLst>
          </p:cNvPr>
          <p:cNvCxnSpPr>
            <a:stCxn id="9" idx="2"/>
            <a:endCxn id="10" idx="0"/>
          </p:cNvCxnSpPr>
          <p:nvPr/>
        </p:nvCxnSpPr>
        <p:spPr>
          <a:xfrm>
            <a:off x="9560224" y="5339751"/>
            <a:ext cx="0" cy="5175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11504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9276E-2963-4C52-1633-1F0AE06EA609}"/>
              </a:ext>
            </a:extLst>
          </p:cNvPr>
          <p:cNvSpPr>
            <a:spLocks noGrp="1"/>
          </p:cNvSpPr>
          <p:nvPr>
            <p:ph type="title"/>
          </p:nvPr>
        </p:nvSpPr>
        <p:spPr>
          <a:xfrm>
            <a:off x="838200" y="408667"/>
            <a:ext cx="10515600" cy="876821"/>
          </a:xfrm>
        </p:spPr>
        <p:txBody>
          <a:bodyPr>
            <a:normAutofit/>
          </a:bodyPr>
          <a:lstStyle/>
          <a:p>
            <a:r>
              <a:rPr lang="en-GB" sz="3600" dirty="0">
                <a:latin typeface="Times New Roman" panose="02020603050405020304" pitchFamily="18" charset="0"/>
                <a:cs typeface="Times New Roman" panose="02020603050405020304" pitchFamily="18" charset="0"/>
              </a:rPr>
              <a:t>ALGORITHM:</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45E6D2-D439-63CF-3A4A-0D496A698DFD}"/>
              </a:ext>
            </a:extLst>
          </p:cNvPr>
          <p:cNvSpPr>
            <a:spLocks noGrp="1"/>
          </p:cNvSpPr>
          <p:nvPr>
            <p:ph idx="1"/>
          </p:nvPr>
        </p:nvSpPr>
        <p:spPr>
          <a:xfrm>
            <a:off x="838200" y="1064525"/>
            <a:ext cx="10515600" cy="5112438"/>
          </a:xfrm>
        </p:spPr>
        <p:txBody>
          <a:bodyPr>
            <a:normAutofit/>
          </a:bodyPr>
          <a:lstStyle/>
          <a:p>
            <a:pPr marL="0" indent="0">
              <a:lnSpc>
                <a:spcPct val="150000"/>
              </a:lnSpc>
              <a:spcAft>
                <a:spcPts val="800"/>
              </a:spcAft>
              <a:buNone/>
            </a:pPr>
            <a:r>
              <a:rPr lang="en-IN" sz="2200" b="1" dirty="0">
                <a:effectLst/>
                <a:latin typeface="Times New Roman" panose="02020603050405020304" pitchFamily="18" charset="0"/>
                <a:ea typeface="Calibri" panose="020F0502020204030204" pitchFamily="34" charset="0"/>
                <a:cs typeface="Times New Roman" panose="02020603050405020304" pitchFamily="18" charset="0"/>
              </a:rPr>
              <a:t>Multi Layer Perceptron(MLP)</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r>
              <a:rPr lang="en-IN" sz="1800" kern="0" dirty="0">
                <a:effectLst/>
                <a:latin typeface="Times New Roman" panose="02020603050405020304" pitchFamily="18" charset="0"/>
                <a:ea typeface="Calibri" panose="020F0502020204030204" pitchFamily="34" charset="0"/>
                <a:cs typeface="Times New Roman" panose="02020603050405020304" pitchFamily="18" charset="0"/>
              </a:rPr>
              <a:t>	A multi-layer perceptron (MLP) is a type of artificial neural network (ANN) that consists of multiple layers of interconnected nodes, called neurons. It is a feedforward neural network, meaning that information flows through the network in one direction, from the input layer to the output layer.</a:t>
            </a:r>
          </a:p>
          <a:p>
            <a:pPr marL="0" indent="0">
              <a:lnSpc>
                <a:spcPct val="150000"/>
              </a:lnSpc>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Architecture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 MLP typically consists of three types of layers: an input layer, one or more hidden layers, and an output layer. Each layer is composed of multiple neurons, and each neuron is connected to neurons in the adjacent layers. The input layer receives the input data, the hidden layers process the information, and the output layer produces the final predictions or outputs.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1422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04D126-1E81-8F65-C0D9-D50686ACA6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5137" y="497114"/>
            <a:ext cx="6181725" cy="3657600"/>
          </a:xfrm>
          <a:prstGeom prst="rect">
            <a:avLst/>
          </a:prstGeom>
        </p:spPr>
      </p:pic>
      <p:sp>
        <p:nvSpPr>
          <p:cNvPr id="6" name="TextBox 5">
            <a:extLst>
              <a:ext uri="{FF2B5EF4-FFF2-40B4-BE49-F238E27FC236}">
                <a16:creationId xmlns:a16="http://schemas.microsoft.com/office/drawing/2014/main" id="{48DDDA36-4A99-EFF2-FE94-7518C081D9B9}"/>
              </a:ext>
            </a:extLst>
          </p:cNvPr>
          <p:cNvSpPr txBox="1"/>
          <p:nvPr/>
        </p:nvSpPr>
        <p:spPr>
          <a:xfrm>
            <a:off x="2032000" y="4386943"/>
            <a:ext cx="9361714" cy="1709892"/>
          </a:xfrm>
          <a:prstGeom prst="rect">
            <a:avLst/>
          </a:prstGeom>
          <a:noFill/>
        </p:spPr>
        <p:txBody>
          <a:bodyPr wrap="square">
            <a:spAutoFit/>
          </a:bodyPr>
          <a:lstStyle/>
          <a:p>
            <a:pPr algn="just">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Neurons and Activation Functions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Each neuron in the MLP performs a weighted sum of the inputs it receives, applies an activation function to the sum, and produces an output. The activation function introduces non-linearity into the network, enabling it to model complex relationships in the data. Common activation functions include the sigmoid, tanh, and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ReLU</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functions.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5944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18959A-F836-466F-BBB0-B24C0101C346}"/>
              </a:ext>
            </a:extLst>
          </p:cNvPr>
          <p:cNvSpPr txBox="1"/>
          <p:nvPr/>
        </p:nvSpPr>
        <p:spPr>
          <a:xfrm>
            <a:off x="1605749" y="0"/>
            <a:ext cx="10838329" cy="6880730"/>
          </a:xfrm>
          <a:prstGeom prst="rect">
            <a:avLst/>
          </a:prstGeom>
          <a:noFill/>
        </p:spPr>
        <p:txBody>
          <a:bodyPr wrap="square" rtlCol="0">
            <a:spAutoFit/>
          </a:bodyPr>
          <a:lstStyle/>
          <a:p>
            <a:pPr algn="ctr">
              <a:lnSpc>
                <a:spcPct val="150000"/>
              </a:lnSpc>
            </a:pPr>
            <a:r>
              <a:rPr lang="en-US" sz="3600" dirty="0">
                <a:latin typeface="Times New Roman" panose="02020603050405020304" pitchFamily="18" charset="0"/>
                <a:cs typeface="Times New Roman" panose="02020603050405020304" pitchFamily="18" charset="0"/>
              </a:rPr>
              <a:t>MODULES </a:t>
            </a:r>
          </a:p>
          <a:p>
            <a:pPr>
              <a:lnSpc>
                <a:spcPct val="150000"/>
              </a:lnSpc>
            </a:pPr>
            <a:r>
              <a:rPr lang="en-US" b="1" dirty="0">
                <a:latin typeface="Times New Roman" panose="02020603050405020304" pitchFamily="18" charset="0"/>
                <a:cs typeface="Times New Roman" panose="02020603050405020304" pitchFamily="18" charset="0"/>
              </a:rPr>
              <a:t>         1.D</a:t>
            </a:r>
            <a:r>
              <a:rPr lang="en-IN" b="1" dirty="0" err="1">
                <a:latin typeface="Times New Roman" panose="02020603050405020304" pitchFamily="18" charset="0"/>
                <a:cs typeface="Times New Roman" panose="02020603050405020304" pitchFamily="18" charset="0"/>
              </a:rPr>
              <a:t>ata</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preprocessing</a:t>
            </a:r>
            <a:r>
              <a:rPr lang="en-IN" b="1" dirty="0">
                <a:latin typeface="Times New Roman" panose="02020603050405020304" pitchFamily="18" charset="0"/>
                <a:cs typeface="Times New Roman" panose="02020603050405020304" pitchFamily="18" charset="0"/>
              </a:rPr>
              <a:t> and Feature Extraction:</a:t>
            </a:r>
          </a:p>
          <a:p>
            <a:pPr marL="285750" indent="-285750">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 Load the URL data contains (</a:t>
            </a:r>
            <a:r>
              <a:rPr lang="en-IN" sz="1600" dirty="0" err="1">
                <a:latin typeface="Times New Roman" panose="02020603050405020304" pitchFamily="18" charset="0"/>
                <a:cs typeface="Times New Roman" panose="02020603050405020304" pitchFamily="18" charset="0"/>
              </a:rPr>
              <a:t>Url,Types</a:t>
            </a:r>
            <a:r>
              <a:rPr lang="en-IN" sz="1600" dirty="0">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 Using </a:t>
            </a:r>
            <a:r>
              <a:rPr lang="en-IN" sz="1600" dirty="0" err="1">
                <a:latin typeface="Times New Roman" panose="02020603050405020304" pitchFamily="18" charset="0"/>
                <a:cs typeface="Times New Roman" panose="02020603050405020304" pitchFamily="18" charset="0"/>
              </a:rPr>
              <a:t>pd.read_csv</a:t>
            </a:r>
            <a:r>
              <a:rPr lang="en-IN" sz="1600" dirty="0">
                <a:latin typeface="Times New Roman" panose="02020603050405020304" pitchFamily="18" charset="0"/>
                <a:cs typeface="Times New Roman" panose="02020603050405020304" pitchFamily="18" charset="0"/>
              </a:rPr>
              <a:t>  (“malurl.csv”)   load the dataset.</a:t>
            </a:r>
          </a:p>
          <a:p>
            <a:pPr marL="285750" indent="-285750">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 The extract the URL length, having @ symbol, double slash, having subdomains, HTTPS tokens, </a:t>
            </a:r>
            <a:r>
              <a:rPr lang="en-IN" sz="1600" dirty="0" err="1">
                <a:latin typeface="Times New Roman" panose="02020603050405020304" pitchFamily="18" charset="0"/>
                <a:cs typeface="Times New Roman" panose="02020603050405020304" pitchFamily="18" charset="0"/>
              </a:rPr>
              <a:t>idn</a:t>
            </a:r>
            <a:r>
              <a:rPr lang="en-IN" sz="1600" dirty="0">
                <a:latin typeface="Times New Roman" panose="02020603050405020304" pitchFamily="18" charset="0"/>
                <a:cs typeface="Times New Roman" panose="02020603050405020304" pitchFamily="18" charset="0"/>
              </a:rPr>
              <a:t>-     homograph characters.</a:t>
            </a:r>
          </a:p>
          <a:p>
            <a:pPr marL="285750" indent="-285750">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Extract the features.</a:t>
            </a:r>
          </a:p>
          <a:p>
            <a:pPr marL="285750" indent="-285750">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After the extracting the features save the features in a csv file and export it.</a:t>
            </a:r>
          </a:p>
          <a:p>
            <a:pPr marL="285750" indent="-285750">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Then check for the Null values in the dataset using “</a:t>
            </a:r>
            <a:r>
              <a:rPr lang="en-IN" sz="1600" dirty="0" err="1">
                <a:latin typeface="Times New Roman" panose="02020603050405020304" pitchFamily="18" charset="0"/>
                <a:cs typeface="Times New Roman" panose="02020603050405020304" pitchFamily="18" charset="0"/>
              </a:rPr>
              <a:t>data.dropna</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inplace</a:t>
            </a:r>
            <a:r>
              <a:rPr lang="en-IN" sz="1600" dirty="0">
                <a:latin typeface="Times New Roman" panose="02020603050405020304" pitchFamily="18" charset="0"/>
                <a:cs typeface="Times New Roman" panose="02020603050405020304" pitchFamily="18" charset="0"/>
              </a:rPr>
              <a:t>=true)”.</a:t>
            </a:r>
          </a:p>
          <a:p>
            <a:pPr>
              <a:lnSpc>
                <a:spcPct val="150000"/>
              </a:lnSpc>
            </a:pPr>
            <a:r>
              <a:rPr lang="en-IN" b="1" dirty="0">
                <a:latin typeface="Times New Roman" panose="02020603050405020304" pitchFamily="18" charset="0"/>
                <a:cs typeface="Times New Roman" panose="02020603050405020304" pitchFamily="18" charset="0"/>
              </a:rPr>
              <a:t>           2.Training the model:</a:t>
            </a:r>
          </a:p>
          <a:p>
            <a:pPr marL="285750" indent="-285750">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Import the required </a:t>
            </a:r>
            <a:r>
              <a:rPr lang="en-IN" sz="1600" dirty="0" err="1">
                <a:latin typeface="Times New Roman" panose="02020603050405020304" pitchFamily="18" charset="0"/>
                <a:cs typeface="Times New Roman" panose="02020603050405020304" pitchFamily="18" charset="0"/>
              </a:rPr>
              <a:t>libraies</a:t>
            </a:r>
            <a:r>
              <a:rPr lang="en-IN" sz="1600" dirty="0">
                <a:latin typeface="Times New Roman" panose="02020603050405020304" pitchFamily="18" charset="0"/>
                <a:cs typeface="Times New Roman" panose="02020603050405020304" pitchFamily="18" charset="0"/>
              </a:rPr>
              <a:t> like sklearn, matplotlib, </a:t>
            </a:r>
            <a:r>
              <a:rPr lang="en-IN" sz="1600" dirty="0" err="1">
                <a:latin typeface="Times New Roman" panose="02020603050405020304" pitchFamily="18" charset="0"/>
                <a:cs typeface="Times New Roman" panose="02020603050405020304" pitchFamily="18" charset="0"/>
              </a:rPr>
              <a:t>joblib</a:t>
            </a:r>
            <a:r>
              <a:rPr lang="en-IN" sz="1600" dirty="0">
                <a:latin typeface="Times New Roman" panose="02020603050405020304" pitchFamily="18" charset="0"/>
                <a:cs typeface="Times New Roman" panose="02020603050405020304" pitchFamily="18" charset="0"/>
              </a:rPr>
              <a:t>, seaborn.</a:t>
            </a:r>
          </a:p>
          <a:p>
            <a:pPr marL="285750" indent="-285750">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Load the extracted features dataset.</a:t>
            </a:r>
          </a:p>
          <a:p>
            <a:pPr marL="285750" indent="-285750">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Then split the dataset into training and test sets.</a:t>
            </a:r>
          </a:p>
          <a:p>
            <a:pPr marL="285750" indent="-285750">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Apply the algorithm MLP classifier using elf=MLP(classifier).</a:t>
            </a:r>
          </a:p>
          <a:p>
            <a:pPr marL="285750" indent="-285750">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Relu</a:t>
            </a:r>
            <a:r>
              <a:rPr lang="en-IN" sz="1600" dirty="0">
                <a:latin typeface="Times New Roman" panose="02020603050405020304" pitchFamily="18" charset="0"/>
                <a:cs typeface="Times New Roman" panose="02020603050405020304" pitchFamily="18" charset="0"/>
              </a:rPr>
              <a:t>’ activation function is used.</a:t>
            </a:r>
          </a:p>
          <a:p>
            <a:pPr marL="285750" indent="-285750">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Then set the maximum number of iterations.</a:t>
            </a:r>
          </a:p>
          <a:p>
            <a:pPr>
              <a:lnSpc>
                <a:spcPct val="150000"/>
              </a:lnSpc>
            </a:pPr>
            <a:r>
              <a:rPr lang="en-IN"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9407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C32C50-3557-40FD-AF2A-7E312C8196B8}"/>
              </a:ext>
            </a:extLst>
          </p:cNvPr>
          <p:cNvSpPr txBox="1"/>
          <p:nvPr/>
        </p:nvSpPr>
        <p:spPr>
          <a:xfrm>
            <a:off x="1421004" y="684927"/>
            <a:ext cx="9685958" cy="2356414"/>
          </a:xfrm>
          <a:prstGeom prst="rect">
            <a:avLst/>
          </a:prstGeom>
          <a:noFill/>
        </p:spPr>
        <p:txBody>
          <a:bodyPr wrap="square" rtlCol="0">
            <a:spAutoFit/>
          </a:bodyPr>
          <a:lstStyle/>
          <a:p>
            <a:pPr>
              <a:lnSpc>
                <a:spcPct val="150000"/>
              </a:lnSpc>
            </a:pPr>
            <a:r>
              <a:rPr lang="en-US" dirty="0"/>
              <a:t>               </a:t>
            </a:r>
            <a:r>
              <a:rPr lang="en-US" b="1" dirty="0">
                <a:latin typeface="Times New Roman" panose="02020603050405020304" pitchFamily="18" charset="0"/>
                <a:cs typeface="Times New Roman" panose="02020603050405020304" pitchFamily="18" charset="0"/>
              </a:rPr>
              <a:t>3.Make predictions:</a:t>
            </a:r>
          </a:p>
          <a:p>
            <a:pPr marL="285750" indent="-285750">
              <a:lnSpc>
                <a:spcPct val="150000"/>
              </a:lnSpc>
              <a:buFont typeface="Wingdings" panose="05000000000000000000" pitchFamily="2" charset="2"/>
              <a:buChar char="Ø"/>
            </a:pPr>
            <a:r>
              <a:rPr lang="en-US" sz="1600" dirty="0"/>
              <a:t>Make prediction using test dataset.</a:t>
            </a:r>
          </a:p>
          <a:p>
            <a:pPr marL="285750" indent="-285750">
              <a:lnSpc>
                <a:spcPct val="150000"/>
              </a:lnSpc>
              <a:buFont typeface="Wingdings" panose="05000000000000000000" pitchFamily="2" charset="2"/>
              <a:buChar char="Ø"/>
            </a:pPr>
            <a:r>
              <a:rPr lang="en-US" sz="1600" dirty="0"/>
              <a:t>Then calculate the accuracy score.</a:t>
            </a:r>
          </a:p>
          <a:p>
            <a:pPr marL="285750" indent="-285750">
              <a:lnSpc>
                <a:spcPct val="150000"/>
              </a:lnSpc>
              <a:buFont typeface="Wingdings" panose="05000000000000000000" pitchFamily="2" charset="2"/>
              <a:buChar char="Ø"/>
            </a:pPr>
            <a:r>
              <a:rPr lang="en-US" sz="1600" dirty="0"/>
              <a:t>Save the model as ‘</a:t>
            </a:r>
            <a:r>
              <a:rPr lang="en-US" sz="1600" dirty="0" err="1"/>
              <a:t>joblib</a:t>
            </a:r>
            <a:r>
              <a:rPr lang="en-US" sz="1600" dirty="0"/>
              <a:t>’ file.</a:t>
            </a:r>
          </a:p>
          <a:p>
            <a:pPr>
              <a:lnSpc>
                <a:spcPct val="150000"/>
              </a:lnSpc>
            </a:pPr>
            <a:r>
              <a:rPr lang="en-US" dirty="0"/>
              <a:t>             </a:t>
            </a:r>
            <a:r>
              <a:rPr lang="en-US" b="1" dirty="0">
                <a:latin typeface="Times New Roman" panose="02020603050405020304" pitchFamily="18" charset="0"/>
                <a:cs typeface="Times New Roman" panose="02020603050405020304" pitchFamily="18" charset="0"/>
              </a:rPr>
              <a:t> 4.Data Visualization:</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Plot the confusion matrix using print(</a:t>
            </a:r>
            <a:r>
              <a:rPr lang="en-US" sz="1600" dirty="0" err="1">
                <a:latin typeface="Times New Roman" panose="02020603050405020304" pitchFamily="18" charset="0"/>
                <a:cs typeface="Times New Roman" panose="02020603050405020304" pitchFamily="18" charset="0"/>
              </a:rPr>
              <a:t>conf.Matrix</a:t>
            </a: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9241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80F78A-B6C1-A196-6290-99A2CC423533}"/>
              </a:ext>
            </a:extLst>
          </p:cNvPr>
          <p:cNvSpPr txBox="1"/>
          <p:nvPr/>
        </p:nvSpPr>
        <p:spPr>
          <a:xfrm>
            <a:off x="1669143" y="624114"/>
            <a:ext cx="8650514" cy="646331"/>
          </a:xfrm>
          <a:prstGeom prst="rect">
            <a:avLst/>
          </a:prstGeom>
          <a:noFill/>
        </p:spPr>
        <p:txBody>
          <a:bodyPr wrap="square" rtlCol="0">
            <a:spAutoFit/>
          </a:bodyPr>
          <a:lstStyle/>
          <a:p>
            <a:pPr algn="ctr"/>
            <a:r>
              <a:rPr lang="en-GB" sz="3600" dirty="0">
                <a:latin typeface="Times New Roman" panose="02020603050405020304" pitchFamily="18" charset="0"/>
                <a:cs typeface="Times New Roman" panose="02020603050405020304" pitchFamily="18" charset="0"/>
              </a:rPr>
              <a:t>OUTPUT</a:t>
            </a:r>
            <a:endParaRPr lang="en-IN" sz="3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F60020D-BEF6-576C-9564-3DEC9474233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03029" y="1740634"/>
            <a:ext cx="7985941" cy="4493252"/>
          </a:xfrm>
          <a:prstGeom prst="rect">
            <a:avLst/>
          </a:prstGeom>
          <a:noFill/>
        </p:spPr>
      </p:pic>
    </p:spTree>
    <p:extLst>
      <p:ext uri="{BB962C8B-B14F-4D97-AF65-F5344CB8AC3E}">
        <p14:creationId xmlns:p14="http://schemas.microsoft.com/office/powerpoint/2010/main" val="1681112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E2789D-A875-AFDD-A3AB-7D04307152D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4814" y="1250677"/>
            <a:ext cx="5731510" cy="3224530"/>
          </a:xfrm>
          <a:prstGeom prst="rect">
            <a:avLst/>
          </a:prstGeom>
          <a:noFill/>
        </p:spPr>
      </p:pic>
      <p:pic>
        <p:nvPicPr>
          <p:cNvPr id="3" name="Picture 2">
            <a:extLst>
              <a:ext uri="{FF2B5EF4-FFF2-40B4-BE49-F238E27FC236}">
                <a16:creationId xmlns:a16="http://schemas.microsoft.com/office/drawing/2014/main" id="{67FE824C-CF30-51DB-D9C0-48BC0C39323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05678" y="1250677"/>
            <a:ext cx="5731510" cy="3224530"/>
          </a:xfrm>
          <a:prstGeom prst="rect">
            <a:avLst/>
          </a:prstGeom>
          <a:noFill/>
        </p:spPr>
      </p:pic>
    </p:spTree>
    <p:extLst>
      <p:ext uri="{BB962C8B-B14F-4D97-AF65-F5344CB8AC3E}">
        <p14:creationId xmlns:p14="http://schemas.microsoft.com/office/powerpoint/2010/main" val="3429031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13CEF-E1F1-18F4-B80E-E779F4DC6E6F}"/>
              </a:ext>
            </a:extLst>
          </p:cNvPr>
          <p:cNvSpPr>
            <a:spLocks noGrp="1"/>
          </p:cNvSpPr>
          <p:nvPr>
            <p:ph type="title"/>
          </p:nvPr>
        </p:nvSpPr>
        <p:spPr>
          <a:xfrm>
            <a:off x="1513338" y="642258"/>
            <a:ext cx="10018713" cy="388257"/>
          </a:xfrm>
        </p:spPr>
        <p:txBody>
          <a:bodyPr>
            <a:normAutofit fontScale="90000"/>
          </a:bodyPr>
          <a:lstStyle/>
          <a:p>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TABLE OF CONTENTS</a:t>
            </a:r>
            <a:b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D9F845-A236-1D38-0F8A-7EAAECFE3F40}"/>
              </a:ext>
            </a:extLst>
          </p:cNvPr>
          <p:cNvSpPr>
            <a:spLocks noGrp="1"/>
          </p:cNvSpPr>
          <p:nvPr>
            <p:ph idx="1"/>
          </p:nvPr>
        </p:nvSpPr>
        <p:spPr>
          <a:xfrm>
            <a:off x="1876196" y="3297991"/>
            <a:ext cx="10515600" cy="5085142"/>
          </a:xfrm>
        </p:spPr>
        <p:txBody>
          <a:bodyPr>
            <a:normAutofit fontScale="70000" lnSpcReduction="20000"/>
          </a:bodyPr>
          <a:lstStyle/>
          <a:p>
            <a:r>
              <a:rPr lang="en-IN" sz="2600" dirty="0">
                <a:latin typeface="Times New Roman" panose="02020603050405020304" pitchFamily="18" charset="0"/>
                <a:cs typeface="Times New Roman" panose="02020603050405020304" pitchFamily="18" charset="0"/>
              </a:rPr>
              <a:t>ABSTRACT</a:t>
            </a:r>
          </a:p>
          <a:p>
            <a:r>
              <a:rPr lang="en-IN" sz="2600" dirty="0">
                <a:effectLst/>
                <a:latin typeface="Times New Roman" panose="02020603050405020304" pitchFamily="18" charset="0"/>
                <a:ea typeface="Calibri" panose="020F0502020204030204" pitchFamily="34" charset="0"/>
                <a:cs typeface="Times New Roman" panose="02020603050405020304" pitchFamily="18" charset="0"/>
              </a:rPr>
              <a:t>OBJECTIVES</a:t>
            </a:r>
          </a:p>
          <a:p>
            <a:r>
              <a:rPr lang="en-GB" sz="2600" dirty="0">
                <a:latin typeface="Times New Roman" panose="02020603050405020304" pitchFamily="18" charset="0"/>
                <a:cs typeface="Times New Roman" panose="02020603050405020304" pitchFamily="18" charset="0"/>
              </a:rPr>
              <a:t>INTRODUCTION</a:t>
            </a:r>
          </a:p>
          <a:p>
            <a:r>
              <a:rPr lang="en-US" sz="2600" dirty="0">
                <a:latin typeface="Times New Roman" panose="02020603050405020304" pitchFamily="18" charset="0"/>
                <a:cs typeface="Times New Roman" panose="02020603050405020304" pitchFamily="18" charset="0"/>
              </a:rPr>
              <a:t>LITERATURE SURVEY</a:t>
            </a:r>
          </a:p>
          <a:p>
            <a:r>
              <a:rPr lang="en-GB" sz="2600" dirty="0">
                <a:latin typeface="Times New Roman" panose="02020603050405020304" pitchFamily="18" charset="0"/>
                <a:cs typeface="Times New Roman" panose="02020603050405020304" pitchFamily="18" charset="0"/>
              </a:rPr>
              <a:t>PROPOSED SYSTEM</a:t>
            </a:r>
          </a:p>
          <a:p>
            <a:r>
              <a:rPr lang="en-IN" sz="2600" dirty="0">
                <a:latin typeface="Times New Roman" panose="02020603050405020304" pitchFamily="18" charset="0"/>
                <a:cs typeface="Times New Roman" panose="02020603050405020304" pitchFamily="18" charset="0"/>
              </a:rPr>
              <a:t>SYSTEM ARCHITECTURE</a:t>
            </a:r>
          </a:p>
          <a:p>
            <a:r>
              <a:rPr lang="en-IN" sz="2600" dirty="0">
                <a:latin typeface="Times New Roman" panose="02020603050405020304" pitchFamily="18" charset="0"/>
                <a:cs typeface="Times New Roman" panose="02020603050405020304" pitchFamily="18" charset="0"/>
              </a:rPr>
              <a:t>USE CASE</a:t>
            </a:r>
          </a:p>
          <a:p>
            <a:r>
              <a:rPr lang="en-IN" sz="2600" dirty="0">
                <a:latin typeface="Times New Roman" panose="02020603050405020304" pitchFamily="18" charset="0"/>
                <a:cs typeface="Times New Roman" panose="02020603050405020304" pitchFamily="18" charset="0"/>
              </a:rPr>
              <a:t>DATA FLOW DIAGRAM</a:t>
            </a:r>
          </a:p>
          <a:p>
            <a:r>
              <a:rPr lang="en-GB" sz="2600" dirty="0">
                <a:latin typeface="Times New Roman" panose="02020603050405020304" pitchFamily="18" charset="0"/>
                <a:cs typeface="Times New Roman" panose="02020603050405020304" pitchFamily="18" charset="0"/>
              </a:rPr>
              <a:t>ALGORITHM</a:t>
            </a:r>
          </a:p>
          <a:p>
            <a:r>
              <a:rPr lang="en-US" sz="2600" dirty="0">
                <a:latin typeface="Times New Roman" panose="02020603050405020304" pitchFamily="18" charset="0"/>
                <a:cs typeface="Times New Roman" panose="02020603050405020304" pitchFamily="18" charset="0"/>
              </a:rPr>
              <a:t>MODULES</a:t>
            </a:r>
          </a:p>
          <a:p>
            <a:r>
              <a:rPr lang="en-GB" sz="2600" dirty="0">
                <a:latin typeface="Times New Roman" panose="02020603050405020304" pitchFamily="18" charset="0"/>
                <a:cs typeface="Times New Roman" panose="02020603050405020304" pitchFamily="18" charset="0"/>
              </a:rPr>
              <a:t>OUTPUT</a:t>
            </a:r>
          </a:p>
          <a:p>
            <a:r>
              <a:rPr lang="en-IN" sz="2600" dirty="0">
                <a:effectLst/>
                <a:latin typeface="Times New Roman" panose="02020603050405020304" pitchFamily="18" charset="0"/>
                <a:ea typeface="Calibri" panose="020F0502020204030204" pitchFamily="34" charset="0"/>
                <a:cs typeface="Times New Roman" panose="02020603050405020304" pitchFamily="18" charset="0"/>
              </a:rPr>
              <a:t>SYSTEM ADVANTAGES AND DISADVANTAGES</a:t>
            </a:r>
          </a:p>
          <a:p>
            <a:r>
              <a:rPr lang="en-IN" sz="2600" dirty="0">
                <a:effectLst/>
                <a:latin typeface="Times New Roman" panose="02020603050405020304" pitchFamily="18" charset="0"/>
                <a:ea typeface="Calibri" panose="020F0502020204030204" pitchFamily="34" charset="0"/>
                <a:cs typeface="Times New Roman" panose="02020603050405020304" pitchFamily="18" charset="0"/>
              </a:rPr>
              <a:t>Future Works</a:t>
            </a:r>
          </a:p>
          <a:p>
            <a:r>
              <a:rPr lang="en-IN" sz="2600" dirty="0">
                <a:latin typeface="Times New Roman" panose="02020603050405020304" pitchFamily="18" charset="0"/>
                <a:cs typeface="Times New Roman" panose="02020603050405020304" pitchFamily="18" charset="0"/>
              </a:rPr>
              <a:t>REFERENCES</a:t>
            </a:r>
          </a:p>
          <a:p>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73039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7E44DDA-2134-6A5A-B13B-6146ED4D5CB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861" y="1068569"/>
            <a:ext cx="5731510" cy="3230245"/>
          </a:xfrm>
          <a:prstGeom prst="rect">
            <a:avLst/>
          </a:prstGeom>
          <a:noFill/>
          <a:ln>
            <a:noFill/>
          </a:ln>
        </p:spPr>
      </p:pic>
      <p:pic>
        <p:nvPicPr>
          <p:cNvPr id="3" name="Picture 2">
            <a:extLst>
              <a:ext uri="{FF2B5EF4-FFF2-40B4-BE49-F238E27FC236}">
                <a16:creationId xmlns:a16="http://schemas.microsoft.com/office/drawing/2014/main" id="{15017F3D-3285-049B-BD51-6D957DBC9D6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6301" y="1073649"/>
            <a:ext cx="5731510" cy="3225165"/>
          </a:xfrm>
          <a:prstGeom prst="rect">
            <a:avLst/>
          </a:prstGeom>
          <a:noFill/>
        </p:spPr>
      </p:pic>
    </p:spTree>
    <p:extLst>
      <p:ext uri="{BB962C8B-B14F-4D97-AF65-F5344CB8AC3E}">
        <p14:creationId xmlns:p14="http://schemas.microsoft.com/office/powerpoint/2010/main" val="2681112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5D1F16-859A-6E82-B7F0-83C4A5B2A798}"/>
              </a:ext>
            </a:extLst>
          </p:cNvPr>
          <p:cNvSpPr txBox="1"/>
          <p:nvPr/>
        </p:nvSpPr>
        <p:spPr>
          <a:xfrm>
            <a:off x="1582057" y="667764"/>
            <a:ext cx="9027886" cy="4915705"/>
          </a:xfrm>
          <a:prstGeom prst="rect">
            <a:avLst/>
          </a:prstGeom>
          <a:noFill/>
        </p:spPr>
        <p:txBody>
          <a:bodyPr wrap="square">
            <a:spAutoFit/>
          </a:bodyPr>
          <a:lstStyle/>
          <a:p>
            <a:pPr algn="ctr">
              <a:lnSpc>
                <a:spcPct val="150000"/>
              </a:lnSpc>
              <a:spcAft>
                <a:spcPts val="800"/>
              </a:spcAft>
            </a:pPr>
            <a:r>
              <a:rPr lang="en-IN" sz="3600" dirty="0">
                <a:effectLst/>
                <a:latin typeface="Times New Roman" panose="02020603050405020304" pitchFamily="18" charset="0"/>
                <a:ea typeface="Calibri" panose="020F0502020204030204" pitchFamily="34" charset="0"/>
                <a:cs typeface="Times New Roman" panose="02020603050405020304" pitchFamily="18" charset="0"/>
              </a:rPr>
              <a:t>System Advantages</a:t>
            </a:r>
          </a:p>
          <a:p>
            <a:pPr marL="342900" lvl="0" indent="-342900">
              <a:lnSpc>
                <a:spcPct val="150000"/>
              </a:lnSpc>
              <a:spcAft>
                <a:spcPts val="800"/>
              </a:spcAft>
              <a:buFont typeface="Symbol" panose="05050102010706020507" pitchFamily="18" charset="2"/>
              <a:buChar char=""/>
            </a:pPr>
            <a:r>
              <a:rPr lang="en-IN" dirty="0">
                <a:latin typeface="Times New Roman" panose="02020603050405020304" pitchFamily="18" charset="0"/>
                <a:ea typeface="Times New Roman" panose="02020603050405020304" pitchFamily="18" charset="0"/>
                <a:cs typeface="Times New Roman" panose="02020603050405020304" pitchFamily="18" charset="0"/>
              </a:rPr>
              <a:t>C</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lassification model provides precise results in many cases.</a:t>
            </a:r>
          </a:p>
          <a:p>
            <a:pPr marL="342900" lvl="0" indent="-342900">
              <a:lnSpc>
                <a:spcPct val="150000"/>
              </a:lnSpc>
              <a:spcAft>
                <a:spcPts val="800"/>
              </a:spcAft>
              <a:buFont typeface="Symbol" panose="05050102010706020507" pitchFamily="18" charset="2"/>
              <a:buChar char=""/>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Classifies in depth which type of harmful URL it is.</a:t>
            </a:r>
          </a:p>
          <a:p>
            <a:pPr marL="342900" lvl="0" indent="-342900">
              <a:lnSpc>
                <a:spcPct val="150000"/>
              </a:lnSpc>
              <a:spcAft>
                <a:spcPts val="800"/>
              </a:spcAft>
              <a:buFont typeface="Symbol" panose="05050102010706020507" pitchFamily="18" charset="2"/>
              <a:buChar char=""/>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Detects homograph characters which resembles like normal English Alphabets.</a:t>
            </a:r>
          </a:p>
          <a:p>
            <a:pPr lvl="0">
              <a:lnSpc>
                <a:spcPct val="150000"/>
              </a:lnSpc>
              <a:spcAft>
                <a:spcPts val="800"/>
              </a:spcAft>
            </a:pP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50000"/>
              </a:lnSpc>
              <a:spcAft>
                <a:spcPts val="800"/>
              </a:spcAft>
            </a:pPr>
            <a:r>
              <a:rPr lang="en-IN" sz="3600" dirty="0">
                <a:effectLst/>
                <a:latin typeface="Times New Roman" panose="02020603050405020304" pitchFamily="18" charset="0"/>
                <a:ea typeface="Calibri" panose="020F0502020204030204" pitchFamily="34" charset="0"/>
                <a:cs typeface="Times New Roman" panose="02020603050405020304" pitchFamily="18" charset="0"/>
              </a:rPr>
              <a:t>System Disadvantages</a:t>
            </a:r>
          </a:p>
          <a:p>
            <a:pPr marL="342900" lvl="0" indent="-342900">
              <a:lnSpc>
                <a:spcPct val="150000"/>
              </a:lnSpc>
              <a:spcAft>
                <a:spcPts val="800"/>
              </a:spcAft>
              <a:buFont typeface="Symbol" panose="05050102010706020507" pitchFamily="18" charset="2"/>
              <a:buChar char=""/>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Need to improve the accuracy.</a:t>
            </a:r>
          </a:p>
          <a:p>
            <a:pPr marL="342900" lvl="0" indent="-342900">
              <a:lnSpc>
                <a:spcPct val="150000"/>
              </a:lnSpc>
              <a:spcAft>
                <a:spcPts val="800"/>
              </a:spcAft>
              <a:buFont typeface="Symbol" panose="05050102010706020507" pitchFamily="18" charset="2"/>
              <a:buChar char=""/>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More features needed to be extracted and processed so that it can detect accurately.</a:t>
            </a:r>
          </a:p>
        </p:txBody>
      </p:sp>
    </p:spTree>
    <p:extLst>
      <p:ext uri="{BB962C8B-B14F-4D97-AF65-F5344CB8AC3E}">
        <p14:creationId xmlns:p14="http://schemas.microsoft.com/office/powerpoint/2010/main" val="437821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18E3A9-D242-8877-5637-C1E6A527F1E4}"/>
              </a:ext>
            </a:extLst>
          </p:cNvPr>
          <p:cNvSpPr txBox="1"/>
          <p:nvPr/>
        </p:nvSpPr>
        <p:spPr>
          <a:xfrm>
            <a:off x="1886857" y="1620959"/>
            <a:ext cx="8911771" cy="3366755"/>
          </a:xfrm>
          <a:prstGeom prst="rect">
            <a:avLst/>
          </a:prstGeom>
          <a:noFill/>
        </p:spPr>
        <p:txBody>
          <a:bodyPr wrap="square">
            <a:spAutoFit/>
          </a:bodyPr>
          <a:lstStyle/>
          <a:p>
            <a:pPr algn="ctr">
              <a:lnSpc>
                <a:spcPct val="150000"/>
              </a:lnSpc>
              <a:spcAft>
                <a:spcPts val="800"/>
              </a:spcAft>
            </a:pPr>
            <a:r>
              <a:rPr lang="en-IN" sz="3600" dirty="0">
                <a:effectLst/>
                <a:latin typeface="Times New Roman" panose="02020603050405020304" pitchFamily="18" charset="0"/>
                <a:ea typeface="Calibri" panose="020F0502020204030204" pitchFamily="34" charset="0"/>
                <a:cs typeface="Times New Roman" panose="02020603050405020304" pitchFamily="18" charset="0"/>
              </a:rPr>
              <a:t>Future Works</a:t>
            </a:r>
          </a:p>
          <a:p>
            <a:pPr>
              <a:lnSpc>
                <a:spcPct val="150000"/>
              </a:lnSpc>
              <a:spcAft>
                <a:spcPts val="800"/>
              </a:spcAft>
            </a:pPr>
            <a:r>
              <a:rPr lang="en-IN" dirty="0">
                <a:latin typeface="Times New Roman" panose="02020603050405020304" pitchFamily="18" charset="0"/>
                <a:ea typeface="Times New Roman" panose="02020603050405020304" pitchFamily="18" charset="0"/>
              </a:rPr>
              <a:t>As the future work, we will be working on r</a:t>
            </a:r>
            <a:r>
              <a:rPr lang="en-IN" dirty="0">
                <a:effectLst/>
                <a:latin typeface="Times New Roman" panose="02020603050405020304" pitchFamily="18" charset="0"/>
                <a:ea typeface="Times New Roman" panose="02020603050405020304" pitchFamily="18" charset="0"/>
              </a:rPr>
              <a:t>educing the time complexity </a:t>
            </a:r>
            <a:r>
              <a:rPr lang="en-IN" dirty="0">
                <a:latin typeface="Times New Roman" panose="02020603050405020304" pitchFamily="18" charset="0"/>
                <a:ea typeface="Times New Roman" panose="02020603050405020304" pitchFamily="18" charset="0"/>
              </a:rPr>
              <a:t>and </a:t>
            </a:r>
            <a:r>
              <a:rPr lang="en-IN" dirty="0">
                <a:latin typeface="Times New Roman" panose="02020603050405020304" pitchFamily="18" charset="0"/>
                <a:ea typeface="Times New Roman" panose="02020603050405020304" pitchFamily="18" charset="0"/>
                <a:cs typeface="Times New Roman" panose="02020603050405020304" pitchFamily="18" charset="0"/>
              </a:rPr>
              <a:t>m</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ore features needed to be extracted and processed so that it can detect accurately.</a:t>
            </a:r>
          </a:p>
          <a:p>
            <a:pPr>
              <a:lnSpc>
                <a:spcPct val="150000"/>
              </a:lnSpc>
              <a:spcAft>
                <a:spcPts val="80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IN" dirty="0">
                <a:effectLst/>
                <a:latin typeface="Times New Roman" panose="02020603050405020304" pitchFamily="18" charset="0"/>
                <a:ea typeface="Times New Roman" panose="02020603050405020304" pitchFamily="18" charset="0"/>
              </a:rPr>
              <a:t>reate an browser extension so that it can detect automatically whenever a malicious URL is detected.</a:t>
            </a:r>
          </a:p>
          <a:p>
            <a:pPr indent="457200" algn="just">
              <a:lnSpc>
                <a:spcPct val="150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5492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C8E932-225F-1ECE-9582-A4E4126E66E9}"/>
              </a:ext>
            </a:extLst>
          </p:cNvPr>
          <p:cNvSpPr txBox="1"/>
          <p:nvPr/>
        </p:nvSpPr>
        <p:spPr>
          <a:xfrm>
            <a:off x="1611086" y="236263"/>
            <a:ext cx="10087427" cy="646331"/>
          </a:xfrm>
          <a:prstGeom prst="rect">
            <a:avLst/>
          </a:prstGeom>
          <a:noFill/>
        </p:spPr>
        <p:txBody>
          <a:bodyPr wrap="square" rtlCol="0">
            <a:spAutoFit/>
          </a:bodyPr>
          <a:lstStyle/>
          <a:p>
            <a:pPr algn="ctr"/>
            <a:r>
              <a:rPr lang="en-IN" sz="3600" dirty="0">
                <a:latin typeface="Times New Roman" panose="02020603050405020304" pitchFamily="18" charset="0"/>
                <a:cs typeface="Times New Roman" panose="02020603050405020304" pitchFamily="18" charset="0"/>
              </a:rPr>
              <a:t>REFERENCES</a:t>
            </a:r>
          </a:p>
        </p:txBody>
      </p:sp>
      <p:sp>
        <p:nvSpPr>
          <p:cNvPr id="7" name="TextBox 6">
            <a:extLst>
              <a:ext uri="{FF2B5EF4-FFF2-40B4-BE49-F238E27FC236}">
                <a16:creationId xmlns:a16="http://schemas.microsoft.com/office/drawing/2014/main" id="{EDF79798-BFF0-A024-2720-05D5062DDD2A}"/>
              </a:ext>
            </a:extLst>
          </p:cNvPr>
          <p:cNvSpPr txBox="1"/>
          <p:nvPr/>
        </p:nvSpPr>
        <p:spPr>
          <a:xfrm>
            <a:off x="1785258" y="940651"/>
            <a:ext cx="10087427" cy="5444054"/>
          </a:xfrm>
          <a:prstGeom prst="rect">
            <a:avLst/>
          </a:prstGeom>
          <a:noFill/>
        </p:spPr>
        <p:txBody>
          <a:bodyPr wrap="square">
            <a:spAutoFit/>
          </a:bodyPr>
          <a:lstStyle/>
          <a:p>
            <a:pPr marL="342900" indent="-342900" algn="just">
              <a:lnSpc>
                <a:spcPct val="150000"/>
              </a:lnSpc>
              <a:buFont typeface="+mj-lt"/>
              <a:buAutoNum type="arabicPeriod"/>
            </a:pPr>
            <a:r>
              <a:rPr lang="en-IN" sz="1800" dirty="0">
                <a:latin typeface="Times New Roman" panose="02020603050405020304" pitchFamily="18" charset="0"/>
                <a:cs typeface="Times New Roman" panose="02020603050405020304" pitchFamily="18" charset="0"/>
              </a:rPr>
              <a:t>Wen Zhang, Yu-Xin Ding, Yan Tang, Bin Zhao, Malicious Web Page Detection Based On On-Line Learning Algorithms. IEEE Xplore: International Conference on Machine Learning and Cybernetics. (2019).</a:t>
            </a:r>
          </a:p>
          <a:p>
            <a:pPr marL="342900" indent="-342900" algn="just">
              <a:lnSpc>
                <a:spcPct val="150000"/>
              </a:lnSpc>
              <a:buFont typeface="+mj-lt"/>
              <a:buAutoNum type="arabicPeriod"/>
            </a:pPr>
            <a:r>
              <a:rPr lang="en-IN" sz="1800" dirty="0">
                <a:latin typeface="Times New Roman" panose="02020603050405020304" pitchFamily="18" charset="0"/>
                <a:cs typeface="Times New Roman" panose="02020603050405020304" pitchFamily="18" charset="0"/>
              </a:rPr>
              <a:t>Cho Do Xuan, </a:t>
            </a:r>
            <a:r>
              <a:rPr lang="en-IN" sz="1800" dirty="0" err="1">
                <a:latin typeface="Times New Roman" panose="02020603050405020304" pitchFamily="18" charset="0"/>
                <a:cs typeface="Times New Roman" panose="02020603050405020304" pitchFamily="18" charset="0"/>
              </a:rPr>
              <a:t>Hoa</a:t>
            </a:r>
            <a:r>
              <a:rPr lang="en-IN" sz="1800" dirty="0">
                <a:latin typeface="Times New Roman" panose="02020603050405020304" pitchFamily="18" charset="0"/>
                <a:cs typeface="Times New Roman" panose="02020603050405020304" pitchFamily="18" charset="0"/>
              </a:rPr>
              <a:t> Dinh Nguyen, </a:t>
            </a:r>
            <a:r>
              <a:rPr lang="en-IN" sz="1800" dirty="0" err="1">
                <a:latin typeface="Times New Roman" panose="02020603050405020304" pitchFamily="18" charset="0"/>
                <a:cs typeface="Times New Roman" panose="02020603050405020304" pitchFamily="18" charset="0"/>
              </a:rPr>
              <a:t>Tisenko</a:t>
            </a:r>
            <a:r>
              <a:rPr lang="en-IN" sz="1800" dirty="0">
                <a:latin typeface="Times New Roman" panose="02020603050405020304" pitchFamily="18" charset="0"/>
                <a:cs typeface="Times New Roman" panose="02020603050405020304" pitchFamily="18" charset="0"/>
              </a:rPr>
              <a:t> Victor </a:t>
            </a:r>
            <a:r>
              <a:rPr lang="en-IN" sz="1800" dirty="0" err="1">
                <a:latin typeface="Times New Roman" panose="02020603050405020304" pitchFamily="18" charset="0"/>
                <a:cs typeface="Times New Roman" panose="02020603050405020304" pitchFamily="18" charset="0"/>
              </a:rPr>
              <a:t>Nikolaevich</a:t>
            </a:r>
            <a:r>
              <a:rPr lang="en-IN" sz="1800" dirty="0">
                <a:latin typeface="Times New Roman" panose="02020603050405020304" pitchFamily="18" charset="0"/>
                <a:cs typeface="Times New Roman" panose="02020603050405020304" pitchFamily="18" charset="0"/>
              </a:rPr>
              <a:t>, MALICIOUS URL DETECTION BASED ON MACHINE LEARNING, INTERNATIONAL JOURNAL OF ADVANCED COMPUTER SCIENCE AND APPLICATIONS(IJACSA), 2020.</a:t>
            </a:r>
          </a:p>
          <a:p>
            <a:pPr marL="342900" indent="-342900" algn="just">
              <a:lnSpc>
                <a:spcPct val="150000"/>
              </a:lnSpc>
              <a:buFont typeface="+mj-lt"/>
              <a:buAutoNum type="arabicPeriod"/>
            </a:pPr>
            <a:r>
              <a:rPr lang="en-IN" sz="1800" dirty="0" err="1">
                <a:latin typeface="Times New Roman" panose="02020603050405020304" pitchFamily="18" charset="0"/>
                <a:cs typeface="Times New Roman" panose="02020603050405020304" pitchFamily="18" charset="0"/>
              </a:rPr>
              <a:t>Hyunsang</a:t>
            </a:r>
            <a:r>
              <a:rPr lang="en-IN" sz="1800" dirty="0">
                <a:latin typeface="Times New Roman" panose="02020603050405020304" pitchFamily="18" charset="0"/>
                <a:cs typeface="Times New Roman" panose="02020603050405020304" pitchFamily="18" charset="0"/>
              </a:rPr>
              <a:t> Choi, Bin B. Zhu, </a:t>
            </a:r>
            <a:r>
              <a:rPr lang="en-IN" sz="1800" dirty="0" err="1">
                <a:latin typeface="Times New Roman" panose="02020603050405020304" pitchFamily="18" charset="0"/>
                <a:cs typeface="Times New Roman" panose="02020603050405020304" pitchFamily="18" charset="0"/>
              </a:rPr>
              <a:t>Heejo</a:t>
            </a:r>
            <a:r>
              <a:rPr lang="en-IN" sz="1800" dirty="0">
                <a:latin typeface="Times New Roman" panose="02020603050405020304" pitchFamily="18" charset="0"/>
                <a:cs typeface="Times New Roman" panose="02020603050405020304" pitchFamily="18" charset="0"/>
              </a:rPr>
              <a:t> Lee, Detecting Malicious Web Links and Identifying Their Attack Types, ResearchGate, 2011.</a:t>
            </a:r>
          </a:p>
          <a:p>
            <a:pPr marL="342900" indent="-342900" algn="just">
              <a:lnSpc>
                <a:spcPct val="150000"/>
              </a:lnSpc>
              <a:buFont typeface="+mj-lt"/>
              <a:buAutoNum type="arabicPeriod"/>
            </a:pPr>
            <a:r>
              <a:rPr lang="en-IN" sz="1800" dirty="0" err="1">
                <a:latin typeface="Times New Roman" panose="02020603050405020304" pitchFamily="18" charset="0"/>
                <a:cs typeface="Times New Roman" panose="02020603050405020304" pitchFamily="18" charset="0"/>
              </a:rPr>
              <a:t>Birhanu</a:t>
            </a:r>
            <a:r>
              <a:rPr lang="en-IN" sz="1800" dirty="0">
                <a:latin typeface="Times New Roman" panose="02020603050405020304" pitchFamily="18" charset="0"/>
                <a:cs typeface="Times New Roman" panose="02020603050405020304" pitchFamily="18" charset="0"/>
              </a:rPr>
              <a:t> Eshete, Adolfo </a:t>
            </a:r>
            <a:r>
              <a:rPr lang="en-IN" sz="1800" dirty="0" err="1">
                <a:latin typeface="Times New Roman" panose="02020603050405020304" pitchFamily="18" charset="0"/>
                <a:cs typeface="Times New Roman" panose="02020603050405020304" pitchFamily="18" charset="0"/>
              </a:rPr>
              <a:t>Villafiorita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Komminist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Weldemariam</a:t>
            </a:r>
            <a:r>
              <a:rPr lang="en-IN" sz="1800" dirty="0">
                <a:latin typeface="Times New Roman" panose="02020603050405020304" pitchFamily="18" charset="0"/>
                <a:cs typeface="Times New Roman" panose="02020603050405020304" pitchFamily="18" charset="0"/>
              </a:rPr>
              <a:t>, Malicious Website Detection: Effectiveness and Efficiency Issues, Proceedings of the 2011 International Conference on Machine Learning and Cybernetics, Guilin, 10-13 July, 2011.</a:t>
            </a:r>
          </a:p>
          <a:p>
            <a:pPr marL="342900" indent="-342900" algn="just">
              <a:lnSpc>
                <a:spcPct val="150000"/>
              </a:lnSpc>
              <a:buFont typeface="+mj-lt"/>
              <a:buAutoNum type="arabicPeriod"/>
            </a:pPr>
            <a:r>
              <a:rPr lang="en-IN" sz="1800" dirty="0">
                <a:latin typeface="Times New Roman" panose="02020603050405020304" pitchFamily="18" charset="0"/>
                <a:cs typeface="Times New Roman" panose="02020603050405020304" pitchFamily="18" charset="0"/>
              </a:rPr>
              <a:t>Ping Yi, </a:t>
            </a:r>
            <a:r>
              <a:rPr lang="en-IN" sz="1800" dirty="0" err="1">
                <a:latin typeface="Times New Roman" panose="02020603050405020304" pitchFamily="18" charset="0"/>
                <a:cs typeface="Times New Roman" panose="02020603050405020304" pitchFamily="18" charset="0"/>
              </a:rPr>
              <a:t>Yuxiang</a:t>
            </a:r>
            <a:r>
              <a:rPr lang="en-IN" sz="1800" dirty="0">
                <a:latin typeface="Times New Roman" panose="02020603050405020304" pitchFamily="18" charset="0"/>
                <a:cs typeface="Times New Roman" panose="02020603050405020304" pitchFamily="18" charset="0"/>
              </a:rPr>
              <a:t> Guan, </a:t>
            </a:r>
            <a:r>
              <a:rPr lang="en-IN" sz="1800" dirty="0" err="1">
                <a:latin typeface="Times New Roman" panose="02020603050405020304" pitchFamily="18" charset="0"/>
                <a:cs typeface="Times New Roman" panose="02020603050405020304" pitchFamily="18" charset="0"/>
              </a:rPr>
              <a:t>Futai</a:t>
            </a:r>
            <a:r>
              <a:rPr lang="en-IN" sz="1800" dirty="0">
                <a:latin typeface="Times New Roman" panose="02020603050405020304" pitchFamily="18" charset="0"/>
                <a:cs typeface="Times New Roman" panose="02020603050405020304" pitchFamily="18" charset="0"/>
              </a:rPr>
              <a:t> Zou, Yao </a:t>
            </a:r>
            <a:r>
              <a:rPr lang="en-IN" sz="1800" dirty="0" err="1">
                <a:latin typeface="Times New Roman" panose="02020603050405020304" pitchFamily="18" charset="0"/>
                <a:cs typeface="Times New Roman" panose="02020603050405020304" pitchFamily="18" charset="0"/>
              </a:rPr>
              <a:t>Yao</a:t>
            </a:r>
            <a:r>
              <a:rPr lang="en-IN" sz="1800" dirty="0">
                <a:latin typeface="Times New Roman" panose="02020603050405020304" pitchFamily="18" charset="0"/>
                <a:cs typeface="Times New Roman" panose="02020603050405020304" pitchFamily="18" charset="0"/>
              </a:rPr>
              <a:t>, Wei Wang and Ting Zhu, Web phishing detection using deep learning framework, </a:t>
            </a:r>
            <a:r>
              <a:rPr lang="en-IN" sz="1800" dirty="0" err="1">
                <a:latin typeface="Times New Roman" panose="02020603050405020304" pitchFamily="18" charset="0"/>
                <a:cs typeface="Times New Roman" panose="02020603050405020304" pitchFamily="18" charset="0"/>
              </a:rPr>
              <a:t>Hindawi</a:t>
            </a:r>
            <a:r>
              <a:rPr lang="en-IN" sz="1800" dirty="0">
                <a:latin typeface="Times New Roman" panose="02020603050405020304" pitchFamily="18" charset="0"/>
                <a:cs typeface="Times New Roman" panose="02020603050405020304" pitchFamily="18" charset="0"/>
              </a:rPr>
              <a:t> Wireless Communications and Mobile Computing Volume 2018.</a:t>
            </a:r>
          </a:p>
        </p:txBody>
      </p:sp>
    </p:spTree>
    <p:extLst>
      <p:ext uri="{BB962C8B-B14F-4D97-AF65-F5344CB8AC3E}">
        <p14:creationId xmlns:p14="http://schemas.microsoft.com/office/powerpoint/2010/main" val="4080667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546D82-3FA0-914E-9E79-1770A1EA4919}"/>
              </a:ext>
            </a:extLst>
          </p:cNvPr>
          <p:cNvSpPr txBox="1"/>
          <p:nvPr/>
        </p:nvSpPr>
        <p:spPr>
          <a:xfrm>
            <a:off x="1611085" y="1838128"/>
            <a:ext cx="9260115" cy="4197559"/>
          </a:xfrm>
          <a:prstGeom prst="rect">
            <a:avLst/>
          </a:prstGeom>
          <a:noFill/>
        </p:spPr>
        <p:txBody>
          <a:bodyPr wrap="square">
            <a:spAutoFit/>
          </a:bodyPr>
          <a:lstStyle/>
          <a:p>
            <a:pPr marL="342900" indent="-342900" algn="just">
              <a:lnSpc>
                <a:spcPct val="150000"/>
              </a:lnSpc>
              <a:buFont typeface="+mj-lt"/>
              <a:buAutoNum type="arabicPeriod" startAt="6"/>
            </a:pPr>
            <a:r>
              <a:rPr lang="en-IN" sz="1800" dirty="0" err="1">
                <a:latin typeface="Times New Roman" panose="02020603050405020304" pitchFamily="18" charset="0"/>
                <a:cs typeface="Times New Roman" panose="02020603050405020304" pitchFamily="18" charset="0"/>
              </a:rPr>
              <a:t>Nureni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Ayofe</a:t>
            </a:r>
            <a:r>
              <a:rPr lang="en-IN" sz="1800" dirty="0">
                <a:latin typeface="Times New Roman" panose="02020603050405020304" pitchFamily="18" charset="0"/>
                <a:cs typeface="Times New Roman" panose="02020603050405020304" pitchFamily="18" charset="0"/>
              </a:rPr>
              <a:t> Azeez, </a:t>
            </a:r>
            <a:r>
              <a:rPr lang="en-IN" sz="1800" dirty="0" err="1">
                <a:latin typeface="Times New Roman" panose="02020603050405020304" pitchFamily="18" charset="0"/>
                <a:cs typeface="Times New Roman" panose="02020603050405020304" pitchFamily="18" charset="0"/>
              </a:rPr>
              <a:t>Balikis</a:t>
            </a:r>
            <a:r>
              <a:rPr lang="en-IN" sz="1800" dirty="0">
                <a:latin typeface="Times New Roman" panose="02020603050405020304" pitchFamily="18" charset="0"/>
                <a:cs typeface="Times New Roman" panose="02020603050405020304" pitchFamily="18" charset="0"/>
              </a:rPr>
              <a:t> Bolanle </a:t>
            </a:r>
            <a:r>
              <a:rPr lang="en-IN" sz="1800" dirty="0" err="1">
                <a:latin typeface="Times New Roman" panose="02020603050405020304" pitchFamily="18" charset="0"/>
                <a:cs typeface="Times New Roman" panose="02020603050405020304" pitchFamily="18" charset="0"/>
              </a:rPr>
              <a:t>Salaudeen</a:t>
            </a:r>
            <a:r>
              <a:rPr lang="en-IN" sz="1800" dirty="0">
                <a:latin typeface="Times New Roman" panose="02020603050405020304" pitchFamily="18" charset="0"/>
                <a:cs typeface="Times New Roman" panose="02020603050405020304" pitchFamily="18" charset="0"/>
              </a:rPr>
              <a:t>, Sanjay Misra, </a:t>
            </a:r>
            <a:r>
              <a:rPr lang="en-IN" sz="1800" dirty="0" err="1">
                <a:latin typeface="Times New Roman" panose="02020603050405020304" pitchFamily="18" charset="0"/>
                <a:cs typeface="Times New Roman" panose="02020603050405020304" pitchFamily="18" charset="0"/>
              </a:rPr>
              <a:t>Robertas</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Damaševičius</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Rytis</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Maskeliūnas</a:t>
            </a:r>
            <a:r>
              <a:rPr lang="en-IN" sz="1800" dirty="0">
                <a:latin typeface="Times New Roman" panose="02020603050405020304" pitchFamily="18" charset="0"/>
                <a:cs typeface="Times New Roman" panose="02020603050405020304" pitchFamily="18" charset="0"/>
              </a:rPr>
              <a:t>, Identifying phishing attacks in communication networks using </a:t>
            </a:r>
            <a:r>
              <a:rPr lang="en-IN" sz="1800" dirty="0" err="1">
                <a:latin typeface="Times New Roman" panose="02020603050405020304" pitchFamily="18" charset="0"/>
                <a:cs typeface="Times New Roman" panose="02020603050405020304" pitchFamily="18" charset="0"/>
              </a:rPr>
              <a:t>url</a:t>
            </a:r>
            <a:r>
              <a:rPr lang="en-IN" sz="1800" dirty="0">
                <a:latin typeface="Times New Roman" panose="02020603050405020304" pitchFamily="18" charset="0"/>
                <a:cs typeface="Times New Roman" panose="02020603050405020304" pitchFamily="18" charset="0"/>
              </a:rPr>
              <a:t> consistency features</a:t>
            </a:r>
          </a:p>
          <a:p>
            <a:pPr marL="342900" indent="-342900" algn="just">
              <a:lnSpc>
                <a:spcPct val="150000"/>
              </a:lnSpc>
              <a:buFont typeface="+mj-lt"/>
              <a:buAutoNum type="arabicPeriod" startAt="6"/>
            </a:pPr>
            <a:r>
              <a:rPr lang="en-IN" sz="1800" dirty="0">
                <a:latin typeface="Times New Roman" panose="02020603050405020304" pitchFamily="18" charset="0"/>
                <a:cs typeface="Times New Roman" panose="02020603050405020304" pitchFamily="18" charset="0"/>
              </a:rPr>
              <a:t>Yu-Chen Chen, Yi-Wei Ma, </a:t>
            </a:r>
            <a:r>
              <a:rPr lang="en-IN" sz="1800" dirty="0" err="1">
                <a:latin typeface="Times New Roman" panose="02020603050405020304" pitchFamily="18" charset="0"/>
                <a:cs typeface="Times New Roman" panose="02020603050405020304" pitchFamily="18" charset="0"/>
              </a:rPr>
              <a:t>Jiann</a:t>
            </a:r>
            <a:r>
              <a:rPr lang="en-IN" sz="1800" dirty="0">
                <a:latin typeface="Times New Roman" panose="02020603050405020304" pitchFamily="18" charset="0"/>
                <a:cs typeface="Times New Roman" panose="02020603050405020304" pitchFamily="18" charset="0"/>
              </a:rPr>
              <a:t>-Liang Chen, Intelligent malicious URL detection with feature analysis, IEEE Symposium on Computers and Communications(ISCC), 2020. </a:t>
            </a:r>
          </a:p>
          <a:p>
            <a:pPr marL="342900" indent="-342900" algn="just">
              <a:lnSpc>
                <a:spcPct val="150000"/>
              </a:lnSpc>
              <a:buFont typeface="+mj-lt"/>
              <a:buAutoNum type="arabicPeriod" startAt="6"/>
            </a:pPr>
            <a:r>
              <a:rPr lang="en-IN" sz="1800" dirty="0">
                <a:latin typeface="Times New Roman" panose="02020603050405020304" pitchFamily="18" charset="0"/>
                <a:cs typeface="Times New Roman" panose="02020603050405020304" pitchFamily="18" charset="0"/>
              </a:rPr>
              <a:t>Peng Yang, </a:t>
            </a:r>
            <a:r>
              <a:rPr lang="en-IN" sz="1800" dirty="0" err="1">
                <a:latin typeface="Times New Roman" panose="02020603050405020304" pitchFamily="18" charset="0"/>
                <a:cs typeface="Times New Roman" panose="02020603050405020304" pitchFamily="18" charset="0"/>
              </a:rPr>
              <a:t>Guangzhen</a:t>
            </a:r>
            <a:r>
              <a:rPr lang="en-IN" sz="1800" dirty="0">
                <a:latin typeface="Times New Roman" panose="02020603050405020304" pitchFamily="18" charset="0"/>
                <a:cs typeface="Times New Roman" panose="02020603050405020304" pitchFamily="18" charset="0"/>
              </a:rPr>
              <a:t> Zhao and Peng Zeng, Phishing Website Detection based on Multidimensional Features driven by Deep Learning, IEEE Access, 2019</a:t>
            </a:r>
          </a:p>
          <a:p>
            <a:pPr marL="342900" indent="-342900" algn="just">
              <a:lnSpc>
                <a:spcPct val="150000"/>
              </a:lnSpc>
              <a:buFont typeface="+mj-lt"/>
              <a:buAutoNum type="arabicPeriod" startAt="6"/>
            </a:pPr>
            <a:r>
              <a:rPr lang="en-IN" sz="1800" dirty="0">
                <a:latin typeface="Times New Roman" panose="02020603050405020304" pitchFamily="18" charset="0"/>
                <a:cs typeface="Times New Roman" panose="02020603050405020304" pitchFamily="18" charset="0"/>
              </a:rPr>
              <a:t>Shantanu, Janet B, Joshua Arul Kumar R, Malicious URL Detection, 2021.</a:t>
            </a:r>
          </a:p>
          <a:p>
            <a:pPr marL="342900" indent="-342900" algn="just">
              <a:lnSpc>
                <a:spcPct val="150000"/>
              </a:lnSpc>
              <a:buFont typeface="+mj-lt"/>
              <a:buAutoNum type="arabicPeriod" startAt="6"/>
            </a:pPr>
            <a:r>
              <a:rPr lang="en-IN" sz="1800" dirty="0" err="1">
                <a:latin typeface="Times New Roman" panose="02020603050405020304" pitchFamily="18" charset="0"/>
                <a:cs typeface="Times New Roman" panose="02020603050405020304" pitchFamily="18" charset="0"/>
              </a:rPr>
              <a:t>Jino</a:t>
            </a:r>
            <a:r>
              <a:rPr lang="en-IN" sz="1800" dirty="0">
                <a:latin typeface="Times New Roman" panose="02020603050405020304" pitchFamily="18" charset="0"/>
                <a:cs typeface="Times New Roman" panose="02020603050405020304" pitchFamily="18" charset="0"/>
              </a:rPr>
              <a:t> S Ganesh, Niranjan Swarup. V, Madhan </a:t>
            </a:r>
            <a:r>
              <a:rPr lang="en-IN" sz="1800" dirty="0" err="1">
                <a:latin typeface="Times New Roman" panose="02020603050405020304" pitchFamily="18" charset="0"/>
                <a:cs typeface="Times New Roman" panose="02020603050405020304" pitchFamily="18" charset="0"/>
              </a:rPr>
              <a:t>Kumar.R</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Harinisree.A</a:t>
            </a:r>
            <a:r>
              <a:rPr lang="en-IN" sz="1800" dirty="0">
                <a:latin typeface="Times New Roman" panose="02020603050405020304" pitchFamily="18" charset="0"/>
                <a:cs typeface="Times New Roman" panose="02020603050405020304" pitchFamily="18" charset="0"/>
              </a:rPr>
              <a:t>, Machine Learning Based Malicious Website Detection, 2020</a:t>
            </a:r>
          </a:p>
        </p:txBody>
      </p:sp>
      <p:sp>
        <p:nvSpPr>
          <p:cNvPr id="4" name="TextBox 3">
            <a:extLst>
              <a:ext uri="{FF2B5EF4-FFF2-40B4-BE49-F238E27FC236}">
                <a16:creationId xmlns:a16="http://schemas.microsoft.com/office/drawing/2014/main" id="{F49FDF9E-EDC3-B2CE-94DA-5DCF85DC4BB8}"/>
              </a:ext>
            </a:extLst>
          </p:cNvPr>
          <p:cNvSpPr txBox="1"/>
          <p:nvPr/>
        </p:nvSpPr>
        <p:spPr>
          <a:xfrm>
            <a:off x="1785257" y="822313"/>
            <a:ext cx="9085943" cy="646331"/>
          </a:xfrm>
          <a:prstGeom prst="rect">
            <a:avLst/>
          </a:prstGeom>
          <a:noFill/>
        </p:spPr>
        <p:txBody>
          <a:bodyPr wrap="square" rtlCol="0">
            <a:spAutoFit/>
          </a:bodyPr>
          <a:lstStyle/>
          <a:p>
            <a:pPr algn="ctr"/>
            <a:r>
              <a:rPr lang="en-IN" sz="36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4222987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0C3C82-A020-4092-8415-9ED3149313E3}"/>
              </a:ext>
            </a:extLst>
          </p:cNvPr>
          <p:cNvSpPr txBox="1"/>
          <p:nvPr/>
        </p:nvSpPr>
        <p:spPr>
          <a:xfrm>
            <a:off x="2699657" y="2782669"/>
            <a:ext cx="7707085" cy="646331"/>
          </a:xfrm>
          <a:prstGeom prst="rect">
            <a:avLst/>
          </a:prstGeom>
          <a:noFill/>
        </p:spPr>
        <p:txBody>
          <a:bodyPr wrap="square" rtlCol="0">
            <a:spAutoFit/>
          </a:bodyPr>
          <a:lstStyle/>
          <a:p>
            <a:pPr algn="ctr"/>
            <a:r>
              <a:rPr lang="en-IN" sz="3600" dirty="0">
                <a:latin typeface="Times New Roman" panose="02020603050405020304" pitchFamily="18" charset="0"/>
                <a:cs typeface="Times New Roman" panose="02020603050405020304" pitchFamily="18" charset="0"/>
              </a:rPr>
              <a:t>THANKING YOU</a:t>
            </a:r>
          </a:p>
        </p:txBody>
      </p:sp>
    </p:spTree>
    <p:extLst>
      <p:ext uri="{BB962C8B-B14F-4D97-AF65-F5344CB8AC3E}">
        <p14:creationId xmlns:p14="http://schemas.microsoft.com/office/powerpoint/2010/main" val="3657443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B4A0D-A47C-119D-F523-D543A7143B93}"/>
              </a:ext>
            </a:extLst>
          </p:cNvPr>
          <p:cNvSpPr>
            <a:spLocks noGrp="1"/>
          </p:cNvSpPr>
          <p:nvPr>
            <p:ph type="title"/>
          </p:nvPr>
        </p:nvSpPr>
        <p:spPr>
          <a:xfrm>
            <a:off x="838200" y="245178"/>
            <a:ext cx="10515600" cy="819731"/>
          </a:xfrm>
        </p:spPr>
        <p:txBody>
          <a:bodyPr>
            <a:normAutofit/>
          </a:bodyPr>
          <a:lstStyle/>
          <a:p>
            <a:r>
              <a:rPr lang="en-IN" sz="3600"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AEADD924-E9F2-CD4B-1E06-349FF8F951C7}"/>
              </a:ext>
            </a:extLst>
          </p:cNvPr>
          <p:cNvSpPr>
            <a:spLocks noGrp="1"/>
          </p:cNvSpPr>
          <p:nvPr>
            <p:ph idx="1"/>
          </p:nvPr>
        </p:nvSpPr>
        <p:spPr>
          <a:xfrm>
            <a:off x="838200" y="1062027"/>
            <a:ext cx="10515600" cy="5550795"/>
          </a:xfrm>
        </p:spPr>
        <p:txBody>
          <a:bodyPr>
            <a:noAutofit/>
          </a:bodyPr>
          <a:lstStyle/>
          <a:p>
            <a:pPr marL="0" indent="0" algn="just">
              <a:lnSpc>
                <a:spcPct val="150000"/>
              </a:lnSpc>
              <a:buNone/>
            </a:pPr>
            <a:r>
              <a:rPr lang="en-GB" sz="1800" dirty="0">
                <a:latin typeface="Times New Roman" panose="02020603050405020304" pitchFamily="18" charset="0"/>
                <a:cs typeface="Times New Roman" panose="02020603050405020304" pitchFamily="18" charset="0"/>
              </a:rPr>
              <a:t>	</a:t>
            </a:r>
            <a:r>
              <a:rPr lang="en-GB" sz="1700" dirty="0">
                <a:latin typeface="Times New Roman" panose="02020603050405020304" pitchFamily="18" charset="0"/>
                <a:cs typeface="Times New Roman" panose="02020603050405020304" pitchFamily="18" charset="0"/>
              </a:rPr>
              <a:t>The World Wide Web services are essential in our daily lives and are accessed through Uniform Resource Locator URL links. Due to the rapid growth of internet services such as online banking, business, entertainment and government e-services like Aadhar and PAN now became online. This resulted in the increase of cyber crimes. Therefore, detecting malicious URLs is crucially important to prevent the occurrence of many cybercriminal activities. To address this issue, many web phishing and malware detection systems are developed to prevent users from falling victims to online threats such as phishing, malware, and scams. Machine learning techniques have show promising results in identifying malicious URLs. Existing only detects whether the URL is malicious or benign. This system proposes a malicious URL detection system using a deep learning algorithm Multi-Layer Perceptron which classifies which type of malicious URL it is and it also classifies </a:t>
            </a:r>
            <a:r>
              <a:rPr lang="en-GB" sz="1700" dirty="0" err="1">
                <a:latin typeface="Times New Roman" panose="02020603050405020304" pitchFamily="18" charset="0"/>
                <a:cs typeface="Times New Roman" panose="02020603050405020304" pitchFamily="18" charset="0"/>
              </a:rPr>
              <a:t>idn</a:t>
            </a:r>
            <a:r>
              <a:rPr lang="en-GB" sz="1700" dirty="0">
                <a:latin typeface="Times New Roman" panose="02020603050405020304" pitchFamily="18" charset="0"/>
                <a:cs typeface="Times New Roman" panose="02020603050405020304" pitchFamily="18" charset="0"/>
              </a:rPr>
              <a:t> homograph characters. The system is designed to extract features from URLs and classify them as benign, defacement, phishing and malware URLs. We experimentally evaluate the performance of our system using a huge dataset comprising 651,192 records of URLs. Furthermore, we conduct feature importance analysis to identify the most significant features that contribute to the system’s performance. Experimental results demonstrate that the proposed method achieves an accuracy of 94.95%</a:t>
            </a: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432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5F801B-6104-1898-D380-C3AED0485DA6}"/>
              </a:ext>
            </a:extLst>
          </p:cNvPr>
          <p:cNvSpPr txBox="1"/>
          <p:nvPr/>
        </p:nvSpPr>
        <p:spPr>
          <a:xfrm>
            <a:off x="1368187" y="881534"/>
            <a:ext cx="9167885" cy="3053656"/>
          </a:xfrm>
          <a:prstGeom prst="rect">
            <a:avLst/>
          </a:prstGeom>
          <a:noFill/>
        </p:spPr>
        <p:txBody>
          <a:bodyPr wrap="square">
            <a:spAutoFit/>
          </a:bodyPr>
          <a:lstStyle/>
          <a:p>
            <a:pPr algn="ctr">
              <a:lnSpc>
                <a:spcPct val="150000"/>
              </a:lnSpc>
              <a:spcAft>
                <a:spcPts val="800"/>
              </a:spcAft>
            </a:pPr>
            <a:r>
              <a:rPr lang="en-IN" sz="3600" dirty="0">
                <a:effectLst/>
                <a:latin typeface="Times New Roman" panose="02020603050405020304" pitchFamily="18" charset="0"/>
                <a:ea typeface="Calibri" panose="020F0502020204030204" pitchFamily="34" charset="0"/>
                <a:cs typeface="Times New Roman" panose="02020603050405020304" pitchFamily="18" charset="0"/>
              </a:rPr>
              <a:t>OBJECTIVES</a:t>
            </a:r>
          </a:p>
          <a:p>
            <a:pPr algn="just">
              <a:lnSpc>
                <a:spcPct val="150000"/>
              </a:lnSpc>
              <a:buFont typeface="+mj-lt"/>
              <a:buAutoNum type="arabicPeriod"/>
            </a:pPr>
            <a:r>
              <a:rPr lang="en-GB" b="0" i="0" dirty="0">
                <a:effectLst/>
                <a:latin typeface="Times New Roman" panose="02020603050405020304" pitchFamily="18" charset="0"/>
                <a:cs typeface="Times New Roman" panose="02020603050405020304" pitchFamily="18" charset="0"/>
              </a:rPr>
              <a:t>To develop a dataset of URLs categorized as benign, malware, phishing, or defacement.</a:t>
            </a:r>
          </a:p>
          <a:p>
            <a:pPr algn="just">
              <a:lnSpc>
                <a:spcPct val="150000"/>
              </a:lnSpc>
              <a:buFont typeface="+mj-lt"/>
              <a:buAutoNum type="arabicPeriod"/>
            </a:pPr>
            <a:r>
              <a:rPr lang="en-GB" b="0" i="0" dirty="0">
                <a:effectLst/>
                <a:latin typeface="Times New Roman" panose="02020603050405020304" pitchFamily="18" charset="0"/>
                <a:cs typeface="Times New Roman" panose="02020603050405020304" pitchFamily="18" charset="0"/>
              </a:rPr>
              <a:t>To design and train an MLP model to accurately classify URLs based on their malicious intent.</a:t>
            </a:r>
          </a:p>
          <a:p>
            <a:pPr algn="just">
              <a:lnSpc>
                <a:spcPct val="150000"/>
              </a:lnSpc>
              <a:buFont typeface="+mj-lt"/>
              <a:buAutoNum type="arabicPeriod"/>
            </a:pPr>
            <a:r>
              <a:rPr lang="en-GB" b="0" i="0" dirty="0">
                <a:effectLst/>
                <a:latin typeface="Times New Roman" panose="02020603050405020304" pitchFamily="18" charset="0"/>
                <a:cs typeface="Times New Roman" panose="02020603050405020304" pitchFamily="18" charset="0"/>
              </a:rPr>
              <a:t>To evaluate the model's performance using appropriate metrics to assess its effectiveness.</a:t>
            </a:r>
          </a:p>
          <a:p>
            <a:pPr algn="just">
              <a:lnSpc>
                <a:spcPct val="150000"/>
              </a:lnSpc>
              <a:buFont typeface="+mj-lt"/>
              <a:buAutoNum type="arabicPeriod"/>
            </a:pPr>
            <a:r>
              <a:rPr lang="en-GB" dirty="0">
                <a:latin typeface="Times New Roman" panose="02020603050405020304" pitchFamily="18" charset="0"/>
                <a:cs typeface="Times New Roman" panose="02020603050405020304" pitchFamily="18" charset="0"/>
              </a:rPr>
              <a:t>To i</a:t>
            </a:r>
            <a:r>
              <a:rPr lang="en-GB" b="0" i="0" dirty="0">
                <a:effectLst/>
                <a:latin typeface="Times New Roman" panose="02020603050405020304" pitchFamily="18" charset="0"/>
                <a:cs typeface="Times New Roman" panose="02020603050405020304" pitchFamily="18" charset="0"/>
              </a:rPr>
              <a:t>mplement a real-time detection system that can efficiently classify URLs and provide     actionable insights for maintaining a secure online environment.</a:t>
            </a:r>
          </a:p>
        </p:txBody>
      </p:sp>
    </p:spTree>
    <p:extLst>
      <p:ext uri="{BB962C8B-B14F-4D97-AF65-F5344CB8AC3E}">
        <p14:creationId xmlns:p14="http://schemas.microsoft.com/office/powerpoint/2010/main" val="1898277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D203B-49E1-B50C-2B50-835795ECB5D0}"/>
              </a:ext>
            </a:extLst>
          </p:cNvPr>
          <p:cNvSpPr>
            <a:spLocks noGrp="1"/>
          </p:cNvSpPr>
          <p:nvPr>
            <p:ph type="title"/>
          </p:nvPr>
        </p:nvSpPr>
        <p:spPr>
          <a:xfrm>
            <a:off x="838200" y="365126"/>
            <a:ext cx="10515600" cy="716700"/>
          </a:xfrm>
        </p:spPr>
        <p:txBody>
          <a:bodyPr>
            <a:normAutofit/>
          </a:bodyPr>
          <a:lstStyle/>
          <a:p>
            <a:r>
              <a:rPr lang="en-GB" sz="3600" dirty="0">
                <a:latin typeface="Times New Roman" panose="02020603050405020304" pitchFamily="18" charset="0"/>
                <a:cs typeface="Times New Roman" panose="02020603050405020304" pitchFamily="18" charset="0"/>
              </a:rPr>
              <a:t>INTRODUCTION</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5C0433-1091-8EBC-D0B7-E2177BEC0EED}"/>
              </a:ext>
            </a:extLst>
          </p:cNvPr>
          <p:cNvSpPr>
            <a:spLocks noGrp="1"/>
          </p:cNvSpPr>
          <p:nvPr>
            <p:ph idx="1"/>
          </p:nvPr>
        </p:nvSpPr>
        <p:spPr>
          <a:xfrm>
            <a:off x="838200" y="1081826"/>
            <a:ext cx="10515600" cy="5411048"/>
          </a:xfrm>
        </p:spPr>
        <p:txBody>
          <a:bodyPr>
            <a:noAutofit/>
          </a:bodyPr>
          <a:lstStyle/>
          <a:p>
            <a:pPr marL="0" indent="0" algn="just">
              <a:lnSpc>
                <a:spcPct val="150000"/>
              </a:lnSpc>
              <a:buNone/>
            </a:pPr>
            <a:r>
              <a:rPr lang="en-GB" sz="1800" b="0" i="0" dirty="0">
                <a:effectLst/>
                <a:latin typeface="Times New Roman" panose="02020603050405020304" pitchFamily="18" charset="0"/>
                <a:cs typeface="Times New Roman" panose="02020603050405020304" pitchFamily="18" charset="0"/>
              </a:rPr>
              <a:t>	The rapid growth of the internet has brought numerous benefits, but it has also given rise to cyber threats, including malicious URLs. These URLs lead users to websites with harmful intent, such as phishing or malware distribution. Detecting and preventing access to malicious websites is crucial for maintaining a secure online environment. This project aims to develop a malicious URL detection system using Multilayer Perceptron (MLP) neural networks. </a:t>
            </a:r>
          </a:p>
          <a:p>
            <a:pPr marL="0" indent="0" algn="just">
              <a:lnSpc>
                <a:spcPct val="150000"/>
              </a:lnSpc>
              <a:buNone/>
            </a:pPr>
            <a:r>
              <a:rPr lang="en-GB" sz="1800" dirty="0">
                <a:latin typeface="Times New Roman" panose="02020603050405020304" pitchFamily="18" charset="0"/>
                <a:cs typeface="Times New Roman" panose="02020603050405020304" pitchFamily="18" charset="0"/>
              </a:rPr>
              <a:t>	</a:t>
            </a:r>
            <a:r>
              <a:rPr lang="en-GB" sz="1800" b="0" i="0" dirty="0">
                <a:effectLst/>
                <a:latin typeface="Times New Roman" panose="02020603050405020304" pitchFamily="18" charset="0"/>
                <a:cs typeface="Times New Roman" panose="02020603050405020304" pitchFamily="18" charset="0"/>
              </a:rPr>
              <a:t>MLP is an effective type of artificial neural network known for its ability to learn complex patterns and make accurate predictions. The project focuses on classifying URLs as benign, malware, phishing, or defacement. Benign URLs are safe to browse, while malware URLs inject harmful software into the user's system. Defacement URLs involve hackers replacing legitimate websites with their own content. Phishing URLs are designed to steal personal or financial information. By extracting relevant features from the URLs, such as domain information and path structure, a comprehensive dataset is created to train the MLP model. The model learns to recognize patterns associated with malicious URLs, enabling it to accurately identify potential threats.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7698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A7BC6-6664-4F98-E2C4-6CEBDC1BC405}"/>
              </a:ext>
            </a:extLst>
          </p:cNvPr>
          <p:cNvSpPr>
            <a:spLocks noGrp="1"/>
          </p:cNvSpPr>
          <p:nvPr>
            <p:ph type="title"/>
          </p:nvPr>
        </p:nvSpPr>
        <p:spPr>
          <a:xfrm>
            <a:off x="413197" y="135804"/>
            <a:ext cx="10515600" cy="652306"/>
          </a:xfrm>
        </p:spPr>
        <p:txBody>
          <a:bodyPr>
            <a:normAutofit/>
          </a:bodyPr>
          <a:lstStyle/>
          <a:p>
            <a:r>
              <a:rPr lang="en-US" sz="3600" dirty="0">
                <a:latin typeface="Times New Roman" panose="02020603050405020304" pitchFamily="18" charset="0"/>
                <a:cs typeface="Times New Roman" panose="02020603050405020304" pitchFamily="18" charset="0"/>
              </a:rPr>
              <a:t>LITERATURE SURVEY</a:t>
            </a:r>
            <a:endParaRPr lang="en-IN" sz="3600" dirty="0"/>
          </a:p>
        </p:txBody>
      </p:sp>
      <p:graphicFrame>
        <p:nvGraphicFramePr>
          <p:cNvPr id="4" name="Table 4">
            <a:extLst>
              <a:ext uri="{FF2B5EF4-FFF2-40B4-BE49-F238E27FC236}">
                <a16:creationId xmlns:a16="http://schemas.microsoft.com/office/drawing/2014/main" id="{6F953FEB-CC65-4415-D0ED-FF7AD41F8ACD}"/>
              </a:ext>
            </a:extLst>
          </p:cNvPr>
          <p:cNvGraphicFramePr>
            <a:graphicFrameLocks noGrp="1"/>
          </p:cNvGraphicFramePr>
          <p:nvPr>
            <p:ph idx="1"/>
          </p:nvPr>
        </p:nvGraphicFramePr>
        <p:xfrm>
          <a:off x="413197" y="788110"/>
          <a:ext cx="11584199" cy="6104009"/>
        </p:xfrm>
        <a:graphic>
          <a:graphicData uri="http://schemas.openxmlformats.org/drawingml/2006/table">
            <a:tbl>
              <a:tblPr firstRow="1" bandRow="1">
                <a:tableStyleId>{5C22544A-7EE6-4342-B048-85BDC9FD1C3A}</a:tableStyleId>
              </a:tblPr>
              <a:tblGrid>
                <a:gridCol w="768668">
                  <a:extLst>
                    <a:ext uri="{9D8B030D-6E8A-4147-A177-3AD203B41FA5}">
                      <a16:colId xmlns:a16="http://schemas.microsoft.com/office/drawing/2014/main" val="586667869"/>
                    </a:ext>
                  </a:extLst>
                </a:gridCol>
                <a:gridCol w="2571269">
                  <a:extLst>
                    <a:ext uri="{9D8B030D-6E8A-4147-A177-3AD203B41FA5}">
                      <a16:colId xmlns:a16="http://schemas.microsoft.com/office/drawing/2014/main" val="4006685798"/>
                    </a:ext>
                  </a:extLst>
                </a:gridCol>
                <a:gridCol w="1910687">
                  <a:extLst>
                    <a:ext uri="{9D8B030D-6E8A-4147-A177-3AD203B41FA5}">
                      <a16:colId xmlns:a16="http://schemas.microsoft.com/office/drawing/2014/main" val="3849990021"/>
                    </a:ext>
                  </a:extLst>
                </a:gridCol>
                <a:gridCol w="2076034">
                  <a:extLst>
                    <a:ext uri="{9D8B030D-6E8A-4147-A177-3AD203B41FA5}">
                      <a16:colId xmlns:a16="http://schemas.microsoft.com/office/drawing/2014/main" val="574869154"/>
                    </a:ext>
                  </a:extLst>
                </a:gridCol>
                <a:gridCol w="2034862">
                  <a:extLst>
                    <a:ext uri="{9D8B030D-6E8A-4147-A177-3AD203B41FA5}">
                      <a16:colId xmlns:a16="http://schemas.microsoft.com/office/drawing/2014/main" val="744963772"/>
                    </a:ext>
                  </a:extLst>
                </a:gridCol>
                <a:gridCol w="2222679">
                  <a:extLst>
                    <a:ext uri="{9D8B030D-6E8A-4147-A177-3AD203B41FA5}">
                      <a16:colId xmlns:a16="http://schemas.microsoft.com/office/drawing/2014/main" val="1385005204"/>
                    </a:ext>
                  </a:extLst>
                </a:gridCol>
              </a:tblGrid>
              <a:tr h="682580">
                <a:tc>
                  <a:txBody>
                    <a:bodyPr/>
                    <a:lstStyle/>
                    <a:p>
                      <a:r>
                        <a:rPr lang="en-GB" dirty="0"/>
                        <a:t>SI.NO</a:t>
                      </a:r>
                      <a:endParaRPr lang="en-IN" dirty="0"/>
                    </a:p>
                  </a:txBody>
                  <a:tcPr/>
                </a:tc>
                <a:tc>
                  <a:txBody>
                    <a:bodyPr/>
                    <a:lstStyle/>
                    <a:p>
                      <a:r>
                        <a:rPr lang="en-GB" dirty="0"/>
                        <a:t>Journal Name &amp; Year</a:t>
                      </a:r>
                      <a:endParaRPr lang="en-IN" dirty="0"/>
                    </a:p>
                  </a:txBody>
                  <a:tcPr/>
                </a:tc>
                <a:tc>
                  <a:txBody>
                    <a:bodyPr/>
                    <a:lstStyle/>
                    <a:p>
                      <a:r>
                        <a:rPr lang="en-GB" dirty="0"/>
                        <a:t>Authors</a:t>
                      </a:r>
                      <a:endParaRPr lang="en-IN" dirty="0"/>
                    </a:p>
                  </a:txBody>
                  <a:tcPr/>
                </a:tc>
                <a:tc>
                  <a:txBody>
                    <a:bodyPr/>
                    <a:lstStyle/>
                    <a:p>
                      <a:r>
                        <a:rPr lang="en-GB" dirty="0"/>
                        <a:t>Concepts/</a:t>
                      </a:r>
                    </a:p>
                    <a:p>
                      <a:r>
                        <a:rPr lang="en-GB" dirty="0"/>
                        <a:t>Techniques</a:t>
                      </a:r>
                      <a:endParaRPr lang="en-IN" dirty="0"/>
                    </a:p>
                  </a:txBody>
                  <a:tcPr/>
                </a:tc>
                <a:tc>
                  <a:txBody>
                    <a:bodyPr/>
                    <a:lstStyle/>
                    <a:p>
                      <a:r>
                        <a:rPr lang="en-GB" dirty="0"/>
                        <a:t>Advantages</a:t>
                      </a:r>
                      <a:endParaRPr lang="en-IN" dirty="0"/>
                    </a:p>
                  </a:txBody>
                  <a:tcPr/>
                </a:tc>
                <a:tc>
                  <a:txBody>
                    <a:bodyPr/>
                    <a:lstStyle/>
                    <a:p>
                      <a:r>
                        <a:rPr lang="en-GB" dirty="0"/>
                        <a:t>Disadvantages/Issues</a:t>
                      </a:r>
                      <a:endParaRPr lang="en-IN" dirty="0"/>
                    </a:p>
                  </a:txBody>
                  <a:tcPr/>
                </a:tc>
                <a:extLst>
                  <a:ext uri="{0D108BD9-81ED-4DB2-BD59-A6C34878D82A}">
                    <a16:rowId xmlns:a16="http://schemas.microsoft.com/office/drawing/2014/main" val="448889548"/>
                  </a:ext>
                </a:extLst>
              </a:tr>
              <a:tr h="370840">
                <a:tc>
                  <a:txBody>
                    <a:bodyPr/>
                    <a:lstStyle/>
                    <a:p>
                      <a:r>
                        <a:rPr lang="en-GB" dirty="0"/>
                        <a:t>1.</a:t>
                      </a:r>
                      <a:endParaRPr lang="en-IN" dirty="0"/>
                    </a:p>
                  </a:txBody>
                  <a:tcPr/>
                </a:tc>
                <a:tc>
                  <a:txBody>
                    <a:bodyPr/>
                    <a:lstStyle/>
                    <a:p>
                      <a:r>
                        <a:rPr lang="en-GB" dirty="0"/>
                        <a:t>Malicious URL Detection Based on Machine Learning.[2020]</a:t>
                      </a:r>
                      <a:endParaRPr lang="en-IN" dirty="0"/>
                    </a:p>
                  </a:txBody>
                  <a:tcPr/>
                </a:tc>
                <a:tc>
                  <a:txBody>
                    <a:bodyPr/>
                    <a:lstStyle/>
                    <a:p>
                      <a:r>
                        <a:rPr lang="en-GB" dirty="0"/>
                        <a:t>Chodo Xuas,</a:t>
                      </a:r>
                    </a:p>
                    <a:p>
                      <a:r>
                        <a:rPr lang="en-GB" dirty="0"/>
                        <a:t>Hou Dinn Ngugen,</a:t>
                      </a:r>
                    </a:p>
                    <a:p>
                      <a:r>
                        <a:rPr lang="en-GB" dirty="0"/>
                        <a:t>Victor </a:t>
                      </a:r>
                      <a:endParaRPr lang="en-IN" dirty="0"/>
                    </a:p>
                  </a:txBody>
                  <a:tcPr/>
                </a:tc>
                <a:tc>
                  <a:txBody>
                    <a:bodyPr/>
                    <a:lstStyle/>
                    <a:p>
                      <a:r>
                        <a:rPr lang="en-GB" dirty="0"/>
                        <a:t>-Random Forest.</a:t>
                      </a:r>
                    </a:p>
                    <a:p>
                      <a:r>
                        <a:rPr lang="en-GB" dirty="0"/>
                        <a:t>-SVM.</a:t>
                      </a:r>
                      <a:endParaRPr lang="en-IN" dirty="0"/>
                    </a:p>
                  </a:txBody>
                  <a:tcPr/>
                </a:tc>
                <a:tc>
                  <a:txBody>
                    <a:bodyPr/>
                    <a:lstStyle/>
                    <a:p>
                      <a:r>
                        <a:rPr lang="en-GB" dirty="0"/>
                        <a:t>It consist of new set of URL features and behavious ,BigData Technology.</a:t>
                      </a:r>
                      <a:endParaRPr lang="en-IN" dirty="0"/>
                    </a:p>
                  </a:txBody>
                  <a:tcPr/>
                </a:tc>
                <a:tc>
                  <a:txBody>
                    <a:bodyPr/>
                    <a:lstStyle/>
                    <a:p>
                      <a:r>
                        <a:rPr lang="en-GB" dirty="0"/>
                        <a:t>It does not use Special attributes.</a:t>
                      </a:r>
                      <a:endParaRPr lang="en-IN" dirty="0"/>
                    </a:p>
                  </a:txBody>
                  <a:tcPr/>
                </a:tc>
                <a:extLst>
                  <a:ext uri="{0D108BD9-81ED-4DB2-BD59-A6C34878D82A}">
                    <a16:rowId xmlns:a16="http://schemas.microsoft.com/office/drawing/2014/main" val="1317739830"/>
                  </a:ext>
                </a:extLst>
              </a:tr>
              <a:tr h="370840">
                <a:tc>
                  <a:txBody>
                    <a:bodyPr/>
                    <a:lstStyle/>
                    <a:p>
                      <a:r>
                        <a:rPr lang="en-GB" dirty="0"/>
                        <a:t>2</a:t>
                      </a:r>
                      <a:endParaRPr lang="en-IN" dirty="0"/>
                    </a:p>
                  </a:txBody>
                  <a:tcPr/>
                </a:tc>
                <a:tc>
                  <a:txBody>
                    <a:bodyPr/>
                    <a:lstStyle/>
                    <a:p>
                      <a:r>
                        <a:rPr lang="en-GB" dirty="0"/>
                        <a:t>Scalable data of web malware or smartphone</a:t>
                      </a:r>
                      <a:endParaRPr lang="en-IN" dirty="0"/>
                    </a:p>
                  </a:txBody>
                  <a:tcPr/>
                </a:tc>
                <a:tc>
                  <a:txBody>
                    <a:bodyPr/>
                    <a:lstStyle/>
                    <a:p>
                      <a:r>
                        <a:rPr lang="en-GB" dirty="0"/>
                        <a:t>Sachin Shetty,Klaledd Jayib</a:t>
                      </a:r>
                      <a:endParaRPr lang="en-IN" dirty="0"/>
                    </a:p>
                  </a:txBody>
                  <a:tcPr/>
                </a:tc>
                <a:tc>
                  <a:txBody>
                    <a:bodyPr/>
                    <a:lstStyle/>
                    <a:p>
                      <a:r>
                        <a:rPr lang="en-GB" dirty="0"/>
                        <a:t>Navie Bayes, DF, LR</a:t>
                      </a:r>
                      <a:endParaRPr lang="en-IN" dirty="0"/>
                    </a:p>
                  </a:txBody>
                  <a:tcPr/>
                </a:tc>
                <a:tc>
                  <a:txBody>
                    <a:bodyPr/>
                    <a:lstStyle/>
                    <a:p>
                      <a:r>
                        <a:rPr lang="en-GB" dirty="0"/>
                        <a:t>It detect web Malware on Android device</a:t>
                      </a:r>
                      <a:endParaRPr lang="en-IN" dirty="0"/>
                    </a:p>
                  </a:txBody>
                  <a:tcPr/>
                </a:tc>
                <a:tc>
                  <a:txBody>
                    <a:bodyPr/>
                    <a:lstStyle/>
                    <a:p>
                      <a:r>
                        <a:rPr lang="en-GB" dirty="0"/>
                        <a:t>It take more time to process.</a:t>
                      </a:r>
                      <a:endParaRPr lang="en-IN" dirty="0"/>
                    </a:p>
                  </a:txBody>
                  <a:tcPr/>
                </a:tc>
                <a:extLst>
                  <a:ext uri="{0D108BD9-81ED-4DB2-BD59-A6C34878D82A}">
                    <a16:rowId xmlns:a16="http://schemas.microsoft.com/office/drawing/2014/main" val="3164197418"/>
                  </a:ext>
                </a:extLst>
              </a:tr>
              <a:tr h="370840">
                <a:tc>
                  <a:txBody>
                    <a:bodyPr/>
                    <a:lstStyle/>
                    <a:p>
                      <a:r>
                        <a:rPr lang="en-GB" dirty="0"/>
                        <a:t>3</a:t>
                      </a:r>
                      <a:endParaRPr lang="en-IN" dirty="0"/>
                    </a:p>
                  </a:txBody>
                  <a:tcPr/>
                </a:tc>
                <a:tc>
                  <a:txBody>
                    <a:bodyPr/>
                    <a:lstStyle/>
                    <a:p>
                      <a:r>
                        <a:rPr lang="en-GB" dirty="0"/>
                        <a:t>Detecting malicious web links and their Attack types(2011)</a:t>
                      </a:r>
                      <a:endParaRPr lang="en-IN" dirty="0"/>
                    </a:p>
                  </a:txBody>
                  <a:tcPr/>
                </a:tc>
                <a:tc>
                  <a:txBody>
                    <a:bodyPr/>
                    <a:lstStyle/>
                    <a:p>
                      <a:r>
                        <a:rPr lang="en-GB" dirty="0"/>
                        <a:t>Hyunsang Choi, Heejo Leo, Bin Zhu.</a:t>
                      </a:r>
                      <a:endParaRPr lang="en-IN" dirty="0"/>
                    </a:p>
                  </a:txBody>
                  <a:tcPr/>
                </a:tc>
                <a:tc>
                  <a:txBody>
                    <a:bodyPr/>
                    <a:lstStyle/>
                    <a:p>
                      <a:r>
                        <a:rPr lang="en-GB" dirty="0"/>
                        <a:t>Rule based Anti phishing</a:t>
                      </a:r>
                      <a:endParaRPr lang="en-IN" dirty="0"/>
                    </a:p>
                  </a:txBody>
                  <a:tcPr/>
                </a:tc>
                <a:tc>
                  <a:txBody>
                    <a:bodyPr/>
                    <a:lstStyle/>
                    <a:p>
                      <a:r>
                        <a:rPr lang="en-GB" dirty="0"/>
                        <a:t>It detects both Malicious URL and Types of Attack.</a:t>
                      </a:r>
                      <a:endParaRPr lang="en-IN" dirty="0"/>
                    </a:p>
                  </a:txBody>
                  <a:tcPr/>
                </a:tc>
                <a:tc>
                  <a:txBody>
                    <a:bodyPr/>
                    <a:lstStyle/>
                    <a:p>
                      <a:r>
                        <a:rPr lang="en-GB" dirty="0"/>
                        <a:t>It uses non machine learning approach</a:t>
                      </a:r>
                      <a:endParaRPr lang="en-IN" dirty="0"/>
                    </a:p>
                  </a:txBody>
                  <a:tcPr/>
                </a:tc>
                <a:extLst>
                  <a:ext uri="{0D108BD9-81ED-4DB2-BD59-A6C34878D82A}">
                    <a16:rowId xmlns:a16="http://schemas.microsoft.com/office/drawing/2014/main" val="4089562215"/>
                  </a:ext>
                </a:extLst>
              </a:tr>
              <a:tr h="370840">
                <a:tc>
                  <a:txBody>
                    <a:bodyPr/>
                    <a:lstStyle/>
                    <a:p>
                      <a:r>
                        <a:rPr lang="en-GB" dirty="0"/>
                        <a:t>4</a:t>
                      </a:r>
                      <a:endParaRPr lang="en-IN" dirty="0"/>
                    </a:p>
                  </a:txBody>
                  <a:tcPr/>
                </a:tc>
                <a:tc>
                  <a:txBody>
                    <a:bodyPr/>
                    <a:lstStyle/>
                    <a:p>
                      <a:r>
                        <a:rPr lang="en-GB" dirty="0"/>
                        <a:t>Malicious Website Detection &amp; Effective issues(2011)</a:t>
                      </a:r>
                      <a:endParaRPr lang="en-IN" dirty="0"/>
                    </a:p>
                  </a:txBody>
                  <a:tcPr/>
                </a:tc>
                <a:tc>
                  <a:txBody>
                    <a:bodyPr/>
                    <a:lstStyle/>
                    <a:p>
                      <a:r>
                        <a:rPr lang="en-IN" dirty="0"/>
                        <a:t>Birhanu Eshete, Adolfo Villafiorita, Komminist.</a:t>
                      </a:r>
                    </a:p>
                  </a:txBody>
                  <a:tcPr/>
                </a:tc>
                <a:tc>
                  <a:txBody>
                    <a:bodyPr/>
                    <a:lstStyle/>
                    <a:p>
                      <a:r>
                        <a:rPr lang="en-GB" dirty="0"/>
                        <a:t>Offline ML techniques</a:t>
                      </a:r>
                      <a:endParaRPr lang="en-IN" dirty="0"/>
                    </a:p>
                  </a:txBody>
                  <a:tcPr/>
                </a:tc>
                <a:tc>
                  <a:txBody>
                    <a:bodyPr/>
                    <a:lstStyle/>
                    <a:p>
                      <a:r>
                        <a:rPr lang="en-GB" dirty="0"/>
                        <a:t>It is fast in processing</a:t>
                      </a:r>
                      <a:endParaRPr lang="en-IN" dirty="0"/>
                    </a:p>
                  </a:txBody>
                  <a:tcPr/>
                </a:tc>
                <a:tc>
                  <a:txBody>
                    <a:bodyPr/>
                    <a:lstStyle/>
                    <a:p>
                      <a:r>
                        <a:rPr lang="en-GB" dirty="0"/>
                        <a:t>It does not adaptable to different parameter.</a:t>
                      </a:r>
                      <a:endParaRPr lang="en-IN" dirty="0"/>
                    </a:p>
                  </a:txBody>
                  <a:tcPr/>
                </a:tc>
                <a:extLst>
                  <a:ext uri="{0D108BD9-81ED-4DB2-BD59-A6C34878D82A}">
                    <a16:rowId xmlns:a16="http://schemas.microsoft.com/office/drawing/2014/main" val="559378874"/>
                  </a:ext>
                </a:extLst>
              </a:tr>
              <a:tr h="1215189">
                <a:tc>
                  <a:txBody>
                    <a:bodyPr/>
                    <a:lstStyle/>
                    <a:p>
                      <a:r>
                        <a:rPr lang="en-GB" dirty="0"/>
                        <a:t>5</a:t>
                      </a:r>
                      <a:endParaRPr lang="en-IN" dirty="0"/>
                    </a:p>
                  </a:txBody>
                  <a:tcPr/>
                </a:tc>
                <a:tc>
                  <a:txBody>
                    <a:bodyPr/>
                    <a:lstStyle/>
                    <a:p>
                      <a:r>
                        <a:rPr lang="en-GB" dirty="0"/>
                        <a:t>Web phishing Detection using Deep Learning Framework(2018)</a:t>
                      </a:r>
                      <a:endParaRPr lang="en-IN" dirty="0"/>
                    </a:p>
                  </a:txBody>
                  <a:tcPr/>
                </a:tc>
                <a:tc>
                  <a:txBody>
                    <a:bodyPr/>
                    <a:lstStyle/>
                    <a:p>
                      <a:r>
                        <a:rPr lang="en-GB" dirty="0"/>
                        <a:t>Ping Yi, Yuxian </a:t>
                      </a:r>
                      <a:endParaRPr lang="en-IN" dirty="0"/>
                    </a:p>
                  </a:txBody>
                  <a:tcPr/>
                </a:tc>
                <a:tc>
                  <a:txBody>
                    <a:bodyPr/>
                    <a:lstStyle/>
                    <a:p>
                      <a:r>
                        <a:rPr lang="en-GB" dirty="0"/>
                        <a:t>DBN,TPR</a:t>
                      </a:r>
                      <a:endParaRPr lang="en-IN" dirty="0"/>
                    </a:p>
                  </a:txBody>
                  <a:tcPr/>
                </a:tc>
                <a:tc>
                  <a:txBody>
                    <a:bodyPr/>
                    <a:lstStyle/>
                    <a:p>
                      <a:r>
                        <a:rPr lang="en-GB" dirty="0"/>
                        <a:t>It detect both features for web phishing detection</a:t>
                      </a:r>
                      <a:endParaRPr lang="en-IN" dirty="0"/>
                    </a:p>
                  </a:txBody>
                  <a:tcPr/>
                </a:tc>
                <a:tc>
                  <a:txBody>
                    <a:bodyPr/>
                    <a:lstStyle/>
                    <a:p>
                      <a:r>
                        <a:rPr lang="en-GB" dirty="0"/>
                        <a:t>It is trained with only smaller dataset.</a:t>
                      </a:r>
                      <a:endParaRPr lang="en-IN" dirty="0"/>
                    </a:p>
                  </a:txBody>
                  <a:tcPr/>
                </a:tc>
                <a:extLst>
                  <a:ext uri="{0D108BD9-81ED-4DB2-BD59-A6C34878D82A}">
                    <a16:rowId xmlns:a16="http://schemas.microsoft.com/office/drawing/2014/main" val="1074738402"/>
                  </a:ext>
                </a:extLst>
              </a:tr>
            </a:tbl>
          </a:graphicData>
        </a:graphic>
      </p:graphicFrame>
    </p:spTree>
    <p:extLst>
      <p:ext uri="{BB962C8B-B14F-4D97-AF65-F5344CB8AC3E}">
        <p14:creationId xmlns:p14="http://schemas.microsoft.com/office/powerpoint/2010/main" val="533027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803E6B9-DDB0-EF25-5E35-1AFA05028F30}"/>
              </a:ext>
            </a:extLst>
          </p:cNvPr>
          <p:cNvGraphicFramePr>
            <a:graphicFrameLocks noGrp="1"/>
          </p:cNvGraphicFramePr>
          <p:nvPr>
            <p:ph idx="1"/>
            <p:extLst>
              <p:ext uri="{D42A27DB-BD31-4B8C-83A1-F6EECF244321}">
                <p14:modId xmlns:p14="http://schemas.microsoft.com/office/powerpoint/2010/main" val="2748038017"/>
              </p:ext>
            </p:extLst>
          </p:nvPr>
        </p:nvGraphicFramePr>
        <p:xfrm>
          <a:off x="0" y="0"/>
          <a:ext cx="12192001" cy="6858000"/>
        </p:xfrm>
        <a:graphic>
          <a:graphicData uri="http://schemas.openxmlformats.org/drawingml/2006/table">
            <a:tbl>
              <a:tblPr firstRow="1" bandRow="1">
                <a:tableStyleId>{5C22544A-7EE6-4342-B048-85BDC9FD1C3A}</a:tableStyleId>
              </a:tblPr>
              <a:tblGrid>
                <a:gridCol w="506858">
                  <a:extLst>
                    <a:ext uri="{9D8B030D-6E8A-4147-A177-3AD203B41FA5}">
                      <a16:colId xmlns:a16="http://schemas.microsoft.com/office/drawing/2014/main" val="1149481906"/>
                    </a:ext>
                  </a:extLst>
                </a:gridCol>
                <a:gridCol w="2689103">
                  <a:extLst>
                    <a:ext uri="{9D8B030D-6E8A-4147-A177-3AD203B41FA5}">
                      <a16:colId xmlns:a16="http://schemas.microsoft.com/office/drawing/2014/main" val="1756185802"/>
                    </a:ext>
                  </a:extLst>
                </a:gridCol>
                <a:gridCol w="1801838">
                  <a:extLst>
                    <a:ext uri="{9D8B030D-6E8A-4147-A177-3AD203B41FA5}">
                      <a16:colId xmlns:a16="http://schemas.microsoft.com/office/drawing/2014/main" val="3646077772"/>
                    </a:ext>
                  </a:extLst>
                </a:gridCol>
                <a:gridCol w="1683469">
                  <a:extLst>
                    <a:ext uri="{9D8B030D-6E8A-4147-A177-3AD203B41FA5}">
                      <a16:colId xmlns:a16="http://schemas.microsoft.com/office/drawing/2014/main" val="1033134222"/>
                    </a:ext>
                  </a:extLst>
                </a:gridCol>
                <a:gridCol w="2472597">
                  <a:extLst>
                    <a:ext uri="{9D8B030D-6E8A-4147-A177-3AD203B41FA5}">
                      <a16:colId xmlns:a16="http://schemas.microsoft.com/office/drawing/2014/main" val="407404778"/>
                    </a:ext>
                  </a:extLst>
                </a:gridCol>
                <a:gridCol w="3038136">
                  <a:extLst>
                    <a:ext uri="{9D8B030D-6E8A-4147-A177-3AD203B41FA5}">
                      <a16:colId xmlns:a16="http://schemas.microsoft.com/office/drawing/2014/main" val="950173789"/>
                    </a:ext>
                  </a:extLst>
                </a:gridCol>
              </a:tblGrid>
              <a:tr h="12004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SI.NO</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Journal Name &amp; Year</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Authors</a:t>
                      </a:r>
                      <a:endParaRPr lang="en-IN" dirty="0"/>
                    </a:p>
                    <a:p>
                      <a:endParaRPr lang="en-IN" dirty="0"/>
                    </a:p>
                  </a:txBody>
                  <a:tcPr/>
                </a:tc>
                <a:tc>
                  <a:txBody>
                    <a:bodyPr/>
                    <a:lstStyle/>
                    <a:p>
                      <a:r>
                        <a:rPr lang="en-GB" dirty="0"/>
                        <a:t>Concepts/</a:t>
                      </a:r>
                    </a:p>
                    <a:p>
                      <a:r>
                        <a:rPr lang="en-GB" dirty="0"/>
                        <a:t>Techniques</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Advantages</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Disadvantages/Issues</a:t>
                      </a:r>
                      <a:endParaRPr lang="en-IN" dirty="0"/>
                    </a:p>
                    <a:p>
                      <a:endParaRPr lang="en-IN" dirty="0"/>
                    </a:p>
                  </a:txBody>
                  <a:tcPr/>
                </a:tc>
                <a:extLst>
                  <a:ext uri="{0D108BD9-81ED-4DB2-BD59-A6C34878D82A}">
                    <a16:rowId xmlns:a16="http://schemas.microsoft.com/office/drawing/2014/main" val="2557059042"/>
                  </a:ext>
                </a:extLst>
              </a:tr>
              <a:tr h="1118155">
                <a:tc>
                  <a:txBody>
                    <a:bodyPr/>
                    <a:lstStyle/>
                    <a:p>
                      <a:r>
                        <a:rPr lang="en-GB" dirty="0"/>
                        <a:t>6.</a:t>
                      </a:r>
                      <a:endParaRPr lang="en-IN" dirty="0"/>
                    </a:p>
                  </a:txBody>
                  <a:tcPr/>
                </a:tc>
                <a:tc>
                  <a:txBody>
                    <a:bodyPr/>
                    <a:lstStyle/>
                    <a:p>
                      <a:r>
                        <a:rPr lang="en-GB" dirty="0"/>
                        <a:t>Machine Learning based  malicious  web detection(2020)</a:t>
                      </a:r>
                      <a:endParaRPr lang="en-IN" dirty="0"/>
                    </a:p>
                  </a:txBody>
                  <a:tcPr/>
                </a:tc>
                <a:tc>
                  <a:txBody>
                    <a:bodyPr/>
                    <a:lstStyle/>
                    <a:p>
                      <a:r>
                        <a:rPr lang="en-GB" dirty="0"/>
                        <a:t>Niranjan  Swarap, madhan Kumar</a:t>
                      </a:r>
                      <a:endParaRPr lang="en-IN" dirty="0"/>
                    </a:p>
                  </a:txBody>
                  <a:tcPr/>
                </a:tc>
                <a:tc>
                  <a:txBody>
                    <a:bodyPr/>
                    <a:lstStyle/>
                    <a:p>
                      <a:r>
                        <a:rPr lang="en-GB" dirty="0"/>
                        <a:t>Logistic Regression , Random Forest</a:t>
                      </a:r>
                      <a:endParaRPr lang="en-IN" dirty="0"/>
                    </a:p>
                  </a:txBody>
                  <a:tcPr/>
                </a:tc>
                <a:tc>
                  <a:txBody>
                    <a:bodyPr/>
                    <a:lstStyle/>
                    <a:p>
                      <a:r>
                        <a:rPr lang="en-GB" dirty="0"/>
                        <a:t>Data Training is Easier</a:t>
                      </a:r>
                      <a:endParaRPr lang="en-IN" dirty="0"/>
                    </a:p>
                  </a:txBody>
                  <a:tcPr/>
                </a:tc>
                <a:tc>
                  <a:txBody>
                    <a:bodyPr/>
                    <a:lstStyle/>
                    <a:p>
                      <a:r>
                        <a:rPr lang="en-GB" dirty="0"/>
                        <a:t>It an predict only disease function.</a:t>
                      </a:r>
                      <a:endParaRPr lang="en-IN" dirty="0"/>
                    </a:p>
                  </a:txBody>
                  <a:tcPr/>
                </a:tc>
                <a:extLst>
                  <a:ext uri="{0D108BD9-81ED-4DB2-BD59-A6C34878D82A}">
                    <a16:rowId xmlns:a16="http://schemas.microsoft.com/office/drawing/2014/main" val="3981752480"/>
                  </a:ext>
                </a:extLst>
              </a:tr>
              <a:tr h="1200440">
                <a:tc>
                  <a:txBody>
                    <a:bodyPr/>
                    <a:lstStyle/>
                    <a:p>
                      <a:r>
                        <a:rPr lang="en-GB" dirty="0"/>
                        <a:t>7</a:t>
                      </a:r>
                      <a:endParaRPr lang="en-IN" dirty="0"/>
                    </a:p>
                  </a:txBody>
                  <a:tcPr/>
                </a:tc>
                <a:tc>
                  <a:txBody>
                    <a:bodyPr/>
                    <a:lstStyle/>
                    <a:p>
                      <a:r>
                        <a:rPr lang="en-GB" dirty="0"/>
                        <a:t>Intelligent malicious URL Determination with feature Analysis</a:t>
                      </a:r>
                      <a:endParaRPr lang="en-IN" dirty="0"/>
                    </a:p>
                  </a:txBody>
                  <a:tcPr/>
                </a:tc>
                <a:tc>
                  <a:txBody>
                    <a:bodyPr/>
                    <a:lstStyle/>
                    <a:p>
                      <a:r>
                        <a:rPr lang="en-GB" dirty="0"/>
                        <a:t>Yu-Chun chan,Yi-Wei-ma,Jeanes-Lian chen</a:t>
                      </a:r>
                      <a:endParaRPr lang="en-IN" dirty="0"/>
                    </a:p>
                  </a:txBody>
                  <a:tcPr/>
                </a:tc>
                <a:tc>
                  <a:txBody>
                    <a:bodyPr/>
                    <a:lstStyle/>
                    <a:p>
                      <a:r>
                        <a:rPr lang="en-GB" dirty="0"/>
                        <a:t>XGBoost</a:t>
                      </a:r>
                      <a:endParaRPr lang="en-IN" dirty="0"/>
                    </a:p>
                  </a:txBody>
                  <a:tcPr/>
                </a:tc>
                <a:tc>
                  <a:txBody>
                    <a:bodyPr/>
                    <a:lstStyle/>
                    <a:p>
                      <a:r>
                        <a:rPr lang="en-GB" dirty="0"/>
                        <a:t>It provides type based on domains based database</a:t>
                      </a:r>
                      <a:endParaRPr lang="en-IN" dirty="0"/>
                    </a:p>
                  </a:txBody>
                  <a:tcPr/>
                </a:tc>
                <a:tc>
                  <a:txBody>
                    <a:bodyPr/>
                    <a:lstStyle/>
                    <a:p>
                      <a:r>
                        <a:rPr lang="en-GB" dirty="0"/>
                        <a:t>Different to  understand  &amp; learn</a:t>
                      </a:r>
                      <a:endParaRPr lang="en-IN" dirty="0"/>
                    </a:p>
                  </a:txBody>
                  <a:tcPr/>
                </a:tc>
                <a:extLst>
                  <a:ext uri="{0D108BD9-81ED-4DB2-BD59-A6C34878D82A}">
                    <a16:rowId xmlns:a16="http://schemas.microsoft.com/office/drawing/2014/main" val="1263692464"/>
                  </a:ext>
                </a:extLst>
              </a:tr>
              <a:tr h="1379775">
                <a:tc>
                  <a:txBody>
                    <a:bodyPr/>
                    <a:lstStyle/>
                    <a:p>
                      <a:r>
                        <a:rPr lang="en-GB" dirty="0"/>
                        <a:t>8</a:t>
                      </a:r>
                      <a:endParaRPr lang="en-IN" dirty="0"/>
                    </a:p>
                  </a:txBody>
                  <a:tcPr/>
                </a:tc>
                <a:tc>
                  <a:txBody>
                    <a:bodyPr/>
                    <a:lstStyle/>
                    <a:p>
                      <a:r>
                        <a:rPr lang="en-GB" dirty="0"/>
                        <a:t>Detection and analysis of drive by downloads &amp; Malicious website</a:t>
                      </a:r>
                      <a:endParaRPr lang="en-IN" dirty="0"/>
                    </a:p>
                  </a:txBody>
                  <a:tcPr/>
                </a:tc>
                <a:tc>
                  <a:txBody>
                    <a:bodyPr/>
                    <a:lstStyle/>
                    <a:p>
                      <a:r>
                        <a:rPr lang="en-GB" dirty="0"/>
                        <a:t>Montha Aldwain</a:t>
                      </a:r>
                      <a:endParaRPr lang="en-IN" dirty="0"/>
                    </a:p>
                  </a:txBody>
                  <a:tcPr/>
                </a:tc>
                <a:tc>
                  <a:txBody>
                    <a:bodyPr/>
                    <a:lstStyle/>
                    <a:p>
                      <a:r>
                        <a:rPr lang="en-GB" dirty="0"/>
                        <a:t>Naive Bayes,JRIP,J48</a:t>
                      </a:r>
                      <a:endParaRPr lang="en-IN" dirty="0"/>
                    </a:p>
                  </a:txBody>
                  <a:tcPr/>
                </a:tc>
                <a:tc>
                  <a:txBody>
                    <a:bodyPr/>
                    <a:lstStyle/>
                    <a:p>
                      <a:r>
                        <a:rPr lang="en-GB" dirty="0"/>
                        <a:t>It applied via Blocklist content  &amp;System based  evaluation </a:t>
                      </a:r>
                      <a:endParaRPr lang="en-IN" dirty="0"/>
                    </a:p>
                  </a:txBody>
                  <a:tcPr/>
                </a:tc>
                <a:tc>
                  <a:txBody>
                    <a:bodyPr/>
                    <a:lstStyle/>
                    <a:p>
                      <a:r>
                        <a:rPr lang="en-GB" dirty="0"/>
                        <a:t>The work include to small dataset and number of Classifier&amp; Actual real time texting</a:t>
                      </a:r>
                      <a:endParaRPr lang="en-IN" dirty="0"/>
                    </a:p>
                  </a:txBody>
                  <a:tcPr/>
                </a:tc>
                <a:extLst>
                  <a:ext uri="{0D108BD9-81ED-4DB2-BD59-A6C34878D82A}">
                    <a16:rowId xmlns:a16="http://schemas.microsoft.com/office/drawing/2014/main" val="1892910793"/>
                  </a:ext>
                </a:extLst>
              </a:tr>
              <a:tr h="1035774">
                <a:tc>
                  <a:txBody>
                    <a:bodyPr/>
                    <a:lstStyle/>
                    <a:p>
                      <a:r>
                        <a:rPr lang="en-GB" dirty="0"/>
                        <a:t>9</a:t>
                      </a:r>
                      <a:endParaRPr lang="en-IN" dirty="0"/>
                    </a:p>
                  </a:txBody>
                  <a:tcPr/>
                </a:tc>
                <a:tc>
                  <a:txBody>
                    <a:bodyPr/>
                    <a:lstStyle/>
                    <a:p>
                      <a:r>
                        <a:rPr lang="en-GB" dirty="0"/>
                        <a:t>A convolutional based system for Malicious URL  detection(2020)</a:t>
                      </a:r>
                      <a:endParaRPr lang="en-IN" dirty="0"/>
                    </a:p>
                  </a:txBody>
                  <a:tcPr/>
                </a:tc>
                <a:tc>
                  <a:txBody>
                    <a:bodyPr/>
                    <a:lstStyle/>
                    <a:p>
                      <a:r>
                        <a:rPr lang="en-GB" dirty="0"/>
                        <a:t>Sten Su,Zihong Jian</a:t>
                      </a:r>
                      <a:endParaRPr lang="en-IN" dirty="0"/>
                    </a:p>
                  </a:txBody>
                  <a:tcPr/>
                </a:tc>
                <a:tc>
                  <a:txBody>
                    <a:bodyPr/>
                    <a:lstStyle/>
                    <a:p>
                      <a:r>
                        <a:rPr lang="en-GB" dirty="0"/>
                        <a:t>CNN</a:t>
                      </a:r>
                      <a:endParaRPr lang="en-IN" dirty="0"/>
                    </a:p>
                  </a:txBody>
                  <a:tcPr/>
                </a:tc>
                <a:tc>
                  <a:txBody>
                    <a:bodyPr/>
                    <a:lstStyle/>
                    <a:p>
                      <a:r>
                        <a:rPr lang="en-GB" dirty="0"/>
                        <a:t>It uses Auto encode to represent the URL </a:t>
                      </a:r>
                      <a:endParaRPr lang="en-IN" dirty="0"/>
                    </a:p>
                  </a:txBody>
                  <a:tcPr/>
                </a:tc>
                <a:tc>
                  <a:txBody>
                    <a:bodyPr/>
                    <a:lstStyle/>
                    <a:p>
                      <a:r>
                        <a:rPr lang="en-GB" dirty="0"/>
                        <a:t>Thee representation and Discrimination  both </a:t>
                      </a:r>
                      <a:r>
                        <a:rPr lang="en-GB" dirty="0" err="1"/>
                        <a:t>needes</a:t>
                      </a:r>
                      <a:r>
                        <a:rPr lang="en-GB" dirty="0"/>
                        <a:t> to be Updated</a:t>
                      </a:r>
                      <a:endParaRPr lang="en-IN" dirty="0"/>
                    </a:p>
                  </a:txBody>
                  <a:tcPr/>
                </a:tc>
                <a:extLst>
                  <a:ext uri="{0D108BD9-81ED-4DB2-BD59-A6C34878D82A}">
                    <a16:rowId xmlns:a16="http://schemas.microsoft.com/office/drawing/2014/main" val="3975294505"/>
                  </a:ext>
                </a:extLst>
              </a:tr>
              <a:tr h="923416">
                <a:tc>
                  <a:txBody>
                    <a:bodyPr/>
                    <a:lstStyle/>
                    <a:p>
                      <a:r>
                        <a:rPr lang="en-GB" dirty="0"/>
                        <a:t>10</a:t>
                      </a:r>
                      <a:endParaRPr lang="en-IN" dirty="0"/>
                    </a:p>
                  </a:txBody>
                  <a:tcPr/>
                </a:tc>
                <a:tc>
                  <a:txBody>
                    <a:bodyPr/>
                    <a:lstStyle/>
                    <a:p>
                      <a:r>
                        <a:rPr lang="en-GB" dirty="0"/>
                        <a:t>Detecting Malicious URL using ML techniques</a:t>
                      </a:r>
                      <a:endParaRPr lang="en-IN" dirty="0"/>
                    </a:p>
                  </a:txBody>
                  <a:tcPr/>
                </a:tc>
                <a:tc>
                  <a:txBody>
                    <a:bodyPr/>
                    <a:lstStyle/>
                    <a:p>
                      <a:r>
                        <a:rPr lang="en-GB" dirty="0"/>
                        <a:t>Kerken Salan,Rami Muusthafa</a:t>
                      </a:r>
                      <a:endParaRPr lang="en-IN" dirty="0"/>
                    </a:p>
                  </a:txBody>
                  <a:tcPr/>
                </a:tc>
                <a:tc>
                  <a:txBody>
                    <a:bodyPr/>
                    <a:lstStyle/>
                    <a:p>
                      <a:r>
                        <a:rPr lang="en-GB" dirty="0"/>
                        <a:t>LR &amp; DT</a:t>
                      </a:r>
                      <a:endParaRPr lang="en-IN" dirty="0"/>
                    </a:p>
                  </a:txBody>
                  <a:tcPr/>
                </a:tc>
                <a:tc>
                  <a:txBody>
                    <a:bodyPr/>
                    <a:lstStyle/>
                    <a:p>
                      <a:r>
                        <a:rPr lang="en-GB" dirty="0"/>
                        <a:t>It explain common URL feature type &amp; possible types of Attack</a:t>
                      </a:r>
                      <a:endParaRPr lang="en-IN" dirty="0"/>
                    </a:p>
                  </a:txBody>
                  <a:tcPr/>
                </a:tc>
                <a:tc>
                  <a:txBody>
                    <a:bodyPr/>
                    <a:lstStyle/>
                    <a:p>
                      <a:r>
                        <a:rPr lang="en-GB" dirty="0"/>
                        <a:t>Requires Huge Dataset</a:t>
                      </a:r>
                      <a:endParaRPr lang="en-IN" dirty="0"/>
                    </a:p>
                  </a:txBody>
                  <a:tcPr/>
                </a:tc>
                <a:extLst>
                  <a:ext uri="{0D108BD9-81ED-4DB2-BD59-A6C34878D82A}">
                    <a16:rowId xmlns:a16="http://schemas.microsoft.com/office/drawing/2014/main" val="2769357137"/>
                  </a:ext>
                </a:extLst>
              </a:tr>
            </a:tbl>
          </a:graphicData>
        </a:graphic>
      </p:graphicFrame>
    </p:spTree>
    <p:extLst>
      <p:ext uri="{BB962C8B-B14F-4D97-AF65-F5344CB8AC3E}">
        <p14:creationId xmlns:p14="http://schemas.microsoft.com/office/powerpoint/2010/main" val="2097855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F4B25-D974-3242-45FF-AA1D1A0539D7}"/>
              </a:ext>
            </a:extLst>
          </p:cNvPr>
          <p:cNvSpPr>
            <a:spLocks noGrp="1"/>
          </p:cNvSpPr>
          <p:nvPr>
            <p:ph type="title"/>
          </p:nvPr>
        </p:nvSpPr>
        <p:spPr>
          <a:xfrm>
            <a:off x="1462314" y="624515"/>
            <a:ext cx="9525000" cy="585559"/>
          </a:xfrm>
        </p:spPr>
        <p:txBody>
          <a:bodyPr>
            <a:normAutofit fontScale="90000"/>
          </a:bodyPr>
          <a:lstStyle/>
          <a:p>
            <a:r>
              <a:rPr lang="en-GB" sz="3600" dirty="0">
                <a:latin typeface="Times New Roman" panose="02020603050405020304" pitchFamily="18" charset="0"/>
                <a:cs typeface="Times New Roman" panose="02020603050405020304" pitchFamily="18" charset="0"/>
              </a:rPr>
              <a:t>PROPOSED SYSTEM</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6DC263-E046-93A0-F7B6-7E010EE1D8AE}"/>
              </a:ext>
            </a:extLst>
          </p:cNvPr>
          <p:cNvSpPr>
            <a:spLocks noGrp="1"/>
          </p:cNvSpPr>
          <p:nvPr>
            <p:ph idx="1"/>
          </p:nvPr>
        </p:nvSpPr>
        <p:spPr>
          <a:xfrm>
            <a:off x="1462314" y="917295"/>
            <a:ext cx="10395857" cy="4990020"/>
          </a:xfrm>
        </p:spPr>
        <p:txBody>
          <a:bodyPr/>
          <a:lstStyle/>
          <a:p>
            <a:pPr marL="342900" lvl="0" indent="-342900" algn="just">
              <a:lnSpc>
                <a:spcPct val="150000"/>
              </a:lnSpc>
              <a:spcAft>
                <a:spcPts val="80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The proposed model is to develop a web based malicious </a:t>
            </a:r>
            <a:r>
              <a:rPr lang="en-IN" sz="1800" dirty="0" err="1">
                <a:effectLst/>
                <a:latin typeface="Times New Roman" panose="02020603050405020304" pitchFamily="18" charset="0"/>
                <a:ea typeface="Times New Roman" panose="02020603050405020304" pitchFamily="18" charset="0"/>
              </a:rPr>
              <a:t>url</a:t>
            </a:r>
            <a:r>
              <a:rPr lang="en-IN" sz="1800" dirty="0">
                <a:effectLst/>
                <a:latin typeface="Times New Roman" panose="02020603050405020304" pitchFamily="18" charset="0"/>
                <a:ea typeface="Times New Roman" panose="02020603050405020304" pitchFamily="18" charset="0"/>
              </a:rPr>
              <a:t> detection system which classifies the </a:t>
            </a:r>
            <a:r>
              <a:rPr lang="en-IN" sz="1800" dirty="0" err="1">
                <a:effectLst/>
                <a:latin typeface="Times New Roman" panose="02020603050405020304" pitchFamily="18" charset="0"/>
                <a:ea typeface="Times New Roman" panose="02020603050405020304" pitchFamily="18" charset="0"/>
              </a:rPr>
              <a:t>urls</a:t>
            </a:r>
            <a:r>
              <a:rPr lang="en-IN" sz="1800" dirty="0">
                <a:effectLst/>
                <a:latin typeface="Times New Roman" panose="02020603050405020304" pitchFamily="18" charset="0"/>
                <a:ea typeface="Times New Roman" panose="02020603050405020304" pitchFamily="18" charset="0"/>
              </a:rPr>
              <a:t> based on the features using deep learning algorithm.</a:t>
            </a:r>
          </a:p>
          <a:p>
            <a:pPr marL="342900" lvl="0" indent="-342900" algn="just">
              <a:lnSpc>
                <a:spcPct val="150000"/>
              </a:lnSpc>
              <a:spcAft>
                <a:spcPts val="800"/>
              </a:spcAft>
              <a:buFont typeface="Symbol" panose="05050102010706020507" pitchFamily="18" charset="2"/>
              <a:buChar char=""/>
            </a:pPr>
            <a:r>
              <a:rPr lang="en-IN" sz="1800" dirty="0">
                <a:latin typeface="Times New Roman" panose="02020603050405020304" pitchFamily="18" charset="0"/>
                <a:ea typeface="Times New Roman" panose="02020603050405020304" pitchFamily="18" charset="0"/>
              </a:rPr>
              <a:t>Multi Layer Perceptron(MLP) Algorithm is used for classification.</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1800" dirty="0">
                <a:latin typeface="Times New Roman" panose="02020603050405020304" pitchFamily="18" charset="0"/>
                <a:ea typeface="Times New Roman" panose="02020603050405020304" pitchFamily="18" charset="0"/>
              </a:rPr>
              <a:t>This system detects </a:t>
            </a:r>
            <a:r>
              <a:rPr lang="en-IN" sz="1800" dirty="0" err="1">
                <a:latin typeface="Times New Roman" panose="02020603050405020304" pitchFamily="18" charset="0"/>
                <a:ea typeface="Times New Roman" panose="02020603050405020304" pitchFamily="18" charset="0"/>
              </a:rPr>
              <a:t>idn</a:t>
            </a:r>
            <a:r>
              <a:rPr lang="en-IN" sz="1800" dirty="0">
                <a:latin typeface="Times New Roman" panose="02020603050405020304" pitchFamily="18" charset="0"/>
                <a:ea typeface="Times New Roman" panose="02020603050405020304" pitchFamily="18" charset="0"/>
              </a:rPr>
              <a:t> homograph characters.</a:t>
            </a:r>
          </a:p>
          <a:p>
            <a:pPr marL="342900" lvl="0" indent="-342900" algn="just">
              <a:lnSpc>
                <a:spcPct val="150000"/>
              </a:lnSpc>
              <a:spcAft>
                <a:spcPts val="800"/>
              </a:spcAft>
              <a:buFont typeface="Symbol" panose="05050102010706020507" pitchFamily="18" charset="2"/>
              <a:buChar char=""/>
            </a:pPr>
            <a:r>
              <a:rPr lang="en-IN" sz="1800" dirty="0">
                <a:latin typeface="Times New Roman" panose="02020603050405020304" pitchFamily="18" charset="0"/>
                <a:ea typeface="Times New Roman" panose="02020603050405020304" pitchFamily="18" charset="0"/>
              </a:rPr>
              <a:t>This system classifies which type of malicious URL it is(malware, defacement, phishing). </a:t>
            </a:r>
          </a:p>
          <a:p>
            <a:pPr marL="342900" lvl="0" indent="-342900" algn="just">
              <a:lnSpc>
                <a:spcPct val="150000"/>
              </a:lnSpc>
              <a:spcAft>
                <a:spcPts val="800"/>
              </a:spcAft>
              <a:buFont typeface="Symbol" panose="05050102010706020507" pitchFamily="18" charset="2"/>
              <a:buChar char=""/>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783248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301198-91EA-4B7B-8898-84A67649F186}"/>
              </a:ext>
            </a:extLst>
          </p:cNvPr>
          <p:cNvSpPr txBox="1"/>
          <p:nvPr/>
        </p:nvSpPr>
        <p:spPr>
          <a:xfrm>
            <a:off x="1502840" y="448121"/>
            <a:ext cx="9919176" cy="646331"/>
          </a:xfrm>
          <a:prstGeom prst="rect">
            <a:avLst/>
          </a:prstGeom>
          <a:noFill/>
        </p:spPr>
        <p:txBody>
          <a:bodyPr wrap="square" rtlCol="0">
            <a:spAutoFit/>
          </a:bodyPr>
          <a:lstStyle/>
          <a:p>
            <a:pPr algn="ctr"/>
            <a:r>
              <a:rPr lang="en-IN" sz="3600" dirty="0">
                <a:latin typeface="Times New Roman" panose="02020603050405020304" pitchFamily="18" charset="0"/>
                <a:cs typeface="Times New Roman" panose="02020603050405020304" pitchFamily="18" charset="0"/>
              </a:rPr>
              <a:t>SYSTEM ARCHITECTURE</a:t>
            </a:r>
            <a:endParaRPr lang="en-IN" sz="2400" dirty="0">
              <a:latin typeface="Times New Roman" panose="02020603050405020304" pitchFamily="18" charset="0"/>
              <a:cs typeface="Times New Roman" panose="02020603050405020304" pitchFamily="18" charset="0"/>
            </a:endParaRPr>
          </a:p>
        </p:txBody>
      </p:sp>
      <p:sp>
        <p:nvSpPr>
          <p:cNvPr id="32" name="Flowchart: Magnetic Disk 31">
            <a:extLst>
              <a:ext uri="{FF2B5EF4-FFF2-40B4-BE49-F238E27FC236}">
                <a16:creationId xmlns:a16="http://schemas.microsoft.com/office/drawing/2014/main" id="{C928481D-3CA4-4D9F-B94A-FAB9FE403263}"/>
              </a:ext>
            </a:extLst>
          </p:cNvPr>
          <p:cNvSpPr/>
          <p:nvPr/>
        </p:nvSpPr>
        <p:spPr>
          <a:xfrm>
            <a:off x="1316923" y="1395362"/>
            <a:ext cx="1376680" cy="826770"/>
          </a:xfrm>
          <a:prstGeom prst="flowChartMagneticDisk">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endParaRPr lang="en-IN"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IN" sz="1400" dirty="0">
                <a:effectLst/>
                <a:ea typeface="Calibri" panose="020F0502020204030204" pitchFamily="34" charset="0"/>
                <a:cs typeface="Times New Roman" panose="02020603050405020304" pitchFamily="18" charset="0"/>
              </a:rPr>
              <a:t>URL dataset</a:t>
            </a:r>
          </a:p>
          <a:p>
            <a:pPr algn="ctr">
              <a:lnSpc>
                <a:spcPct val="107000"/>
              </a:lnSpc>
              <a:spcAft>
                <a:spcPts val="800"/>
              </a:spcAft>
            </a:pPr>
            <a:r>
              <a:rPr lang="en-IN" sz="1100" dirty="0">
                <a:effectLst/>
                <a:ea typeface="Calibri" panose="020F0502020204030204" pitchFamily="34" charset="0"/>
                <a:cs typeface="Times New Roman" panose="02020603050405020304" pitchFamily="18" charset="0"/>
              </a:rPr>
              <a:t> </a:t>
            </a:r>
          </a:p>
        </p:txBody>
      </p:sp>
      <p:cxnSp>
        <p:nvCxnSpPr>
          <p:cNvPr id="33" name="Straight Arrow Connector 32">
            <a:extLst>
              <a:ext uri="{FF2B5EF4-FFF2-40B4-BE49-F238E27FC236}">
                <a16:creationId xmlns:a16="http://schemas.microsoft.com/office/drawing/2014/main" id="{0C7FDB83-EBDE-4B35-98F7-0C19B79D9316}"/>
              </a:ext>
            </a:extLst>
          </p:cNvPr>
          <p:cNvCxnSpPr/>
          <p:nvPr/>
        </p:nvCxnSpPr>
        <p:spPr>
          <a:xfrm>
            <a:off x="2017595" y="2222132"/>
            <a:ext cx="0" cy="44640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34" name="Flowchart: Process 33">
            <a:extLst>
              <a:ext uri="{FF2B5EF4-FFF2-40B4-BE49-F238E27FC236}">
                <a16:creationId xmlns:a16="http://schemas.microsoft.com/office/drawing/2014/main" id="{3781D71D-F31B-4C21-B876-E9A01BD5F039}"/>
              </a:ext>
            </a:extLst>
          </p:cNvPr>
          <p:cNvSpPr/>
          <p:nvPr/>
        </p:nvSpPr>
        <p:spPr>
          <a:xfrm>
            <a:off x="1157804" y="2674264"/>
            <a:ext cx="1734769" cy="299085"/>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400" dirty="0">
                <a:effectLst/>
                <a:ea typeface="Calibri" panose="020F0502020204030204" pitchFamily="34" charset="0"/>
                <a:cs typeface="Times New Roman" panose="02020603050405020304" pitchFamily="18" charset="0"/>
              </a:rPr>
              <a:t>Data pre-processing</a:t>
            </a:r>
          </a:p>
        </p:txBody>
      </p:sp>
      <p:sp>
        <p:nvSpPr>
          <p:cNvPr id="35" name="Flowchart: Alternate Process 34">
            <a:extLst>
              <a:ext uri="{FF2B5EF4-FFF2-40B4-BE49-F238E27FC236}">
                <a16:creationId xmlns:a16="http://schemas.microsoft.com/office/drawing/2014/main" id="{035F2C41-6EAC-4DE7-90F7-6A16193F4E5B}"/>
              </a:ext>
            </a:extLst>
          </p:cNvPr>
          <p:cNvSpPr/>
          <p:nvPr/>
        </p:nvSpPr>
        <p:spPr>
          <a:xfrm>
            <a:off x="983497" y="3535732"/>
            <a:ext cx="2083927" cy="1332103"/>
          </a:xfrm>
          <a:prstGeom prst="flowChartAlternateProcess">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400" dirty="0">
                <a:effectLst/>
                <a:ea typeface="Calibri" panose="020F0502020204030204" pitchFamily="34" charset="0"/>
                <a:cs typeface="Times New Roman" panose="02020603050405020304" pitchFamily="18" charset="0"/>
              </a:rPr>
              <a:t>Feature extraction</a:t>
            </a:r>
          </a:p>
          <a:p>
            <a:pPr algn="ctr">
              <a:lnSpc>
                <a:spcPct val="107000"/>
              </a:lnSpc>
              <a:spcAft>
                <a:spcPts val="800"/>
              </a:spcAft>
            </a:pPr>
            <a:r>
              <a:rPr lang="en-IN" sz="1100" dirty="0">
                <a:effectLst/>
                <a:ea typeface="Calibri" panose="020F0502020204030204" pitchFamily="34" charset="0"/>
                <a:cs typeface="Times New Roman" panose="02020603050405020304" pitchFamily="18" charset="0"/>
              </a:rPr>
              <a:t> </a:t>
            </a:r>
          </a:p>
          <a:p>
            <a:pPr algn="ctr">
              <a:lnSpc>
                <a:spcPct val="107000"/>
              </a:lnSpc>
              <a:spcAft>
                <a:spcPts val="800"/>
              </a:spcAft>
            </a:pPr>
            <a:r>
              <a:rPr lang="en-IN" sz="1100" dirty="0">
                <a:effectLst/>
                <a:ea typeface="Calibri" panose="020F0502020204030204" pitchFamily="34" charset="0"/>
                <a:cs typeface="Times New Roman" panose="02020603050405020304" pitchFamily="18" charset="0"/>
              </a:rPr>
              <a:t> </a:t>
            </a:r>
          </a:p>
          <a:p>
            <a:pPr algn="ctr">
              <a:lnSpc>
                <a:spcPct val="107000"/>
              </a:lnSpc>
              <a:spcAft>
                <a:spcPts val="800"/>
              </a:spcAft>
            </a:pPr>
            <a:r>
              <a:rPr lang="en-IN" sz="1100" dirty="0">
                <a:effectLst/>
                <a:ea typeface="Calibri" panose="020F0502020204030204" pitchFamily="34" charset="0"/>
                <a:cs typeface="Times New Roman" panose="02020603050405020304" pitchFamily="18" charset="0"/>
              </a:rPr>
              <a:t> </a:t>
            </a:r>
          </a:p>
          <a:p>
            <a:pPr algn="ctr">
              <a:lnSpc>
                <a:spcPct val="107000"/>
              </a:lnSpc>
              <a:spcAft>
                <a:spcPts val="800"/>
              </a:spcAft>
            </a:pPr>
            <a:r>
              <a:rPr lang="en-IN" sz="1100" dirty="0">
                <a:effectLst/>
                <a:ea typeface="Calibri" panose="020F0502020204030204" pitchFamily="34" charset="0"/>
                <a:cs typeface="Times New Roman" panose="02020603050405020304" pitchFamily="18" charset="0"/>
              </a:rPr>
              <a:t> </a:t>
            </a:r>
          </a:p>
        </p:txBody>
      </p:sp>
      <p:sp>
        <p:nvSpPr>
          <p:cNvPr id="36" name="Flowchart: Process 35">
            <a:extLst>
              <a:ext uri="{FF2B5EF4-FFF2-40B4-BE49-F238E27FC236}">
                <a16:creationId xmlns:a16="http://schemas.microsoft.com/office/drawing/2014/main" id="{8DC54A57-0446-4AAC-B8DC-07EBF7DA5CAF}"/>
              </a:ext>
            </a:extLst>
          </p:cNvPr>
          <p:cNvSpPr/>
          <p:nvPr/>
        </p:nvSpPr>
        <p:spPr>
          <a:xfrm>
            <a:off x="1388944" y="3830358"/>
            <a:ext cx="1257300" cy="250190"/>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400" dirty="0">
                <a:effectLst/>
                <a:ea typeface="Calibri" panose="020F0502020204030204" pitchFamily="34" charset="0"/>
                <a:cs typeface="Times New Roman" panose="02020603050405020304" pitchFamily="18" charset="0"/>
              </a:rPr>
              <a:t>Vectorization</a:t>
            </a:r>
          </a:p>
        </p:txBody>
      </p:sp>
      <p:sp>
        <p:nvSpPr>
          <p:cNvPr id="37" name="Flowchart: Process 36">
            <a:extLst>
              <a:ext uri="{FF2B5EF4-FFF2-40B4-BE49-F238E27FC236}">
                <a16:creationId xmlns:a16="http://schemas.microsoft.com/office/drawing/2014/main" id="{30988279-9BDA-4FAA-89DF-7F65990B00D1}"/>
              </a:ext>
            </a:extLst>
          </p:cNvPr>
          <p:cNvSpPr/>
          <p:nvPr/>
        </p:nvSpPr>
        <p:spPr>
          <a:xfrm>
            <a:off x="1157804" y="4169709"/>
            <a:ext cx="1719580" cy="483870"/>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400" dirty="0">
                <a:effectLst/>
                <a:ea typeface="Calibri" panose="020F0502020204030204" pitchFamily="34" charset="0"/>
                <a:cs typeface="Times New Roman" panose="02020603050405020304" pitchFamily="18" charset="0"/>
              </a:rPr>
              <a:t>Splitting training &amp; test data</a:t>
            </a:r>
          </a:p>
        </p:txBody>
      </p:sp>
      <p:cxnSp>
        <p:nvCxnSpPr>
          <p:cNvPr id="38" name="Straight Arrow Connector 37">
            <a:extLst>
              <a:ext uri="{FF2B5EF4-FFF2-40B4-BE49-F238E27FC236}">
                <a16:creationId xmlns:a16="http://schemas.microsoft.com/office/drawing/2014/main" id="{BBA9D2C5-CEFF-4D44-A27B-21EE37977F46}"/>
              </a:ext>
            </a:extLst>
          </p:cNvPr>
          <p:cNvCxnSpPr>
            <a:cxnSpLocks/>
          </p:cNvCxnSpPr>
          <p:nvPr/>
        </p:nvCxnSpPr>
        <p:spPr>
          <a:xfrm>
            <a:off x="2005958" y="3026635"/>
            <a:ext cx="5080" cy="50609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9" name="Connector: Elbow 38">
            <a:extLst>
              <a:ext uri="{FF2B5EF4-FFF2-40B4-BE49-F238E27FC236}">
                <a16:creationId xmlns:a16="http://schemas.microsoft.com/office/drawing/2014/main" id="{5C44D24C-578F-459E-A695-57874E187A39}"/>
              </a:ext>
            </a:extLst>
          </p:cNvPr>
          <p:cNvCxnSpPr>
            <a:cxnSpLocks/>
            <a:stCxn id="35" idx="2"/>
          </p:cNvCxnSpPr>
          <p:nvPr/>
        </p:nvCxnSpPr>
        <p:spPr>
          <a:xfrm rot="16200000" flipH="1">
            <a:off x="2557315" y="4335981"/>
            <a:ext cx="414324" cy="147803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Flowchart: Alternate Process 42">
            <a:extLst>
              <a:ext uri="{FF2B5EF4-FFF2-40B4-BE49-F238E27FC236}">
                <a16:creationId xmlns:a16="http://schemas.microsoft.com/office/drawing/2014/main" id="{FF02B630-4B7C-4C99-AC93-5FC3BBD2CD81}"/>
              </a:ext>
            </a:extLst>
          </p:cNvPr>
          <p:cNvSpPr/>
          <p:nvPr/>
        </p:nvSpPr>
        <p:spPr>
          <a:xfrm>
            <a:off x="3511431" y="4977904"/>
            <a:ext cx="1356404" cy="745489"/>
          </a:xfrm>
          <a:prstGeom prst="flowChartAlternate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endParaRPr lang="en-IN"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IN" sz="1100" dirty="0">
                <a:effectLst/>
                <a:ea typeface="Calibri" panose="020F0502020204030204" pitchFamily="34" charset="0"/>
                <a:cs typeface="Times New Roman" panose="02020603050405020304" pitchFamily="18" charset="0"/>
              </a:rPr>
              <a:t> </a:t>
            </a:r>
          </a:p>
          <a:p>
            <a:pPr algn="ctr">
              <a:lnSpc>
                <a:spcPct val="107000"/>
              </a:lnSpc>
              <a:spcAft>
                <a:spcPts val="800"/>
              </a:spcAft>
            </a:pPr>
            <a:r>
              <a:rPr lang="en-IN" sz="1100" dirty="0">
                <a:effectLst/>
                <a:ea typeface="Calibri" panose="020F0502020204030204" pitchFamily="34" charset="0"/>
                <a:cs typeface="Times New Roman" panose="02020603050405020304" pitchFamily="18" charset="0"/>
              </a:rPr>
              <a:t> </a:t>
            </a:r>
          </a:p>
          <a:p>
            <a:pPr algn="ctr">
              <a:lnSpc>
                <a:spcPct val="107000"/>
              </a:lnSpc>
              <a:spcAft>
                <a:spcPts val="800"/>
              </a:spcAft>
            </a:pPr>
            <a:r>
              <a:rPr lang="en-IN" sz="1100" dirty="0">
                <a:effectLst/>
                <a:ea typeface="Calibri" panose="020F0502020204030204" pitchFamily="34" charset="0"/>
                <a:cs typeface="Times New Roman" panose="02020603050405020304" pitchFamily="18" charset="0"/>
              </a:rPr>
              <a:t> </a:t>
            </a:r>
          </a:p>
        </p:txBody>
      </p:sp>
      <p:sp>
        <p:nvSpPr>
          <p:cNvPr id="44" name="TextBox 43">
            <a:extLst>
              <a:ext uri="{FF2B5EF4-FFF2-40B4-BE49-F238E27FC236}">
                <a16:creationId xmlns:a16="http://schemas.microsoft.com/office/drawing/2014/main" id="{649FCFE2-F199-4B08-9E8B-FE2724262878}"/>
              </a:ext>
            </a:extLst>
          </p:cNvPr>
          <p:cNvSpPr txBox="1"/>
          <p:nvPr/>
        </p:nvSpPr>
        <p:spPr>
          <a:xfrm>
            <a:off x="3840494" y="5012856"/>
            <a:ext cx="1020991" cy="584775"/>
          </a:xfrm>
          <a:prstGeom prst="rect">
            <a:avLst/>
          </a:prstGeom>
          <a:noFill/>
        </p:spPr>
        <p:txBody>
          <a:bodyPr wrap="square" rtlCol="0">
            <a:spAutoFit/>
          </a:bodyPr>
          <a:lstStyle/>
          <a:p>
            <a:r>
              <a:rPr lang="en-IN" sz="1400" dirty="0"/>
              <a:t>Training</a:t>
            </a:r>
          </a:p>
          <a:p>
            <a:endParaRPr lang="en-IN" dirty="0"/>
          </a:p>
        </p:txBody>
      </p:sp>
      <p:sp>
        <p:nvSpPr>
          <p:cNvPr id="46" name="Flowchart: Process 45">
            <a:extLst>
              <a:ext uri="{FF2B5EF4-FFF2-40B4-BE49-F238E27FC236}">
                <a16:creationId xmlns:a16="http://schemas.microsoft.com/office/drawing/2014/main" id="{0A23C945-622B-4BB4-BE08-53C29746BB2E}"/>
              </a:ext>
            </a:extLst>
          </p:cNvPr>
          <p:cNvSpPr/>
          <p:nvPr/>
        </p:nvSpPr>
        <p:spPr>
          <a:xfrm>
            <a:off x="3901819" y="5305242"/>
            <a:ext cx="574963" cy="292388"/>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IN" sz="1400" dirty="0">
                <a:effectLst/>
                <a:ea typeface="Calibri" panose="020F0502020204030204" pitchFamily="34" charset="0"/>
                <a:cs typeface="Times New Roman" panose="02020603050405020304" pitchFamily="18" charset="0"/>
              </a:rPr>
              <a:t>MLP</a:t>
            </a:r>
          </a:p>
        </p:txBody>
      </p:sp>
      <p:cxnSp>
        <p:nvCxnSpPr>
          <p:cNvPr id="47" name="Straight Connector 46">
            <a:extLst>
              <a:ext uri="{FF2B5EF4-FFF2-40B4-BE49-F238E27FC236}">
                <a16:creationId xmlns:a16="http://schemas.microsoft.com/office/drawing/2014/main" id="{0F162CAC-AEF0-4670-8B36-45BD510325B2}"/>
              </a:ext>
            </a:extLst>
          </p:cNvPr>
          <p:cNvCxnSpPr>
            <a:cxnSpLocks/>
          </p:cNvCxnSpPr>
          <p:nvPr/>
        </p:nvCxnSpPr>
        <p:spPr>
          <a:xfrm flipH="1" flipV="1">
            <a:off x="4161672" y="2108165"/>
            <a:ext cx="1" cy="2830548"/>
          </a:xfrm>
          <a:prstGeom prst="line">
            <a:avLst/>
          </a:prstGeom>
          <a:ln w="127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23AE978-F0DD-4759-8472-453208B2017C}"/>
              </a:ext>
            </a:extLst>
          </p:cNvPr>
          <p:cNvCxnSpPr/>
          <p:nvPr/>
        </p:nvCxnSpPr>
        <p:spPr>
          <a:xfrm flipV="1">
            <a:off x="4153734" y="2079540"/>
            <a:ext cx="4038226" cy="28625"/>
          </a:xfrm>
          <a:prstGeom prst="line">
            <a:avLst/>
          </a:prstGeom>
          <a:ln w="12700"/>
        </p:spPr>
        <p:style>
          <a:lnRef idx="1">
            <a:schemeClr val="dk1"/>
          </a:lnRef>
          <a:fillRef idx="0">
            <a:schemeClr val="dk1"/>
          </a:fillRef>
          <a:effectRef idx="0">
            <a:schemeClr val="dk1"/>
          </a:effectRef>
          <a:fontRef idx="minor">
            <a:schemeClr val="tx1"/>
          </a:fontRef>
        </p:style>
      </p:cxnSp>
      <p:sp>
        <p:nvSpPr>
          <p:cNvPr id="51" name="Flowchart: Alternate Process 50">
            <a:extLst>
              <a:ext uri="{FF2B5EF4-FFF2-40B4-BE49-F238E27FC236}">
                <a16:creationId xmlns:a16="http://schemas.microsoft.com/office/drawing/2014/main" id="{08B4C44B-2266-4D6B-891F-7E0F010D3537}"/>
              </a:ext>
            </a:extLst>
          </p:cNvPr>
          <p:cNvSpPr/>
          <p:nvPr/>
        </p:nvSpPr>
        <p:spPr>
          <a:xfrm>
            <a:off x="7185550" y="2463478"/>
            <a:ext cx="2041726" cy="956161"/>
          </a:xfrm>
          <a:prstGeom prst="flowChartAlternateProcess">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400" dirty="0">
                <a:effectLst/>
                <a:ea typeface="Calibri" panose="020F0502020204030204" pitchFamily="34" charset="0"/>
                <a:cs typeface="Times New Roman" panose="02020603050405020304" pitchFamily="18" charset="0"/>
              </a:rPr>
              <a:t>Testing and evaluation phase</a:t>
            </a:r>
          </a:p>
          <a:p>
            <a:pPr algn="ctr">
              <a:lnSpc>
                <a:spcPct val="107000"/>
              </a:lnSpc>
              <a:spcAft>
                <a:spcPts val="800"/>
              </a:spcAft>
            </a:pPr>
            <a:r>
              <a:rPr lang="en-IN" sz="1100" dirty="0">
                <a:effectLst/>
                <a:ea typeface="Calibri" panose="020F0502020204030204" pitchFamily="34" charset="0"/>
                <a:cs typeface="Times New Roman" panose="02020603050405020304" pitchFamily="18" charset="0"/>
              </a:rPr>
              <a:t> Testing model</a:t>
            </a:r>
          </a:p>
          <a:p>
            <a:pPr algn="ctr">
              <a:lnSpc>
                <a:spcPct val="107000"/>
              </a:lnSpc>
              <a:spcAft>
                <a:spcPts val="800"/>
              </a:spcAft>
            </a:pPr>
            <a:endParaRPr lang="en-IN" sz="1100" dirty="0">
              <a:effectLst/>
              <a:ea typeface="Calibri" panose="020F0502020204030204" pitchFamily="34" charset="0"/>
              <a:cs typeface="Times New Roman" panose="02020603050405020304" pitchFamily="18" charset="0"/>
            </a:endParaRPr>
          </a:p>
        </p:txBody>
      </p:sp>
      <p:cxnSp>
        <p:nvCxnSpPr>
          <p:cNvPr id="53" name="Straight Arrow Connector 52">
            <a:extLst>
              <a:ext uri="{FF2B5EF4-FFF2-40B4-BE49-F238E27FC236}">
                <a16:creationId xmlns:a16="http://schemas.microsoft.com/office/drawing/2014/main" id="{DC39A2A6-B84D-4BB3-ADC2-9CE04711B7FE}"/>
              </a:ext>
            </a:extLst>
          </p:cNvPr>
          <p:cNvCxnSpPr/>
          <p:nvPr/>
        </p:nvCxnSpPr>
        <p:spPr>
          <a:xfrm flipH="1">
            <a:off x="8200065" y="3413575"/>
            <a:ext cx="5080" cy="4076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Flowchart: Process 56">
            <a:extLst>
              <a:ext uri="{FF2B5EF4-FFF2-40B4-BE49-F238E27FC236}">
                <a16:creationId xmlns:a16="http://schemas.microsoft.com/office/drawing/2014/main" id="{DAD81BE0-C9A5-4000-B2E2-6F01DA3FA7D3}"/>
              </a:ext>
            </a:extLst>
          </p:cNvPr>
          <p:cNvSpPr/>
          <p:nvPr/>
        </p:nvSpPr>
        <p:spPr>
          <a:xfrm>
            <a:off x="7260267" y="5361072"/>
            <a:ext cx="2015950" cy="1233524"/>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IN" sz="1100" dirty="0">
                <a:effectLst/>
                <a:ea typeface="Calibri" panose="020F0502020204030204" pitchFamily="34" charset="0"/>
                <a:cs typeface="Times New Roman" panose="02020603050405020304" pitchFamily="18" charset="0"/>
              </a:rPr>
              <a:t>   </a:t>
            </a:r>
          </a:p>
          <a:p>
            <a:pPr>
              <a:lnSpc>
                <a:spcPct val="107000"/>
              </a:lnSpc>
              <a:spcAft>
                <a:spcPts val="800"/>
              </a:spcAft>
            </a:pPr>
            <a:r>
              <a:rPr lang="en-IN" sz="1100" dirty="0">
                <a:effectLst/>
                <a:ea typeface="Calibri" panose="020F0502020204030204" pitchFamily="34" charset="0"/>
                <a:cs typeface="Times New Roman" panose="02020603050405020304" pitchFamily="18" charset="0"/>
              </a:rPr>
              <a:t>   </a:t>
            </a:r>
            <a:r>
              <a:rPr lang="en-IN" sz="1400" dirty="0">
                <a:latin typeface="Times New Roman" panose="02020603050405020304" pitchFamily="18" charset="0"/>
                <a:ea typeface="Calibri" panose="020F0502020204030204" pitchFamily="34" charset="0"/>
                <a:cs typeface="Times New Roman" panose="02020603050405020304" pitchFamily="18" charset="0"/>
              </a:rPr>
              <a:t>Benign</a:t>
            </a:r>
            <a:r>
              <a:rPr lang="en-IN" sz="1400" dirty="0">
                <a:effectLst/>
                <a:ea typeface="Calibri" panose="020F0502020204030204" pitchFamily="34" charset="0"/>
                <a:cs typeface="Times New Roman" panose="02020603050405020304" pitchFamily="18" charset="0"/>
              </a:rPr>
              <a:t> (OR)</a:t>
            </a:r>
            <a:r>
              <a:rPr lang="en-IN" sz="1400" dirty="0">
                <a:ea typeface="Calibri" panose="020F0502020204030204" pitchFamily="34" charset="0"/>
                <a:cs typeface="Times New Roman" panose="02020603050405020304" pitchFamily="18" charset="0"/>
              </a:rPr>
              <a:t> Malicious</a:t>
            </a:r>
            <a:endParaRPr lang="en-IN" sz="14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400" dirty="0">
                <a:ea typeface="Calibri" panose="020F0502020204030204" pitchFamily="34" charset="0"/>
                <a:cs typeface="Times New Roman" panose="02020603050405020304" pitchFamily="18" charset="0"/>
              </a:rPr>
              <a:t> (Type 1, Type 2, Type 3)</a:t>
            </a:r>
            <a:endParaRPr lang="en-IN" sz="1400" dirty="0">
              <a:effectLst/>
              <a:ea typeface="Calibri" panose="020F0502020204030204" pitchFamily="34" charset="0"/>
              <a:cs typeface="Times New Roman" panose="02020603050405020304" pitchFamily="18" charset="0"/>
            </a:endParaRPr>
          </a:p>
        </p:txBody>
      </p:sp>
      <p:sp>
        <p:nvSpPr>
          <p:cNvPr id="58" name="Flowchart: Process 57">
            <a:extLst>
              <a:ext uri="{FF2B5EF4-FFF2-40B4-BE49-F238E27FC236}">
                <a16:creationId xmlns:a16="http://schemas.microsoft.com/office/drawing/2014/main" id="{E33A6CF2-B200-401C-82DF-CAE1B32F82C8}"/>
              </a:ext>
            </a:extLst>
          </p:cNvPr>
          <p:cNvSpPr/>
          <p:nvPr/>
        </p:nvSpPr>
        <p:spPr>
          <a:xfrm>
            <a:off x="9652389" y="4216062"/>
            <a:ext cx="1139256" cy="308622"/>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400" dirty="0">
                <a:effectLst/>
                <a:ea typeface="Calibri" panose="020F0502020204030204" pitchFamily="34" charset="0"/>
                <a:cs typeface="Times New Roman" panose="02020603050405020304" pitchFamily="18" charset="0"/>
              </a:rPr>
              <a:t>Input URL</a:t>
            </a:r>
          </a:p>
        </p:txBody>
      </p:sp>
      <p:cxnSp>
        <p:nvCxnSpPr>
          <p:cNvPr id="59" name="Straight Arrow Connector 58">
            <a:extLst>
              <a:ext uri="{FF2B5EF4-FFF2-40B4-BE49-F238E27FC236}">
                <a16:creationId xmlns:a16="http://schemas.microsoft.com/office/drawing/2014/main" id="{570412AD-BFF3-4B19-B1A6-B693FAFECA26}"/>
              </a:ext>
            </a:extLst>
          </p:cNvPr>
          <p:cNvCxnSpPr/>
          <p:nvPr/>
        </p:nvCxnSpPr>
        <p:spPr>
          <a:xfrm flipH="1">
            <a:off x="12273280" y="7678420"/>
            <a:ext cx="3162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1A8294DE-32DA-40DB-BC7B-D28CF575DAB8}"/>
              </a:ext>
            </a:extLst>
          </p:cNvPr>
          <p:cNvCxnSpPr/>
          <p:nvPr/>
        </p:nvCxnSpPr>
        <p:spPr>
          <a:xfrm flipH="1">
            <a:off x="12425680" y="7830820"/>
            <a:ext cx="3162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9AAF72F6-2933-4CBD-A759-9E3795646469}"/>
              </a:ext>
            </a:extLst>
          </p:cNvPr>
          <p:cNvCxnSpPr>
            <a:cxnSpLocks/>
          </p:cNvCxnSpPr>
          <p:nvPr/>
        </p:nvCxnSpPr>
        <p:spPr>
          <a:xfrm flipH="1">
            <a:off x="9083747" y="4389311"/>
            <a:ext cx="5686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id="{29FE0DE6-4E9A-4BF5-9737-81668F06C106}"/>
              </a:ext>
            </a:extLst>
          </p:cNvPr>
          <p:cNvSpPr/>
          <p:nvPr/>
        </p:nvSpPr>
        <p:spPr>
          <a:xfrm>
            <a:off x="7284298" y="3842556"/>
            <a:ext cx="1799449" cy="1055634"/>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400" dirty="0">
                <a:effectLst/>
                <a:ea typeface="Calibri" panose="020F0502020204030204" pitchFamily="34" charset="0"/>
                <a:cs typeface="Times New Roman" panose="02020603050405020304" pitchFamily="18" charset="0"/>
              </a:rPr>
              <a:t>Malicious URL detection System</a:t>
            </a:r>
          </a:p>
          <a:p>
            <a:pPr algn="ctr">
              <a:lnSpc>
                <a:spcPct val="107000"/>
              </a:lnSpc>
              <a:spcAft>
                <a:spcPts val="800"/>
              </a:spcAft>
            </a:pPr>
            <a:r>
              <a:rPr lang="en-IN" sz="1400" dirty="0">
                <a:effectLst/>
                <a:ea typeface="Calibri" panose="020F0502020204030204" pitchFamily="34" charset="0"/>
                <a:cs typeface="Times New Roman" panose="02020603050405020304" pitchFamily="18" charset="0"/>
              </a:rPr>
              <a:t> </a:t>
            </a:r>
            <a:r>
              <a:rPr lang="en-IN" sz="1400" dirty="0">
                <a:ea typeface="Calibri" panose="020F0502020204030204" pitchFamily="34" charset="0"/>
                <a:cs typeface="Times New Roman" panose="02020603050405020304" pitchFamily="18" charset="0"/>
              </a:rPr>
              <a:t>UI</a:t>
            </a:r>
            <a:endParaRPr lang="en-IN" sz="1400" dirty="0">
              <a:effectLst/>
              <a:ea typeface="Calibri" panose="020F0502020204030204" pitchFamily="34" charset="0"/>
              <a:cs typeface="Times New Roman" panose="02020603050405020304" pitchFamily="18" charset="0"/>
            </a:endParaRPr>
          </a:p>
        </p:txBody>
      </p:sp>
      <p:sp>
        <p:nvSpPr>
          <p:cNvPr id="64" name="Flowchart: Process 63">
            <a:extLst>
              <a:ext uri="{FF2B5EF4-FFF2-40B4-BE49-F238E27FC236}">
                <a16:creationId xmlns:a16="http://schemas.microsoft.com/office/drawing/2014/main" id="{DBFB875B-7B31-4B2F-8631-AD9D8C292895}"/>
              </a:ext>
            </a:extLst>
          </p:cNvPr>
          <p:cNvSpPr/>
          <p:nvPr/>
        </p:nvSpPr>
        <p:spPr>
          <a:xfrm>
            <a:off x="7844118" y="4510405"/>
            <a:ext cx="681317" cy="282169"/>
          </a:xfrm>
          <a:prstGeom prst="flowChartProcess">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5" name="Flowchart: Process 64">
            <a:extLst>
              <a:ext uri="{FF2B5EF4-FFF2-40B4-BE49-F238E27FC236}">
                <a16:creationId xmlns:a16="http://schemas.microsoft.com/office/drawing/2014/main" id="{37E86ABD-D581-4BA0-BF8A-8BC21875E453}"/>
              </a:ext>
            </a:extLst>
          </p:cNvPr>
          <p:cNvSpPr/>
          <p:nvPr/>
        </p:nvSpPr>
        <p:spPr>
          <a:xfrm>
            <a:off x="7615381" y="2993626"/>
            <a:ext cx="1305725" cy="205939"/>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2" name="Straight Arrow Connector 71">
            <a:extLst>
              <a:ext uri="{FF2B5EF4-FFF2-40B4-BE49-F238E27FC236}">
                <a16:creationId xmlns:a16="http://schemas.microsoft.com/office/drawing/2014/main" id="{770DA5F5-FE36-4491-ADA5-3AB5F3DA97CA}"/>
              </a:ext>
            </a:extLst>
          </p:cNvPr>
          <p:cNvCxnSpPr/>
          <p:nvPr/>
        </p:nvCxnSpPr>
        <p:spPr>
          <a:xfrm flipH="1">
            <a:off x="8186880" y="2065169"/>
            <a:ext cx="5080" cy="4076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Flowchart: Process 72">
            <a:extLst>
              <a:ext uri="{FF2B5EF4-FFF2-40B4-BE49-F238E27FC236}">
                <a16:creationId xmlns:a16="http://schemas.microsoft.com/office/drawing/2014/main" id="{47CCC79B-BE41-4AF6-8544-2823125FD164}"/>
              </a:ext>
            </a:extLst>
          </p:cNvPr>
          <p:cNvSpPr/>
          <p:nvPr/>
        </p:nvSpPr>
        <p:spPr>
          <a:xfrm>
            <a:off x="7754099" y="5521296"/>
            <a:ext cx="1028287" cy="269430"/>
          </a:xfrm>
          <a:prstGeom prst="flowChartProcess">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OUTPUT</a:t>
            </a:r>
          </a:p>
        </p:txBody>
      </p:sp>
      <p:cxnSp>
        <p:nvCxnSpPr>
          <p:cNvPr id="78" name="Straight Arrow Connector 77">
            <a:extLst>
              <a:ext uri="{FF2B5EF4-FFF2-40B4-BE49-F238E27FC236}">
                <a16:creationId xmlns:a16="http://schemas.microsoft.com/office/drawing/2014/main" id="{5219D123-9B7A-45BC-8D74-557D4400F381}"/>
              </a:ext>
            </a:extLst>
          </p:cNvPr>
          <p:cNvCxnSpPr>
            <a:cxnSpLocks/>
          </p:cNvCxnSpPr>
          <p:nvPr/>
        </p:nvCxnSpPr>
        <p:spPr>
          <a:xfrm>
            <a:off x="8273323" y="4930598"/>
            <a:ext cx="0" cy="4152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541769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254</TotalTime>
  <Words>1975</Words>
  <Application>Microsoft Office PowerPoint</Application>
  <PresentationFormat>Widescreen</PresentationFormat>
  <Paragraphs>230</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Corbel</vt:lpstr>
      <vt:lpstr>Symbol</vt:lpstr>
      <vt:lpstr>Times New Roman</vt:lpstr>
      <vt:lpstr>Wingdings</vt:lpstr>
      <vt:lpstr>Parallax</vt:lpstr>
      <vt:lpstr>PowerPoint Presentation</vt:lpstr>
      <vt:lpstr>TABLE OF CONTENTS </vt:lpstr>
      <vt:lpstr>ABSTRACT</vt:lpstr>
      <vt:lpstr>PowerPoint Presentation</vt:lpstr>
      <vt:lpstr>INTRODUCTION</vt:lpstr>
      <vt:lpstr>LITERATURE SURVEY</vt:lpstr>
      <vt:lpstr>PowerPoint Presentation</vt:lpstr>
      <vt:lpstr>PROPOSED SYSTEM</vt:lpstr>
      <vt:lpstr>PowerPoint Presentation</vt:lpstr>
      <vt:lpstr>PowerPoint Presentation</vt:lpstr>
      <vt:lpstr>PowerPoint Presentation</vt:lpstr>
      <vt:lpstr>PowerPoint Presentation</vt:lpstr>
      <vt:lpstr>PowerPoint Presentation</vt:lpstr>
      <vt:lpstr>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Srii</dc:creator>
  <cp:lastModifiedBy>Srii</cp:lastModifiedBy>
  <cp:revision>22</cp:revision>
  <dcterms:created xsi:type="dcterms:W3CDTF">2023-05-20T05:36:05Z</dcterms:created>
  <dcterms:modified xsi:type="dcterms:W3CDTF">2023-05-22T05:31:25Z</dcterms:modified>
</cp:coreProperties>
</file>