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72" r:id="rId2"/>
    <p:sldId id="256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79" autoAdjust="0"/>
    <p:restoredTop sz="94660"/>
  </p:normalViewPr>
  <p:slideViewPr>
    <p:cSldViewPr snapToGrid="0">
      <p:cViewPr>
        <p:scale>
          <a:sx n="10" d="100"/>
          <a:sy n="10" d="100"/>
        </p:scale>
        <p:origin x="347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0D5FE-905A-41B4-8228-F61E817933CB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F872-A410-489E-84BD-9E803BAB26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3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816A-FB91-4368-A3DF-BFFD9ABDFF06}" type="slidenum">
              <a:rPr lang="en-IN" smtClean="0"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Data Science - Python - Time Series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97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8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5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0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2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4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0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309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34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0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5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E775C4-F0A6-42C2-94D6-62544751F2E9}" type="datetimeFigureOut">
              <a:rPr lang="en-IN" smtClean="0"/>
              <a:t>19-01-2021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767398-0CAE-4030-99FA-812542E33D8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7734839" y="6356350"/>
            <a:ext cx="3353873" cy="365125"/>
          </a:xfrm>
        </p:spPr>
        <p:txBody>
          <a:bodyPr/>
          <a:lstStyle/>
          <a:p>
            <a:r>
              <a:rPr lang="en-US" sz="1600" dirty="0" smtClean="0"/>
              <a:t>Data Science - Python - Time Series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293181" y="63563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10" name="Rounded Rectangle 9"/>
          <p:cNvSpPr/>
          <p:nvPr/>
        </p:nvSpPr>
        <p:spPr>
          <a:xfrm>
            <a:off x="9485616" y="232287"/>
            <a:ext cx="2550765" cy="2027009"/>
          </a:xfrm>
          <a:prstGeom prst="roundRect">
            <a:avLst>
              <a:gd name="adj" fmla="val 16751"/>
            </a:avLst>
          </a:prstGeom>
          <a:solidFill>
            <a:srgbClr val="00B0F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 :</a:t>
            </a:r>
          </a:p>
          <a:p>
            <a:pPr marL="342900" indent="-342900">
              <a:buFontTx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Sumit 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Gulyan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Harika</a:t>
            </a:r>
          </a:p>
          <a:p>
            <a:pPr marL="342900" indent="-342900"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Hari</a:t>
            </a:r>
          </a:p>
          <a:p>
            <a:pPr marL="342900" indent="-342900">
              <a:buFontTx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Jagadeesh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5-Point Star 5"/>
          <p:cNvSpPr/>
          <p:nvPr/>
        </p:nvSpPr>
        <p:spPr>
          <a:xfrm>
            <a:off x="2333768" y="696032"/>
            <a:ext cx="4462818" cy="2552131"/>
          </a:xfrm>
          <a:prstGeom prst="star5">
            <a:avLst/>
          </a:prstGeom>
          <a:gradFill>
            <a:gsLst>
              <a:gs pos="0">
                <a:srgbClr val="00B0F0"/>
              </a:gs>
              <a:gs pos="49000">
                <a:srgbClr val="00B050"/>
              </a:gs>
              <a:gs pos="87000">
                <a:srgbClr val="0070C0"/>
              </a:gs>
              <a:gs pos="100000">
                <a:srgbClr val="FF00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TEAM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415" y="1312457"/>
            <a:ext cx="2183642" cy="504967"/>
          </a:xfrm>
          <a:prstGeom prst="roundRect">
            <a:avLst/>
          </a:prstGeom>
          <a:gradFill>
            <a:gsLst>
              <a:gs pos="48000">
                <a:srgbClr val="FFC000"/>
              </a:gs>
              <a:gs pos="4000">
                <a:srgbClr val="00B050"/>
              </a:gs>
              <a:gs pos="97000">
                <a:srgbClr val="0070C0"/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SKIRTS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02327" y="1312457"/>
            <a:ext cx="2183642" cy="504967"/>
          </a:xfrm>
          <a:prstGeom prst="roundRect">
            <a:avLst/>
          </a:prstGeom>
          <a:gradFill>
            <a:gsLst>
              <a:gs pos="48000">
                <a:srgbClr val="FFC000"/>
              </a:gs>
              <a:gs pos="4000">
                <a:srgbClr val="00B050"/>
              </a:gs>
              <a:gs pos="97000">
                <a:srgbClr val="0070C0"/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SOUVENIR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6998" y="3335052"/>
            <a:ext cx="2183642" cy="504967"/>
          </a:xfrm>
          <a:prstGeom prst="roundRect">
            <a:avLst/>
          </a:prstGeom>
          <a:gradFill>
            <a:gsLst>
              <a:gs pos="48000">
                <a:srgbClr val="FFC000"/>
              </a:gs>
              <a:gs pos="4000">
                <a:srgbClr val="00B050"/>
              </a:gs>
              <a:gs pos="97000">
                <a:srgbClr val="0070C0"/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BIRTHS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162334" y="3335053"/>
            <a:ext cx="2183642" cy="504967"/>
          </a:xfrm>
          <a:prstGeom prst="roundRect">
            <a:avLst/>
          </a:prstGeom>
          <a:gradFill>
            <a:gsLst>
              <a:gs pos="48000">
                <a:srgbClr val="FFC000"/>
              </a:gs>
              <a:gs pos="4000">
                <a:srgbClr val="00B050"/>
              </a:gs>
              <a:gs pos="97000">
                <a:srgbClr val="0070C0"/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KINGS LIFESPAN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73356" y="68236"/>
            <a:ext cx="2183642" cy="504967"/>
          </a:xfrm>
          <a:prstGeom prst="roundRect">
            <a:avLst/>
          </a:prstGeom>
          <a:gradFill>
            <a:gsLst>
              <a:gs pos="48000">
                <a:srgbClr val="FFC000"/>
              </a:gs>
              <a:gs pos="4000">
                <a:srgbClr val="00B050"/>
              </a:gs>
              <a:gs pos="97000">
                <a:srgbClr val="0070C0"/>
              </a:gs>
            </a:gsLst>
            <a:lin ang="5400000" scaled="1"/>
          </a:gra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RAINFALL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2807" y="2736118"/>
            <a:ext cx="3933574" cy="1353634"/>
          </a:xfrm>
          <a:prstGeom prst="roundRect">
            <a:avLst/>
          </a:prstGeom>
          <a:gradFill>
            <a:gsLst>
              <a:gs pos="48000">
                <a:srgbClr val="92D050"/>
              </a:gs>
              <a:gs pos="4000">
                <a:srgbClr val="FF0000"/>
              </a:gs>
              <a:gs pos="97000">
                <a:srgbClr val="00B0F0"/>
              </a:gs>
            </a:gsLst>
            <a:lin ang="5400000" scaled="1"/>
          </a:gra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TIME SERIES ANALYSIS ON ABOVE DATASETS USING PYTHON.</a:t>
            </a:r>
            <a:endParaRPr lang="en-IN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Vector Illustration Of Funny Kids Welcome Stock Vector - Illustration of  heart, gills: 15906587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9" b="16129"/>
          <a:stretch/>
        </p:blipFill>
        <p:spPr bwMode="auto">
          <a:xfrm>
            <a:off x="3440566" y="4166857"/>
            <a:ext cx="5727868" cy="21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0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6" y="2569153"/>
            <a:ext cx="3914687" cy="179080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381875" y="2654292"/>
            <a:ext cx="2115404" cy="11395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Residual Normal Distribution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" y="4618653"/>
            <a:ext cx="3884490" cy="181836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192742" y="4806570"/>
            <a:ext cx="1900087" cy="8404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Histogram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727" y="3591877"/>
            <a:ext cx="6019414" cy="285972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937856" y="5559762"/>
            <a:ext cx="4373510" cy="5548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1" y="360581"/>
            <a:ext cx="3950369" cy="184710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851498" y="159202"/>
            <a:ext cx="1762087" cy="9007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Residual Line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51" y="159202"/>
            <a:ext cx="5828080" cy="3298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053429" y="1775609"/>
            <a:ext cx="4373510" cy="5548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and Partial Auto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orrelation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6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14" y="2913373"/>
            <a:ext cx="7267186" cy="3637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8" y="189142"/>
            <a:ext cx="6119366" cy="2677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Rounded Rectangle 12"/>
          <p:cNvSpPr/>
          <p:nvPr/>
        </p:nvSpPr>
        <p:spPr>
          <a:xfrm rot="21268454">
            <a:off x="7315745" y="81401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RAIN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Before applying the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1230008">
            <a:off x="1105667" y="4076870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After  applying the Holt’s Winter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 rot="21260983">
            <a:off x="10254279" y="5421316"/>
            <a:ext cx="1696140" cy="60536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RMSE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7.28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69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" y="2569153"/>
            <a:ext cx="3884489" cy="179080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381875" y="2654292"/>
            <a:ext cx="2115404" cy="113951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Residual Normal Distribution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68" y="4618653"/>
            <a:ext cx="3884489" cy="181836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3192742" y="4806570"/>
            <a:ext cx="1900087" cy="8404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Histogram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29" y="3591877"/>
            <a:ext cx="5682712" cy="285972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937856" y="5559762"/>
            <a:ext cx="4373510" cy="5548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5" y="360581"/>
            <a:ext cx="3914687" cy="1847101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4142785" y="181926"/>
            <a:ext cx="1762087" cy="90075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Residual Line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429" y="159202"/>
            <a:ext cx="5682712" cy="3298356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6053429" y="1775609"/>
            <a:ext cx="4373510" cy="5548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and Partial Auto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b="1" dirty="0" smtClean="0">
                <a:solidFill>
                  <a:schemeClr val="tx1"/>
                </a:solidFill>
              </a:rPr>
              <a:t>orrelation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6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ank You Message Concept 3d Illustration Stock Illustration - Illustration  of thanksgiving, poster: 77386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07" y="1179681"/>
            <a:ext cx="5499233" cy="567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94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" y="157765"/>
            <a:ext cx="7511543" cy="32618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Rounded Rectangle 15"/>
          <p:cNvSpPr/>
          <p:nvPr/>
        </p:nvSpPr>
        <p:spPr>
          <a:xfrm rot="21268454">
            <a:off x="7738202" y="128838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B050"/>
                </a:solidFill>
              </a:rPr>
              <a:t>BIRTHS</a:t>
            </a:r>
            <a:endParaRPr lang="en-US" sz="54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Before applying the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1230008">
            <a:off x="1105667" y="4076870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After  applying the Holt’s Winter model</a:t>
            </a:r>
            <a:endParaRPr lang="en-IN" sz="32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84247" y="3234520"/>
            <a:ext cx="7588629" cy="3275462"/>
            <a:chOff x="-109184" y="655093"/>
            <a:chExt cx="8548522" cy="413527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l="2654" t="1436" r="840" b="4389"/>
            <a:stretch/>
          </p:blipFill>
          <p:spPr>
            <a:xfrm>
              <a:off x="-109184" y="655093"/>
              <a:ext cx="8475261" cy="413527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9" name="Rounded Rectangle 8"/>
            <p:cNvSpPr/>
            <p:nvPr/>
          </p:nvSpPr>
          <p:spPr>
            <a:xfrm rot="21260983">
              <a:off x="6528652" y="3641277"/>
              <a:ext cx="1910686" cy="764274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RMSE :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1.944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8" name="Picture 4" descr="https://encrypted-tbn0.gstatic.com/images?q=tbn:ANd9GcQ1kUd_rxXbAP9vbBk4Yo-r4BpNwcbOknOtzg&amp;usqp=CA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88" y="1201994"/>
            <a:ext cx="253365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8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1" y="357898"/>
            <a:ext cx="4813249" cy="22085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1" y="4224233"/>
            <a:ext cx="4813249" cy="2262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609" y="1962117"/>
            <a:ext cx="4885504" cy="22621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1" name="Rounded Rectangle 10"/>
          <p:cNvSpPr/>
          <p:nvPr/>
        </p:nvSpPr>
        <p:spPr>
          <a:xfrm rot="21300777">
            <a:off x="6440621" y="324753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Normal Distribution Plot for residuals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21240812">
            <a:off x="6846890" y="5290474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</a:t>
            </a:r>
            <a:r>
              <a:rPr lang="en-US" b="1" dirty="0" smtClean="0">
                <a:solidFill>
                  <a:schemeClr val="tx1"/>
                </a:solidFill>
              </a:rPr>
              <a:t>ine Plot for residuals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21240812">
            <a:off x="1555299" y="2998628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Histogram Plot for residuals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4" name="Notched Right Arrow 13"/>
          <p:cNvSpPr/>
          <p:nvPr/>
        </p:nvSpPr>
        <p:spPr>
          <a:xfrm rot="21115455">
            <a:off x="5663821" y="3093175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Notched Right Arrow 14"/>
          <p:cNvSpPr/>
          <p:nvPr/>
        </p:nvSpPr>
        <p:spPr>
          <a:xfrm rot="10353835">
            <a:off x="5786652" y="5527808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Notched Right Arrow 15"/>
          <p:cNvSpPr/>
          <p:nvPr/>
        </p:nvSpPr>
        <p:spPr>
          <a:xfrm rot="10353835">
            <a:off x="5438978" y="882211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6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122" y="4025900"/>
            <a:ext cx="5407378" cy="25613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11" y="387726"/>
            <a:ext cx="6152589" cy="41336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894899" y="5005228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 rot="21474643">
            <a:off x="5028820" y="5242563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054543" y="885913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Auto Correlation function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 rot="10800000">
            <a:off x="6821975" y="1123248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8054543" y="2921877"/>
            <a:ext cx="3713313" cy="87532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Partial Auto Correlation function Plot after holt’s winter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 rot="10800000">
            <a:off x="6821975" y="3159212"/>
            <a:ext cx="745782" cy="40065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9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15" y="2895600"/>
            <a:ext cx="7338185" cy="36730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60338"/>
            <a:ext cx="6327093" cy="27352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Rounded Rectangle 12"/>
          <p:cNvSpPr/>
          <p:nvPr/>
        </p:nvSpPr>
        <p:spPr>
          <a:xfrm rot="21268454">
            <a:off x="7011622" y="-15625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KINGS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Before applying the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1230008">
            <a:off x="1105667" y="4076870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After  applying the Holt’s Winter model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4475" y="7937"/>
            <a:ext cx="2028825" cy="22479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 rot="21260983">
            <a:off x="10254279" y="5421316"/>
            <a:ext cx="1696140" cy="60536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RMSE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27.4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7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3" name="Group 2"/>
          <p:cNvGrpSpPr/>
          <p:nvPr/>
        </p:nvGrpSpPr>
        <p:grpSpPr>
          <a:xfrm>
            <a:off x="460375" y="2560313"/>
            <a:ext cx="5036904" cy="1808488"/>
            <a:chOff x="460375" y="2560313"/>
            <a:chExt cx="5036904" cy="1808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5" y="2560313"/>
              <a:ext cx="3968010" cy="1808488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3381875" y="2654292"/>
              <a:ext cx="2115404" cy="113951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Residual Normal Distribution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0375" y="4604073"/>
            <a:ext cx="3962877" cy="1847527"/>
            <a:chOff x="460375" y="4604073"/>
            <a:chExt cx="3962877" cy="1847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5" y="4604073"/>
              <a:ext cx="3962877" cy="1847527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652044" y="4719313"/>
              <a:ext cx="1900087" cy="84044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Histogram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07838" y="3591877"/>
            <a:ext cx="6037193" cy="2859723"/>
            <a:chOff x="5707838" y="3591877"/>
            <a:chExt cx="6037193" cy="285972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838" y="3591877"/>
              <a:ext cx="6037193" cy="2859723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6937856" y="5559762"/>
              <a:ext cx="4373510" cy="5548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Auto Correlation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73075" y="358463"/>
            <a:ext cx="3966502" cy="1851338"/>
            <a:chOff x="473075" y="358463"/>
            <a:chExt cx="3966502" cy="1851338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75" y="358463"/>
              <a:ext cx="3966502" cy="1851338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473075" y="1284132"/>
              <a:ext cx="1762087" cy="90075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Residual Line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07838" y="159202"/>
            <a:ext cx="6037193" cy="3298356"/>
            <a:chOff x="5707838" y="159202"/>
            <a:chExt cx="6037193" cy="329835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838" y="159202"/>
              <a:ext cx="6037193" cy="3298356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6067048" y="2099408"/>
              <a:ext cx="4373510" cy="5548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Auto Correlation and Partial Auto </a:t>
              </a:r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orrelation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46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915" y="2913373"/>
            <a:ext cx="7338185" cy="3637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89142"/>
            <a:ext cx="6327093" cy="2677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Rounded Rectangle 12"/>
          <p:cNvSpPr/>
          <p:nvPr/>
        </p:nvSpPr>
        <p:spPr>
          <a:xfrm rot="21268454">
            <a:off x="7011622" y="-15625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SOUVENIR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Before applying the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1230008">
            <a:off x="1105667" y="4076870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After  applying the Holt’s Winter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rot="21260983">
            <a:off x="10254279" y="5421316"/>
            <a:ext cx="1696140" cy="605365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RMSE 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0.619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074" name="Picture 2" descr="Souvenirs Funny High Resolution Stock Photography and Images - Alam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310" t="13320" r="8011" b="10541"/>
          <a:stretch/>
        </p:blipFill>
        <p:spPr bwMode="auto">
          <a:xfrm>
            <a:off x="9924475" y="43855"/>
            <a:ext cx="2033517" cy="286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06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487036" y="2560313"/>
            <a:ext cx="5010243" cy="1808488"/>
            <a:chOff x="487036" y="2560313"/>
            <a:chExt cx="5010243" cy="180848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036" y="2560313"/>
              <a:ext cx="3914687" cy="1808488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3381875" y="2654292"/>
              <a:ext cx="2115404" cy="1139516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Residual Normal Distribution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0375" y="4618653"/>
            <a:ext cx="3962877" cy="1818366"/>
            <a:chOff x="460375" y="4618653"/>
            <a:chExt cx="3962877" cy="181836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375" y="4618653"/>
              <a:ext cx="3962877" cy="1818366"/>
            </a:xfrm>
            <a:prstGeom prst="rect">
              <a:avLst/>
            </a:prstGeom>
          </p:spPr>
        </p:pic>
        <p:sp>
          <p:nvSpPr>
            <p:cNvPr id="17" name="Rounded Rectangle 16"/>
            <p:cNvSpPr/>
            <p:nvPr/>
          </p:nvSpPr>
          <p:spPr>
            <a:xfrm>
              <a:off x="652044" y="4719313"/>
              <a:ext cx="1900087" cy="840449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Histogram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07838" y="3591877"/>
            <a:ext cx="6037193" cy="2859722"/>
            <a:chOff x="5707838" y="3591877"/>
            <a:chExt cx="6037193" cy="28597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7838" y="3591877"/>
              <a:ext cx="6037193" cy="2859722"/>
            </a:xfrm>
            <a:prstGeom prst="rect">
              <a:avLst/>
            </a:prstGeom>
          </p:spPr>
        </p:pic>
        <p:sp>
          <p:nvSpPr>
            <p:cNvPr id="19" name="Rounded Rectangle 18"/>
            <p:cNvSpPr/>
            <p:nvPr/>
          </p:nvSpPr>
          <p:spPr>
            <a:xfrm>
              <a:off x="6937856" y="5559762"/>
              <a:ext cx="4373510" cy="5548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Auto Correlation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3075" y="360581"/>
            <a:ext cx="3966502" cy="1847101"/>
            <a:chOff x="473075" y="360581"/>
            <a:chExt cx="3966502" cy="18471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75" y="360581"/>
              <a:ext cx="3966502" cy="1847101"/>
            </a:xfrm>
            <a:prstGeom prst="rect">
              <a:avLst/>
            </a:prstGeom>
          </p:spPr>
        </p:pic>
        <p:sp>
          <p:nvSpPr>
            <p:cNvPr id="21" name="Rounded Rectangle 20"/>
            <p:cNvSpPr/>
            <p:nvPr/>
          </p:nvSpPr>
          <p:spPr>
            <a:xfrm>
              <a:off x="473075" y="1284132"/>
              <a:ext cx="1762087" cy="90075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Residual Line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6951" y="159202"/>
            <a:ext cx="5828080" cy="3298356"/>
            <a:chOff x="5916951" y="159202"/>
            <a:chExt cx="5828080" cy="329835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072" y="159202"/>
              <a:ext cx="5780959" cy="3298356"/>
            </a:xfrm>
            <a:prstGeom prst="rect">
              <a:avLst/>
            </a:prstGeom>
          </p:spPr>
        </p:pic>
        <p:sp>
          <p:nvSpPr>
            <p:cNvPr id="22" name="Rounded Rectangle 21"/>
            <p:cNvSpPr/>
            <p:nvPr/>
          </p:nvSpPr>
          <p:spPr>
            <a:xfrm>
              <a:off x="5916951" y="1734508"/>
              <a:ext cx="4373510" cy="554884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Auto Correlation and Partial Auto </a:t>
              </a:r>
              <a:r>
                <a:rPr lang="en-US" b="1" dirty="0">
                  <a:solidFill>
                    <a:schemeClr val="tx1"/>
                  </a:solidFill>
                </a:rPr>
                <a:t>C</a:t>
              </a:r>
              <a:r>
                <a:rPr lang="en-US" b="1" dirty="0" smtClean="0">
                  <a:solidFill>
                    <a:schemeClr val="tx1"/>
                  </a:solidFill>
                </a:rPr>
                <a:t>orrelation Plot after Holt’s Winter method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016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3IAAAF/CAYAAAAM1vsWAAAAOXRFWHRTb2Z0d2FyZQBNYXRwbG90bGliIHZlcnNpb24zLjMuMCwgaHR0cHM6Ly9tYXRwbG90bGliLm9yZy86wFpkAAAACXBIWXMAAAsTAAALEwEAmpwYAACV00lEQVR4nOzdd3hUZfYH8O+b3ntPSE9IaKGEDqFIlS5SFKWpiIJdd1107a7r2v2tBRARFBAFIr3XEDokQCCNkArpvWcy8/7+CMlS0mZy79w7k/N5Hh5h5t73HBCSOfe+9xzGOQchhBBCCCGEEN1hIHUChBBCCCGEEELUQ4UcIYQQQgghhOgYKuQIIYQQQgghRMdQIUcIIYQQQgghOoYKOUIIIYQQQgjRMVTIEUIIIYQQQoiOoUKOEEKIKBhjvowxJWMs9s6Pq4yxs4yxoXfeD2eMbWnh3P6MsR/v/HwkYyyunTH5nTixjLEYxlgiY+w8Yyy8Hec+zRh7Xs3f40LG2K47P/+JMTZGnfM1wRg7xhh7tI1j/BhjW8XOhRBCiHSMpE6AEEKIXqvmnPdu/AVjbDaAXwAEcc4vAGipIOkOwEvDmKM45wV3xXwdwP8BGNzGecMAtKtgbA7n/GlNzxWBD4CuUidBCCFEPHRHjhBCiDY5AsgG7r3Txhj7hTG2gzF2jTG2BsAHAIYzxtbeOc+KMfb7nTttCYyx4e0JxhgzAuANoOjOr10ZY38xxk4zxlLv3N1yYYzNADAVwCuMsWV3jn2LMXbpTsy/GGMebcQ6xhh79M6dyBTG2P8xxs4xxpLvrI/2rnvnTt9uxthexth1xtjBFo6bfufO42XG2EnG2ADGmCGAnwAEMMb2t+fPiRBCiO6hQo4QQoiYzO/aWpkO4BsAn7RwrAXnvDvn/CkA7wCI4pwvuvOeF4Cv7tzdWwngvVZiHmWMXWGM3QaQdOe1xnXmAjjNOR8MwB9AFYAnOeeRAHbcifEdY2w+gJ4ABtyJuQcNxVF7+QPYzzkfAOBNAF8DgJrrjgDwEue8G4CLAL69+03GWAiAHwHM5JyHoeHPbDsASwBPA0jhnI9XI2dCCCE6hLZWEkIIEdP9WyvHAPiLMdazmWNPtrJOCuf87J2fxwJY3MqxozjnBYyxvmgolI5yzvMAgHP+DWNsOGPsVQBBAHoAONvMGpMBDABwgTEGAIYALFqJeT/FndgAcAmAgwbrHuCcNxaiq9Hw+77baACHOec37/zejjDG8gD0A8DVyJUQQogOokKOEEKI1nDODzHGbqChmMm97+2KVk5V3L0MANaOWJcYY68A+IUxFsM5T2OMfXon9s8AjgIwbmEtQwCfcs5/AADGmCkA+7Zi3qWOc65qJl911q2/6+cGAJTN5Hh/wWaAht9TnRq5EkII0UG0tZIQQojWMMaCAfgCiGnj0Ho0FCQdwjnfBOAcgK/uvDQewNec818B5AEYi4aC6P6Y+wE8zRizufPrDwD82tF81Fz3IcaY552fLwWw8773DwMYzxjzBwDG2GgAXdBwh1GQPz9CCCHyRXfkCCGEiMmcMRZ7168NACzhnCe10TzkDIB3GWPbcN+zYRpYDuAKY2w8GgqnzxljH6LhLt9JAIF3jtsL4Ms7Wx4/BeAJ4AxjjAPIALCwg3kADc/DtXfdLAC/MsbcAVwHsOTuNznn1++MS9h2p6lLFYApnPNSxth1ADWMsXMABnLOaaslIYToGUZf2wkhhBB5YYwtBPAo53yy1LkQQgiRJ9paSQghhBBCCCE6hu7IEUIIIYQQQoiOoTtyhBBCCCGEEKJjqJAjhBBCCCGEEB1DhRwhhBBCCCGE6BjZjh9wcnLivr6+UqdBCCGEEEIIIZK4ePFiAefcubn3ZFvI+fr64sKFC1KnQQghhBBCCCGSYIylt/Qeba0khBBCCCGEEB1DhRwhhBBCCCGE6Bgq5AghhBBCCCFEx8j2GTlCCCGEEEKI7lMoFMjKykJNTY3UqciWmZkZvLy8YGxs3O5zqJAjhBBCCCGEiCYrKwvW1tbw9fUFY0zqdGSHc47CwkJkZWXBz8+v3efR1kpCCCGEEEKIaGpqauDo6EhFXAsYY3B0dFT7jiUVcoQQQgghhBBRURHXOk3+fKiQI4QQQgghhOi1Y8eOYe7cufe8NnfuXNTV1SE1NRW9e/fGggULJMpOM1TIEUIIIYQQQjqd33//HSYmJoiOjsZDDz2EdevWSZ2SWqjZCSGEEEIIIURrZv4x84HXpgRPwcLeC1GtqMYTkU888P7sbrMxp8ccFFUX4Zmdz9zz3tbZWzXKw9fXFydOnMBHH32EqqoqBAYGYtiwYXjxxRfBOYejoyN+/vln1NXVYc6cOVCpVFAoFPjxxx9hbW2NWbNmwd3dHVlZWZg4cSI+/vhjxMXF4dVXX4VKpUJJSQm+/fZbDBkyBEFBQRg6dCgSExPh6uqKrVu3wtDQUKO8G1EhRwghhBBCCOmUXFxc8OabbyIhIQHPPfccBg0ahJ9//hndunXDmjVr8J///AdDhgyBra0tNm7ciOvXr6OsrAzW1tZIS0vD/v37YWtri2HDhuHSpUtITk7GF198gZ49e2Ljxo1Yu3YthgwZgps3b+LIkSPo0qULhg4divPnz2PQoEEdyp0KOUIIIYQQQojWtHYHzdzYvNX3HcwdNL4D1x7x8fF4/vnnATTMvwsODsbEiRORnJyMadOmwdjYGG+//TYAICwsDA4ODgCAgQMHIjExEV26dMGHH34Ic3NzlJeXw8bGBgDg5OSELl26AAC6dOkiyEw9KuQIIYQQojN+j/sdXjZeGOY9TOpUCCF6qGvXrli/fj28vb0RHR2N7OxsHDt2DO7u7jhw4ABOnz6NFStWYO3atYiPj0dVVRVMTU1x9uxZLFq0CIsWLcKGDRsQGhqKd999F2lpaQDE6dpJhRwhhBBCdMbHUR9jnP84KuQIIWo7cOAAwsPDm35dV1f3wDE//PAD5s+fD6VSCQBYs2YNHB0dMWfOHHz99dcwNDTEO++8AwAwMTHBrFmzkJubi0cffRRhYWF44oknMG3aNLi6usLLywsFBQWi/X4Y51y0xTsiPDycX7hwQeo0CCGEECITBVUF6PVDLwzzHoafp/0MKxMrqVMihLRDfHw8QkNDpU5DUGlpaZg7dy7OnDkj2JrN/Tkxxi5yzsObO57GDxBCCCFEJyQWJAIATmacREJBgsTZEEKItKiQI4QQQohOSCxMbPp5SlGKhJkQQjo7X19fQe/GaYIKOUIIIYTohJSiFFiaWMLIwAipJalSp0MIIZKiQo4QQgghOuHD0R8ienE0vG29cbP4ptTpEELUINe+HHKhyZ8PFXKEEEII0QkGzAAuli7wt/dHSjFtrSREV5iZmaGwsJCKuRZwzlFYWAgzMzO1zqPxA4QQQgiRvfzKfHxy8hM81ecprBi+AkYG9BGGEF3h5eWFrKws5OfnS52KbJmZmcHLy0utc+irICGEEEJkL74gHr/H/Y5HQh+hGXKE6BhjY2P4+flJnYbeoa2VhBBCCJG9xtEDIU4hKKkpwS+xv1DnSkJIp0aFHCGEEEJkL6EgAQ7mDnCycEK1ohorDq9AdGa01GkRQohkqJAjhBBCiOwlFSWhq1NXAICrlSvMjMyocyUhpFOjQo4QQgghslevqkc3p24AGrpX+tn7USFHCOnUqNkJIYQQQmRv77y997QuD7APwPX86xJmRAgh0qI7coQQQgjRCYyxpp/72fkhozQD9ap6CTMihBDpUCFHCCGEEFnbcGUDHt/6OOqUdU2vPdf/OVx7/hrNkyOEdFr01Y8QQgghsnb+9nnEF8TDxNCk6TU7MzvpEiKEEBmgO3KEEEIIkbXEwkQEOwbf85pCqcAnUZ/g0M1DEmVFCCHSokKOEEIIIbKl4iokFSahq2PXe143MjDC+ivrcfjmYYkyI4QQaVEhRwghhBDZyizNRLWi+oFCjjEGf3t/pBSnSJQZ0ReccyiUCqnTEMX357/HI5sfuafjK9EfVMgRQgghRLaq66sx1Hsoerj0eOA9fzt/miVHNMI5x+Wcy1AoFRi9fjS+OP2F1CkJrlpRjY9OfIQzWWdwKfuS1OkQEYhSyDHGjBljGxljpxhjUYyxEMZYIGPs5J1f/8AYoyKSEEIIIa0KcQrBn7P+RJhb2APv+dv743b5bdTU10iQGdFVCqUCbxx8Aw9vfBhxeXFwtnDGrqRdenfXytzYHH/M+gMAEJkQKXE2RAxiFVMPAzDinA8B8AGAjwF8CeBtzvlwAAzANJFiE0IIIURPtPbhOsAhANam1sipyNFiRkSXVdRVYOH2hdh4dSNeHPAierv1xqSgSbhZfBOJhYlSpye4Yd7DMCloEnYk7qCZi3pIrEIuCYDRnbtuNgAUAPoBOH7n/b0AxogUmxBCCCF6YsqmKXjz0JvNvjcpaBISliXA185Xu0kRnZRbkYsZm2fgRPoJfD7uc/x92N/BGMPEoIlgjGF30m6pUxTM9oTteHnfy6ioq8CTYU/isR6P0Z1rPSRWIVcBwBdAAoDVAL4FwPj/LquVA7C9/yTG2BLG2AXG2IX8/HyRUiOEEEKILlCqlLiWfw0WxhbNvm9oYAjGmJazIrpq3419SCtJw/rp6/F4z8ebXnexdMFAz4HYnawfhRznHN+e+xaXcy/D0tgSET4R+Mfwf8DKxErq1IjAxBoI/gqA/ZzzfzDGugA4AsDkrvetAZTcfxLnfBWAVQAQHh6uXxuVCSGEEKKWjNIM1NbXPtCx8m7vHH0HjuaOeGnQS1rMjOiSyrpKWJpYYn7YfIwNGAsPa48Hjlk+YDnKa8vBOdf5iwMn0k8gPj8eX43/qun3olAqcCL9BIZ6D4WZkZnEGRKhiHVHrhhA6Z2fFwEwBhDDGBt557WJAKJEik0IIYQQPZBQkAAA6OrUciEXlxeHI2lHtJUS0TFbr2/FwJ8GIrEgEYyxZos4ABjtNxrTQqbpfBEHAN9f+B6uVq6YETqj6bWzt87iycgncejmIQkzI0ITq5D7CkBfxlgUGu7GrQCwDMD7jLHTaLg7t0Wk2IQQQgjRA43NJ4Icglo8xt/eH6nFqdpKiegIzjm+OfMNXtj7AkKcQuBu7d7mOZmlmfg97nctZCeeuLw4RKVH4ek+T8PE8H+b4QZ7DYaLpQsi46l7pT4RZWsl57wCwOxm3hohRjxCCCGE6J9uzt3wdN+nYWli2eIx/vb+KKgqQFltGWxMbbSYHZGrelU9/nHoH9hwdQMeCX0EX47/8p6ipiW7knbhwxMfYrDXYPjY+WghU+E5WTjh2X7P4smwJ+953dDAENO6TsMvl3+hfyt6hGa5EUIIIUSWxgWMwwejPmj1mAD7AACgweCkyc8xP2PD1Q14aeBL+L+J/9euIg4AJgVPAgDsSd4jZnqicrNyw7sj3222UJsROgMKpUKnf3/kXlTIEUIIIUR2lColcity2xzSHOgQiK5OXVGtqNZSZkTuFvVehLXT1jaNF2gvb1tv9HLtpbPdKzdd3YRTmadafD/MNQy+dr44lnZMe0kRUVEhRwghhBDZSSlOQZ+VffBXwl+tHhfgEICjC45icJfB2kmMyFJiQSLmbpmL4upiGBsaY3zgeI3WmRQ0CZeyL+F2+W2BMxRXaU0p/nn0n9h0dVOLxzDG8OesP/H9pO+1mBkRExVyhBBCCJGdxIKGRieBDoESZ0LkLjojGtN+n4aEggTkVuZ2aK1JwZNgZGCEmOwYgbLTjvWX16NKUYXn+j/X6nGeNp4wYPTxX1/Q/0lCCCGEyE5SYRIYYwhybLljZaOPTnyE+ZHztZAVkZtt8dvw+LbH4Wblhl2P70KIU0iH1vO390fc83FNz8vpgjplHdbErMEI3xHo5tytzeNXX1yNBX8t0EJmRGxUyBFCCCFEdhIKEuBj69Ou4cXVimqcvXW2zefpiH7549ofWL5nOfp79Mf2udvhZeMlyLq61tFx6/WtyKvMw/Phz7fr+HpVPQ6mHKSxHXqACjlCCCGEyE5iYWKrg8DvFuAQgPLachRUFYicFZGTUb6jsDR8KTbO3AhbM1vB1q2oq8DMP2Zi/eX1gq0pJsYYRvmNwjDvYe06fnrIdDDGEJmg2zPlOOf498l/40jqEalTkQwVcoQQQgiRnVcHv4oFYe3b/uVn5weARhB0FlWKKqi4Cs6WznhnxDvtHi/QXlYmVsivzMfOpJ2CriuWuT3mYsMjG9rdodPd2h2DvAYhMiFS5+9ir7+8Hm8feVvqNCRDhRwhhBBCZGd6yHSM9B3ZrmP97f0BUCHXWfwr6l8Y9+s41KvqRYsxOXgyTmeeRmFVoWgxhHA87bhGfw4zQmYgpSgFcXlxImSlHYwxTAqahOKaYp0vSDVFhRwhhBBCZCW9JB2xObFQqpTtOt7LxgsP+T8ERwtHkTMjUiuuLsamuE3o4dIDRgZGosWZFDQJKq7Cvhv7RIvRUZeyL+GxrY9h49WNap87OXgy5nSfA3NjcxEyE9+Le1/Emktr0Ne9L0prSpFa0jmf96NCjhBCCCGy8nvc75iyaQqUvH2FnKGBIX6d8SvGBYwTOTMitfWX16NaUY2l4UtFjdPNuRt87XxlPRz8h/M/wMbUBjNDZ6p9rp2ZHb6a8JVOjvfYnbQbW65vQXV9Nfq69wUAXLx9UeKspCHepQxCCCGEEA0kFibC395f7Wef6lX1ot6lIdKqra/Fz7E/Y7Tf6A6PGWgLYwzL+i9DnbJO1DiaSitJw54be7C8/3JYmlhqtAbnHNfyr8HC2KJpe7LcldSUYMWRFejp2hNLw5fCgBnA2tQayUXJUqcmCfpqRwghhBBZSSxMRHfn7mqd8+3Zb/Ht2W+RuDwRhgaGImVGpLQ9cTvyK/PxXHjrQ6+FMq/XPK3E0cTKCythZGCExX0Wa7xGTX0Npv8+HTNCZuCzcZ8JmJ143j36bsP22pmbmi7anH/mvM6NjBAKba0khBBCiGzU1NcgrSQNXR3bN3qgkaO5I6oUVbhdflukzIjUZoTMwLrp6zCkyxCtxSytKUVUepTW4rWHUqXEhewLeDT0UbhauWq8jrmxOSYETsCu5F2yvfN4txtFN7AlfguWD1h+z+DzzlrEAVTIEUIIIURGbhTdAOccwY7Bap3XuDWsszY96AyMDY0xNmBsu9vsC+GrM1/hicgnUF5brrWYbTE0MMT+J/bjvZHvdXitGSEzUFpTimNpxzq8ltgCHQKx87GdeHnQy/e8nlGagWd2PIOY7BhpEpMQFXKEEEIIkQ1/e3/8OetPDPUeqvZ5AJBSlCJGWkRiz+x4RqPujB01KWgSFEoFDt08pPXYzamtr0WVoqrp2bCOivCJgL25PbbFbxMgO/FklGYAAPq6933g2VlLY0vsTt6N01mnpUhNUlTIEUIIIUQ2LIwtMNR7KBzMHdQ6z8XSBRbGFjRLTg9duH0Bu5N3o6a+Ruux+3n0g6uVq2y6V/4e9zv6reon2BZiY0NjTA2eiujMaCiUCkHWFNrpzNMYsmZIi6MgHC0c4WPnQ3fkCCGEEEKktCNxB6IzotU+jzGG58KfwyCvQSJkRaT0w/kfYGdmh7k95mo9tgEzwMOBD+NI6hFUKaq0Hv9uSpUSKy+uRIB9ANyt3AVb97Uhr+Hc0+dgbGgs2JpCqVZU47UDr6GLbReM8BnR4nF93friYnbnG0FAhRwhhBBCZOPjqI/x65VfNTr3tSGvYVLwJIEzIlK6WXwT+1L2YWHvhbAwtpAkh0nBk1BTX4PTmdJu3dt7Yy/SStKwNHypoM8JOlk4yXYw+GenPkNaSRo+H/t5qzn28+iHnIocZJdnazE76VEhRwghhBBZqKyrRGZpptodKxupuAq3ym6hXlUvcGZEKisvrISxgTEW9V4kWQ4DPQfi5OKTeMj/Icly4Jzjhws/wNfOFxMDJwq+/qnMUxj36zgUVhUKvramLmVfwqqLq/BkryfbfGY23CMcYW5hKKou0lJ28kCFHCGEEEJkoXGor6bDniPjI9F/dX+klaQJmBWR0tSuU/HuiHfhbOksWQ6GBoaSD8yOy4tDTHYMlvRbIsqcRHsze8TlxWFX0i7B19bUzeKb8LXzxdsRb7d5bC/XXtg7by+6u6g3f1LXUSFHCCGEEFlILEgEAHR10uyOnJ+9HwBQwxM9MtR7KBb1ke5uXKPCqkIs3bUUR1KPSBK/p2tP7HxsJ+Z0nyPK+iFOIejq1BWRCZGirK+JR7s9iqMLjqrVnVPFVSJmJD9UyBFCCCFEFpIKk2BiaAIfWx+Nzm+8a0KFnO6rUlTh4xMfI6ciR+pUADQMnT6efhyR8dIVOv08+on2LBtjDDNCZuDcrXPIKssSJUZ7xefHY0fiDnDO1WrAsjZmLXr90Eu23TfFQIUcIYQQQmThH8P/gahFURpvHbMzs4O9uT0Vcnpgc9xmfHf+O2SWZkqdCoCGNv0TAibg4M2DqFPWaTX2W4ffwjtH3xE9zvSQ6QCA7QnbRY/VknpVPV7Z/wrePvI2Kuoq1DrX0cIRRdVFiC+IFyk7+aFCjhBCCCGyYGRghC62XTq0hr+9PxVyOq5eVY+VF1ein0c/9PfsL3U6TSYFT0JZbRmi0qO0FjO3Ihe/Xf1NKw18vG298Wy/ZzV+RlUIqy6uwpXcK/h49MdqDzzv694XQEOTlM6CCjlCCCGESK6stgz/OPQPXM292qF1lvVfhmf7PStQVkQKe5L3IKM0A8+HPy91KveI8ImAtam1VoeDr4lZg3pVPZb0W6KVeO+OfFey7pw3i2/is1OfYWLgREwOnqz2+Z7WnnCxdKFCjhBCCCFEm5IKk7Du8roOPxM1IXACxgaMFSgrom2Nbfb97P0wLmCc1Oncw8TQBAvCFmitg2VFXQXWX16PhwMfhq+dr1ZiAkBORQ7O3TqntXhAQ5OSV/e/ClNDU/zroX9pNCePMYa+7p1rMLiR1AkQQgghhDR2rAx2DO7QOtWKasTlxSHAIQAO5g5CpEa0qKa+BkEOQRjSZYgobfY7asXwFVqLtfHqRpTVluG5/s9pLSYAvLr/VaQUp+DMU2cEHTzeGgaGxX0WAwBcrVw1XueR0EeQVJgEFVfBgOn//Soq5AghhBAiucTCRJgbm3f4GbnUklRM+30aVk5eiSldpwiUHdEWc2NzfDvxW6nTaJVCqUBaSRqCHINEjTMuYByUKmXTs1/aMiNkBl7a9xIuZV9CP49+osfjnIMxhqldp3Z4LU22ZOoy/S9VCSGEECJ7CQUJCHYM7vBV9MYtaNTwRPekl6QjLi9O6jTa9MbBNzDzj5lQqpSixvG189X63TigYXuyqZEptsVvEz0W5xyLdyzG2pi1gq1ZVluGjNIMwdaTMyrkCCGEECK5SkUlQhw73i3PwtgC7tbuVMjpoK/PfI1pv09DeW251Km06iG/h1BQVSDac2Scc7x37D1czrksyvptsTa1xjj/cdiRtEP0bpl/XPsD+2/sF3TNRzY/gjcPvSnomnJFhRwhhBBCJLf78d34fNzngqwVYB+AmyVUyOmSnIocbEvYhrnd56rddl7bRvuNhqmRKXYl7RJ8bYVSgZf2vYRVF1choSBB8PXba0boDBRXF3e4i2xrcity8e6xdzHQayAW9F4g2Lp93fviUvYlqLhKsDXligo5QgghhMiCUM0t/Oz8kFKUIshaRDt+uvQTlColng2X/+gISxNLjPYdjT039ghaLJTVlmHetnnYcn0L/jb0b5jdfbZga6trtN9oXFxyEX3c+4iyPuccbx5+E7XKWnwx7gtBG5P0de+LstqyTnFXXpRCjjG2kDF27M6PM4yxGsZYOGPsJGMsijH2A2OdoJUMIYQQQtq0PWE7Fvy1ABV1FYKst6jPIvwy/RdwzgVZj4irvLYcv175FZODJ8Pb1lvqdNplcvBk5FbkCjazLLciF9N+n4YzWWfw7cRv8fKgl7XWMbI5JoYmHeoe2ZZr+ddwIOUA3hjyhuDjHBqbw1y8rf9jCEQppjjnv3DOR3LORwK4COBFAO8AeJtzPhwAAzBNjNiEEEII0S3nbp3D6czTsDS2FGS9EKcQDPAcIOkHYdJ+cXlx4JzjuXDtN/bQ1NiAsYicE4k+bsLcsbI1s4WntSc2ztyIR7s9KsiaHVVQVYDHtj6GPcl7BF+7h0sP7Hl8jyiDzgMdAmFtat0pBoMzMa9WMcbCAXzOOR/JGLsFwItzzhlj0wCM45wvu+/4JQCWAIC3t3e/9PR00XIjhBBCiDw8+sejqFXWYudjOwVZr05Zh3039iHIIQihzqGCrEnEVVlXCUsTYQp5XXIq8xR6uPSAjamN1Kk8QKlSInx1OPq49cHP037u8Ho3im5gzaU1cLJwwmtDXhMgw5btv7EffvZ+HZ5LKQeMsYuc8/Dm3hN7e+MKAO835sH/VzWWA7C9/2DO+SrOeTjnPNzZ2Vnk1AghhBAiB4mFiQh2EO4DFwPD87ufx84kYQpDIp78ynxwznWyiMurzMM7R9/BtbxrGp2/6eomzNkyB5+e/FTgzIRhaGCIaV2n4XDqYZTVlmm0Buccx9OO44ltTyBibQQ2xW1CeZ34XUnHB47XiyKuLaIVcowxOwAhnPOjd166+2lQawAlYsUmhBBCiG4oqCpAYVUhQpw6PnqgkbGhMbxtvTtFswNdxjnH3K1z8dxu3dlSeTcTQxP8EvsL/kr4S63zOOf4LPozvHbgNQz3Ho5/DP+HOAkKYEbIDCiUCo23V34c9TEe2/oYruZdxetDXseFJRfw3sj3hE2yGZV1lYiMj9T7rwFi3pGLAHDorl/HMMZG3vn5RABRIsYmhBBCiA4oqy1Df8/+6OHSQ9B1/e399f5DnK47nn4c8fnxGOU7SupUNGJnZoeh3kOxO3l3uxvrNI4X+OrMV3isx2NYN30drEysRM5Uc71ce8HP3q/dw8FzKnLw75P/Rnx+PABgZuhMfDPhG5x/5jxeHfwqnCycxEy3Sa2yFsv2LMO+G/u0Ek8qRiKu3RXA3V9BXwOwmjFmAiAewBYRYxNCCCE6hXOO9NJ0+Nr5Sp2KVvnb+2P73O2irHsm6ww459T0RKa+P/89XK1c8UjoI1KnorHJQZPxxsE3EF8Qj27O3do8vqi6CNGZ0fjb0L/hpYEvyf7vJmMMy/ovQ1ltWav/lmKyY/DTpZ+wM2knlFwJV0tXhDqHNv3QNgdzB/ja+ep9wxPRCjnO+Wf3/ToJwAix4hFCCCG67Pvz3+M/p/6D88+ch4uli9Tp6Dw/Oz9UKaqQV5knaht1opmruVdxMuMk3o54G8aGxlKno7EJgRPw90N/x+6k3a0WcnmVeXA0d4SrlSuOLjgqy+YmLXm85+Mtvsc5x7xt83As7RisTKywuM9iLOq9CD52PlrMsHl93fsiOjNary/m0Cw3QgghRGInM05iX8o+KJQK/BzT8e5wuuSxrY/htf3Cd7CbHjId5545B2dLap4mRxuuboCliSWe6PWE1Kl0iKOFIyYETmi1ULiWdw3jfxuPT05+AgA6VcQ1qqyrxKGbDU9MldaUYuPVjU0F0pAuQ/DhqA9xcclFvDfyPVkUcQDQz70fcitykV2RLXUqohFzayUhpA019TUAADMjM4kzIYRI6WzWWVzKvoTRfqOx7vI6vDDgBZ3s4qcuzjlismPg3VX4IdD25vawN7cXfF0ijA9HfYi5PebqZFFzv5+m/tTie8fSjuGZnc/AxtQGM0NnajErYf125Te8f/x9zOo2C7uSd6FaUY2eLj3R07Unlg9YLnV6zerj3jDj73LOZXhYe0icjTjojhwhEuCcY+v1rei7si9e3vey1OkQQiQWXxAPXztfvDLoFZTWlGJT3CapU9KKvMo8lNWWoatTV1HWXxuzFruSdomy9t00bc3eWXHOYWxojN5uvaVORTCccxRXF9/z2qarm/Bk5JPwsfXB7sd36/RMw2kh02BoYIi/Ev/C1OCpODT/EHq69pQ6rVZ1d+6OC0suYELgBKlTEQ0VcoRI4IPjH+CFvS+gUlGJs7fOSp0OIURi8QXxCHUKRT+PfhjgOQBbrneOfmCJhYkAgK6O4hRyv175VfQ/y5r6GvRf3R//PfdfUePoi9KaUoxcNxJHU4+2eawuWbZnGR7989GmX+dU5GDFkRUY5j0MkXMi4WblJmF2Hedm5YZ98/bhwjMX8NWEr9rV2EVqxobG8LD20Nvn4wDaWkmI1nDOUaesg6mRKWaEzoCnjSfqlHX46MRHKKougoO5g9QpEkIkUK2oRlpJGh4Jaejc9+3Eb+Fs0Tme60ooSAAA0e7I+dn5IbkoWZS1Gx1MOYjy2nJsjd8KT2tPzAidIWo8Xbf+8nokFybrfGFzvz5uffBXwl+4WXwT/vb+cLNyQ+ScSHR37q7TzVzu1t2lu9QpqO1s1ln8euVXfDX+K735/3A3uiOnB+qUdVKnQNqQUZqBOVvmYMXhFQAa5rI83fdpTA+Zjh2P7YC1ibXEGRJCpJJflY+ujl2b5qh523rD3NgcSpWy3bOpdJWfnR/mdJ8j2mwpf3t/pJemo15VL8r6ABCZEAlXK1fU1NcgMiFStDj6oE5ZhzUxazDSd6RObzNszsNBDwMApmyagt/jfgcA9HbrrZfFgy7Jq8zDtvhtuJ5/XepUREGFnI67XX4bvl/74s9rf0qdCmmGiquwNmYtRq8bjdic2AeeB/Cw9kC4Rzh9oSekE/O29caRBUcwPnB802s3im5g+NrhiM6MljAz8Y0NGIuvJnwl2voBDgFQKBW4VXZLlPVLa0pxOPUwpnWdhpE+I3Eq8xQUSoUosfTBnuQ9yKvMw3Phz0mdiuA8bTzRz6MfymvLYcDo47Vc9HXvCwB6O0+O/qbpuMa/mN+d/07iTMj9Mkoz8MjmR/DWkbcwwHMAji44iifDnnzguMM3D2N30m4JMiSEyFUXmy6oVFTi+/PfS52KaJprDiE0Pzs/GDADZJVlibL+nuQ9UCgVmBEyAxE+EahSVOFi9kVRYumD42nHYW9uj6HeQ6VORRQ/TPoBB548gNndZ0udCrnDw9oDrlauVMgReYrPjwcAfDrmU4kzIfczZIa4VX4LX0/4Ghse2QBPG89mj1sTswZfn/1au8kRQmRj6a6lTduuG5kameKpPk/hWNqxpq/z+ia7Ihvdv+/etA1NDP08+uHmSzdFKxzGBozFF+O+QC/XXhjqPRQGzAAn0k+IEksfTOk6BW8OfVNv71h52XghxClE6jTIXRhj6OvWV28vsOjnv6ROJC4/DsGOwRjoNVDqVAiAxIJEvH/sfXDO4WnjiVOLT2F299mtdkzq5twNSYVJtB2HkE7qVOYpVCuqH3h9fth8WBhb4IcLP0iQlfgaG5342fmJFsPIwAgmhiaire9k4YTHej4GxhhsTG0wNmAsDJmhaPF03Wi/0c3uTCFETP09+8PC2AK19bVSpyI4KuR03HPhz2HF8BU4fPMwzmZRG3upKJQKfH3ma4z7bRz+vP4nMkozAKBdz751d+4OhVKBG0U3xE6TECIzBVUFKKgqaPYqvp2ZHR7r8Rj+SvgL2eXZEmQnrsSCO6MHROpY2WjVxVX49KTwu1b2JO/B73G/39OQZu20tXhtyGuCx9IHiQWJiMuL0/sGPkR+loYvxaH5h2BqZCp1KoKj8QM6bpDXIADA4DWD6c6cROLy4vDK/ldwLe8apnadio9HfwxHC8d2n984iyW+IF7vungRQlrXeFeqpX/7S8OXYqDXQLhYumgzLa1IKkyCq5Ur7MzsRI1zOecyLmRfwN+H/V3Qdf/v3P+Bc465Pebe8/rdo2bI/3x3/jscSzuGy0svS50KIXqD7sjpsPSSdBxNPYra+lpEeEfgdOZp2p6nZfWqejy14ynkV+ZjzdQ1+HHyj2oVcUBDVzUTQ5Omq9OEkM6j8fm3lp6r8bTxxOTgyTA00L/teomFiQh2DBY9jr+9P7LKsgTdVnWz+CYu51zGjJB7Z8ZxzvHQ+ofw/vH3BYulDzjnOJlxEkO6DNHr4cxEvv5x6B94ZsczUqchOCrkdNju5N2Yt20equurEeETgYq6CsTkxEidVqdwNfcqFEoFjAyMsHrKahxbeAwTgyZqtJaRgRHOPn0Wbw57U+AsCSFy52rliklBk1odAK7iKnx5+kv8evlXLWYmvqf6PIWFYQtFj+Nv7w/OOdJK0gRbMzI+EowxTAuZds/rjDF42XjhePpxwWLpg7SSNORU5GBIlyFSp0I6KRVX4UTGCai4SupUBEWFnA6Ly4uDp40n7MzsMMx7GAyYAaLSo6ROS++dyTqDiRsmYvWl1QAahnt3dGuQq5UrXaUkpBOa2nUqVk9d3eq/fwNmgDNZZ/DlmS/1atfFzG4zNb4Apg5/e38AQGpJqiDrcc4RmRCJwV6D4Wbl9sD7w72HI7U4VbSRB7qocR7i0C76OXaAyF9f974ory1HSlGK1KkIigo5HRaXF4ceLj0AALZmtghzC6M7clqw5foWWBhb4IleTwi2ZlxeHF7Z9woKqgoEW1NTB1IO4Hb5banTIETvqbiq3dv9ngt/DrkVuYhMiBQ5K+3IqcjB9fzrqFfVix7Lz94PLpYuqFJUCbJeSU0JLE0sH9hW2SjCJwIAaAzBXU5lnoKrlWtTUU2ItunrYHAq5HRUlaIKKcUp6OHco+m1ddPXYf2M9RJmpf9UXIWDNw9itN9o2JjaCLZuSU0JNl/bjGt51wRbUxPlteVY+NdChK8KR25FrqS5EKLvMkozEPBtAHYk7mjz2JG+IxHqHIofL/yoF13/tlzfgjHrxwhWXLXGxtQGsUtj8UjoI4KsZ29uj/1P7MfjPR9v9v1gx2C4WrlSIXeX/4z9DzY8soF2nhDJBDgEwMbURu/myVEhp6Pi8+PBOW+6Iwc0zLPR1yGbchGbE4v8ynyMCxgn6LrdnbsDAK7nXxd0XXVdyb3S9HOhtiERQpqXUJAAFVehi02XNo9ljGFpv6VIKEjA0bSjWshOXAkFCXC3dhf0gpg2qLgKFXUVANBiUcIYw9+H/h0zQ2dqMzVZszKxaurQTIgUDJgB5ofNb/q8pS/oU7+O6uXaC4fnH37gweEPjn+Ab858I1FW+u9kxkkYGhhitN9oQde1N7eHm5Wb5IXc5dz/tYW+WXxTwkwI0X/x+fFgjLV7jtr0kOmY032OXowiSCxMRFdHcefH3e2X2F8w689ZHV7nTNYZ9PqhFy7cvtDqcXN7zMXYgLEdjqcPDqQcwBenvtCr5zuJbloxfAUW9F4gdRqCokJORxkbGiPUORTWptb3vJ5UmIQt8Vskykr/vTDgBUQtihJl7lF3l+64XiBtIReTHQNPG08YGxpTIUeIyBIKEuBj6wMLY4t2HW9saIyvJnx1z04MXaRUKZFcmNziyAUxVNZVIjojuulumqYi4yNhaGDYrqv68fnxiM2J7VA8fbDl+hZsitsEIwMaXUykV1lXibLaMqnTEAwVcjrq+/Pf41jasQdej/CJQEpRCjWrEAljDL52vqKs3dOlJwBI2ho3NjcW/dz7wc/Ojwo5QkQWXxCvUTGTVpKGTVc3iZCRdqSXpqNOWafVO3J+9n4AgNRizbeM1ynrsCt5FyYETIC5sXmbxy/bswz/ivqXxvH0gYqrcCrzFM2PI7JQVluGkO9C9GqUCxVyOqheVY//RP+n2QepqVuWeDbHbcZr+18TbXvIG0PewOH5hyV9znH73O14c9ibmBI8Bb1ce0mWByGdwcLeCzG7+2y1z/vtym944+AbyCjNECEr8blZuWHjzI0Y6TtSazEbuyV25ALVsbRjKK0pxYzQ5rtV3i/CJwLnbp1DTX2NxjF1XWJBIoqqi2jsAJEFG1MbeNt661XDEyrkdNCNohuoU9Y1u72mq2NXuFi64HgaDSMV2tb4rbiYfRHGhsairC+Hq5Ue1h7wtfPFa0New8uDXpY6HUL02uI+izEhcILa5z3d92kYGhhi1cVVImQlPgtjC4z0HQlXK1etxfS18wVjDCnFms+Q2ha/DQ7mDhjuPbxdx0f4RKBOWYdzt85pHFPXnco8BQA0CJzIRl+3vriUfUkvuv8CVMjppLi8OABodo8+YwwzQ2fC3dpd22nptbLaMpzJOiN4t8r7PbX9KXx95mtRY7RkT/IerLm0punXSpVSKzOeCOmMcipykFmaqdGHCTcrN8wImYFNcZtQXF0sQnbiOphyEKczT2s1ppmRGcb4j4GDuYPGa7w86GV8Me6Ldl/MG+Q1CMaGxp16h0xJTQm6OnVFF9u2O7MSog193fsirzJPbx5BokJOB8XlxcHUyBQBDgHNvv/PEf/EOyPe0XJW+u1o6lHUq+oxPmC8qHFuV9xuuoKpbZviNuG3q78BaBiz4P+tP05mnJQkF0L03eqLqzF87XAouVKj85eGL0W1ohrrLq8TODPx/Tv63/jx4o9aj7tu+jos7L1Q4/NDnEIwPrD93wMsjC0Q7hHeqb+OvjbkNRyZf0TqNAhp0jgYXF+2V1Ihp4Nuld1CN+durXaA4pzrVVceqe1P2Q8nCyf0dustapxQp1Bcz7+u9Vv+nHPEZMegt2tvAA1bLBVKRYcaAxBCWhZfEI8gxyCNO/mFOIVgQuAEVNZVCpyZuBRKBW4U3UCwQ7Ak8TnnGn19/f789xrdRfxi3BfYMrtzdpJu/HOWw2MDhDTq5twNH4z6QPTPc9pChZwOWj11NbbMav0bw5wtc7Bk5xItZaT/vGy88FiPx2BoYChqnO7O3VFUXYS8yjxR49wvqywLRdVFTV/YnC2cYWVi1aHnSQghLYsviEeoU2iH1lgzdQ3einhLoIy0I60kDQqlot2z84QUGR+J0O9CUVRdpNZ5hVWF+OTkJxoNYve184WViZXa5+mDNTFrMP638ahSVEmdCiFNjA2N8XTfp+Ft6y11KoKgQk5HtdX6ONQpFGdvnUVtfa2WMtJvK4avwD+G/0P0ON2cuwGA1geDN846aizkGGPws6cRBISIoaSmBLkVuR2eo9Z4p+NK7hUoVZpt0dS2hIIEANDqDLlGNqY2KKstQ2qJejsNdibthFKlxIyQ9nWrvN+aS2vw/fnvNTpXl0VlRKGirqLdcxIJ0Zai6iLsStqlF0PqqZDTMVHpUViyc0mbd2wifCJQW1/bqbtlCeV2+W2tzXbr5twNQ72HitYZsyW3ym/B3Ni8qZAEAH87f7U/8BBC2hafHw8AHb4jBzSMmpnw2wQcvHmww2tpQ1JhEgyYAQIdArUeu/G58pQi9XYaRCZEIsQpBKHOmv3/OpN1Bj/H/Kw3XfLaQ6lS4kzWGRo7QGTpVOYpLNm5BNfyr0mdSodRIadjzmSdwZ7kPbA2sW71OOqWJQzOOR7Z/Ahe3PuiVuLZmtniz1l/Ypj3MK3Ea7Q0fCnil8XfU0BO7ToV83rO02oehHQGXZ264sfJP6KPe58OrzWkyxB0se2iM3d8Xhj4Ao4tPAYzIzOtx/ay8YKRgZFaOw0ySzNx/tZ5je/GAQ0XVm+X3+5UOxzi8uJQXltOYweILDU2PLmUfUniTDqOCjkdE5cfh0CHwDa3VlqaWKKfez+cyKBCriMSCxORUZqBwV6DtRpXitv9JoYm9/x6YtBELB+wXOt5EKLvHMwdMLXrVNiZ2XV4LSMDIzzb71lcuH0BF25f6HhyIjMxNJHkbhzQ8GflY+ejVkGVXpoOd2t3TAuZpnHcCJ8IAOhUF1ajM6MBQOvfOwlpD3crd7hauVIhR7QvLi+u2UHgzXlhwAt4ddCrImek3w6kHAAAjPEfo7WYay6tQfB/g7X2fGNKUQpm/zkbV3Ov3vM65xy5Fbk6OaeKEDnbm7y36VkxIcztMRd2ZnayvytXp6zDO0ffaXomVwqzu83G4C7tLy6GeQ/DhWcudKgxgo+dD3zsfDrVhdUghyAs6r1Iq0PfCWkvxhj6ufejQq41jLF/MMZOM8YuMsaeYowFMsZOMsaiGGM/MMaoiFRTUXURssuz213IjfIbpdbMG/KgAykH0Me9j1a/GblYuqC2vhZJhUlaiXcx+yJOZpyEqZHpPa+X15Wjz8o++D3ud63kQUhnwDnHS/tewq+XfxVsTQtjCyzsvRBnss7IeuxMSlEKfrr0E9JK0iTL4YWBL2Bxn8XtOrayrhJKlVKQ9vnj/MfBiGk2akIXjQ0Yi48f+ljqNAhpUV/3vkgrSUNhVaHUqXSIKMUUY2wkgCEAhgIYAaALgC8BvM05Hw6AAdB8n0InVVhViF6uvRDmGtbuc67lXcPhm4dFzEp/5VXm4VL2JYzzH6fVuN1dugPQXufKyzmXYWliiQD7ewfM25jawNHCsVM910GI2LLKslBRVyF418al4Utx7plzsDG1EXRdISUWJgIAujpqf/TA3SrrKtu1ff3bs99i4E8DBdkd8f6o97F66uoOr6MLCqoKkFORI3UahLRqVrdZOPXUKTiYO0idSoeIdVdsPICrACIB7ASwC0A/AMfvvL8XgPb2qglIqVJK1q40yDEI+57Yp9a2kC9Pf4k3D7/ZqbplCcXezB4bHtmAmd1majWuj60PzI3NtdZNKTY3Fr1cezU7I8/f3h83S6iQI0QojVsqNe2A2BIbUxtYmVhBxVWyHTuTWJAIQwPDpu6RUjibdRZB/xeEs7fOtnoc5xyRCZHo6tT1gd0KHVGvqhdsLbnaeHUj+q7sS9vyiaw5WzrD185X5wfWi1XIOQEIBzALwFIAGwAY8P9VE+UAbO8/iTG2hDF2gTF2IT8/X6TUNJdTkYOeP/TEluutD+OWkwifCNwqu0Vt5DVgbGiMUX6j4GXjpdW4hgaGCHEK0codOYVSgbi8OPRxa757nr+dP92RI0RA8QUNowfEuCtVU1+Dh9Y/hG/OfiP42kJILEyEn53fA42VtKnxWbe2RhBczL6IrLKsDnWrvN8r+17B7D9nC7aeXEVnRiPEKQT25vZSp0JIq3Yn7cZ3576TOo0OEauQKwSwn3NexzlPBFCDews3awAl95/EOV/FOQ/nnIc7OzuLlJrmXC1dYWpkiuPpx9s+WASTNk7CxyfU23M+wncEgM7VLUsI1Ypq/Cf6P0gvSZck/pO9nsSU4CmixymqLsJgr8EY6Dmw2ff97f2RW5GLyrpK0XMhpDOIz4+Hl40XrE1bHyGjCTMjM/jZ+eGX2F9QpagSfP2OKqwulHxbpauVK8yNzdu8uBkZHwlTI1NMCJwgWGwXSxecv30e5bXlgq0pNwqlAudvnaexA0QnRGVE4dtz32ptVrAYxCrkTgKYwBp4ALAEcPjOs3MAMBFAlEixRcMYw3Dv4TiZcVLr/9OrFFWIzYlVe4uHj60Puth2oUJOTVEZUfj6zNfILMuUJP7cHnOxoPcC0eO4Wrni90d/x9iAsc2+PzZgLL6Z8I3Obz0gRC4+HfspfnvkN9HWf77/8yipKZFlk6Ltc7fj+0nSdtY0YAbwtfNtdaeBQqnAjqQdGB8wHlYmVoLFjvCJgFKlxOms04KtKTcxOTGoqa+hQeBEJ/Rx64Py2nLcKLohdSoaE6WQ45zvAhAD4BwanpFbBuA1AO8zxk4DMAGgO/sT7xLhE4Gi6iKtNaJoFJ8fD855uztWNmosPi/cvqDTVxy0bf+N/bAxtWnxTpXYOOfIqcgRvZtSW89rhDiFYFb3WbAwthA1D0I6CxtTGwQ7Bou2frhHOMI9wrHy4kpZPo9lbGgsdQoIsA9ASnHLWysNmAG+f/h7PN//eUHj9vfsD3NjcxxPk2ZXjzZEZ0SDMabWs/yESKWfRz8Auj0YXLQRAJzzv3HO+3PO+3HO93POkzjnIzjngznniznnSrFii2m493AA2t+qGJcXBwBqF3IA8Pehf8fZp8/CgCY+tIuKq3Dw5kGM8h0l2YeOiroK9F3ZFxuubhA1zoTfJuDNQ2+2eszlnMuCzrwipLPKKM3AZ9Gf4VbZLVHjLA1fiszSTBxJPSJqHHV8e/ZbLN+zHEqV9N/6Z3efjaX9lrb4vqGBIYb7DEcv116CxjUxNMEgr0F6PU/u8Z6P4+epPwsy7J4Qsfnb+8PG1AYXb1+UOhWN0Sd7NblaueKt4W9hsJd2rzZdy78GWzNbeFp7qn2us6UzzI3NRchKP8Vkx6CgqkDSGXzWptboYttF1Du/lXWVSChIgJOFU6vHLd6xWPaDhgnRBRduX8BXZ75CeZ24z0iNCxiHn6b+hFG+o0SN014KpQJrY9eitLa02e642jbGfwyeDHuy2feqFdX4+MTHoj0fvSBsARb3Xqy3O2RcrVxpfi3RGQbMAP08+qGwWndnyXWe6ZQCWjZgmdZj9nbrDUdzR42fVdpwZQOu5V/Dvx76l8CZ6Z/UklTYmNpI/iGom3M3UUcQXM27ChVXobdb71aPC7APoM6VhAggPj8exobGD8xsFJqRgREeDnpY1Bjq2HdjH3IrcvH52M+lTgVAwxih1JJU2Jrawtny3sZqB28exHfnv8NI35HwsfMRPPa4AO3OJdWmhIIEnMk6g5mhM0Vp5kOIGNZNXwcjA90th+iOnAbqVfU4m3UWqcXaa+n/eM/H8fdhf9f4/LSSNPx25TdU1FUImJV+erTbo7j63FXYmj0wIUOrujt3R2pxKqoV1aKsH5sTCwBtFnL+9jSCgBAhJBQmINAhUGtbtr8//z3+7+z/aSVWa9ZdXgdvW2+M9B0pdSoAgNLaUkSsjUBkQuQD70UmRMLVyhWDvAaJFj+3Ihdns1qfY6eLdiXtwttH3gYHza0lukOXiziACjmN1CnrMHvLbNGfX2pUpajqcLviEb4jUK+qx+lM/e2WJYTG7S5yeCC/m3M3qLgKiYWJoqwfmxMLTxvPNrdW+tn5oaSmhIa7EtJB8fnxCHEM0Vq8K7lX8N357yQdRZBYkIhTmacwP2y+LLZVAoC9mT1szWwfuEBVWlOKI6lHML3rdFFz/fDEh3hm5zN6t70yOjMaPV17wsbURupUCGk3hVKBJyOfxNqYtVKnohEq5DRgYWyBcI9wrTU82Zu8F13/27XNAaat6e/RH6ZGpjSGoA1rLq3BmPVjZHHncoDnAPz34f/Cx1b47T1Aw3MirT3w38jf3h8A6K4cIR1QpahCaW0pQp1DtRZzUe9FKKstw18Jf2kt5v3szOywrP8yzO0xV7Ic7scYa3bL+O7k3VAoFZgRKtwQ8OZE+ESgoKpAr5pIVSuqcSn7Eo0dIDrH2NAYqcWpOtuEiAo5DUV4RyAuL0709vBAQ8dKUyPTDu3XNzUyxSCvQYjK0LnxfVp14OYBqLhK0NlBmnKycMIjoY/A3txelPUf7fYonur7VJvH9ffsjz9n/YmuTtIO8iVEl1kYWyBxeSKW9FuitZgDPAcgxCkEa2PXgnNptru5WrnirYi34GDuIEn8lvjZ+T1QyBVVF6Gna0/0dOkpauwInwgA0KsxBBduX4BCqaBB4EQn9XXvi5jsGMm+TnYEFXIaGu7TMIbgZMZJ0WPF5cch1Cm0w/t4xweMh4+dD+qUdQJlpl9Ka0pxJuuMrB5GTypMwsGUg4Kvm1+Zj1tlt9r1RcvOzA5DvYfKorglRJcZMAOYGJpoLR5jDAvCFuBa3jVJ5iQdST2CI6lHZPnhyN/eH7fLb9/zDPLyAcuxb94+jZuKtZeblRuCHIN09g5Ac5IKk2BsaIwBngOkToUQtfV174u8yjzcKhd3NIwYqJDTUJhrGGxMbRCdGS1qHM45ruZe1Wh+3P0W9l6IddPXafWDhC45knoESpVSVoXczzE/44W9Lwj+Qei3K79hwE8D2r2FNCo9Cvtu7BM0B0I6kx/O/4D3jr2n9bgzu83E5ODJMDUy1Wpczjk+PPEhPo3+VKtx22tK1ylYO21t07NwZbVlACB6EdcowjsCZ7LO6M2F1af6PoW45+Logh/RSf3cdXcwuG63apGQoYEhdjy2A352fqLGySrLQlltmSCFXKMqRRUsjC0EW09f7E/ZD2dL5za7OGpTN+duWH95PW6V34KXjZdg68bmxiLAPqDdLaJXXVqF7PJsTAicIFgOhHQm+1P2S9LNz8rECqumrNJ63LO3ziKxIBFfjPtCa8WROgIdAhHoENj069l/zkaAfQC+m/SdVuIvDV+KpeFL9erCKo0cILoqxCkEw7yHwdxI92Yu0x25Dgh2DBa9u6GViRU+eeiTpj31HfXxiY8x9OehstzqIrWJgRPxyqBXYMDk88+iu3N3ABB0MDjnHJdzLqtVsPrb+SO1JJX+3hCiAc45EgoSEOqkvUYn98sozcCpzFNai/dL7C+wMbXB9JDpWouprqj0KFzNvYqUohRcyb2CXq69tBbb08YTnjaeWosnppMZJ/H41sdxq0z3tqURAjQ0PPlj1h8YGzBW6lTUJp9PrDpIoVTgg+MfYGfiTtFi2JvbY0HvBfC18xVkvUCHQORW5IreLevQzUNaaQQjpGkh07Cw90Kp07hHY4MRIQu5nIoc5FXmqVfI2fujWlGN3MpcwfIgpLPIrshGWW0ZQpy0N3rgfq8feB2v7H8FSpVS9Fi5FbnYk7wHc3vMhbmxfK9wv7jvRfwc8zP+SvgLjDGtF50HUw7ioxMfaTWmGI6lHUN0ZrTsGtoQoq6a+hqtfI0UEhVyHWBsaIw9yXuwLWGbaDHOZp1Fekm6YOs13tkTcwzBtvhtmB85H1+e/lK0GEI7m3VWllcTrUys4GvnK2gh1zgIPMw1rN3nBDgEAECHRmAQoqna+lqcu3VO6jQ0Fp8fDwCS3pGbHzYfmaWZOJp2VPRY6aXpcLVyxfyw+aLH6gh/e3+kFKdgW8I2DO0yFK5WrlqNH5cXhx8u/KDzMzpPZZ5CH7c+si7aCWlLdnk2zmad1bn5jlTIddBw7+E4lXkK9ap6UdZ/fs/z+E/0fwRbz93aHYEOgaJ1y0opSsEbB98AAOy5sUcn/kFwzvHC3hfw1pG3pE6lWT9P+xn/GSvc34H+nv3xw6Qf1HrusvFZUJolR7Tt4u2LGPvrWMzdMhcrL6zEmPVjRPt6K5Y6ZR387P0kvSM3PmA8XK1cse7yOtFjDfAcgLNPn22aQSlX/nb+uHD7AlKLUzEjRNzZcc2J8IkA51wr3a/FUlZbhiu5V2h+HNF57tbuGOE7QvRHpoRGhVwHRfhEoLy2vOkuh5CKqouQXZ4taKMToKH4PJ15WpRuWZ42nniy15P4Z8Q/kVuRi5jsGMFjCC2hIAFZZVkYHzBe6lSaFeIUAjszO8HWc7JwwrSQaWp1sXO3dsepp07Jaqgv0W/Vimq8d+w9TP19Kqrrq7F22lpYmljiev515Fbo1hbfiUETEb04GrZmtpLlYGxojCd6PoEjqUcE3eVxv5yKHCiUClk9a9ySxkLzw1Ef4uGgh7UeP8ytofu1mDtkxNZ4B4PmxxEiDfl/pZW5Yd7DwBgTZbDntbxrACB4ITer+yx8MOoDQfcBc85RU18DMyMzvDfyPTwZ9iT2ztuLvu59BYshlv0p+8EYwxj/MVKn0qy8yjx8dforQbY1cs6x/vJ6tT/IGTAD+Nr56tyVKqKbqhXVGPPrGKy6uAoLwhbg6IKjGOE7Ah7WHgCA2+W3Jc5QNz3R6wmYGZmJ2mL7xb0vYsZm7d/d0kRjIdfXva8kRbaRgRGGdBmCExkndLaRlLGhMYZ6D0W4R7jUqRDSKVEh10H25vYY4TNClLbSV/OuAhC+kOvt1htP9HpC0P3sG65uwJj1Y5qulFuZWCHMLUyWbafvdyDlAPq694WzpbPUqTSrtr4Wn536DKezTnd4rbSSNLx56E2N5h8evnkYX5z6osM5ENIShVIBADA3Nsfc7nOxZfYW/OuhfzXNptLFQk6hVGDwmsHYdHWT1KnA1coVl5dexoxQcQqtG0U3cDLjpKxmcbZmcJfB2P/EfnRz7iZZDhE+EbA2sUZ5XblkOXTESN+R+HPWn1qfU0gIaUCFnAA2ztyI14e8Lvi6cXlx8LD2gL25veBrZ5dnY0/yHkHWupp7FW8feRvett73FEM5FTl448AbiMuLEySOGIqqi3Al9wrG+cv3g4eXjResTa0FaXjSuAVYk1l5526dwzdnv9G555OIbjiedhzD1w7HhdsXAAAvDHzhge1antYN7dpvlcuvMVFLbhbfRHpJumzmhTUWxZV1lYKvvS52HYwNjfFYj8cEX1sMNqY26OnaU9IiZEHYAhyafwg2pjaS5aCpOmUdqhRVUqdBSKfW7kKOMdaDMRbFGLvKGHuTMTZZzMR0UePVZKH8M+KfWDl5paBrNtp4dSOe2fkMSmpKOrROWW0ZluxaAgdzB/z34f/e81yEuZE5Nl/bjL8S/upYsiJyMHfApWcvYV6veVKn0iLGGEKdQnEt/1qH14rJiYGZkRmCHYPVPtff3h/1qnpklWV1OA9CGpXVluHV/a/isa2PwcTQBEYGRi0ea21qjeE+w+Fo7qjFDDumcdRLqLN0HSvv9+r+VzHrz1mCrlmlqMIf1//A5KDJst3dIEeNu1Z0oTHY/Y6kHkHIf0OaHgMhhGifOnfkvgGwCEABgDUA3hMjIV3EOcfYX8fi/ePvC7quu7U7+nn0E3TNRiN8R3S4WxbnHC/vexm3ym5h1ZRVD8yQsTWzxTDvYdidvFvW+/9dLF1kP/+mu3N3xOfHd/ibfWxOLHq69mz1w3JLGp8noc6VRCgHUw5ixC8j8Of1P/HCgBdw8MmDbd4t3vzoZszpMUc7CQogviAehgaGCHQIlDqVJj1ceiA2J1bQJl37buxDeW257GZx6oI1l9ag/+r+OrfbITojGkYGRghyDJI6FUI6LbW2VnLObzT8h+cD0M0N3SJgjMHZwhlRGVGCrZlanIrVF1ejqLpIsDXv1tutN6xMrDrULau8rhz5Vfl4a/hbLT7oPDl4MtJL0gWdgyaUKkUVFvy1AOdvnZc6lTaFOoeiXlWPvMo8jddQqpS4nn8dvV17a3Q+FXJEaMlFyXAwd8Dux3fjH8P/oZfP2cQXxCPAPkA2WysB4NFuj8LC2ALrYoUbRTAjZAa2z91OTS804GzpjOzybFzJvSJ1Kmo5lXUK/T37y+rvNiGdjTqFXBFj7FkAloyxuQBKxElJN0X4RCC5MBnZ5dmCrHci/QTePfauaPvPG7tldaT4tDG1wbbZ27Ck35IWj5kQOAGGBobYlbRL4zhiOZF+AgdTDooyhkFos7vPRvILyXCzctN4DUMDQ8Q8G4MXBr6g0fkO5g6wNbPtUDFJOjfOOXYm7sSBlAMAgCX9lmDfvH3o5dqr3Wt8efpLDPt5mFgpCq6PWx9MD5kudRr3sDG1wczQmfgr8S/BhlEzxtDfs79ONLiSm8bu17o0hqCwqhDx+fE0P44QialTyD0FwA8NWyvDASwWJSMdFeETAQCCfSG+ln8Ntma2TQ/3i2GEzwikl6Sr3QGusKoQr+x7BcXVxTA2NG71G7eDuQOmBE8RtEOmUPbf2A8bUxsM8BwgdSptMjE0gaGBYYfXsTa1hpOFk0bnMsZweellrBi+osN5kM4nrzIPz+x8Bs/uehbrL68H0HBBSd2RFgbMADeLb6KmvkaMNAX38qCX8fKgl6VO4wELei9AbX0tNl/b3OG13jr8Fj4/9bkAWXVODuYO6OHSQ6cKucYuylTIESItdQq5Fznnb3LOJ3HOXwfwN7GS0kUhTiFwsnAS7AtxXF4cerj0EPXq5iOhjyDm2Zimlt7toVQpsXzvckQmRLa7c9z3k77HiwNf1DRNUShVShxKPYSH/B7SmdloX53+Cv8++W+Nz18bsxY/nP+hQznQFhqiia3Xt2LELyNw6OYhvB3xNn6Z/ovGazV+vRJq94OYautrBW+CJZRuzt3w4+QfMa9nxxo9FVQV4Lerv3W4cVZnF+EdgYvZF0XpJiqGXq698M6Id9S6m04IEV6bhRxj7CnG2GkArzPGTt35cQbAePHT0x0GzACvD3kdk4M73syzXlWP+IJ49HAWdn7c/WzNbOFq5arWOd+c/QbH047jo9EfqTXfjnMuqy15MTkxKKwqxPhA3flrnFCQgO2J2zU+f2PcRhxP79jg+hPpJ7Dwr4Wora/t0Dqk87iccxkv7H0Bvna+ODz/MJ7v/7xGzXYaNRZyujCCYMv1LQj8v0DZFp1Tu06Ftal1h9bYdHUTFEoFNTnpoMnBk/HCgBegUMmz8L+ft603loYv1ZkLoYToq/bckfsNwGMA/rjz38cAzAIwWMS8dNL8sPmYGDSxw+tklmZCoVQIPgi8OSczTmLprqVQqpRtHhuVHoUvTn+BmaEz1b6K+8zOZ/DYVvnMFqqtr0W4RzhG+o6UOpV26+bcDekl6SivVb/PUE19DRIKEjSaH3e34upiHEg5gLSStA6tQzqPEKcQ/DHrD/w+83cEOAR0eD0vGy8AujEUPL4gHiaGJmpfMNOm7Qnb8cHxDzQ6V6lSYv2V9RjmPUxWXTl1UZhbGF4f8jrszOykTqVNxdXF2JW0S6PvRYQQYbVZyHHOaznnaQCWAfAA4APAH8Aj4qamm24U3ejwAGw/ez8kv5CMh4MeFiirlhVUFWBH4o42u2VxzvHhiQ8R5BCET8d+qvaWz0FegxCfHy+bjodDvYdix2M7dGoIazfnbgCAxMJEtc+9lncNSpWyw4Wcn70fAOpcSdrP1MgUw7yHwdbMVpD13K3cMbXrVLhbuQuynpgSChIQ4hRyz3xNuUkoSMDKiyuRWZqp9rlHUo/gVtktLAhbIEJmnU+1ohqnM09LnUabTqSfwJKdS3Cj6IbUqRDS6anz3WUrgHcBfAfgBzQ0PyH3Wbx9Mf4V9a8Or2NubK6VBiHDvBu6v7X1bB9jDBtnbsQv03+BhbGF2nEai9LdSbvVT1Jg5bXlOvMcwt0aCzlNhq82zovqcCFnR4UcaT+FUoFPT36K5MJkwdY0NTLFj5N/xHCf4YKtKQbOOeIL4hHiGCJ1Kq16otcTYGD49cqvap/rY+eDxX0W69QWdTlbG7sWM/+YidyKXKlTaVV0ZjSsTa3R07Wn1KkQ0umpU8jZcs4nADgLoB8AM3FS0m0RPhE4k3WmQ88QfXTiI/wS+4twSbXCycIJ3V26tzqG4EjqEdSr6uFk4QRfO1+N4nhYe6Cve1/sSpZ+DMGmuE3o/n13FFQVSJ2KWjysPdDdpbtG55bXlcPf3r9D4wuAhq6XLpYuSClO6dA6pHO4lH0J35z9RpS/L3JtItIorzIPxdXFCHUOlTqVVnnaeGJcwDhsvLpR7VEswY7B+Gj0Rx165pH8j9Ddr8USnRmNQV6D6P87ITKgTiHX+F3TknNeDYDa1zVjhM8I1NTX4PxtzYZMc86x4eoGrQ7QjvCOwPnb55udWXcg5QCe2PYE1lxa0+E4Dwc9jKu5V5FRmtHhtTriQMoBBDgEaNyGXyqMMRx88iAW9FZ/G9PLg15G1CJhBtb3ce9D3StJu0RnRoMxhsFewj5SvXzPcoz9daygawrN2NAYbw1/Syfasy/svRBF1UVqzfvcmbgTV3OviphV59PNuRscLRxlXcjlVOQgtTgVQ7yGSJ0KIQSAOpdTIhlj/wRw+U7XSnrKtRmDuwyGkYERotKjmrYtquNW+S2U1pRqpdFJo5G+I3E66zRyK3KbnoECgIzSDLy490X0dO0pSEeyR0IfQZBDUIfvCnVESU0Jzt46i+X9l0uWg1SEGmWxdtpaQdYh+u9U5il0d+4u2PNxjezM7GTf7MTB3AHLBiyTOo12GeY9DFO7ToW9mX27jq9WVONvh/6GCO8IrJyyUuTsOg8DZoBhXYYhKiMKnHNZDlc/d+scgIbnzAkh0mv3HTnO+XcAPuKc/xvAMwA63mdfD1mZWKGve99Wtyq2prFRSndnzbbQaWK4z3DsmbfnniKuTlmHJTuXAABWTV4FUyPTDsdxs3LD2ICxkt7NOZJ6BEqVEuMCxkmWQ0ecSD+BAasHqNU18nTmaUz4bYKgzykR0pba+lpcuH1BlDtSHtYeqKirQFltmeBrCyWhIEFWI1daY8AM8OPkHzHKb1S7jt+RuAOlNaU0ckAEI3xHIK8yDwkFCVKn0qwpwVNwcvFJhDrJe8swIZ1Fe+bI+TDGvmWMvQ+gsftGFwC0p6IFn439DBtnbtTo3Li8OBgwg6bGFtp09/MRHx7/EFdyr+CbCd/Ax85HsBi5Fbn4/NTnks1VOpByAC6WLghzC5MkfkfZmNogqyxLrYYnF7Mv4kruFThbOguSQ2xOLMb/Nl6jpiuk87hZfBOmRqYY0kX4LVie1p4A5D2C4MW9L+LFvS9KnYZaSmpKcDyt7VmTv1z+BcGOwRjkNUgLWXUu4wPGY98T+9DVqavUqTSLMQZ/e38YGhhKnQohBO27I7cJQBwatmF+wBj7F4AvASwUMS+dFuQYpPEsGBVXoZ9HP610rLzbXwl/oet/uzZdQZ7dfTb+GfFPwbuRVSoq8eXpL7EneY+g67bXy4NexmdjP5N1O/DWNLYyV+cZyticWPja+Qo2n8jcyBxXc68iuYju8JGWhTqH4vrz19t9l0cdnjbyLuTqVfVIKkzSubsW/4r6FxbvWNzqnc6Y7BhczrmMBWELZLn1T9fZm9ujl2svWX6Pul1+Gy/ufRFJhUlSp0IIuaM9XylUnPNVnPO3ADwKwBNAb875ydZOYozFMMaO3fmxljEWyBg7yRiLYoz9wJgMv0oJ6JfYXzRqEPK3oX/D9rnbRciodf72/qitr8W+G/sAAD1de+K5/s+JEifUOVSy7pUhTiEYGyDvJgmtMTMyg7+9P67lt/9uWExOTIfHDtzN184XjDGkFFHnStI6QwNDUTrb+dn5YWn4UtnOkksrSUOdsg4hTvIePXC/J3s9iWpFNf689meLx6SVpMHNyg2PdntUi5l1Lldyr+Cdo+9AqVJKnco9otKjsOX6FtnlRUhn1p5i6u4ez4UAFnLOa1o7gTFmBgCc85F3fixCw128tznnwwEwANM0zFknHE8/jlWXVoFzLnUq7dLDpQfsze3x5qE38enJT0WN9XDgwzh365zWnx+JjI/E4ZuHtRpTDN2cu7X7jlxeZR6yy7MFLeRMjUzhZeNFs+RIi6oV1Rizfgz239gvyvqOFo54Z8Q7sm3tH58fDwCyza8lPV17op9HP/xy+ZcWv3fNCJ2B88+ch7WptZaz6zxuFt/ET5d+anpmXi5OZZ6Cg7mDbLd9EtIZtaeQu/ureSlvX2USBsCCMXaAMXaEMTYIDbPnGjff7wUwRr1UdUuEdwQySzORXpre7nOiM6Ixet1oSbYtGDADRHhHNLQK7yJsq/D7TQ6eDM459ibvFTXO3Wrqa/DBiQ80GnorN2P9x+Ihv4fadVW0WlGNKcFTMNBzoKA5+Nv7I7UkVdA1if44f/s8rudfF7WxUZWiSrbNRBIKEmDADBDsGCx1KmpbELYAKUUpiM6MfuC93IpccM7p+SiRNY7raO7/gVQ454jOjMaQLkNkue2TkM6qPf8ahzHGbjPGsgEMbfw5Y6y1hxOqAHwOYDyApQA2AGB3FYHlAB7oR80YW8IYu8AYu5Cfn6/e70RmRviOAKDeYM8ruVeQUJAAZwthmlKo662It7D50c1NQ0nFEuwYjB4uPbQ6kHvlhZXIrcjFkn5LtBZTLDO7zcQnYz5p14cpHzsfrJyyUvDmLsO9h+vctjGiPdEZ0TAyMMIAzwGixZi7ZS6e3/28aOt3xKzus7B6ymqYGZlJnYrapgRPgaOFI85mnb3ndaVKiWm/T8Mr+1+RKLPOw9XKFYEOgTiVeUrqVJqkl6bjdvltUZoXEUI01+bDC5zzVi+pMsYGcs7P3vdyEoAbdwq3JMZYIRruyDWyBlDSTKxVAFYBQHh4uG7sSWyBn50fPKw9cCL9BOaHzW/XOXF5cfCw9oC9eftm+QjNy8YLXjZeosdhjGHfE/u0dlUvtyIX/3fu//Bw0MN6801IqVKiUlEJG1ObVo8rqy1r8xhNPN9fnh+giTycyjqFMLcwWJpYihbDw9oDV3KviLZ+R/ja+cLXzlfqNDRiamSKk4tOPjD771jaMWSUZmDF8BUSZda5DOkyBFvjt0KhVMDY0FjqdJBfmY9Ah0CdGHBPSGcixCfpT5p5bTGALwCAMeYBwAbAAcbYyDvvTwSg2aA1HcEYwxj/MVDy9j8UfC3/Grq7aG9+nJQai7i7Rx6I5ZOTn0ChUuDtiLdFj6UtA34agA+Of9DqMZxzDPppEN479p5oeejKM6BEeyrqKhCbEyv6Bz5Pa0/cLr8tu7+D1YpqbI7bLNmIFSE0FnG19bVNr627vA7Ols6YGDhRqrQ6lSFdhsDKxAq3ym9JnQoAoL9nf5xYdAJBjkFSp0IIuYsQhVxz/YfXALBjjJ0EsBkNhd1LAN5njJ0GYAJgiwCxZe2Thz7B2mlr23VstaIaN4puoKdLT5Gzko9ndjyDRdsXiR6nt1tvvDb4NZ29Qt4cf3t/xBfEt3pMRmkGSmpKEGAfIHj83Ipc9PyhJzZf2yz42rqGOrjdq6KuAlODp2K032hR43hYe6BOWYfC6kJR46groSABr+x/BbE5sVKn0iHfn/8eQ34eAoVSgYzSDBxOPYwnej4hi7tDncGkoEm4tOSSLL5vcc5Rr6qXOg1CSDOE6Av9wOVQznkdgMebOXaEAPF0RuOMHRVXtbmNsKKuAtNDpneqAas+dj5YdXEVSmtKH9jGI6SFvReKtrZUujl1w69XfoVSpWzxWbnLuZcBQNCOlY0cLRxRVlvWqTtXcs7x4t4XYWpkis/HfS51OrLhZuWG7yZ9J3qcu2fJOVk4iR6vvRIKEgDoXsfK+4U6hSK7PBt7b+xFYkEiDJgBnuj1hNRpdRpyaiiTUJCAGZtn4KepP2GY9zCp0yGE3IVaD4ns9QOvY+6WuW0e52zpjP8+/N9O9UVyUtAk1KvqcSDlgCjrH0w5iI1XN+rlHZNuzt1QU1+DtJK0Fo+JzYmFiaGJKE1JjAyM4GPr02kLuWpFNV7d/ypyK3OxKW6T7NqESym7PFsr2x17ufbCB6M+gKulq+ix1BFfEA9zY3N423pLnUqHjPAdAR87H/wS+wteHvQy/pz1J9yt5Tm3T19tvb4Vw9cOh0KpaPtgER1JPYKy2jIEOdC2SkLkRqytleQOOzM7nL11FpV1la0eV15bLrtnPcTW2603PKw9RBkOXlNfgxVHVuDnmJ8FX1sOGp+lbG0weGxOLHq49BBtK5SfvV+nLeSiMqKw+dpmLAhbAHsze7x77N1O9++3OWW1Zei/uj9+uPCD6LE8rD3wdN+n4Wolr0IuoSABXR276nyLdgNmgPm95uNM1hncKLrRqXaLyIWFsQVSilIQkxMjaR5H0o6gm3M32f1bI4QIU8htFGANvRXhEwGFUoEzWWdaPW7u1rlaeV5MThhjmBQ0CcfTjqO8tlzQtVdeWIlbZbfwwagPZLVFRSjBjsF4Y8gbrd5tW9h7IZ7t96xoOQTYByC1JBUqrhIthlztv7EfNqY2GBcwDn8b+jeczjyNvTe0NxdRrs5mnYWKq0TZztuc1OJUpBbLa55hfEG83ozmmNujYTfJ9+e/lziTzmlwl8FgjEk6hqC8thznb50X/ZlXQohm2v2MHGPsXQDLASjQcBeOc849OOerxUpOHwzwHAATQxOcSD+Bh/wfavaYelU9rudfx4KwBVrOTnpze8xFV6eughZb+jhu4H4mhiZ4ZXDr85ymdp0qag4RPhHgnKO2vhbmxuaixpITFVfh4M2DGOU7CsaGxni85+P4JfYXfHXmK0wMnNj0bGxnFJ0ZDRNDE/Rz79f2wQKYt20eern2wo+Tf9RKvPY4uuCo5FvhhGJvbo+fpv4ku+2rnYWdmR26OXfDqcxTeHnQy5LkEJURhXpVPRVyhMiUOs1OJgPw5pxXi5WMPjIzMsNAr4E4kdHyYPCUohTU1teih0sPLWYmD6HOoYI3Bfj3yX/r3biB5pTWlCKhIAEDvQY+8N7N4puoqa9BiFOIaFu8RvqOxEjfkaKsLWcx2TEoqCrA+MDxABqeF/zu4e/gbOncqYs4oKGQ6+/ZH6ZGplqJ52njKZv27I3k1HhFCA8HPSx1Cp3aEK8hWH9lPeqUdTAxbHWsrygCHQKxfMByrV2cIYSoR51PeHlouBtH1DS/13w81uOxFp+haXzOqTMWcgBQVF2EX2J/QZWiSpD1JgdPxj8j/imLts1i+u3Kb5ixeQZKakoeeG/1xdWYsXmG6DnU1NegtKZU9DhyUlRdBD97P4zyHdX0WqhzKJwsnKDiKlQrOue1rpKaElzPv47BXoO1FtPDygO3y29rLV5bjqQewddnvqZW7UQw4wPHY073Oaioq5AkfrBjMFYMX0FjJwiRqTbvyDHGNqFhxIArgBjGWNydX4Nz3tyIAXKfScGTWn0/Li8OpkamCHQI1FJG8pJQkIAVh1fAycIJk4Mnd3i9lraw6ptuzt0AAPH58Rjc5d4Pz7G5sejl2kvUhgucc/T6oRfm9piLD0a1Ppxcn4wNGIuxAWMfeF2pUuLRPx+Fv50/vhj/hQSZScvU0BQ/TPoB3Z27ay2mh7UHcityUa+qh5GBENN0OmZX0i4cunlIsm1wRP8M6TJEskcEssuzkVqSiv4e/amQI0Sm2vMp70cAKwG8hoZn5Bp/vVLEvPROUXURLmVfava90X6jsWLYCll8EJHCQM+BcLRwxO6k3R1aZ0/yHvz75L9RW18rUGby1ljIXc+/fs/rdco6XM+/jjDXMFHjM8bgY+eD1BLxm00oVUrcKLqBzNJM0WO1pra+tsVxFoYGhujt2hu/X/u9U44jMDc2x9SuUxHgIPwA+pZ42nhCxVXIq8zTWszWJBQk6E2jEyIfKq6SpKnPtvhtePSPR1FUXaT12ISQ9mlPIXcSwGkALwE4defn5wC8K2JeemfF4RV4asdTzW6vHOY9DM/0e0aCrOTB0MAQEwMn4lDqIdTU12i0Rk19Dd479h4O3TzUaQpiF0sXOFo4PjCC4FreNSiUCvRx6yN6DgH2AUgpShE1RkJBAkK/C0XE2gisurhK1FhtWX95PXqv7N3sdlYAeGXwK7Azs+uU4wg2x23W+ofNET4j8NPUn2BraqvVuM1RcRUSCxMR6qTbg8CJ/Pwn+j8YuW6k1rdt09gBQuSvPYXcYgCJACbe+W8CgKsAMkTMS++M8BmB3IpcJBUm3fN6WW0ZYnNiUaeskygzeZgUNAmVdZU4nnZco/NXXVyFrLIsvD/yfb0cN9Acxhi6OXdDfEH8Pa/H5sQCgFZawPvZ+SGzLFPULn1/JfyF6vpqDPAcgB1JOyR9/ujAzQNwtnCGnZlds+/bmNrgb0M63ziCwqpCvLL/FexKEn4mZGu62HbBw0EPw9LEUqtxm5NRmoFqRbXgzZsI6e/RHwqlAhduX9BaTBo7QIhuaLOQ45yv5pz7AXiNc+5/50cg53yh+OnpjwifCADAifR7u1eezjyNhzc8jKu5V6VISzaGdBkCe3N7jbak5Vbk4tuz32Ji4EQM9R4qQnby9ebQN/HZ2M/uee2R0EewaeYmeFh7iB7f394fSpUSGaXiXNfhnCMyIRLDvYdjSb8lyK/Ml2ymUmlNKc5kncG4gHGtHjev1zyEOIXgl9hftJOYDDT+P9H2szycc0SlRyE+P77tg0WWVZYFE0MT2lpJBDfQayAMDQwRnRmttZg0doAQ3aBOJwRqbNIBnjae8Lf3f2AMQVxeHAyYQdPzTp2VsaExzjx1Bq8NeU3tcxvHDfxzxD9FyEze+rj3eaDbqa2ZLUb4jtBKK/z+nv3x/sj3YWsmzta2S9mXkFmaiRkhM/CQ30OwNrVGZHykKLHaciT1CJQqZZuFnJGBEdZOW4tfZ/yqpcykdyrzFCxNLNHLtZdW4zLG8PTOp7Hh6gatxm3OMO9huPHiDfR06Sl1KkTPWJlYIcw1TKuF3MmMk7A2taaxA4TInDqFXCVj7CvG2FLG2BLG2BLRstJTET4ROJ15+p5taFfzrsLf3r9TDVRuibWpNQCo/WzRkn5L8OmYT/V+3EBzautrsfX61qY7mZV1lfj27LdIK0nTSnxfO1880+8Z0WZnRSZEwtTIFBMCJ8DUyBQPBz6Mw6mHJdleuT9lP5wtndu1ZdXHzgemRqaoqa9BWW2Z+MlJ7FTWKQz0HChJZzsPaw/ZzJIzMjDqNFu7iXYN6TIEl3Muo7KuUivx3h/5PnY9tou6VRIic+oUcqcAlKBhDIE7ADcxEtJnS8OX4tD8e5txxOXFddr5cc1ZtnsZ3jryllrnhDqHYm6PuSJlJG8GzACvHngVOxJ3AACu5F7Bv0/+W/QGJHfLKM1AYkGiKGtPCpqEdyLeaSry/z7s7zi5+KQkDW0WhC3A+yPfb/dIhzplHUavG40Pjuv3aIaSmhKkFqdK1iLdw1oes+SW71mO3678JnUaRE/N6T4H66av09pQcGNDYwQ5BmklFiFEc+2ZI+fFOc8CsEkL+eg1b1vve35dXF2M2+W3qZC7z/bE7fhg1AdtfljflbSrYeTAmH/DxtRGS9nJi7GhMQIdAptGEMTkxADQTqOTRsv2LIOZkRn+nPWn4GsP7jL4nhl5blbSXT+6f1ZfW0wMTTA+YDxWXVqFRb0XobuL9uaraZOdmR2uPX8NHNJ06fSw8sCV3CuSxG5UU1+DvxL+go+tj6R5EP0V4BCgtdEem+M2I6EgAW9HvE13mAmRufZcWn71zn9XomGG3Lo7P34UKyl9diT1CD6LbmhOYWliiT9n/YkpwVMkzko+JgdPRnF1Mc5knWn1uNr6Wnxw/AMkFibC0lj6jnVS6u7cvamQu5xzGV1su8DRwlFr8f3t/EW5A7gjcUezTSxOZ57G9N+na3XL4sGUg4jJjlH7vMZxBO8ce0evxxFYm1pLdjHFw9oDhVWFks6PTC5MhoqrqNEJEVVcXhx+vSz+s7d/XP8DURlRVMQRogPaU8itZIztRMPIgfcBdAUQDOAXEfPSWxdvX8Q3Z79BaU0pTAxNMNR7KLrYdpE6LdkY5TcKFsYWbbYxX3lxJbLKsvDByA86/TebUKdQ5FTkoLi6GLG5sejt2lur8f3t/ZFTkYMqRZVga9bU1+C1A6/hp0s/PfCeqZEpzt06h73J2mnvzznHW0fewjdnv1H73M4wjuCFPS80be2Vwqzus7Bn3h5Jvw40jgCh0QNETHuS92DFkRUory0XLQaNHSBEt7SnkFsD4Fs0DAbfBWAggAAAz4uYl96K8ImAiqsQnRmNPcl7EJUeJXVKsmJmZIaH/B7CnuQ9UKqUzR7TOG5gQuCETjduoDmNW/bO3TqHvMo8hLmFaTW+n70fAAjaYOVgykFU1lViRuiMB97r49YHPnY+2JawTbB4rUkoSEBWWRbGB4zX6Px5veahq1NX7EneI3Bm0supyMHW+K3ILs+WLAcvGy/0dustyXOTjRIKEmBiaNIpGy4R7RnSZQiUKiXO3jorWgwaO0CIbmnPd756zvlBAGCMvcw5T77z8wpRM9NTfd37wtLEElHpUTiddRo+dj4Y7jNc6rRkZV6veQh1DkWdsg7mBg928/zy9JdQqBR4Z8Q7EmQnPwM8ByDm2Ri4WLogaXkSFCrxhnM3J8C+4bmNlKIUwcZoRCZEwtXKFYO9HnwujTGGGSEz8O3Zb5FbkQtXK1dBYrZkf8p+MMYwxn+MRucbGRjhj0f/EK2zp5SiMxraoUt5QaWmvgbbE7ajp2tPyca4WBhbYITvCEmLSaL/wj3CYWxojFOZpzT+etSWI6lHaOwAITqkPXfkVHf9vEbNc8l9jA2NMaTLEOxP2Y8bRTfQw5kandwvwicCLw96ucWRDK8PeR3fPfwdXf2+w8zIDK5WrmCMwdjQGBbGFlqNH+AQgFVTVmGg10BB1iurLcPh1MOY1nVai9vlZoTMgIqrsDNppyAxW3Mg5QD6uveFs6Wzxms4WzqDMYbcilwUVRcJmJ20TmachK2ZreRzMF/Z/woOpByQLP7rQ17HuunrJItPOgczIzOEe4SLOk/O0tgSU4On0tgBQnREe4qx7oyxjYyxTff9vHNPsO6A4d7DkVORAxVXUcfKFlQrqnEg5QBU/H/XETjn4JzD2dIZk4MnS5id/OxK2gWPLzzw/fnvtR7bzMgMk4Mnw8XSRZD1ruZehZGBEWaEPLitslGQYxDm9ZyHLjbiPl9aXluOlOIUjPNvfQh4e1TUVWDUulH4JOoTATKTh1NZpzDYa3C7RzKIwczIDI4WjrhVJo9ZcoSIaWiXoUgtTkW1olqU9d8f9T4+G/eZKGsTQoTXnu++s/G/jpV3/3yOiHnptcV9FuPTMZ8CgN62JO+ovTf2YuFfC+/pFLgraRem/j4VeZV5EmYmT7E5sQDQ1L1S267lXcP+G/sFWWuo91Bcfe4qern2avW4z8Z9hvGBmj231l7Wpta4+txVLOqzqMNrWZlYYXb32dgYtxHX8q4JkJ20qhRV8LPzk8WzNB7WHrhdIc0sudOZpzHop0F68f+UyN+Sfktw7flrLe5Y6QhtDRsnhAinzUKOc368pR/aSFAfGTADxBfEw8bURvQ7CrpqjP8YGBsaN3WvrK2vxYcnPkSVogqO5tprra8r7M3sAQDWJtaSxF93eR1eO/Bah9dpbHBjYWwBxlibxxdVF4k+Q8zE0ARWJlaCrPXKoIZxBO8ee1fnxxFYGFvg90d/xxO9npA6FUmHgscXxCOjNEMvn4Ek8mNlYiXatsf5f83Hwr8WirI2IUQc9JybRD4c9SEOzz/crg+rnZGNqQ1G+IzA7uTd4Jxj1cVVNG6gFbO6z8JAr4FYNmCZJPH97PxQVF2E0prSDq2zJmYNxqwfg4q69vVSenbXs1i2Z5koRVGVogoTfpuAQzcPCbamrZkt/jbkbziVeQr7buwTbF0pKJTabarTGg8r6Qq5hIIE2JnZCba1mJC2bLiyAc/tek7QNRvHDgQ7Bgu6LiFEXFTIScTQwBCeNp5SpyFrk4ImIassC4duHsK352jcQGtcLF0QOScSXjZeksQPcGjoXHmz+GaH1olMiISRgVG774BNDZ6KlKIUXMsXflvbifQTuJJ7BWZGZoKuO6/XPIQ4hSAmR/0B43LBOcewtcPw0YmPpE4FAPDyoJcRtShKkruciYWJCHEKoYtyRGsKqgqwPXG7oI2TaOwAIbqJCjkiW+MCxsHQwBAL/lqAOmUdjRuQMX97fwAdK+RuFt/E5ZzLrTY5ud/k4MkwMjBCZHykxnFbsv/GftiY2mCgpzDdOBsZGRhh9+O7sWL4CkHX1ab00nRklmbKZmu4s6UzXCxdtF5Mcc6RWJCIro5dtRqXdG6NFzRPZ54WbE0aO0CIbqJCjsiWvbk9ohZF4eZLN7HhkQ00bkDGfGx9YMAMOlTIRcZHgjGGaSHT2n2Ovbk9RvmNQmRC5D0dTjtKqVLiUOohjPYbLcrzKI2NCq7lXUNBVYHg64tNDvPj7lZYVYgvT3+J+Px4rcatU9ZhatepiPCJ0Gpc0rmFuYbBwthCsDEEnHMcST2CCO8IGjtAiI6h6aVE1hqLt2Hew6RNhLTK2NAY+57YB29bb43O55zjr8S/MKTLELhZual17oyQGTiYchBxeXFtdrpsr5icGBRWFWJ8gHhdMQurCjFp4yTM6jZL59p9R2dGw8XSpWkYvNRqlbX4/NTncLF0QahzqNbimhqZ4j9j/6O1eIQADV9vB3gOEKyQU3EV3hnxDlwtXQVZjxCiPVTIEUIE0ZGZiCquwgsDXoCzhfpDt8cHjMeZp89oXEQ2x8TQBJODJ2OU3yjB1ryfo4UjFoQtwE8xP2Fh74U6M4qEc45TmacwpMsQ2TwX5mLpAgNmoPVZchV1FTA3MqcGTETrxgeMR3RmNBRKRYfvohkaGGJ6yHRhEiOEaBWTawvs8PBwfuHCBanTIIS0U2xOLA7fPIxXB78qmw/4cldaU4ohPw9BqFMo/pz1p078uSmUCvx65VcEOgTKakthv1X9MKzLMHwz8RutxXx1/6uIzozG2afPai0mIULbkbgDvVx70eMLhMgUY+wi5zy8uffoGTlCiCBismPwxekv1B7YrlQpsTZmbYcGvedV5mHR9kU4knpE4zUaFVcXI7M0s8PrtIetmS3eGPIGTmWewv4UYQaqi83Y0BiL+yyWVREHSDMUPLEwUdA7wYSoq72jWlpSXluO5XuWY8OVDQJlRAjRJirkCCGC0LRz5ZmsM3jryFs4k3VG49j2ZvY4d+sctlzfovEajf68/icG/jQQ2eXZHV6rPZ7o9QQGeQ1CSlGKVuJ11Llb55BbkSt1Gg/wtPbUal6ccyQVJlHHSiKZ1w+8jgm/TejQGjR2gBDdJlohxxhzYYxlMsZCGGOBjLGTjLEoxtgPjDEqIAnRM42FXGpJqlrnRSZEwsLYAmP9x2oc29jQGFOCp2B/yn5U1lVqvA4AHEg5gFDnULhbu3donfYyMjDCtjnbJBvmrg7OOZ7e8TQ+jvpY6lQe8MW4L3Bs4TGtxbtVfguVdZVUyBHJBDoE4mbxzQ5dwGgcOxDu0eyuLUKIzIlSUDHGjAGsBFB956UvAbzNOR8OgAFof39xQohO8LD2gImhiVp35OqUddiVtAsTAyc2teTX1IyQGahWVONAygGN1yipKcHZW2cxzn9ch3LRV0mFSSioKsCQLkOkTuUBliaWMNDiNcKEggQAQFcnKuSINIZ2aRj/oWn3Sho7QIjuE+u73ucAfgTQ+MBCPwDH7/x8L4AxIsUlhEjE0MAQvna+yCjNaPc5R1OPoqy2DDNC2z8EvCX9PfvDw9oDkQmaDwc/knoESpUS4wK0W8idzDiJ8FXhSCpM0mpcdZ3KPAUAsizkUopS8PqB15FarN4dYU352fnh9SGvI8QpRCvxCLlfN+dusDG1aZrrqK6M0gzkV+XTtkpCdJjg4wcYYwsB5HPO9zPG/tH4Mv9fe8xyALYtnLsEwBIA8PamB8gJ0TXb526HjalNu4+/ln8NzpbOGO49vMOxDZgBloYvRbWiuu2DW3Ag5QBcLF0Q5hbW4XzUYWdmh9vlt5FUmIRgx2CtxlZHdGY0vGy8ZNngo1JRiY1XN2Ks/1j42fuJHi/AIQCvDn5V9DiEtMTQwBCDuwzGqaxTGp3vY+eDa89fgyGj8RmE6Cox5sgtBsAZY2MA9AawHoDLXe9bAyhp7kTO+SoAq4CG8QMi5EYIEZGtWbPXaFr06uBXsTR8qWDbep7u+3SHzv949MdILUnV6hY9AAiwDwBjTNZ35FRchdNZp2W77dTD2gNAw7Nr2nA55zJ87HxgZ2anlXiENGdR70XIrciFiqs0+rqlzoU3Qoj8CP5phXMewTkfwTkfCSAWwHwAexljI+8cMhFAlNBxCSHSi8+Pxyv7XmlXx0elSgkAsDC2EDSH2vrapi2A6nK0cJTkoX9zY3N423rLupAzYAbY/8R+vDToJalTaZajuSNMDE1wu1z8EQQqrsKMzTPw9ZmvRY9FSGsifCIwq/sstYu48tpyzP5zNk5nnhYpM0KINmjrsvNrAN5njJ0GYAKg4z3CCSGyU1pbis3XNiOxMLHNYxfvWIzXD7wueA6rL63Go388iltl6t2ZWRe7DhuvbhQ8n/YKcghCclGyZPHbw8vGS7ZDgxlj8LD2QFZZluixMkozUFNfQx0riSzcLL6Jkxkn1TrnZMZJtc8hhMiPqIUc53wk5zyBc5505y7dYM75Ys65Usy4hBBptHeWXEFVAY6kHoGDuYPgOUwJngIA2J64vd3ncM7x3/P/xcGbBwXPp73GB4xHhLe8hmzf7fvz32NH4g6p02iVj51P051eMTXeOaWOlUQOPon6BK/sfwX/a0XQNho7QIh+oHluhBDBOFs4w8rEqs1CbmfiTihVSswI6Xi3yvv52Pmgn0c/bIvf1u5z4gvicavsFsYHjBc8n/aa12se3h35rmTxW6NUKfHt2W9xIv2E1Km0auMjG7F66mrR4yQWNNxxlnNjGtJ5DOkyBLfKbrW7YzDnHIdTD2O493AaO0CIjqNCjhAiGMYY/O392yzkIhMiEeIUglDnUFHymBEyA9fzrzd94G7L/hv7wRjDQ34PiZJPeymUClQpqiTNoTnX8q+hrLasaW6VXDHGtBInoSABnjaesDKx0ko8Qloz1Lvh32V7nw1OKEhATkUOjR0gRA9QIUcIEVRXx65QtrJ7OrM0ExduXxDlblyjKcFTYMAMcOjmoXYdf+DmAfR17wtnS2fRcmpLtaIagf8XiDWX1kiWQ0sa51TJcX7c3c5kncHjWx9HbkWuqHGWD1iOz8Z+JmoMQtoryCEIzpbO7R4MXlNfg6HeQzHKd5TImRFCxCbG+AFCSCf29YSvW70zYmliibeGv4VpIdNEy8HZ0hlHFxxFoENgm8fWKetgYmgi6bZKoKFzpbOFsyw7V57KOoUAhwC4WrlKnUqrKusqcSztGLLKskTNNdQ5VLS7yYSoizGGwV6DcTrrNDjnbd6Z7uPeB3/O+lNL2RFCxESFHCFEUG19iHAwd8CyActEzyPIMahdx5kYmmD73O1qNQoQS5BjEJKK5FXIcc5RUVchyNB2sXnaeAJomCXXD/1EiZFfmY+ojCiM8h0Fe3N7UWIQoq63I96GlYlVm19/a+trUVNfo/bMT0KIPNHWSkKIoG6V3cKcLXOabYyRVpKG7QnbUVtfq5Vc3jv2Hj6Lbn0LXJ2yDoD2nq9qTbBDMG4U3YCKq6ROpQljDJFzIvHR6I+kTqVNTUPB1Rw9oY7zt89j+Z7l7W4sQYg2eNl4tWs4/ZHUI+j+fXdczb0qflKEENFRIUcIEZS1qTWi0qMQlxf3wHubrm7C8r3LUV5XrpVcbpffxq9XfkW9qr7Z9yvrKtHzh55Yf3m9VvJpS7BjMKoV1aIWIppSd+CwFGxMbWBlYoVb5eL9+SUUJABo/x1fQrTltyu/4b/n/tvqMUdSj8DSxBIhTiFayooQIib5f2cmhOgUG1MbOFo4PtC5knOOyIRIRPhEwMnCSSu5zAiZgYKqgqZmHfc7kX4C5bXl7XqWThsGeQ3CiuErYGZkJnUqTZ7Z8QzeOvyW1Gm0Wz+PfqJ2k0wqTIKPnQ8sjC1Ei0GIJs5kncHqS6tb3CbOOceRtCM0doAQPUKFHCFEcM2NILiYfRFZZVmidqu832i/0bAxtUFkQmSz7x9IOQBbM1v09+ivtZxaE+AQgOUDlkvaPfNuCqUCR9KOSJ2GWjbN3IQ3h70p2vqJhYk0P47I0tAuQ5FfmY/kouRm308sTER2eTaNHSBEj1AhRwgRnL+dP1JLUu95LTI+EqZGppgQOEFreZgameLhoIexJ3kPaupr7nlPqVLi4M2DeMjvIVldnc6rzENyYfMfxLQtNicW1YrqpjlVnZ1CqUBKUQq6OnaVOhVCHtA4HqSlHQhHUhsuytDYAUL0B3WtJIQIro97H9wqvwWFUtFUJMUXxGN8wHitD1Ge030OTAxNUFlXec+WxUvZl1BUXYRxAeO0mk9blu1Zhpr6Gux8bKfUqSA6M7qptbmuiIyPxLfnvsW+eftgamQq6NpGBkY4+/RZnXhekHQ+3rbe8LTxxKnMU1jUZ9ED708OngxHc0e4W7tLkB0hRAxUyBFCBDc/bD7mh82/57Wts7eiur5a67kM9BqIgV4DH3jdy8YLbw57EyN9R2o9p9YEOwRjS/yWds2DEtupzFMIdQrVqTb7dco6JBYkIrsiG752voKuzRijD8FEthhjGOU7CoVVhc2+723rDW9bby1nRQgRExVyhBDRqbgKBsxAsgYRnHNcyr6EIMcg2JjaAADcrd3x4sAXJcmnNYEOgSivLUduZS7crNwkzWW493Ct30HtqKZZcmW3BC/k9ibvRUZpBp4Nf1bQdQkRyqdjPm32AlBsTixuFt/E5ODJMDE0kSAzQogYaH8IIURw9ap6RKyNwHfnvkNNfQ36r+6PzXGbJcsnLi8OUzZNwZ7kPQAaxhLsStqFaoX27xC2pbGRhhyek3th4AvNbtGSM0/rhkLudvltwdfeGr8Vv175VfB1CRFKYxF3f+fKDVc24B+H/wEG6edlEkKEQ4UcIURwRgZGqFJUIbEwEQdTDiK7PBteNl6S5dPDpQd87XyxLX4bAGBH4g4s2bkEhdXNb0GSUuN8sqTCJEnzSC9JR5WiStIcNNG49VGMWXKJhYnU6ITI3nO7nsOzu/5315jGDhCiv6iQI4SIonEEQWRCJFytXDHIa5BkuTDG8EjoI4jOjEZuRS4OpBxAN+dukhaXLXG2cMZ3D38neROW1w68hll/zpI0B02YGZlhjP8YuFq6CrpubX0t0krS0NWJCjkibxbGFjiRfgJKlRIAjR0gRJ9RIUcIEUWAfQAuZV/C4dTDmN51OgwNDCXNZ3rIdHDOsf7yepy7dQ7jA8ZLmk9LGGOYEToDXWy7SJaDUqVEbE4serv2liyHjlg/Yz0e6/mYoGumFKdAqVIixClE0HUJEdpQ76Eoqy3D9fzrAGjsACH6jAo5Qogo/O39ATTM3poRqr0h4C0JdAhET9ee+OrMV1BxleR3vFqTXpLetA1UCjeKbqBKUYUwtzDJcpCbrLIsGBoY0jBwIntN8+QyG+bJJRYkItQ5lDquEqKHqJAjhIiir3tf9HbrjSd7PYmeLj2lTgcAsHLySszpPgeuVq7o6SqPnJqzP2U/lu9Z3mIbcbHF5sQCAPq49ZEkfkd9c+Yb9F/dX9A1xwWMw80Xb1IhR2TPzcoNfvZ+OJV5CgDwzcRvEDknUuKsCCFioPEDhBBR9PPohz3z9kidxj187Xzx5fgvkVeZJ+uhzo3FQlJhEgZbaH8Y9+Xcy7AysUKAQ4DWYwvB2NAYt8puoby2HNam1oKuS4gueKbvM/d8jWscu0II0S/y/SRDCCEiYIzB1UrYRhhCaxpBUCTNCIInez2JL8d/KetitzVijCB4Yc8Lko7QIEQdC3svxPyw+fjoxEd448AbUqdDCBGJbn6XJoQQPeZu5Q5LE0vJRhCEOodicvBkSWILwcPaA4BwhVy1ohrbErYhqyxLkPUI0YbCqkJ8f/57FNcUS50KIUQkVMgRQojMMMYQ7BgsSSGXVZaFnYk7UVFXofXYQmks5ISaJZdclAzOOY0eIDql5w8NzwHT2AFC9BcVcoQQIkPfTPgG3z38ndbjHrp5CM/uehYlNSVajy0UVytXTA+Zji42woxwSCxIBAAaPUB0Sh/3hmZFNHaAEP1FzU4IIUSGAh0CJYl7OecyHC0cm54z00VGBkb4ftL3gq2XWJgIY0Nj+Nr5CrYmIWL7eerPuJR9icYOEKLH6I4cIYTIUF5lHr458w1SilK0Gjc2Nxa93XqDMabVuGKora8VZB0TQxMM9hoMIwO69kl0h6uVKyYGTZQ6DUKIiOi7EiGEyFC1ohqfRn8KF0sXrY0BqKyrRHJhMiYH6W6jk0Yv7X0JF7IvIHpxdIfX+tvQvwmQESGEECIsuiNHCCEy5GXjBTMjM602PInLi4OKqxDmFqa1mGJxtHDE7fLb4JxLnQohhBAiCirkCCFEhgwNDBHoEIikIu0VcgM8B+D0U6cxpMsQrcUUi6e1J2rra1FUXdShdWJzYhGxNgKxObHCJEYIIYQIhAo5QgiRqSCHIK3ekWOMwcfOBxbGFlqLKRahZsklFCTgRtEN2JnZCZAVIYQQIhwq5AghRKaCHYORX5mPmvoarcR7/9j7OJp6VCuxxCZkIWdqZCrYKANCCCFEKFTIEUKITC3ptwQ3XrwBMyMz0WMVVRdh5cWViC+IFz2WNvja+eL5/s/D29a7Q+skFiYi2DEYhgaGAmVGCCGECIO6VhJCiEyZG5trLdblnMsAgDBX3W90AgC2ZrZ4O+LtDq+TWJCIYd7DBMiIEEIIEZYod+QYY4aMsZ8ZY9GMsROMsQDGWCBj7CRjLIox9gNjjO4GEkJIG949+i42XNkgepyYnBgwxtDLtZfosbSloq4CORU5Gp9fr6rHCJ8RiPCJEDArQgghRBhi3ZGbAgCc86GMsZEAvgTAALzNOT/GGPsRwDQAkSLFJ4QQvXAi4wTSStMwr9c8UeNczr2MQIdAWJtaixpHmxb+tRAKlQLb527X6HwjAyN8NeErgbMihBBChCHKXTHO+V8Altz5pQ+AXAD9ABy/89peAGPEiE0IIfok2CEYyYXJoseprKtEX7e+osfRJg9rjw41O6mpr6E5dIQQQmRLtO2NnPN6xtg6AP8HYAsAxv/3HbEcgO395zDGljDGLjDGLuTn54uVGiGE6Ixgx2BklGaI3rlyy+wt+GL8F6LG0DZPa0/kVORAqVJqdP7HJz5Gv1X9qJgjhBAiS6I+p8Y5XwAgGMBqAHc/tW8NoKSZ41dxzsM55+HOzs5ipkYIITohyDEIKq7CzeKboscy0LNHlz2sPaBUKZFXmafR+YmFiXC3dgdjTODMCCGEkI4Tq9nJk4yxf9z5ZRUAFYALd56XA4CJAKLEiE0IIfok2DEYXjZeKK4uFi3Gf8/9Fwv/Wqh3d546OksusTARwQ7BQqZECCGECEasZifbAKxljJ0AYAzgZQDxAFYzxkzu/HyLSLEJIURvhDiF4Nwz50SNcSL9BMpqy/TuzlMPlx74ePTH8LTxVPvc4upi5Ffmo6tTVxEyI4QQQjpOlEKOc14JYHYzb40QIx4hhBDNqLgKl3MvY0bIDKlTEZyrlSsW9Vmk0bmJhYkAGgppQgghRI7064EIQgjRQ9+e/RbztokzfiC1OBXlteXo7dZblPWlllKUghtFN9Q+z9XSFS8NfAndnbuLkBUhhBDScVTIEUKIzFUpqhCVHgWFUiH42rE5sQCAMNcwwdeWg6d2PIVPoj5R+zw/ez/8fdjf4WxJjbcIIYTIExVyhBAic8GOwahX1SO1JFXwta1MrBDhE4EgxyDB15YDD2sP3K5Qv9lJYkEiymvLRciIEEIIEQYVcoQQInNBDg1FVlJhkuBrjw8cj98f/R1GBmL1vpKWh7UHbpXdUusczjke+eMRfHD8A5GyIoQQQjqOCjlCCJG5QIdAMMYEL+SUKiVq62sFXVNuPK09UVBVgDplXbvPKagqQHF1MXWsJIQQImtUyBFCiMyZG5tjUtAkuFq6CrpuQkECgv4vCEdSjwi6rpxoMkuusWNlV0cq5AghhMiXfu6lIYQQPbNqyirB14zNiUW9qh7+9v6Cry0Xw32GY+20tXCycGr3OYkFdwo5uiNHCCFExqiQI4QQHaHiKjAwwQZ3x+bEws7MDj62PoKsJ0ce1h5Nd+XaK7EwEXZmdnC2oI6VhBBC5Iu2VhJCiA7Ym7wXgd8GIr00XbA1Y3JiEOYWJlhhKFfH047jWt61dh+/IGwBvhj3hd7/uRBCCNFtVMgRQogOcLF0QU19jWANT6oV1UgsTERv196CrCdny/Ysw/rL69t9fHeX7pgYNFHEjAghhJCOo0KOEEJ0QOOct+TCZEHWq1fVY8WwFRgfOF6Q9eRMnVlypTWl2JW0C8XVxSJnRQghhHQMFXKEEKIDbExt4GblJtgdOWtTazzX/zn0dustyHpyps4sudicWCzZuQQJBQkiZ0UIIYR0DBVyhBCiI4Idg5FUJEwhdzX3KnIrcgVZS+48rT3bPX6gafQAdawkhBAic9S1khBCdMQjoY+goKpAkLWW7l6Kro5d8fO0nwVZT848bTxRVluG8tpyWJtat3psQkECnCyc4GDuoKXsCCGEEM1QIUcIITpidvfZgqxTVluG1OJUzOk+R5D15G5GyAwM9x4Oc2PzNo9NKkxCiFOIFrIihBBCOoa2VhJCiA4pri5GaU1ph9a4nHMZADrF83EA4G7tjp6uPWFk0Pq1S845EgsTEewYrKXMCCGEEM1RIUcIITqipKYE3b/vjt/jfu/QOrE5sQCAMNcwAbKSvzplHTZe3YgruVfaPPbQk4ewNHypFrIihBBCOoYKOUII0RF2ZnZwsnDqcOfK2JxY+Nr5wtbMVqDM5M2AGeBvB/+G/Tf2t3ocYww+dj7wsvHSUmaEEEKI5ugZOUII0SFBjkEd7lz5zxH/7DQdKwHAyMAILpYubXauPJZ2DDeKbmBxn8UwYHSdkxBCiLzRdypCCNEhwQ7BSC5MBudc4zV87Xwx0GuggFnJn6eNJ26Vtz5LLjI+Et+d/46KOEIIITqBvlsRQogOCXYMRlltGfIq8zQ6/1reNWy4sgFViiqBM5M3T+u2C7nEwkR0daT5cYQQQnQDFXKEEKJDRviOwBfjvmhXK/3m7E7ejTcPvwkGJnBm8uZh7YHb5bdbvJOp4iokFSZRIUcIIURn0DNyhBCiQ/zt/eFv76/x+bE5sQh2DNa4ENRVy/ovw7L+y1p8P6M0AzX1NejqRIUcIYQQ3UB35AghRMckFiQ2jRBQB+ccsTmx6O3aW/Cc5M7RwhGOFo5grPk7kRmlGWCM0R05QgghOoPuyBFCiI554+AbMDIwwrY529Q6L700HSU1Jejj3kekzOSruLoYa2LWYELgBPRw6fHA+xE+Ebjxwg0YGxpLkB0hhBCiProjRwghOibYMRjJRclqn5dYkAgA6O3WW+CM5K9eVY8vT3+J87fOt3iMubE5jAzo+iYhhBDdQIUcIYTomGDHYBRWFaKwqlCt88YHjse1568hxClEpMzky9HCEcaGxi12rlxxeAU2x23WclaEEEKI5ujSIyGE6Jhgx2AAQHJRMhwtHNU6197cXoyUZM+AGcDD2gO3yh4s5OpV9dhwdQMsjC0kyIwQQgjRDN2RI4QQHRPkEAQASCpMavc5SpUSz+58FsfTjouVlux5WnvidsXtB15PL0mHQqloKpAJIYQQXUCFHCGE6BgPaw9seGQDJgVNavc5yUXJ2Jm0E/lV+SJmJm8e1h7Ir3zw959QkAAA1LGSEEKITqGtlYQQomMYYxjlN0qtcxrHFfRx63wdKxv9Z+x/YGpo+sDriYWJYIwhyDFIgqwIIYQQzdAdOUII0UHX869jbczadh8fmxMLa1Nr+Nn7iZiVvJkZmTU7R45zjjDXMHpGjhBCiE6hQo4QQnTQsbRjeOvIWyirLWvX8bE5sQhzDYMB67xf9lOLU/HKvlceeLbwtSGvYc+8PRJlRQghhGhG8O/ojDFjxtivjLEoxtg5xthUxlggY+zkndd+YKwTf5IghBABNDY8SS5se54c5xyWJpYY6DlQ7LRkraa+BpuvbW56Jo4QQgjRZWIUVE8AKOScDwcwEcB/AXwJ4O07rzEA00SISwghnUbj81zt6VzJGMPW2Vvx2pDXxE5L1jxtPAEAt8v/17kyuTAZD61/qNVB4YQQQogciVHI/Qngn3f9uh5APwCNPa/3AhgjQlxCCOk0uth0gamRqVojCDo7axNrWJpY3lPIxRfEIz4/HpYmlhJmRgghhKhP8EKOc17BOS9njFkD2ALgbQCMc87vHFIOwLa5cxljSxhjFxhjF/LzO2+LbEIIaYuhgSECHQKRXNT21sq/H/w7Fv61UPykZI4x1jBL7q5CLqkwCQbMAAH2ARJmRgghhKhPlGfVGGNdABwF8CvnfCMA1V1vWwMoae48zvkqznk45zzc2dlZjNQIIURv/DrjV/w87ec2jztz6ww4eJvHdQZ+9n7433XFhhlyvna+MDV6cCwBIYQQImeCz5FjjLkCOABgOef88J2XYxhjIznnx9Dw3NxRoeMSQkhn42bl1uYxFXUVuFF0A9O60qPJALB22r0jGxILE2kQOCGEEJ0kxh25FQDsAfyTMXaMMXYMDdsr32eMnQZggoYtl4QQQjogszQT7x59FylFKS0ecyX3Cjjn6O3WW3uJ6QjOOfq69UWET4TUqRBCCCFqE/yOHOf8JQAvNfPWCKFjEUJIZ1arrMXqS6vR07UnAhyaf8YrNicWAKiQu+P8rfP4/PTn+HLcl/C08cQ3E7+ROiVCCCFEIzTPjRBCdJSPrQ+MDIxa7VzpZ+eHeT3nwcHcQYuZyVetshZR6VFIL02HQqm453k5QgghRJdQIUcIITrK2NAY/vb+rRZyE4Mm4rNxn2kxK3nzsPYA0DBL7vNTn6PPyj5QqpQSZ0UIIYSojwo5QgjRYcGOwS2OIKitr0VxdbGWM5I3dyt3AA2FXGJhImzNbGFoYChxVoQQQoj6qJAjhBAdFuQQhJr6GtSr6h9472TGSXT/vjsu3r4oQWbyZG5sDgdzB9wuv42kwiSEOIZInRIhhBCiESrkCCFEh706+FVcXHIRRgYP9q6KzYkFYwxdnf6/vTuNsao+4zj+fYZFVGawIIsrtoUJBhQSadW6FFq1YqsYEiuxLdUmJfCqsRi1qW3sq26IsVZxQUs1dTdabYpdUlHQWoUwhBdgFSolNlhE2aRBlqcv7hFHRcBh7lzOme8nueGc/z3nnmfIM5P87v8s3l6/vbFHj6VXUy9Wb1xN64DWRpcjSVKHGOQkqcT2dlpg2xtttA5opW/vvl1Y0cFv7sVzuWTkJWSmIVeSVFoGOUkqscxk2h+mMbdt7kfG29a2MWbwmIbUdbBrOaSF6WOn+1gGSVJpGeQkqcQigmX/Xcbza57/wPjrm19n/db1jB4yukGVHbyeePkJpjw2hStPv5JjW45tdDmSJHWIQU6SSm54/+EfeQRBc+9mZp43k/EnjG9QVQevXbmLV996lVVvr2p0KZIkdZhBTpJKrnVAK6veXsX2ndt3j/Xr04/LTrqMoUcMbWBlB6f3niU3+ZHJDa5EkqSOM8hJUsm1Dmhlx64drN64evfY/Nfms3rD6r3s1X0N6TsEgFGDRjW4EkmSOs4gJ0kld+KRJzJ6yGjeefcdoHbq4NQnp3L74tsbXNnB6fh+xzPrK7OY/dXZjS5FkqQO++iDhyRJpTJy0EjmfWPe7vWVb61ky7tbGD3YG518nMmjPK1SklRuzshJUsW0rW0D8Nb6kiRVmEFOkirg+vnXM+nBSUAtyB3W6zCG9R/W4KokSVK9GOQkqQKaookla5ewc9dOlr6xlJMHn0yPph6NLkuSJNWJ18hJUgW0Dmhl245trNm0hrsuuouN2zY2uiRJklRHzshJUgUM7z8cgFfWv8LgvoNpHdDa4IokSVI9GeQkqQKGD6gFuTlL5nDrS7d+4OHgkiSpegxyklQBLYe0cOnIS1m6dim3vHQLPZs8c16SpCozyElSRdx4/o0c03IMY4aMISIaXY4kSaojg5wkVcTW7VtZvm65DwKXJKkbMMhJUkXMfH4mAMe1HNfgSiRJUr15EYUkVcS0sdPYtG0TE0dMbHQpkiSpzgxyklQRgw4fxMzzZja6DEmS1AU8tVKSJEmSSsYgJ0mSJEklY5CTJEmSpJIxyEmSJElSyRjkJEmSJKlkDHKSJEmSVDIGOUmSJEkqmboFuYg4NSLmF8vDImJhRCyIiNkRYYCUJEmSpA6qS6CKiKuBOUCfYmgWcF1mngUEMLEex5UkSZKk7qBeM2MrgUnt1k8BnimW5wHn1Om4kiRJklR5dQlymfkosL3dUGRmFsubgX572i8ipkbEoohYtG7dunqUJkmSJEml11XXqu1qt9wMbNjTRpl5R2aOzcyxAwcO7JLCJEmSJKlsuirILYmIccXyBGBBFx1XkiRJkiqnZxcdZwZwZ0T0BpYDj+xrh8WLF78ZEas7sYYjgTc78fOkg5F9rqqzx9Ud2OeqOnt8/w39uDfi/UvXqi0iFmXm2EbXIdWTfa6qs8fVHdjnqjp7vHP4PDdJkiRJKhmDnCRJkiSVTHcKcnc0ugCpC9jnqjp7XN2Bfa6qs8c7Qbe5Rk6SJEmSqqI7zchJkiRJUiVUOshFRFNE3BYRf4+I+RExrNE1SZ0pIk6NiPnF8rCIWBgRCyJidkRU+vdb1RcRvSLi3qKnX4yIi+xzVU1E9IiIuyPiuYh4NiI+a5+riiJiUESsiYgR9njnqPp/2sVAn8w8HbgWuKGx5UidJyKuBuYAfYqhWcB1mXkWEMDERtUmdZJvAuuLnp4A/Br7XNVzIUBmngH8mFqP2+eqlIjoBdwO/K8Yssc7QdWD3JnAUwCZ+QLg8ypUJSuBSe3WTwGeKZbnAed0eUVS53oY+FG79R3Y56qYzHwcmFqsDgXewD5X9cwEbgP+U6zb452g6kGuBdjYbn1nRPRsVDFSZ8rMR4Ht7YYi37970WagX9dXJXWezNySmZsjohl4BLgO+1wVlJk7IuK3wM3Uet0+V2VExOXAusz8U/the/zAVT3IbQKa2603ZeaORhUj1dmudsvNwIYG1SF1mog4DngauDcz78M+V0Vl5reBVuBO4NB2b9nnKrvvAOcW1/SPAe4BBrV73x7voKoHueeACwAi4jRgWWPLkepqSUSMK5YnAAsaV4p04CJiMPBn4JrMvLsYts9VKRHxrYj4QbG6ldqXFYvsc1VFZp6dmV/MzHFAGzAFmGePH7hKP0euuAPOrcDJ1C6kvCIzVzS2KqnzRMQJwAOZeVpEvPdNbm9gOfDdzNzZyPqkAxERNwGXAu3/bn8P+BX2uSoiIg4HfgMMAXoBP6PW2/49V+UUs3LTqH1hYY8foEoHOUmSJEmqoqqfWilJkiRJlWOQkyRJkqSSMchJkiRJUskY5CRJkiSpZAxykiRJklQyBjlJkiRJKhmDnCSpNCLihoiYHxErIuLfxfL2iPh8HY41PyJejIini9dfI+Lo/dz3/IiYup/bjiierSRJ0n7r2egCJEnaX5k5AyAiLgdGZOa1dT7klMxcURxzOnAV8P197ZSZT9W5LklSN2eQkySVWkTMBR4AhgAXAocCRwE3AROBUcBVmfn7iLiEWhDbCSz8hEGwP7ClOOZPgbOpndkyKzMfLmbV1gGfAu4HhmfmtRExA5gM7ACezcxrIuIo4HdAAGsP4MeXJHVTnlopSaqS5sy8APg5MB2YBEwFroiI/sBPgC9n5pnAMRFx7j4+757iFMu/AccCv4yICcCnM/MMYDzww4g4otj+vsw8h1pQJCJOAr4OfKF4DY+IrwEzgPszczzweCf97JKkbsQZOUlSlSwp/t0ALM/MjIi3gT7AMGAg8MeIAGgGPrOPz9t9auV7inB2Srvr2noBQ4vllz+0/wjghczcXuy7ABhZvO4ttnmOWuiUJGm/OSMnSaqS3Mt7/wLWAOdm5jjgZuAfHTjGCuDp4jO+BDwErCre27WHbU+NiJ5RS49nA/8sxk8vtvlcB2qQJHVzzshJkrqFzFwXEbOAZyKiB/AatRD2ST0JjCtm1/oCj2Xm5mKW78PHXBYRD1GbdWsCFlI7lfIvwIMRMZlawJQk6ROJzL19eSlJkiRJOtg4IydJ6raK58/9Yg9vPZiZs7u6HkmS9pczcpIkSZJUMt7sRJIkSZJKxiAnSZIkSSVjkJMkSZKkkjHISZIkSVLJGOQkSZIkqWT+Dx6Zr8AlUsx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57" y="2913373"/>
            <a:ext cx="7329700" cy="3637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0" y="189142"/>
            <a:ext cx="6206343" cy="26776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3" name="Rounded Rectangle 12"/>
          <p:cNvSpPr/>
          <p:nvPr/>
        </p:nvSpPr>
        <p:spPr>
          <a:xfrm rot="21268454">
            <a:off x="7011622" y="-15625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SKIRTS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Before applying the model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 rot="21230008">
            <a:off x="1105667" y="4076870"/>
            <a:ext cx="2797791" cy="252483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After  applying the Holt’s Winter model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2050" name="Picture 2" descr="Easy half circle skirt sewing tutorial - make a pattern in any size! - It's  Always Autu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25134">
            <a:off x="10026759" y="252680"/>
            <a:ext cx="1988224" cy="198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951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317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jagadeesh037@outlook.com</dc:creator>
  <cp:lastModifiedBy>jagadeesh037@outlook.com</cp:lastModifiedBy>
  <cp:revision>83</cp:revision>
  <dcterms:created xsi:type="dcterms:W3CDTF">2021-01-18T03:42:24Z</dcterms:created>
  <dcterms:modified xsi:type="dcterms:W3CDTF">2021-01-19T07:01:11Z</dcterms:modified>
</cp:coreProperties>
</file>