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9"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p:restoredTop sz="94628"/>
  </p:normalViewPr>
  <p:slideViewPr>
    <p:cSldViewPr snapToGrid="0">
      <p:cViewPr>
        <p:scale>
          <a:sx n="84" d="100"/>
          <a:sy n="84" d="100"/>
        </p:scale>
        <p:origin x="1784" y="8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7BD6EA-F8B3-1E44-A82D-452159D0F96B}" type="doc">
      <dgm:prSet loTypeId="urn:microsoft.com/office/officeart/2005/8/layout/process4" loCatId="" qsTypeId="urn:microsoft.com/office/officeart/2005/8/quickstyle/simple1" qsCatId="simple" csTypeId="urn:microsoft.com/office/officeart/2005/8/colors/accent1_2" csCatId="accent1" phldr="1"/>
      <dgm:spPr/>
      <dgm:t>
        <a:bodyPr/>
        <a:lstStyle/>
        <a:p>
          <a:endParaRPr lang="en-GB"/>
        </a:p>
      </dgm:t>
    </dgm:pt>
    <dgm:pt modelId="{B027878D-86C5-B64E-8EE8-83FD3A13CB37}">
      <dgm:prSet phldrT="[Text]" custT="1"/>
      <dgm:spPr>
        <a:solidFill>
          <a:srgbClr val="6394BE"/>
        </a:solidFill>
      </dgm:spPr>
      <dgm:t>
        <a:bodyPr/>
        <a:lstStyle/>
        <a:p>
          <a:r>
            <a:rPr lang="en-GB" sz="700" b="1" dirty="0">
              <a:solidFill>
                <a:schemeClr val="bg1"/>
              </a:solidFill>
            </a:rPr>
            <a:t>Original Dataset: </a:t>
          </a:r>
          <a:r>
            <a:rPr lang="en-GB" sz="700" b="1" i="1" dirty="0">
              <a:solidFill>
                <a:schemeClr val="bg1"/>
              </a:solidFill>
            </a:rPr>
            <a:t>9</a:t>
          </a:r>
          <a:r>
            <a:rPr lang="en-US" sz="700" b="1" dirty="0">
              <a:solidFill>
                <a:schemeClr val="bg1"/>
              </a:solidFill>
            </a:rPr>
            <a:t> numerical + </a:t>
          </a:r>
          <a:r>
            <a:rPr lang="en-US" sz="700" b="1" i="1" dirty="0">
              <a:solidFill>
                <a:schemeClr val="bg1"/>
              </a:solidFill>
            </a:rPr>
            <a:t>5</a:t>
          </a:r>
          <a:r>
            <a:rPr lang="en-US" sz="700" b="1" dirty="0">
              <a:solidFill>
                <a:schemeClr val="bg1"/>
              </a:solidFill>
            </a:rPr>
            <a:t> categorical variables, </a:t>
          </a:r>
          <a:r>
            <a:rPr lang="en-US" sz="700" b="1" i="1" dirty="0">
              <a:solidFill>
                <a:schemeClr val="bg1"/>
              </a:solidFill>
            </a:rPr>
            <a:t>5000</a:t>
          </a:r>
          <a:r>
            <a:rPr lang="en-US" sz="700" b="1" dirty="0">
              <a:solidFill>
                <a:schemeClr val="bg1"/>
              </a:solidFill>
            </a:rPr>
            <a:t> entries</a:t>
          </a:r>
          <a:endParaRPr lang="en-GB" sz="700" b="1" dirty="0">
            <a:solidFill>
              <a:schemeClr val="bg1"/>
            </a:solidFill>
          </a:endParaRPr>
        </a:p>
      </dgm:t>
    </dgm:pt>
    <dgm:pt modelId="{81895A10-D7E0-3F4F-8D05-3BD313373ABF}" type="parTrans" cxnId="{E88CE8D4-7AD4-F149-B2AE-E0FDCB2105CA}">
      <dgm:prSet/>
      <dgm:spPr/>
      <dgm:t>
        <a:bodyPr/>
        <a:lstStyle/>
        <a:p>
          <a:endParaRPr lang="en-GB"/>
        </a:p>
      </dgm:t>
    </dgm:pt>
    <dgm:pt modelId="{04D3FF95-0CF9-E44A-802C-DC58A0994D67}" type="sibTrans" cxnId="{E88CE8D4-7AD4-F149-B2AE-E0FDCB2105CA}">
      <dgm:prSet/>
      <dgm:spPr/>
      <dgm:t>
        <a:bodyPr/>
        <a:lstStyle/>
        <a:p>
          <a:endParaRPr lang="en-GB"/>
        </a:p>
      </dgm:t>
    </dgm:pt>
    <dgm:pt modelId="{2E2B396A-2CF3-2740-A50E-0223D3131FCC}">
      <dgm:prSet phldrT="[Text]"/>
      <dgm:spPr>
        <a:solidFill>
          <a:srgbClr val="96F3EE"/>
        </a:solidFill>
      </dgm:spPr>
      <dgm:t>
        <a:bodyPr/>
        <a:lstStyle/>
        <a:p>
          <a:r>
            <a:rPr lang="en-GB" b="0" dirty="0">
              <a:solidFill>
                <a:schemeClr val="tx1"/>
              </a:solidFill>
            </a:rPr>
            <a:t>Checked for missing values, none found</a:t>
          </a:r>
        </a:p>
      </dgm:t>
    </dgm:pt>
    <dgm:pt modelId="{D6C37E3E-4B3C-5B4A-B66E-BA516BC08C4A}" type="parTrans" cxnId="{1A36AB3C-BEAB-DC4D-AC52-278CF6747B32}">
      <dgm:prSet/>
      <dgm:spPr/>
      <dgm:t>
        <a:bodyPr/>
        <a:lstStyle/>
        <a:p>
          <a:endParaRPr lang="en-GB"/>
        </a:p>
      </dgm:t>
    </dgm:pt>
    <dgm:pt modelId="{A2F42410-B9DF-5543-A255-6DEE63470E45}" type="sibTrans" cxnId="{1A36AB3C-BEAB-DC4D-AC52-278CF6747B32}">
      <dgm:prSet/>
      <dgm:spPr/>
      <dgm:t>
        <a:bodyPr/>
        <a:lstStyle/>
        <a:p>
          <a:endParaRPr lang="en-GB"/>
        </a:p>
      </dgm:t>
    </dgm:pt>
    <dgm:pt modelId="{4B3660AF-07C1-2E43-8A3E-335C8FAD2F54}">
      <dgm:prSet phldrT="[Text]"/>
      <dgm:spPr>
        <a:solidFill>
          <a:srgbClr val="6394BE"/>
        </a:solidFill>
      </dgm:spPr>
      <dgm:t>
        <a:bodyPr/>
        <a:lstStyle/>
        <a:p>
          <a:r>
            <a:rPr lang="en-GB" b="0" dirty="0">
              <a:solidFill>
                <a:schemeClr val="bg1"/>
              </a:solidFill>
            </a:rPr>
            <a:t>Checked for duplicate values, 719 entries removed</a:t>
          </a:r>
        </a:p>
      </dgm:t>
    </dgm:pt>
    <dgm:pt modelId="{3064C437-0F18-914B-9C72-435795ED3D77}" type="parTrans" cxnId="{E84EFC56-14C9-F74B-8C82-8C766A01ACEC}">
      <dgm:prSet/>
      <dgm:spPr/>
      <dgm:t>
        <a:bodyPr/>
        <a:lstStyle/>
        <a:p>
          <a:endParaRPr lang="en-GB"/>
        </a:p>
      </dgm:t>
    </dgm:pt>
    <dgm:pt modelId="{B4F69EE4-D0B6-BC42-987E-6A57B0B6342A}" type="sibTrans" cxnId="{E84EFC56-14C9-F74B-8C82-8C766A01ACEC}">
      <dgm:prSet/>
      <dgm:spPr/>
      <dgm:t>
        <a:bodyPr/>
        <a:lstStyle/>
        <a:p>
          <a:endParaRPr lang="en-GB"/>
        </a:p>
      </dgm:t>
    </dgm:pt>
    <dgm:pt modelId="{85381E45-B3E8-044F-A602-F00F876F7D1F}">
      <dgm:prSet phldrT="[Text]"/>
      <dgm:spPr>
        <a:solidFill>
          <a:srgbClr val="96F3EE"/>
        </a:solidFill>
      </dgm:spPr>
      <dgm:t>
        <a:bodyPr/>
        <a:lstStyle/>
        <a:p>
          <a:r>
            <a:rPr lang="en-GB" dirty="0">
              <a:solidFill>
                <a:schemeClr val="tx1"/>
              </a:solidFill>
            </a:rPr>
            <a:t>Checked for unique/low variance/correlated variables, none found</a:t>
          </a:r>
        </a:p>
      </dgm:t>
    </dgm:pt>
    <dgm:pt modelId="{6C4401DF-64B9-784C-A30A-7DBB7807064B}" type="parTrans" cxnId="{6C966B32-002E-A74E-822F-EA4B731D757E}">
      <dgm:prSet/>
      <dgm:spPr/>
      <dgm:t>
        <a:bodyPr/>
        <a:lstStyle/>
        <a:p>
          <a:endParaRPr lang="en-GB"/>
        </a:p>
      </dgm:t>
    </dgm:pt>
    <dgm:pt modelId="{A66D1218-3E08-B44C-B15A-6B525BB2743B}" type="sibTrans" cxnId="{6C966B32-002E-A74E-822F-EA4B731D757E}">
      <dgm:prSet/>
      <dgm:spPr/>
      <dgm:t>
        <a:bodyPr/>
        <a:lstStyle/>
        <a:p>
          <a:endParaRPr lang="en-GB"/>
        </a:p>
      </dgm:t>
    </dgm:pt>
    <dgm:pt modelId="{E961772C-5888-FC40-BDCA-45F79D8DB287}">
      <dgm:prSet phldrT="[Text]"/>
      <dgm:spPr>
        <a:solidFill>
          <a:srgbClr val="96F3EE"/>
        </a:solidFill>
      </dgm:spPr>
      <dgm:t>
        <a:bodyPr/>
        <a:lstStyle/>
        <a:p>
          <a:r>
            <a:rPr lang="en-GB" b="1" dirty="0">
              <a:solidFill>
                <a:schemeClr val="tx1"/>
              </a:solidFill>
            </a:rPr>
            <a:t>Cleaned Dataset: </a:t>
          </a:r>
          <a:r>
            <a:rPr lang="en-GB" b="1" i="1" dirty="0">
              <a:solidFill>
                <a:schemeClr val="tx1"/>
              </a:solidFill>
            </a:rPr>
            <a:t>14</a:t>
          </a:r>
          <a:r>
            <a:rPr lang="en-GB" b="1" dirty="0">
              <a:solidFill>
                <a:schemeClr val="tx1"/>
              </a:solidFill>
            </a:rPr>
            <a:t> numerical variables, </a:t>
          </a:r>
          <a:r>
            <a:rPr lang="en-GB" b="1" i="1" dirty="0">
              <a:solidFill>
                <a:schemeClr val="tx1"/>
              </a:solidFill>
            </a:rPr>
            <a:t>49,281</a:t>
          </a:r>
          <a:r>
            <a:rPr lang="en-GB" b="1" dirty="0">
              <a:solidFill>
                <a:schemeClr val="tx1"/>
              </a:solidFill>
            </a:rPr>
            <a:t> entries</a:t>
          </a:r>
        </a:p>
      </dgm:t>
    </dgm:pt>
    <dgm:pt modelId="{2321F1D9-5673-8F4F-B7A7-E54CFAE75A1C}" type="parTrans" cxnId="{BC144C7A-7EAA-C140-AB73-AA1635BA8BE6}">
      <dgm:prSet/>
      <dgm:spPr/>
      <dgm:t>
        <a:bodyPr/>
        <a:lstStyle/>
        <a:p>
          <a:endParaRPr lang="en-GB"/>
        </a:p>
      </dgm:t>
    </dgm:pt>
    <dgm:pt modelId="{B85F6291-CAFC-EA49-9268-884384C0979A}" type="sibTrans" cxnId="{BC144C7A-7EAA-C140-AB73-AA1635BA8BE6}">
      <dgm:prSet/>
      <dgm:spPr/>
      <dgm:t>
        <a:bodyPr/>
        <a:lstStyle/>
        <a:p>
          <a:endParaRPr lang="en-GB"/>
        </a:p>
      </dgm:t>
    </dgm:pt>
    <dgm:pt modelId="{6DA5E2F8-CFAC-7E4F-9A7A-4C107CA6D5FE}">
      <dgm:prSet/>
      <dgm:spPr>
        <a:solidFill>
          <a:srgbClr val="6394BE"/>
        </a:solidFill>
      </dgm:spPr>
      <dgm:t>
        <a:bodyPr/>
        <a:lstStyle/>
        <a:p>
          <a:r>
            <a:rPr lang="en-GB" dirty="0"/>
            <a:t>Hot-encoded 5 categorical variables to numerical variables</a:t>
          </a:r>
        </a:p>
      </dgm:t>
    </dgm:pt>
    <dgm:pt modelId="{60BDC5C9-A14E-074A-AAFE-269BB3A1AEAD}" type="parTrans" cxnId="{F6C2F654-1D2B-8246-B763-142712252723}">
      <dgm:prSet/>
      <dgm:spPr/>
      <dgm:t>
        <a:bodyPr/>
        <a:lstStyle/>
        <a:p>
          <a:endParaRPr lang="en-GB"/>
        </a:p>
      </dgm:t>
    </dgm:pt>
    <dgm:pt modelId="{D43F939C-BF09-A44D-BBF8-19816A3EDF2D}" type="sibTrans" cxnId="{F6C2F654-1D2B-8246-B763-142712252723}">
      <dgm:prSet/>
      <dgm:spPr/>
      <dgm:t>
        <a:bodyPr/>
        <a:lstStyle/>
        <a:p>
          <a:endParaRPr lang="en-GB"/>
        </a:p>
      </dgm:t>
    </dgm:pt>
    <dgm:pt modelId="{3EA9DDBB-62EE-0845-87E1-0D145B0AE55F}" type="pres">
      <dgm:prSet presAssocID="{407BD6EA-F8B3-1E44-A82D-452159D0F96B}" presName="Name0" presStyleCnt="0">
        <dgm:presLayoutVars>
          <dgm:dir/>
          <dgm:animLvl val="lvl"/>
          <dgm:resizeHandles val="exact"/>
        </dgm:presLayoutVars>
      </dgm:prSet>
      <dgm:spPr/>
    </dgm:pt>
    <dgm:pt modelId="{C4077806-3C46-3040-B00C-B001BFEE2D9D}" type="pres">
      <dgm:prSet presAssocID="{E961772C-5888-FC40-BDCA-45F79D8DB287}" presName="boxAndChildren" presStyleCnt="0"/>
      <dgm:spPr/>
    </dgm:pt>
    <dgm:pt modelId="{3E9AF7F7-644D-6541-B504-A6F0783AD43A}" type="pres">
      <dgm:prSet presAssocID="{E961772C-5888-FC40-BDCA-45F79D8DB287}" presName="parentTextBox" presStyleLbl="node1" presStyleIdx="0" presStyleCnt="6"/>
      <dgm:spPr/>
    </dgm:pt>
    <dgm:pt modelId="{6E974E1A-4825-2F46-A0D4-09167D677C2E}" type="pres">
      <dgm:prSet presAssocID="{D43F939C-BF09-A44D-BBF8-19816A3EDF2D}" presName="sp" presStyleCnt="0"/>
      <dgm:spPr/>
    </dgm:pt>
    <dgm:pt modelId="{63433C63-21E7-4443-AFD2-EBBDAF98DDBC}" type="pres">
      <dgm:prSet presAssocID="{6DA5E2F8-CFAC-7E4F-9A7A-4C107CA6D5FE}" presName="arrowAndChildren" presStyleCnt="0"/>
      <dgm:spPr/>
    </dgm:pt>
    <dgm:pt modelId="{F4891DC5-3E1E-5A47-B3F8-D03CB192BBF8}" type="pres">
      <dgm:prSet presAssocID="{6DA5E2F8-CFAC-7E4F-9A7A-4C107CA6D5FE}" presName="parentTextArrow" presStyleLbl="node1" presStyleIdx="1" presStyleCnt="6"/>
      <dgm:spPr/>
    </dgm:pt>
    <dgm:pt modelId="{A04745DE-BB10-0947-86A8-C44953D256A3}" type="pres">
      <dgm:prSet presAssocID="{A66D1218-3E08-B44C-B15A-6B525BB2743B}" presName="sp" presStyleCnt="0"/>
      <dgm:spPr/>
    </dgm:pt>
    <dgm:pt modelId="{94825B94-F527-6C49-A4AF-DF3C370A2E2C}" type="pres">
      <dgm:prSet presAssocID="{85381E45-B3E8-044F-A602-F00F876F7D1F}" presName="arrowAndChildren" presStyleCnt="0"/>
      <dgm:spPr/>
    </dgm:pt>
    <dgm:pt modelId="{8A6538FA-16C9-BC41-9F4B-FD3066A189D4}" type="pres">
      <dgm:prSet presAssocID="{85381E45-B3E8-044F-A602-F00F876F7D1F}" presName="parentTextArrow" presStyleLbl="node1" presStyleIdx="2" presStyleCnt="6"/>
      <dgm:spPr/>
    </dgm:pt>
    <dgm:pt modelId="{201F9457-57E7-C744-BAA2-401130527947}" type="pres">
      <dgm:prSet presAssocID="{B4F69EE4-D0B6-BC42-987E-6A57B0B6342A}" presName="sp" presStyleCnt="0"/>
      <dgm:spPr/>
    </dgm:pt>
    <dgm:pt modelId="{24840980-756F-9843-B9BE-B7A541156E54}" type="pres">
      <dgm:prSet presAssocID="{4B3660AF-07C1-2E43-8A3E-335C8FAD2F54}" presName="arrowAndChildren" presStyleCnt="0"/>
      <dgm:spPr/>
    </dgm:pt>
    <dgm:pt modelId="{A758997F-FAD4-9241-8045-D1CC753D0B6F}" type="pres">
      <dgm:prSet presAssocID="{4B3660AF-07C1-2E43-8A3E-335C8FAD2F54}" presName="parentTextArrow" presStyleLbl="node1" presStyleIdx="3" presStyleCnt="6"/>
      <dgm:spPr/>
    </dgm:pt>
    <dgm:pt modelId="{0E82707E-E699-4C4E-B1B4-25684BB2029E}" type="pres">
      <dgm:prSet presAssocID="{A2F42410-B9DF-5543-A255-6DEE63470E45}" presName="sp" presStyleCnt="0"/>
      <dgm:spPr/>
    </dgm:pt>
    <dgm:pt modelId="{3D63529F-F45B-D542-9AC4-25050CA4944F}" type="pres">
      <dgm:prSet presAssocID="{2E2B396A-2CF3-2740-A50E-0223D3131FCC}" presName="arrowAndChildren" presStyleCnt="0"/>
      <dgm:spPr/>
    </dgm:pt>
    <dgm:pt modelId="{1C0CBFA8-3F35-9B4F-A622-F966D8724D6D}" type="pres">
      <dgm:prSet presAssocID="{2E2B396A-2CF3-2740-A50E-0223D3131FCC}" presName="parentTextArrow" presStyleLbl="node1" presStyleIdx="4" presStyleCnt="6"/>
      <dgm:spPr/>
    </dgm:pt>
    <dgm:pt modelId="{208E5BF7-7CE4-8144-8A33-89E467D5CC85}" type="pres">
      <dgm:prSet presAssocID="{04D3FF95-0CF9-E44A-802C-DC58A0994D67}" presName="sp" presStyleCnt="0"/>
      <dgm:spPr/>
    </dgm:pt>
    <dgm:pt modelId="{914DE789-CD52-7A46-9477-7D1C3A2D7E55}" type="pres">
      <dgm:prSet presAssocID="{B027878D-86C5-B64E-8EE8-83FD3A13CB37}" presName="arrowAndChildren" presStyleCnt="0"/>
      <dgm:spPr/>
    </dgm:pt>
    <dgm:pt modelId="{FA19789F-E5C7-F846-943A-59C9CF9E042D}" type="pres">
      <dgm:prSet presAssocID="{B027878D-86C5-B64E-8EE8-83FD3A13CB37}" presName="parentTextArrow" presStyleLbl="node1" presStyleIdx="5" presStyleCnt="6"/>
      <dgm:spPr/>
    </dgm:pt>
  </dgm:ptLst>
  <dgm:cxnLst>
    <dgm:cxn modelId="{11191A15-3C23-4F4D-96F2-0A2187AE1E46}" type="presOf" srcId="{407BD6EA-F8B3-1E44-A82D-452159D0F96B}" destId="{3EA9DDBB-62EE-0845-87E1-0D145B0AE55F}" srcOrd="0" destOrd="0" presId="urn:microsoft.com/office/officeart/2005/8/layout/process4"/>
    <dgm:cxn modelId="{05576231-8A04-BE4E-A9C0-316356069C6B}" type="presOf" srcId="{4B3660AF-07C1-2E43-8A3E-335C8FAD2F54}" destId="{A758997F-FAD4-9241-8045-D1CC753D0B6F}" srcOrd="0" destOrd="0" presId="urn:microsoft.com/office/officeart/2005/8/layout/process4"/>
    <dgm:cxn modelId="{6C966B32-002E-A74E-822F-EA4B731D757E}" srcId="{407BD6EA-F8B3-1E44-A82D-452159D0F96B}" destId="{85381E45-B3E8-044F-A602-F00F876F7D1F}" srcOrd="3" destOrd="0" parTransId="{6C4401DF-64B9-784C-A30A-7DBB7807064B}" sibTransId="{A66D1218-3E08-B44C-B15A-6B525BB2743B}"/>
    <dgm:cxn modelId="{1A36AB3C-BEAB-DC4D-AC52-278CF6747B32}" srcId="{407BD6EA-F8B3-1E44-A82D-452159D0F96B}" destId="{2E2B396A-2CF3-2740-A50E-0223D3131FCC}" srcOrd="1" destOrd="0" parTransId="{D6C37E3E-4B3C-5B4A-B66E-BA516BC08C4A}" sibTransId="{A2F42410-B9DF-5543-A255-6DEE63470E45}"/>
    <dgm:cxn modelId="{F6C2F654-1D2B-8246-B763-142712252723}" srcId="{407BD6EA-F8B3-1E44-A82D-452159D0F96B}" destId="{6DA5E2F8-CFAC-7E4F-9A7A-4C107CA6D5FE}" srcOrd="4" destOrd="0" parTransId="{60BDC5C9-A14E-074A-AAFE-269BB3A1AEAD}" sibTransId="{D43F939C-BF09-A44D-BBF8-19816A3EDF2D}"/>
    <dgm:cxn modelId="{E84EFC56-14C9-F74B-8C82-8C766A01ACEC}" srcId="{407BD6EA-F8B3-1E44-A82D-452159D0F96B}" destId="{4B3660AF-07C1-2E43-8A3E-335C8FAD2F54}" srcOrd="2" destOrd="0" parTransId="{3064C437-0F18-914B-9C72-435795ED3D77}" sibTransId="{B4F69EE4-D0B6-BC42-987E-6A57B0B6342A}"/>
    <dgm:cxn modelId="{BC144C7A-7EAA-C140-AB73-AA1635BA8BE6}" srcId="{407BD6EA-F8B3-1E44-A82D-452159D0F96B}" destId="{E961772C-5888-FC40-BDCA-45F79D8DB287}" srcOrd="5" destOrd="0" parTransId="{2321F1D9-5673-8F4F-B7A7-E54CFAE75A1C}" sibTransId="{B85F6291-CAFC-EA49-9268-884384C0979A}"/>
    <dgm:cxn modelId="{44DD4E93-016A-1147-AD43-96F645E307A6}" type="presOf" srcId="{2E2B396A-2CF3-2740-A50E-0223D3131FCC}" destId="{1C0CBFA8-3F35-9B4F-A622-F966D8724D6D}" srcOrd="0" destOrd="0" presId="urn:microsoft.com/office/officeart/2005/8/layout/process4"/>
    <dgm:cxn modelId="{767D4194-2DE5-4546-B8E4-20D4EA10DBC9}" type="presOf" srcId="{E961772C-5888-FC40-BDCA-45F79D8DB287}" destId="{3E9AF7F7-644D-6541-B504-A6F0783AD43A}" srcOrd="0" destOrd="0" presId="urn:microsoft.com/office/officeart/2005/8/layout/process4"/>
    <dgm:cxn modelId="{F9C71B99-9AFF-684C-BC4B-09D2992BE773}" type="presOf" srcId="{85381E45-B3E8-044F-A602-F00F876F7D1F}" destId="{8A6538FA-16C9-BC41-9F4B-FD3066A189D4}" srcOrd="0" destOrd="0" presId="urn:microsoft.com/office/officeart/2005/8/layout/process4"/>
    <dgm:cxn modelId="{CA7870AC-5BD0-BB4A-A130-E40039F6CA09}" type="presOf" srcId="{B027878D-86C5-B64E-8EE8-83FD3A13CB37}" destId="{FA19789F-E5C7-F846-943A-59C9CF9E042D}" srcOrd="0" destOrd="0" presId="urn:microsoft.com/office/officeart/2005/8/layout/process4"/>
    <dgm:cxn modelId="{E88CE8D4-7AD4-F149-B2AE-E0FDCB2105CA}" srcId="{407BD6EA-F8B3-1E44-A82D-452159D0F96B}" destId="{B027878D-86C5-B64E-8EE8-83FD3A13CB37}" srcOrd="0" destOrd="0" parTransId="{81895A10-D7E0-3F4F-8D05-3BD313373ABF}" sibTransId="{04D3FF95-0CF9-E44A-802C-DC58A0994D67}"/>
    <dgm:cxn modelId="{7C6506E4-D91D-714B-A0CA-9F0108C29239}" type="presOf" srcId="{6DA5E2F8-CFAC-7E4F-9A7A-4C107CA6D5FE}" destId="{F4891DC5-3E1E-5A47-B3F8-D03CB192BBF8}" srcOrd="0" destOrd="0" presId="urn:microsoft.com/office/officeart/2005/8/layout/process4"/>
    <dgm:cxn modelId="{548128E4-FEF7-5A4B-A181-8C068C3B2CBC}" type="presParOf" srcId="{3EA9DDBB-62EE-0845-87E1-0D145B0AE55F}" destId="{C4077806-3C46-3040-B00C-B001BFEE2D9D}" srcOrd="0" destOrd="0" presId="urn:microsoft.com/office/officeart/2005/8/layout/process4"/>
    <dgm:cxn modelId="{30F8073A-58A5-9D4C-BA31-27E26B0EEEA7}" type="presParOf" srcId="{C4077806-3C46-3040-B00C-B001BFEE2D9D}" destId="{3E9AF7F7-644D-6541-B504-A6F0783AD43A}" srcOrd="0" destOrd="0" presId="urn:microsoft.com/office/officeart/2005/8/layout/process4"/>
    <dgm:cxn modelId="{F6FAB7EF-F9BA-A949-9772-F2DDC190297A}" type="presParOf" srcId="{3EA9DDBB-62EE-0845-87E1-0D145B0AE55F}" destId="{6E974E1A-4825-2F46-A0D4-09167D677C2E}" srcOrd="1" destOrd="0" presId="urn:microsoft.com/office/officeart/2005/8/layout/process4"/>
    <dgm:cxn modelId="{0A622984-BAE9-1647-AAA2-6F7193C713DF}" type="presParOf" srcId="{3EA9DDBB-62EE-0845-87E1-0D145B0AE55F}" destId="{63433C63-21E7-4443-AFD2-EBBDAF98DDBC}" srcOrd="2" destOrd="0" presId="urn:microsoft.com/office/officeart/2005/8/layout/process4"/>
    <dgm:cxn modelId="{037C05D3-F2C5-C44D-9DAA-C7E85B056127}" type="presParOf" srcId="{63433C63-21E7-4443-AFD2-EBBDAF98DDBC}" destId="{F4891DC5-3E1E-5A47-B3F8-D03CB192BBF8}" srcOrd="0" destOrd="0" presId="urn:microsoft.com/office/officeart/2005/8/layout/process4"/>
    <dgm:cxn modelId="{7A508C38-AF17-234F-ADDD-78469CAB235A}" type="presParOf" srcId="{3EA9DDBB-62EE-0845-87E1-0D145B0AE55F}" destId="{A04745DE-BB10-0947-86A8-C44953D256A3}" srcOrd="3" destOrd="0" presId="urn:microsoft.com/office/officeart/2005/8/layout/process4"/>
    <dgm:cxn modelId="{01D3F56E-AF56-EE4C-B085-F1152F0A34DB}" type="presParOf" srcId="{3EA9DDBB-62EE-0845-87E1-0D145B0AE55F}" destId="{94825B94-F527-6C49-A4AF-DF3C370A2E2C}" srcOrd="4" destOrd="0" presId="urn:microsoft.com/office/officeart/2005/8/layout/process4"/>
    <dgm:cxn modelId="{499E69DB-412E-8C43-A61D-F77422D277A7}" type="presParOf" srcId="{94825B94-F527-6C49-A4AF-DF3C370A2E2C}" destId="{8A6538FA-16C9-BC41-9F4B-FD3066A189D4}" srcOrd="0" destOrd="0" presId="urn:microsoft.com/office/officeart/2005/8/layout/process4"/>
    <dgm:cxn modelId="{EECB9400-1DBE-5C40-B481-8209B6C7F678}" type="presParOf" srcId="{3EA9DDBB-62EE-0845-87E1-0D145B0AE55F}" destId="{201F9457-57E7-C744-BAA2-401130527947}" srcOrd="5" destOrd="0" presId="urn:microsoft.com/office/officeart/2005/8/layout/process4"/>
    <dgm:cxn modelId="{1DF02BB8-CD4B-0544-9C87-23F0334A1AA1}" type="presParOf" srcId="{3EA9DDBB-62EE-0845-87E1-0D145B0AE55F}" destId="{24840980-756F-9843-B9BE-B7A541156E54}" srcOrd="6" destOrd="0" presId="urn:microsoft.com/office/officeart/2005/8/layout/process4"/>
    <dgm:cxn modelId="{19EF2A75-6B1E-A249-BA3D-18CACB258EA1}" type="presParOf" srcId="{24840980-756F-9843-B9BE-B7A541156E54}" destId="{A758997F-FAD4-9241-8045-D1CC753D0B6F}" srcOrd="0" destOrd="0" presId="urn:microsoft.com/office/officeart/2005/8/layout/process4"/>
    <dgm:cxn modelId="{DA2CAEB9-AF5B-7F48-875C-91A3CFCBF038}" type="presParOf" srcId="{3EA9DDBB-62EE-0845-87E1-0D145B0AE55F}" destId="{0E82707E-E699-4C4E-B1B4-25684BB2029E}" srcOrd="7" destOrd="0" presId="urn:microsoft.com/office/officeart/2005/8/layout/process4"/>
    <dgm:cxn modelId="{86C86C9D-9034-AF47-9CF6-E123736A89F3}" type="presParOf" srcId="{3EA9DDBB-62EE-0845-87E1-0D145B0AE55F}" destId="{3D63529F-F45B-D542-9AC4-25050CA4944F}" srcOrd="8" destOrd="0" presId="urn:microsoft.com/office/officeart/2005/8/layout/process4"/>
    <dgm:cxn modelId="{E14EE486-DC19-794D-8CF1-B86A098FEA77}" type="presParOf" srcId="{3D63529F-F45B-D542-9AC4-25050CA4944F}" destId="{1C0CBFA8-3F35-9B4F-A622-F966D8724D6D}" srcOrd="0" destOrd="0" presId="urn:microsoft.com/office/officeart/2005/8/layout/process4"/>
    <dgm:cxn modelId="{90C02B6E-0CF6-C040-826C-04272FAE9E1F}" type="presParOf" srcId="{3EA9DDBB-62EE-0845-87E1-0D145B0AE55F}" destId="{208E5BF7-7CE4-8144-8A33-89E467D5CC85}" srcOrd="9" destOrd="0" presId="urn:microsoft.com/office/officeart/2005/8/layout/process4"/>
    <dgm:cxn modelId="{05BE41AA-65A0-1E4B-971B-76859E0D450C}" type="presParOf" srcId="{3EA9DDBB-62EE-0845-87E1-0D145B0AE55F}" destId="{914DE789-CD52-7A46-9477-7D1C3A2D7E55}" srcOrd="10" destOrd="0" presId="urn:microsoft.com/office/officeart/2005/8/layout/process4"/>
    <dgm:cxn modelId="{C5650B36-B6DC-1742-8D6E-DE45283FF556}" type="presParOf" srcId="{914DE789-CD52-7A46-9477-7D1C3A2D7E55}" destId="{FA19789F-E5C7-F846-943A-59C9CF9E042D}" srcOrd="0" destOrd="0" presId="urn:microsoft.com/office/officeart/2005/8/layout/process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9AF7F7-644D-6541-B504-A6F0783AD43A}">
      <dsp:nvSpPr>
        <dsp:cNvPr id="0" name=""/>
        <dsp:cNvSpPr/>
      </dsp:nvSpPr>
      <dsp:spPr>
        <a:xfrm>
          <a:off x="0" y="1526215"/>
          <a:ext cx="2680518" cy="200315"/>
        </a:xfrm>
        <a:prstGeom prst="rect">
          <a:avLst/>
        </a:prstGeom>
        <a:solidFill>
          <a:srgbClr val="96F3E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GB" sz="700" b="1" kern="1200" dirty="0">
              <a:solidFill>
                <a:schemeClr val="tx1"/>
              </a:solidFill>
            </a:rPr>
            <a:t>Cleaned Dataset: </a:t>
          </a:r>
          <a:r>
            <a:rPr lang="en-GB" sz="700" b="1" i="1" kern="1200" dirty="0">
              <a:solidFill>
                <a:schemeClr val="tx1"/>
              </a:solidFill>
            </a:rPr>
            <a:t>14</a:t>
          </a:r>
          <a:r>
            <a:rPr lang="en-GB" sz="700" b="1" kern="1200" dirty="0">
              <a:solidFill>
                <a:schemeClr val="tx1"/>
              </a:solidFill>
            </a:rPr>
            <a:t> numerical variables, </a:t>
          </a:r>
          <a:r>
            <a:rPr lang="en-GB" sz="700" b="1" i="1" kern="1200" dirty="0">
              <a:solidFill>
                <a:schemeClr val="tx1"/>
              </a:solidFill>
            </a:rPr>
            <a:t>49,281</a:t>
          </a:r>
          <a:r>
            <a:rPr lang="en-GB" sz="700" b="1" kern="1200" dirty="0">
              <a:solidFill>
                <a:schemeClr val="tx1"/>
              </a:solidFill>
            </a:rPr>
            <a:t> entries</a:t>
          </a:r>
        </a:p>
      </dsp:txBody>
      <dsp:txXfrm>
        <a:off x="0" y="1526215"/>
        <a:ext cx="2680518" cy="200315"/>
      </dsp:txXfrm>
    </dsp:sp>
    <dsp:sp modelId="{F4891DC5-3E1E-5A47-B3F8-D03CB192BBF8}">
      <dsp:nvSpPr>
        <dsp:cNvPr id="0" name=""/>
        <dsp:cNvSpPr/>
      </dsp:nvSpPr>
      <dsp:spPr>
        <a:xfrm rot="10800000">
          <a:off x="0" y="1221136"/>
          <a:ext cx="2680518" cy="308084"/>
        </a:xfrm>
        <a:prstGeom prst="upArrowCallout">
          <a:avLst/>
        </a:prstGeom>
        <a:solidFill>
          <a:srgbClr val="6394B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GB" sz="700" kern="1200" dirty="0"/>
            <a:t>Hot-encoded 5 categorical variables to numerical variables</a:t>
          </a:r>
        </a:p>
      </dsp:txBody>
      <dsp:txXfrm rot="10800000">
        <a:off x="0" y="1221136"/>
        <a:ext cx="2680518" cy="200184"/>
      </dsp:txXfrm>
    </dsp:sp>
    <dsp:sp modelId="{8A6538FA-16C9-BC41-9F4B-FD3066A189D4}">
      <dsp:nvSpPr>
        <dsp:cNvPr id="0" name=""/>
        <dsp:cNvSpPr/>
      </dsp:nvSpPr>
      <dsp:spPr>
        <a:xfrm rot="10800000">
          <a:off x="0" y="916056"/>
          <a:ext cx="2680518" cy="308084"/>
        </a:xfrm>
        <a:prstGeom prst="upArrowCallout">
          <a:avLst/>
        </a:prstGeom>
        <a:solidFill>
          <a:srgbClr val="96F3E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GB" sz="700" kern="1200" dirty="0">
              <a:solidFill>
                <a:schemeClr val="tx1"/>
              </a:solidFill>
            </a:rPr>
            <a:t>Checked for unique/low variance/correlated variables, none found</a:t>
          </a:r>
        </a:p>
      </dsp:txBody>
      <dsp:txXfrm rot="10800000">
        <a:off x="0" y="916056"/>
        <a:ext cx="2680518" cy="200184"/>
      </dsp:txXfrm>
    </dsp:sp>
    <dsp:sp modelId="{A758997F-FAD4-9241-8045-D1CC753D0B6F}">
      <dsp:nvSpPr>
        <dsp:cNvPr id="0" name=""/>
        <dsp:cNvSpPr/>
      </dsp:nvSpPr>
      <dsp:spPr>
        <a:xfrm rot="10800000">
          <a:off x="0" y="610976"/>
          <a:ext cx="2680518" cy="308084"/>
        </a:xfrm>
        <a:prstGeom prst="upArrowCallout">
          <a:avLst/>
        </a:prstGeom>
        <a:solidFill>
          <a:srgbClr val="6394B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GB" sz="700" b="0" kern="1200" dirty="0">
              <a:solidFill>
                <a:schemeClr val="bg1"/>
              </a:solidFill>
            </a:rPr>
            <a:t>Checked for duplicate values, 719 entries removed</a:t>
          </a:r>
        </a:p>
      </dsp:txBody>
      <dsp:txXfrm rot="10800000">
        <a:off x="0" y="610976"/>
        <a:ext cx="2680518" cy="200184"/>
      </dsp:txXfrm>
    </dsp:sp>
    <dsp:sp modelId="{1C0CBFA8-3F35-9B4F-A622-F966D8724D6D}">
      <dsp:nvSpPr>
        <dsp:cNvPr id="0" name=""/>
        <dsp:cNvSpPr/>
      </dsp:nvSpPr>
      <dsp:spPr>
        <a:xfrm rot="10800000">
          <a:off x="0" y="305896"/>
          <a:ext cx="2680518" cy="308084"/>
        </a:xfrm>
        <a:prstGeom prst="upArrowCallout">
          <a:avLst/>
        </a:prstGeom>
        <a:solidFill>
          <a:srgbClr val="96F3E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GB" sz="700" b="0" kern="1200" dirty="0">
              <a:solidFill>
                <a:schemeClr val="tx1"/>
              </a:solidFill>
            </a:rPr>
            <a:t>Checked for missing values, none found</a:t>
          </a:r>
        </a:p>
      </dsp:txBody>
      <dsp:txXfrm rot="10800000">
        <a:off x="0" y="305896"/>
        <a:ext cx="2680518" cy="200184"/>
      </dsp:txXfrm>
    </dsp:sp>
    <dsp:sp modelId="{FA19789F-E5C7-F846-943A-59C9CF9E042D}">
      <dsp:nvSpPr>
        <dsp:cNvPr id="0" name=""/>
        <dsp:cNvSpPr/>
      </dsp:nvSpPr>
      <dsp:spPr>
        <a:xfrm rot="10800000">
          <a:off x="0" y="817"/>
          <a:ext cx="2680518" cy="308084"/>
        </a:xfrm>
        <a:prstGeom prst="upArrowCallout">
          <a:avLst/>
        </a:prstGeom>
        <a:solidFill>
          <a:srgbClr val="6394B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GB" sz="700" b="1" kern="1200" dirty="0">
              <a:solidFill>
                <a:schemeClr val="bg1"/>
              </a:solidFill>
            </a:rPr>
            <a:t>Original Dataset: </a:t>
          </a:r>
          <a:r>
            <a:rPr lang="en-GB" sz="700" b="1" i="1" kern="1200" dirty="0">
              <a:solidFill>
                <a:schemeClr val="bg1"/>
              </a:solidFill>
            </a:rPr>
            <a:t>9</a:t>
          </a:r>
          <a:r>
            <a:rPr lang="en-US" sz="700" b="1" kern="1200" dirty="0">
              <a:solidFill>
                <a:schemeClr val="bg1"/>
              </a:solidFill>
            </a:rPr>
            <a:t> numerical + </a:t>
          </a:r>
          <a:r>
            <a:rPr lang="en-US" sz="700" b="1" i="1" kern="1200" dirty="0">
              <a:solidFill>
                <a:schemeClr val="bg1"/>
              </a:solidFill>
            </a:rPr>
            <a:t>5</a:t>
          </a:r>
          <a:r>
            <a:rPr lang="en-US" sz="700" b="1" kern="1200" dirty="0">
              <a:solidFill>
                <a:schemeClr val="bg1"/>
              </a:solidFill>
            </a:rPr>
            <a:t> categorical variables, </a:t>
          </a:r>
          <a:r>
            <a:rPr lang="en-US" sz="700" b="1" i="1" kern="1200" dirty="0">
              <a:solidFill>
                <a:schemeClr val="bg1"/>
              </a:solidFill>
            </a:rPr>
            <a:t>5000</a:t>
          </a:r>
          <a:r>
            <a:rPr lang="en-US" sz="700" b="1" kern="1200" dirty="0">
              <a:solidFill>
                <a:schemeClr val="bg1"/>
              </a:solidFill>
            </a:rPr>
            <a:t> entries</a:t>
          </a:r>
          <a:endParaRPr lang="en-GB" sz="700" b="1" kern="1200" dirty="0">
            <a:solidFill>
              <a:schemeClr val="bg1"/>
            </a:solidFill>
          </a:endParaRPr>
        </a:p>
      </dsp:txBody>
      <dsp:txXfrm rot="10800000">
        <a:off x="0" y="817"/>
        <a:ext cx="2680518" cy="200184"/>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02A3-1A9C-FEFD-EE08-6B59E2F6895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C59407AE-61D3-46CF-DDC5-5995736773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426082E3-CECD-7C4A-0681-E5D5EDC06551}"/>
              </a:ext>
            </a:extLst>
          </p:cNvPr>
          <p:cNvSpPr>
            <a:spLocks noGrp="1"/>
          </p:cNvSpPr>
          <p:nvPr>
            <p:ph type="dt" sz="half" idx="10"/>
          </p:nvPr>
        </p:nvSpPr>
        <p:spPr/>
        <p:txBody>
          <a:bodyPr/>
          <a:lstStyle/>
          <a:p>
            <a:fld id="{022B7FD1-BF36-8243-A07B-048747007D57}" type="datetimeFigureOut">
              <a:rPr lang="en-US" smtClean="0"/>
              <a:t>12/19/23</a:t>
            </a:fld>
            <a:endParaRPr lang="en-US"/>
          </a:p>
        </p:txBody>
      </p:sp>
      <p:sp>
        <p:nvSpPr>
          <p:cNvPr id="5" name="Footer Placeholder 4">
            <a:extLst>
              <a:ext uri="{FF2B5EF4-FFF2-40B4-BE49-F238E27FC236}">
                <a16:creationId xmlns:a16="http://schemas.microsoft.com/office/drawing/2014/main" id="{83A764F7-A43D-6E9B-3474-4FC026DA86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B7ADC8-0834-EE85-86D5-83A835F618F7}"/>
              </a:ext>
            </a:extLst>
          </p:cNvPr>
          <p:cNvSpPr>
            <a:spLocks noGrp="1"/>
          </p:cNvSpPr>
          <p:nvPr>
            <p:ph type="sldNum" sz="quarter" idx="12"/>
          </p:nvPr>
        </p:nvSpPr>
        <p:spPr/>
        <p:txBody>
          <a:bodyPr/>
          <a:lstStyle/>
          <a:p>
            <a:fld id="{537BC15E-86DF-9944-AB93-786D22912050}" type="slidenum">
              <a:rPr lang="en-US" smtClean="0"/>
              <a:t>‹#›</a:t>
            </a:fld>
            <a:endParaRPr lang="en-US"/>
          </a:p>
        </p:txBody>
      </p:sp>
    </p:spTree>
    <p:extLst>
      <p:ext uri="{BB962C8B-B14F-4D97-AF65-F5344CB8AC3E}">
        <p14:creationId xmlns:p14="http://schemas.microsoft.com/office/powerpoint/2010/main" val="3875542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407F3-839D-F9B3-C67D-33352914BE27}"/>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4F0F0D4-87AF-DF0D-C0E9-5592BA08FA9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4358AB9-A4DD-6F66-E5D5-0142D70A457B}"/>
              </a:ext>
            </a:extLst>
          </p:cNvPr>
          <p:cNvSpPr>
            <a:spLocks noGrp="1"/>
          </p:cNvSpPr>
          <p:nvPr>
            <p:ph type="dt" sz="half" idx="10"/>
          </p:nvPr>
        </p:nvSpPr>
        <p:spPr/>
        <p:txBody>
          <a:bodyPr/>
          <a:lstStyle/>
          <a:p>
            <a:fld id="{022B7FD1-BF36-8243-A07B-048747007D57}" type="datetimeFigureOut">
              <a:rPr lang="en-US" smtClean="0"/>
              <a:t>12/19/23</a:t>
            </a:fld>
            <a:endParaRPr lang="en-US"/>
          </a:p>
        </p:txBody>
      </p:sp>
      <p:sp>
        <p:nvSpPr>
          <p:cNvPr id="5" name="Footer Placeholder 4">
            <a:extLst>
              <a:ext uri="{FF2B5EF4-FFF2-40B4-BE49-F238E27FC236}">
                <a16:creationId xmlns:a16="http://schemas.microsoft.com/office/drawing/2014/main" id="{345E7D8C-1815-2F5A-FB48-854053DFEA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195759-DB3A-A66F-FC58-F2B0ACA81070}"/>
              </a:ext>
            </a:extLst>
          </p:cNvPr>
          <p:cNvSpPr>
            <a:spLocks noGrp="1"/>
          </p:cNvSpPr>
          <p:nvPr>
            <p:ph type="sldNum" sz="quarter" idx="12"/>
          </p:nvPr>
        </p:nvSpPr>
        <p:spPr/>
        <p:txBody>
          <a:bodyPr/>
          <a:lstStyle/>
          <a:p>
            <a:fld id="{537BC15E-86DF-9944-AB93-786D22912050}" type="slidenum">
              <a:rPr lang="en-US" smtClean="0"/>
              <a:t>‹#›</a:t>
            </a:fld>
            <a:endParaRPr lang="en-US"/>
          </a:p>
        </p:txBody>
      </p:sp>
    </p:spTree>
    <p:extLst>
      <p:ext uri="{BB962C8B-B14F-4D97-AF65-F5344CB8AC3E}">
        <p14:creationId xmlns:p14="http://schemas.microsoft.com/office/powerpoint/2010/main" val="2520551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D4314F-B342-21DB-679F-8F7ABEB6400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3A2DFBB-4F12-544B-3010-67C3B56C3261}"/>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50A4C4A-3DDE-76F3-4EC9-C20DC96A9270}"/>
              </a:ext>
            </a:extLst>
          </p:cNvPr>
          <p:cNvSpPr>
            <a:spLocks noGrp="1"/>
          </p:cNvSpPr>
          <p:nvPr>
            <p:ph type="dt" sz="half" idx="10"/>
          </p:nvPr>
        </p:nvSpPr>
        <p:spPr/>
        <p:txBody>
          <a:bodyPr/>
          <a:lstStyle/>
          <a:p>
            <a:fld id="{022B7FD1-BF36-8243-A07B-048747007D57}" type="datetimeFigureOut">
              <a:rPr lang="en-US" smtClean="0"/>
              <a:t>12/19/23</a:t>
            </a:fld>
            <a:endParaRPr lang="en-US"/>
          </a:p>
        </p:txBody>
      </p:sp>
      <p:sp>
        <p:nvSpPr>
          <p:cNvPr id="5" name="Footer Placeholder 4">
            <a:extLst>
              <a:ext uri="{FF2B5EF4-FFF2-40B4-BE49-F238E27FC236}">
                <a16:creationId xmlns:a16="http://schemas.microsoft.com/office/drawing/2014/main" id="{EA46602D-05DF-5A6A-9106-6E5E122350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42E0CD-BCD6-70A9-F27F-FF70A48F1E83}"/>
              </a:ext>
            </a:extLst>
          </p:cNvPr>
          <p:cNvSpPr>
            <a:spLocks noGrp="1"/>
          </p:cNvSpPr>
          <p:nvPr>
            <p:ph type="sldNum" sz="quarter" idx="12"/>
          </p:nvPr>
        </p:nvSpPr>
        <p:spPr/>
        <p:txBody>
          <a:bodyPr/>
          <a:lstStyle/>
          <a:p>
            <a:fld id="{537BC15E-86DF-9944-AB93-786D22912050}" type="slidenum">
              <a:rPr lang="en-US" smtClean="0"/>
              <a:t>‹#›</a:t>
            </a:fld>
            <a:endParaRPr lang="en-US"/>
          </a:p>
        </p:txBody>
      </p:sp>
    </p:spTree>
    <p:extLst>
      <p:ext uri="{BB962C8B-B14F-4D97-AF65-F5344CB8AC3E}">
        <p14:creationId xmlns:p14="http://schemas.microsoft.com/office/powerpoint/2010/main" val="1623885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E0B8D-A29E-B8D8-DC46-BAB068E616A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7319DEC-C965-1BC0-7FA1-04399A58AED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D99F797-57C7-1FA5-527B-EB044E854FEE}"/>
              </a:ext>
            </a:extLst>
          </p:cNvPr>
          <p:cNvSpPr>
            <a:spLocks noGrp="1"/>
          </p:cNvSpPr>
          <p:nvPr>
            <p:ph type="dt" sz="half" idx="10"/>
          </p:nvPr>
        </p:nvSpPr>
        <p:spPr/>
        <p:txBody>
          <a:bodyPr/>
          <a:lstStyle/>
          <a:p>
            <a:fld id="{022B7FD1-BF36-8243-A07B-048747007D57}" type="datetimeFigureOut">
              <a:rPr lang="en-US" smtClean="0"/>
              <a:t>12/19/23</a:t>
            </a:fld>
            <a:endParaRPr lang="en-US"/>
          </a:p>
        </p:txBody>
      </p:sp>
      <p:sp>
        <p:nvSpPr>
          <p:cNvPr id="5" name="Footer Placeholder 4">
            <a:extLst>
              <a:ext uri="{FF2B5EF4-FFF2-40B4-BE49-F238E27FC236}">
                <a16:creationId xmlns:a16="http://schemas.microsoft.com/office/drawing/2014/main" id="{DC385FCC-E5F1-4DA3-38DA-9650FFCE5B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9D3D02-C69B-0DAF-F255-C4BF727FF022}"/>
              </a:ext>
            </a:extLst>
          </p:cNvPr>
          <p:cNvSpPr>
            <a:spLocks noGrp="1"/>
          </p:cNvSpPr>
          <p:nvPr>
            <p:ph type="sldNum" sz="quarter" idx="12"/>
          </p:nvPr>
        </p:nvSpPr>
        <p:spPr/>
        <p:txBody>
          <a:bodyPr/>
          <a:lstStyle/>
          <a:p>
            <a:fld id="{537BC15E-86DF-9944-AB93-786D22912050}" type="slidenum">
              <a:rPr lang="en-US" smtClean="0"/>
              <a:t>‹#›</a:t>
            </a:fld>
            <a:endParaRPr lang="en-US"/>
          </a:p>
        </p:txBody>
      </p:sp>
    </p:spTree>
    <p:extLst>
      <p:ext uri="{BB962C8B-B14F-4D97-AF65-F5344CB8AC3E}">
        <p14:creationId xmlns:p14="http://schemas.microsoft.com/office/powerpoint/2010/main" val="864856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A16AC-13BE-7655-584A-BBFF4EDFFAD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52B4B40E-43CA-8225-D769-4EEB3921F0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3F5E899-24A7-0CB9-CF42-0DD45C8E4A64}"/>
              </a:ext>
            </a:extLst>
          </p:cNvPr>
          <p:cNvSpPr>
            <a:spLocks noGrp="1"/>
          </p:cNvSpPr>
          <p:nvPr>
            <p:ph type="dt" sz="half" idx="10"/>
          </p:nvPr>
        </p:nvSpPr>
        <p:spPr/>
        <p:txBody>
          <a:bodyPr/>
          <a:lstStyle/>
          <a:p>
            <a:fld id="{022B7FD1-BF36-8243-A07B-048747007D57}" type="datetimeFigureOut">
              <a:rPr lang="en-US" smtClean="0"/>
              <a:t>12/19/23</a:t>
            </a:fld>
            <a:endParaRPr lang="en-US"/>
          </a:p>
        </p:txBody>
      </p:sp>
      <p:sp>
        <p:nvSpPr>
          <p:cNvPr id="5" name="Footer Placeholder 4">
            <a:extLst>
              <a:ext uri="{FF2B5EF4-FFF2-40B4-BE49-F238E27FC236}">
                <a16:creationId xmlns:a16="http://schemas.microsoft.com/office/drawing/2014/main" id="{2E6AA4C0-A237-1138-AC49-1CC0285631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409A0E-25D7-3EF3-D000-0C919A19189B}"/>
              </a:ext>
            </a:extLst>
          </p:cNvPr>
          <p:cNvSpPr>
            <a:spLocks noGrp="1"/>
          </p:cNvSpPr>
          <p:nvPr>
            <p:ph type="sldNum" sz="quarter" idx="12"/>
          </p:nvPr>
        </p:nvSpPr>
        <p:spPr/>
        <p:txBody>
          <a:bodyPr/>
          <a:lstStyle/>
          <a:p>
            <a:fld id="{537BC15E-86DF-9944-AB93-786D22912050}" type="slidenum">
              <a:rPr lang="en-US" smtClean="0"/>
              <a:t>‹#›</a:t>
            </a:fld>
            <a:endParaRPr lang="en-US"/>
          </a:p>
        </p:txBody>
      </p:sp>
    </p:spTree>
    <p:extLst>
      <p:ext uri="{BB962C8B-B14F-4D97-AF65-F5344CB8AC3E}">
        <p14:creationId xmlns:p14="http://schemas.microsoft.com/office/powerpoint/2010/main" val="302673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1531D-CACA-3558-6C9B-9AD2B95E94B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A68FB89-5E64-0353-1A2D-7C774B006F3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4A9240F3-C8B6-5701-8D54-D746148A5E6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BF71142-5395-3DA6-59E0-A91618383842}"/>
              </a:ext>
            </a:extLst>
          </p:cNvPr>
          <p:cNvSpPr>
            <a:spLocks noGrp="1"/>
          </p:cNvSpPr>
          <p:nvPr>
            <p:ph type="dt" sz="half" idx="10"/>
          </p:nvPr>
        </p:nvSpPr>
        <p:spPr/>
        <p:txBody>
          <a:bodyPr/>
          <a:lstStyle/>
          <a:p>
            <a:fld id="{022B7FD1-BF36-8243-A07B-048747007D57}" type="datetimeFigureOut">
              <a:rPr lang="en-US" smtClean="0"/>
              <a:t>12/19/23</a:t>
            </a:fld>
            <a:endParaRPr lang="en-US"/>
          </a:p>
        </p:txBody>
      </p:sp>
      <p:sp>
        <p:nvSpPr>
          <p:cNvPr id="6" name="Footer Placeholder 5">
            <a:extLst>
              <a:ext uri="{FF2B5EF4-FFF2-40B4-BE49-F238E27FC236}">
                <a16:creationId xmlns:a16="http://schemas.microsoft.com/office/drawing/2014/main" id="{07860D58-7AD4-404A-E451-112D537478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97972D-E45C-E68B-3ABE-A0467B959B03}"/>
              </a:ext>
            </a:extLst>
          </p:cNvPr>
          <p:cNvSpPr>
            <a:spLocks noGrp="1"/>
          </p:cNvSpPr>
          <p:nvPr>
            <p:ph type="sldNum" sz="quarter" idx="12"/>
          </p:nvPr>
        </p:nvSpPr>
        <p:spPr/>
        <p:txBody>
          <a:bodyPr/>
          <a:lstStyle/>
          <a:p>
            <a:fld id="{537BC15E-86DF-9944-AB93-786D22912050}" type="slidenum">
              <a:rPr lang="en-US" smtClean="0"/>
              <a:t>‹#›</a:t>
            </a:fld>
            <a:endParaRPr lang="en-US"/>
          </a:p>
        </p:txBody>
      </p:sp>
    </p:spTree>
    <p:extLst>
      <p:ext uri="{BB962C8B-B14F-4D97-AF65-F5344CB8AC3E}">
        <p14:creationId xmlns:p14="http://schemas.microsoft.com/office/powerpoint/2010/main" val="3958644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8DE80-1EF2-45EB-43E7-D287E4BEBBE1}"/>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C76F939-FB22-81CE-FA46-599D460C2D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B251959E-709F-8025-1884-3F62511034D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1662E1D5-52A9-C2B9-B3E0-7C134B7980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3D7D13D-6B70-465F-15E4-A46B2A2065A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5DBAFD82-B39D-5CD7-E2C2-1290C0A92C70}"/>
              </a:ext>
            </a:extLst>
          </p:cNvPr>
          <p:cNvSpPr>
            <a:spLocks noGrp="1"/>
          </p:cNvSpPr>
          <p:nvPr>
            <p:ph type="dt" sz="half" idx="10"/>
          </p:nvPr>
        </p:nvSpPr>
        <p:spPr/>
        <p:txBody>
          <a:bodyPr/>
          <a:lstStyle/>
          <a:p>
            <a:fld id="{022B7FD1-BF36-8243-A07B-048747007D57}" type="datetimeFigureOut">
              <a:rPr lang="en-US" smtClean="0"/>
              <a:t>12/19/23</a:t>
            </a:fld>
            <a:endParaRPr lang="en-US"/>
          </a:p>
        </p:txBody>
      </p:sp>
      <p:sp>
        <p:nvSpPr>
          <p:cNvPr id="8" name="Footer Placeholder 7">
            <a:extLst>
              <a:ext uri="{FF2B5EF4-FFF2-40B4-BE49-F238E27FC236}">
                <a16:creationId xmlns:a16="http://schemas.microsoft.com/office/drawing/2014/main" id="{FB704385-8E6B-02C1-434D-0C71BD8B15E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D294999-565C-57A4-1503-4198399BD0FB}"/>
              </a:ext>
            </a:extLst>
          </p:cNvPr>
          <p:cNvSpPr>
            <a:spLocks noGrp="1"/>
          </p:cNvSpPr>
          <p:nvPr>
            <p:ph type="sldNum" sz="quarter" idx="12"/>
          </p:nvPr>
        </p:nvSpPr>
        <p:spPr/>
        <p:txBody>
          <a:bodyPr/>
          <a:lstStyle/>
          <a:p>
            <a:fld id="{537BC15E-86DF-9944-AB93-786D22912050}" type="slidenum">
              <a:rPr lang="en-US" smtClean="0"/>
              <a:t>‹#›</a:t>
            </a:fld>
            <a:endParaRPr lang="en-US"/>
          </a:p>
        </p:txBody>
      </p:sp>
    </p:spTree>
    <p:extLst>
      <p:ext uri="{BB962C8B-B14F-4D97-AF65-F5344CB8AC3E}">
        <p14:creationId xmlns:p14="http://schemas.microsoft.com/office/powerpoint/2010/main" val="776079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E642A-2D9D-62CA-FE30-FA935F9DA78F}"/>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910EA9A8-7914-B0C7-B9AF-CF56884CC289}"/>
              </a:ext>
            </a:extLst>
          </p:cNvPr>
          <p:cNvSpPr>
            <a:spLocks noGrp="1"/>
          </p:cNvSpPr>
          <p:nvPr>
            <p:ph type="dt" sz="half" idx="10"/>
          </p:nvPr>
        </p:nvSpPr>
        <p:spPr/>
        <p:txBody>
          <a:bodyPr/>
          <a:lstStyle/>
          <a:p>
            <a:fld id="{022B7FD1-BF36-8243-A07B-048747007D57}" type="datetimeFigureOut">
              <a:rPr lang="en-US" smtClean="0"/>
              <a:t>12/19/23</a:t>
            </a:fld>
            <a:endParaRPr lang="en-US"/>
          </a:p>
        </p:txBody>
      </p:sp>
      <p:sp>
        <p:nvSpPr>
          <p:cNvPr id="4" name="Footer Placeholder 3">
            <a:extLst>
              <a:ext uri="{FF2B5EF4-FFF2-40B4-BE49-F238E27FC236}">
                <a16:creationId xmlns:a16="http://schemas.microsoft.com/office/drawing/2014/main" id="{C1425487-5CD5-9F35-7E73-D1E27605D7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5AD3880-3973-2A74-3C1E-312AE5493DD2}"/>
              </a:ext>
            </a:extLst>
          </p:cNvPr>
          <p:cNvSpPr>
            <a:spLocks noGrp="1"/>
          </p:cNvSpPr>
          <p:nvPr>
            <p:ph type="sldNum" sz="quarter" idx="12"/>
          </p:nvPr>
        </p:nvSpPr>
        <p:spPr/>
        <p:txBody>
          <a:bodyPr/>
          <a:lstStyle/>
          <a:p>
            <a:fld id="{537BC15E-86DF-9944-AB93-786D22912050}" type="slidenum">
              <a:rPr lang="en-US" smtClean="0"/>
              <a:t>‹#›</a:t>
            </a:fld>
            <a:endParaRPr lang="en-US"/>
          </a:p>
        </p:txBody>
      </p:sp>
    </p:spTree>
    <p:extLst>
      <p:ext uri="{BB962C8B-B14F-4D97-AF65-F5344CB8AC3E}">
        <p14:creationId xmlns:p14="http://schemas.microsoft.com/office/powerpoint/2010/main" val="2329596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507101-7123-920D-7E7C-7D87DAB897F8}"/>
              </a:ext>
            </a:extLst>
          </p:cNvPr>
          <p:cNvSpPr>
            <a:spLocks noGrp="1"/>
          </p:cNvSpPr>
          <p:nvPr>
            <p:ph type="dt" sz="half" idx="10"/>
          </p:nvPr>
        </p:nvSpPr>
        <p:spPr/>
        <p:txBody>
          <a:bodyPr/>
          <a:lstStyle/>
          <a:p>
            <a:fld id="{022B7FD1-BF36-8243-A07B-048747007D57}" type="datetimeFigureOut">
              <a:rPr lang="en-US" smtClean="0"/>
              <a:t>12/19/23</a:t>
            </a:fld>
            <a:endParaRPr lang="en-US"/>
          </a:p>
        </p:txBody>
      </p:sp>
      <p:sp>
        <p:nvSpPr>
          <p:cNvPr id="3" name="Footer Placeholder 2">
            <a:extLst>
              <a:ext uri="{FF2B5EF4-FFF2-40B4-BE49-F238E27FC236}">
                <a16:creationId xmlns:a16="http://schemas.microsoft.com/office/drawing/2014/main" id="{9819E6A6-1CA7-AD1C-4D91-06F2173F80D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B52C627-BA4B-48E9-D9C5-0A354C95A24C}"/>
              </a:ext>
            </a:extLst>
          </p:cNvPr>
          <p:cNvSpPr>
            <a:spLocks noGrp="1"/>
          </p:cNvSpPr>
          <p:nvPr>
            <p:ph type="sldNum" sz="quarter" idx="12"/>
          </p:nvPr>
        </p:nvSpPr>
        <p:spPr/>
        <p:txBody>
          <a:bodyPr/>
          <a:lstStyle/>
          <a:p>
            <a:fld id="{537BC15E-86DF-9944-AB93-786D22912050}" type="slidenum">
              <a:rPr lang="en-US" smtClean="0"/>
              <a:t>‹#›</a:t>
            </a:fld>
            <a:endParaRPr lang="en-US"/>
          </a:p>
        </p:txBody>
      </p:sp>
    </p:spTree>
    <p:extLst>
      <p:ext uri="{BB962C8B-B14F-4D97-AF65-F5344CB8AC3E}">
        <p14:creationId xmlns:p14="http://schemas.microsoft.com/office/powerpoint/2010/main" val="1873999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C392F-3349-83EE-AD99-867D96D9F29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2B81E350-3E81-5F40-E2F6-338F49C0FB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492E1900-7A3C-2B0A-A60B-D3DC430173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321AEF7-BE1C-64BF-A24D-E9350A5736E3}"/>
              </a:ext>
            </a:extLst>
          </p:cNvPr>
          <p:cNvSpPr>
            <a:spLocks noGrp="1"/>
          </p:cNvSpPr>
          <p:nvPr>
            <p:ph type="dt" sz="half" idx="10"/>
          </p:nvPr>
        </p:nvSpPr>
        <p:spPr/>
        <p:txBody>
          <a:bodyPr/>
          <a:lstStyle/>
          <a:p>
            <a:fld id="{022B7FD1-BF36-8243-A07B-048747007D57}" type="datetimeFigureOut">
              <a:rPr lang="en-US" smtClean="0"/>
              <a:t>12/19/23</a:t>
            </a:fld>
            <a:endParaRPr lang="en-US"/>
          </a:p>
        </p:txBody>
      </p:sp>
      <p:sp>
        <p:nvSpPr>
          <p:cNvPr id="6" name="Footer Placeholder 5">
            <a:extLst>
              <a:ext uri="{FF2B5EF4-FFF2-40B4-BE49-F238E27FC236}">
                <a16:creationId xmlns:a16="http://schemas.microsoft.com/office/drawing/2014/main" id="{E4C006E4-EE5B-4008-E68C-F647CE01D9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BCAFCD-A1B8-53E5-23CD-3C74876CD1E2}"/>
              </a:ext>
            </a:extLst>
          </p:cNvPr>
          <p:cNvSpPr>
            <a:spLocks noGrp="1"/>
          </p:cNvSpPr>
          <p:nvPr>
            <p:ph type="sldNum" sz="quarter" idx="12"/>
          </p:nvPr>
        </p:nvSpPr>
        <p:spPr/>
        <p:txBody>
          <a:bodyPr/>
          <a:lstStyle/>
          <a:p>
            <a:fld id="{537BC15E-86DF-9944-AB93-786D22912050}" type="slidenum">
              <a:rPr lang="en-US" smtClean="0"/>
              <a:t>‹#›</a:t>
            </a:fld>
            <a:endParaRPr lang="en-US"/>
          </a:p>
        </p:txBody>
      </p:sp>
    </p:spTree>
    <p:extLst>
      <p:ext uri="{BB962C8B-B14F-4D97-AF65-F5344CB8AC3E}">
        <p14:creationId xmlns:p14="http://schemas.microsoft.com/office/powerpoint/2010/main" val="2029330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349ED-5AAF-1065-D0B2-B5D102043BC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064B6125-29A8-8918-CD72-B19892A253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4EB2453-DAA3-F7EA-3279-69792D9918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0C13090-6F27-AE1C-C8D4-B8D9369287BD}"/>
              </a:ext>
            </a:extLst>
          </p:cNvPr>
          <p:cNvSpPr>
            <a:spLocks noGrp="1"/>
          </p:cNvSpPr>
          <p:nvPr>
            <p:ph type="dt" sz="half" idx="10"/>
          </p:nvPr>
        </p:nvSpPr>
        <p:spPr/>
        <p:txBody>
          <a:bodyPr/>
          <a:lstStyle/>
          <a:p>
            <a:fld id="{022B7FD1-BF36-8243-A07B-048747007D57}" type="datetimeFigureOut">
              <a:rPr lang="en-US" smtClean="0"/>
              <a:t>12/19/23</a:t>
            </a:fld>
            <a:endParaRPr lang="en-US"/>
          </a:p>
        </p:txBody>
      </p:sp>
      <p:sp>
        <p:nvSpPr>
          <p:cNvPr id="6" name="Footer Placeholder 5">
            <a:extLst>
              <a:ext uri="{FF2B5EF4-FFF2-40B4-BE49-F238E27FC236}">
                <a16:creationId xmlns:a16="http://schemas.microsoft.com/office/drawing/2014/main" id="{D2A7686A-D883-0643-6671-C7126BBC9B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FA92BF-F679-C151-553A-6E5A5199754B}"/>
              </a:ext>
            </a:extLst>
          </p:cNvPr>
          <p:cNvSpPr>
            <a:spLocks noGrp="1"/>
          </p:cNvSpPr>
          <p:nvPr>
            <p:ph type="sldNum" sz="quarter" idx="12"/>
          </p:nvPr>
        </p:nvSpPr>
        <p:spPr/>
        <p:txBody>
          <a:bodyPr/>
          <a:lstStyle/>
          <a:p>
            <a:fld id="{537BC15E-86DF-9944-AB93-786D22912050}" type="slidenum">
              <a:rPr lang="en-US" smtClean="0"/>
              <a:t>‹#›</a:t>
            </a:fld>
            <a:endParaRPr lang="en-US"/>
          </a:p>
        </p:txBody>
      </p:sp>
    </p:spTree>
    <p:extLst>
      <p:ext uri="{BB962C8B-B14F-4D97-AF65-F5344CB8AC3E}">
        <p14:creationId xmlns:p14="http://schemas.microsoft.com/office/powerpoint/2010/main" val="2243579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1FE031-35E9-64D0-E8D3-F4D981DF5C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40636A8-622F-A46B-4A03-00B7D6B475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5E53013-6DC6-0A99-26F9-1408508FCF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2B7FD1-BF36-8243-A07B-048747007D57}" type="datetimeFigureOut">
              <a:rPr lang="en-US" smtClean="0"/>
              <a:t>12/19/23</a:t>
            </a:fld>
            <a:endParaRPr lang="en-US"/>
          </a:p>
        </p:txBody>
      </p:sp>
      <p:sp>
        <p:nvSpPr>
          <p:cNvPr id="5" name="Footer Placeholder 4">
            <a:extLst>
              <a:ext uri="{FF2B5EF4-FFF2-40B4-BE49-F238E27FC236}">
                <a16:creationId xmlns:a16="http://schemas.microsoft.com/office/drawing/2014/main" id="{3EBA0F23-C268-45C0-3A19-14E64C291F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01BBBC9-9FF8-1C79-42E0-37440F94DA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7BC15E-86DF-9944-AB93-786D22912050}" type="slidenum">
              <a:rPr lang="en-US" smtClean="0"/>
              <a:t>‹#›</a:t>
            </a:fld>
            <a:endParaRPr lang="en-US"/>
          </a:p>
        </p:txBody>
      </p:sp>
    </p:spTree>
    <p:extLst>
      <p:ext uri="{BB962C8B-B14F-4D97-AF65-F5344CB8AC3E}">
        <p14:creationId xmlns:p14="http://schemas.microsoft.com/office/powerpoint/2010/main" val="8655568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12"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image" Target="../media/image5.png"/><Relationship Id="rId5" Type="http://schemas.openxmlformats.org/officeDocument/2006/relationships/diagramLayout" Target="../diagrams/layout1.xml"/><Relationship Id="rId10" Type="http://schemas.openxmlformats.org/officeDocument/2006/relationships/image" Target="../media/image4.png"/><Relationship Id="rId4" Type="http://schemas.openxmlformats.org/officeDocument/2006/relationships/diagramData" Target="../diagrams/data1.xml"/><Relationship Id="rId9"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BCD4D-82A1-5AD0-053C-2CF73DA5B647}"/>
              </a:ext>
            </a:extLst>
          </p:cNvPr>
          <p:cNvSpPr>
            <a:spLocks noGrp="1"/>
          </p:cNvSpPr>
          <p:nvPr>
            <p:ph type="ctrTitle"/>
          </p:nvPr>
        </p:nvSpPr>
        <p:spPr/>
        <p:txBody>
          <a:bodyPr>
            <a:normAutofit/>
          </a:bodyPr>
          <a:lstStyle/>
          <a:p>
            <a:r>
              <a:rPr lang="en-SG" sz="4800" b="1" dirty="0">
                <a:solidFill>
                  <a:srgbClr val="5F5E5E"/>
                </a:solidFill>
                <a:latin typeface="DM Sans" panose="020F0502020204030204" pitchFamily="34" charset="0"/>
              </a:rPr>
              <a:t>Task 2: Predicting customer buying behaviour</a:t>
            </a:r>
            <a:endParaRPr lang="en-GB" sz="4800" b="1" dirty="0">
              <a:solidFill>
                <a:srgbClr val="5F5E5E"/>
              </a:solidFill>
              <a:latin typeface="DM Sans" panose="020F0502020204030204" pitchFamily="34" charset="0"/>
            </a:endParaRPr>
          </a:p>
        </p:txBody>
      </p:sp>
      <p:sp>
        <p:nvSpPr>
          <p:cNvPr id="3" name="Subtitle 2">
            <a:extLst>
              <a:ext uri="{FF2B5EF4-FFF2-40B4-BE49-F238E27FC236}">
                <a16:creationId xmlns:a16="http://schemas.microsoft.com/office/drawing/2014/main" id="{7730DC87-B7BC-1B7B-AB86-8B0F1FACBC23}"/>
              </a:ext>
            </a:extLst>
          </p:cNvPr>
          <p:cNvSpPr>
            <a:spLocks noGrp="1"/>
          </p:cNvSpPr>
          <p:nvPr>
            <p:ph type="subTitle" idx="1"/>
          </p:nvPr>
        </p:nvSpPr>
        <p:spPr/>
        <p:txBody>
          <a:bodyPr/>
          <a:lstStyle/>
          <a:p>
            <a:r>
              <a:rPr lang="en-GB" dirty="0"/>
              <a:t>By: Srinidhi Manikantan</a:t>
            </a:r>
          </a:p>
        </p:txBody>
      </p:sp>
    </p:spTree>
    <p:extLst>
      <p:ext uri="{BB962C8B-B14F-4D97-AF65-F5344CB8AC3E}">
        <p14:creationId xmlns:p14="http://schemas.microsoft.com/office/powerpoint/2010/main" val="3582408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ectangle 64">
            <a:extLst>
              <a:ext uri="{FF2B5EF4-FFF2-40B4-BE49-F238E27FC236}">
                <a16:creationId xmlns:a16="http://schemas.microsoft.com/office/drawing/2014/main" id="{918C715B-F9F4-DF99-BA96-7272E86DA24C}"/>
              </a:ext>
            </a:extLst>
          </p:cNvPr>
          <p:cNvSpPr/>
          <p:nvPr/>
        </p:nvSpPr>
        <p:spPr>
          <a:xfrm>
            <a:off x="807980" y="442055"/>
            <a:ext cx="10689165" cy="598329"/>
          </a:xfrm>
          <a:prstGeom prst="rect">
            <a:avLst/>
          </a:prstGeom>
          <a:solidFill>
            <a:srgbClr val="0035A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6" name="Group 95">
            <a:extLst>
              <a:ext uri="{FF2B5EF4-FFF2-40B4-BE49-F238E27FC236}">
                <a16:creationId xmlns:a16="http://schemas.microsoft.com/office/drawing/2014/main" id="{200F8D3A-5007-E148-971C-989CC385DB31}"/>
              </a:ext>
            </a:extLst>
          </p:cNvPr>
          <p:cNvGrpSpPr/>
          <p:nvPr/>
        </p:nvGrpSpPr>
        <p:grpSpPr>
          <a:xfrm>
            <a:off x="909575" y="491083"/>
            <a:ext cx="10474445" cy="483755"/>
            <a:chOff x="909575" y="491083"/>
            <a:chExt cx="10474445" cy="483755"/>
          </a:xfrm>
        </p:grpSpPr>
        <p:pic>
          <p:nvPicPr>
            <p:cNvPr id="4" name="slide2" descr="Dashboard 1">
              <a:extLst>
                <a:ext uri="{FF2B5EF4-FFF2-40B4-BE49-F238E27FC236}">
                  <a16:creationId xmlns:a16="http://schemas.microsoft.com/office/drawing/2014/main" id="{64D6A6E4-49A7-BA44-46D5-79779B2422E6}"/>
                </a:ext>
              </a:extLst>
            </p:cNvPr>
            <p:cNvPicPr>
              <a:picLocks noChangeAspect="1"/>
            </p:cNvPicPr>
            <p:nvPr/>
          </p:nvPicPr>
          <p:blipFill rotWithShape="1">
            <a:blip r:embed="rId2">
              <a:extLst>
                <a:ext uri="{28A0092B-C50C-407E-A947-70E740481C1C}">
                  <a14:useLocalDpi xmlns:a14="http://schemas.microsoft.com/office/drawing/2010/main" val="0"/>
                </a:ext>
              </a:extLst>
            </a:blip>
            <a:srcRect l="59079" t="1711" r="20366" b="90970"/>
            <a:stretch/>
          </p:blipFill>
          <p:spPr>
            <a:xfrm>
              <a:off x="8790426" y="491083"/>
              <a:ext cx="2593594" cy="483755"/>
            </a:xfrm>
            <a:prstGeom prst="rect">
              <a:avLst/>
            </a:prstGeom>
          </p:spPr>
        </p:pic>
        <p:sp>
          <p:nvSpPr>
            <p:cNvPr id="5" name="TextBox 4">
              <a:extLst>
                <a:ext uri="{FF2B5EF4-FFF2-40B4-BE49-F238E27FC236}">
                  <a16:creationId xmlns:a16="http://schemas.microsoft.com/office/drawing/2014/main" id="{0941CE54-8B59-5CE8-AC13-DD947769F8C6}"/>
                </a:ext>
              </a:extLst>
            </p:cNvPr>
            <p:cNvSpPr txBox="1"/>
            <p:nvPr/>
          </p:nvSpPr>
          <p:spPr>
            <a:xfrm>
              <a:off x="909575" y="555134"/>
              <a:ext cx="6959341" cy="369332"/>
            </a:xfrm>
            <a:prstGeom prst="rect">
              <a:avLst/>
            </a:prstGeom>
            <a:solidFill>
              <a:srgbClr val="0035AD"/>
            </a:solidFill>
          </p:spPr>
          <p:txBody>
            <a:bodyPr wrap="none" rtlCol="0">
              <a:spAutoFit/>
            </a:bodyPr>
            <a:lstStyle/>
            <a:p>
              <a:r>
                <a:rPr lang="en-US" dirty="0">
                  <a:solidFill>
                    <a:schemeClr val="bg1"/>
                  </a:solidFill>
                  <a:latin typeface="Trebuchet MS" panose="020B0703020202090204" pitchFamily="34" charset="0"/>
                </a:rPr>
                <a:t>UTILIZING MACHINE LEARNING TO PREDICT CUSTOMER BEHAVIOUR</a:t>
              </a:r>
            </a:p>
          </p:txBody>
        </p:sp>
      </p:grpSp>
      <p:grpSp>
        <p:nvGrpSpPr>
          <p:cNvPr id="100" name="Group 99">
            <a:extLst>
              <a:ext uri="{FF2B5EF4-FFF2-40B4-BE49-F238E27FC236}">
                <a16:creationId xmlns:a16="http://schemas.microsoft.com/office/drawing/2014/main" id="{3EAB17D6-5C40-370F-C2D0-308011498FB0}"/>
              </a:ext>
            </a:extLst>
          </p:cNvPr>
          <p:cNvGrpSpPr/>
          <p:nvPr/>
        </p:nvGrpSpPr>
        <p:grpSpPr>
          <a:xfrm>
            <a:off x="7239208" y="1125245"/>
            <a:ext cx="4257937" cy="2059388"/>
            <a:chOff x="7239208" y="1125245"/>
            <a:chExt cx="4257937" cy="2059388"/>
          </a:xfrm>
        </p:grpSpPr>
        <p:grpSp>
          <p:nvGrpSpPr>
            <p:cNvPr id="14" name="Group 13">
              <a:extLst>
                <a:ext uri="{FF2B5EF4-FFF2-40B4-BE49-F238E27FC236}">
                  <a16:creationId xmlns:a16="http://schemas.microsoft.com/office/drawing/2014/main" id="{76F0BD44-5127-C29F-653A-1A223C9C9D2A}"/>
                </a:ext>
              </a:extLst>
            </p:cNvPr>
            <p:cNvGrpSpPr/>
            <p:nvPr/>
          </p:nvGrpSpPr>
          <p:grpSpPr>
            <a:xfrm>
              <a:off x="7239208" y="1125245"/>
              <a:ext cx="4257937" cy="2059388"/>
              <a:chOff x="1211046" y="1160418"/>
              <a:chExt cx="4257937" cy="2059388"/>
            </a:xfrm>
          </p:grpSpPr>
          <p:sp>
            <p:nvSpPr>
              <p:cNvPr id="8" name="TextBox 7">
                <a:extLst>
                  <a:ext uri="{FF2B5EF4-FFF2-40B4-BE49-F238E27FC236}">
                    <a16:creationId xmlns:a16="http://schemas.microsoft.com/office/drawing/2014/main" id="{5E90A7D4-4BA3-B1E1-0921-C3BDAC548947}"/>
                  </a:ext>
                </a:extLst>
              </p:cNvPr>
              <p:cNvSpPr txBox="1"/>
              <p:nvPr/>
            </p:nvSpPr>
            <p:spPr>
              <a:xfrm>
                <a:off x="1211046" y="1160418"/>
                <a:ext cx="4257937" cy="276999"/>
              </a:xfrm>
              <a:prstGeom prst="rect">
                <a:avLst/>
              </a:prstGeom>
              <a:noFill/>
            </p:spPr>
            <p:txBody>
              <a:bodyPr wrap="square" rtlCol="0">
                <a:spAutoFit/>
              </a:bodyPr>
              <a:lstStyle/>
              <a:p>
                <a:r>
                  <a:rPr lang="en-US" sz="1200" dirty="0">
                    <a:solidFill>
                      <a:srgbClr val="0035AD"/>
                    </a:solidFill>
                  </a:rPr>
                  <a:t>Correlation of Predictor Variables with Response Variable</a:t>
                </a:r>
              </a:p>
            </p:txBody>
          </p:sp>
          <p:grpSp>
            <p:nvGrpSpPr>
              <p:cNvPr id="12" name="Group 11">
                <a:extLst>
                  <a:ext uri="{FF2B5EF4-FFF2-40B4-BE49-F238E27FC236}">
                    <a16:creationId xmlns:a16="http://schemas.microsoft.com/office/drawing/2014/main" id="{0D865235-6F29-3E2C-5DC1-54B57F540FCD}"/>
                  </a:ext>
                </a:extLst>
              </p:cNvPr>
              <p:cNvGrpSpPr/>
              <p:nvPr/>
            </p:nvGrpSpPr>
            <p:grpSpPr>
              <a:xfrm>
                <a:off x="1283745" y="1473806"/>
                <a:ext cx="3008561" cy="1746000"/>
                <a:chOff x="1191764" y="1321953"/>
                <a:chExt cx="3008561" cy="1746000"/>
              </a:xfrm>
            </p:grpSpPr>
            <p:pic>
              <p:nvPicPr>
                <p:cNvPr id="10" name="Picture 9" descr="A graph with different colored rectangles&#10;&#10;Description automatically generated">
                  <a:extLst>
                    <a:ext uri="{FF2B5EF4-FFF2-40B4-BE49-F238E27FC236}">
                      <a16:creationId xmlns:a16="http://schemas.microsoft.com/office/drawing/2014/main" id="{33E628E0-03DC-DE1B-784C-BF98527E3555}"/>
                    </a:ext>
                  </a:extLst>
                </p:cNvPr>
                <p:cNvPicPr>
                  <a:picLocks noChangeAspect="1"/>
                </p:cNvPicPr>
                <p:nvPr/>
              </p:nvPicPr>
              <p:blipFill rotWithShape="1">
                <a:blip r:embed="rId3">
                  <a:extLst>
                    <a:ext uri="{28A0092B-C50C-407E-A947-70E740481C1C}">
                      <a14:useLocalDpi xmlns:a14="http://schemas.microsoft.com/office/drawing/2010/main" val="0"/>
                    </a:ext>
                  </a:extLst>
                </a:blip>
                <a:srcRect l="2270" r="1"/>
                <a:stretch/>
              </p:blipFill>
              <p:spPr>
                <a:xfrm>
                  <a:off x="1191764" y="1321953"/>
                  <a:ext cx="3008561" cy="1746000"/>
                </a:xfrm>
                <a:prstGeom prst="rect">
                  <a:avLst/>
                </a:prstGeom>
              </p:spPr>
            </p:pic>
            <p:sp>
              <p:nvSpPr>
                <p:cNvPr id="11" name="Oval 10">
                  <a:extLst>
                    <a:ext uri="{FF2B5EF4-FFF2-40B4-BE49-F238E27FC236}">
                      <a16:creationId xmlns:a16="http://schemas.microsoft.com/office/drawing/2014/main" id="{A9BE6EDB-05EB-B7AD-6B11-138489BE8E9B}"/>
                    </a:ext>
                  </a:extLst>
                </p:cNvPr>
                <p:cNvSpPr/>
                <p:nvPr/>
              </p:nvSpPr>
              <p:spPr>
                <a:xfrm>
                  <a:off x="3809458" y="2880743"/>
                  <a:ext cx="208534" cy="122022"/>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grpSp>
        </p:grpSp>
        <p:sp>
          <p:nvSpPr>
            <p:cNvPr id="15" name="TextBox 14">
              <a:extLst>
                <a:ext uri="{FF2B5EF4-FFF2-40B4-BE49-F238E27FC236}">
                  <a16:creationId xmlns:a16="http://schemas.microsoft.com/office/drawing/2014/main" id="{FC4A63E0-6B26-32C1-6092-20BDFFBBA44D}"/>
                </a:ext>
              </a:extLst>
            </p:cNvPr>
            <p:cNvSpPr txBox="1"/>
            <p:nvPr/>
          </p:nvSpPr>
          <p:spPr>
            <a:xfrm>
              <a:off x="10320468" y="1475024"/>
              <a:ext cx="1115718" cy="1392689"/>
            </a:xfrm>
            <a:prstGeom prst="rect">
              <a:avLst/>
            </a:prstGeom>
            <a:noFill/>
          </p:spPr>
          <p:txBody>
            <a:bodyPr wrap="square" rtlCol="0">
              <a:spAutoFit/>
            </a:bodyPr>
            <a:lstStyle/>
            <a:p>
              <a:pPr algn="just"/>
              <a:r>
                <a:rPr lang="en-US" sz="650" dirty="0">
                  <a:solidFill>
                    <a:schemeClr val="tx1">
                      <a:lumMod val="65000"/>
                      <a:lumOff val="35000"/>
                    </a:schemeClr>
                  </a:solidFill>
                </a:rPr>
                <a:t>Since the target variable is binary, </a:t>
              </a:r>
              <a:r>
                <a:rPr lang="en-US" sz="650" b="1" dirty="0">
                  <a:solidFill>
                    <a:schemeClr val="tx1">
                      <a:lumMod val="65000"/>
                      <a:lumOff val="35000"/>
                    </a:schemeClr>
                  </a:solidFill>
                </a:rPr>
                <a:t>Point-Biserial Correlation </a:t>
              </a:r>
              <a:r>
                <a:rPr lang="en-US" sz="650" dirty="0">
                  <a:solidFill>
                    <a:schemeClr val="tx1">
                      <a:lumMod val="65000"/>
                      <a:lumOff val="35000"/>
                    </a:schemeClr>
                  </a:solidFill>
                </a:rPr>
                <a:t>was used as a correlation metric. </a:t>
              </a:r>
            </a:p>
            <a:p>
              <a:pPr algn="just"/>
              <a:endParaRPr lang="en-US" sz="650" dirty="0">
                <a:solidFill>
                  <a:schemeClr val="tx1">
                    <a:lumMod val="65000"/>
                    <a:lumOff val="35000"/>
                  </a:schemeClr>
                </a:solidFill>
              </a:endParaRPr>
            </a:p>
            <a:p>
              <a:pPr algn="just"/>
              <a:r>
                <a:rPr lang="en-US" sz="650" dirty="0">
                  <a:solidFill>
                    <a:schemeClr val="tx1">
                      <a:lumMod val="65000"/>
                      <a:lumOff val="35000"/>
                    </a:schemeClr>
                  </a:solidFill>
                </a:rPr>
                <a:t>There was </a:t>
              </a:r>
              <a:r>
                <a:rPr lang="en-US" sz="650" b="1" dirty="0">
                  <a:solidFill>
                    <a:schemeClr val="tx1">
                      <a:lumMod val="65000"/>
                      <a:lumOff val="35000"/>
                    </a:schemeClr>
                  </a:solidFill>
                </a:rPr>
                <a:t>no significant correlation </a:t>
              </a:r>
              <a:r>
                <a:rPr lang="en-US" sz="650" dirty="0">
                  <a:solidFill>
                    <a:schemeClr val="tx1">
                      <a:lumMod val="65000"/>
                      <a:lumOff val="35000"/>
                    </a:schemeClr>
                  </a:solidFill>
                </a:rPr>
                <a:t>identified, and the highest correlation was only </a:t>
              </a:r>
              <a:r>
                <a:rPr lang="en-US" sz="650" b="1" dirty="0">
                  <a:solidFill>
                    <a:srgbClr val="FF0000"/>
                  </a:solidFill>
                </a:rPr>
                <a:t>0.10</a:t>
              </a:r>
              <a:r>
                <a:rPr lang="en-US" sz="650" dirty="0">
                  <a:solidFill>
                    <a:schemeClr val="tx1">
                      <a:lumMod val="65000"/>
                      <a:lumOff val="35000"/>
                    </a:schemeClr>
                  </a:solidFill>
                </a:rPr>
                <a:t>, proving that there is no to very weak associations between the predictor and response variables.</a:t>
              </a:r>
            </a:p>
          </p:txBody>
        </p:sp>
      </p:grpSp>
      <p:sp>
        <p:nvSpPr>
          <p:cNvPr id="21" name="TextBox 20">
            <a:extLst>
              <a:ext uri="{FF2B5EF4-FFF2-40B4-BE49-F238E27FC236}">
                <a16:creationId xmlns:a16="http://schemas.microsoft.com/office/drawing/2014/main" id="{8178F395-A9B5-5563-C6DC-26C0A0BF367D}"/>
              </a:ext>
            </a:extLst>
          </p:cNvPr>
          <p:cNvSpPr txBox="1"/>
          <p:nvPr/>
        </p:nvSpPr>
        <p:spPr>
          <a:xfrm>
            <a:off x="807980" y="3302401"/>
            <a:ext cx="2913433" cy="276999"/>
          </a:xfrm>
          <a:prstGeom prst="rect">
            <a:avLst/>
          </a:prstGeom>
          <a:noFill/>
        </p:spPr>
        <p:txBody>
          <a:bodyPr wrap="square" rtlCol="0">
            <a:spAutoFit/>
          </a:bodyPr>
          <a:lstStyle/>
          <a:p>
            <a:r>
              <a:rPr lang="en-US" sz="1200" dirty="0">
                <a:solidFill>
                  <a:srgbClr val="0035AD"/>
                </a:solidFill>
              </a:rPr>
              <a:t>Assessment of ML Models</a:t>
            </a:r>
          </a:p>
        </p:txBody>
      </p:sp>
      <p:sp>
        <p:nvSpPr>
          <p:cNvPr id="42" name="TextBox 41">
            <a:extLst>
              <a:ext uri="{FF2B5EF4-FFF2-40B4-BE49-F238E27FC236}">
                <a16:creationId xmlns:a16="http://schemas.microsoft.com/office/drawing/2014/main" id="{4FE80763-BCC8-4217-E411-4CD405EBAE82}"/>
              </a:ext>
            </a:extLst>
          </p:cNvPr>
          <p:cNvSpPr txBox="1"/>
          <p:nvPr/>
        </p:nvSpPr>
        <p:spPr>
          <a:xfrm>
            <a:off x="5385866" y="3301447"/>
            <a:ext cx="3987274" cy="276999"/>
          </a:xfrm>
          <a:prstGeom prst="rect">
            <a:avLst/>
          </a:prstGeom>
          <a:noFill/>
        </p:spPr>
        <p:txBody>
          <a:bodyPr wrap="square" rtlCol="0">
            <a:spAutoFit/>
          </a:bodyPr>
          <a:lstStyle/>
          <a:p>
            <a:r>
              <a:rPr lang="en-US" sz="1200" dirty="0">
                <a:solidFill>
                  <a:srgbClr val="0035AD"/>
                </a:solidFill>
              </a:rPr>
              <a:t>Finding Important Predictor Variables</a:t>
            </a:r>
          </a:p>
        </p:txBody>
      </p:sp>
      <p:graphicFrame>
        <p:nvGraphicFramePr>
          <p:cNvPr id="44" name="Table 43">
            <a:extLst>
              <a:ext uri="{FF2B5EF4-FFF2-40B4-BE49-F238E27FC236}">
                <a16:creationId xmlns:a16="http://schemas.microsoft.com/office/drawing/2014/main" id="{01F8BCAD-87E7-69F5-FEB4-8C180BA06CED}"/>
              </a:ext>
            </a:extLst>
          </p:cNvPr>
          <p:cNvGraphicFramePr>
            <a:graphicFrameLocks noGrp="1"/>
          </p:cNvGraphicFramePr>
          <p:nvPr>
            <p:extLst>
              <p:ext uri="{D42A27DB-BD31-4B8C-83A1-F6EECF244321}">
                <p14:modId xmlns:p14="http://schemas.microsoft.com/office/powerpoint/2010/main" val="3109926200"/>
              </p:ext>
            </p:extLst>
          </p:nvPr>
        </p:nvGraphicFramePr>
        <p:xfrm>
          <a:off x="909575" y="3649839"/>
          <a:ext cx="2677140" cy="1524000"/>
        </p:xfrm>
        <a:graphic>
          <a:graphicData uri="http://schemas.openxmlformats.org/drawingml/2006/table">
            <a:tbl>
              <a:tblPr firstRow="1" bandRow="1">
                <a:tableStyleId>{FABFCF23-3B69-468F-B69F-88F6DE6A72F2}</a:tableStyleId>
              </a:tblPr>
              <a:tblGrid>
                <a:gridCol w="603539">
                  <a:extLst>
                    <a:ext uri="{9D8B030D-6E8A-4147-A177-3AD203B41FA5}">
                      <a16:colId xmlns:a16="http://schemas.microsoft.com/office/drawing/2014/main" val="2867849056"/>
                    </a:ext>
                  </a:extLst>
                </a:gridCol>
                <a:gridCol w="663545">
                  <a:extLst>
                    <a:ext uri="{9D8B030D-6E8A-4147-A177-3AD203B41FA5}">
                      <a16:colId xmlns:a16="http://schemas.microsoft.com/office/drawing/2014/main" val="2864773232"/>
                    </a:ext>
                  </a:extLst>
                </a:gridCol>
                <a:gridCol w="700755">
                  <a:extLst>
                    <a:ext uri="{9D8B030D-6E8A-4147-A177-3AD203B41FA5}">
                      <a16:colId xmlns:a16="http://schemas.microsoft.com/office/drawing/2014/main" val="2508619994"/>
                    </a:ext>
                  </a:extLst>
                </a:gridCol>
                <a:gridCol w="709301">
                  <a:extLst>
                    <a:ext uri="{9D8B030D-6E8A-4147-A177-3AD203B41FA5}">
                      <a16:colId xmlns:a16="http://schemas.microsoft.com/office/drawing/2014/main" val="3368693321"/>
                    </a:ext>
                  </a:extLst>
                </a:gridCol>
              </a:tblGrid>
              <a:tr h="319310">
                <a:tc>
                  <a:txBody>
                    <a:bodyPr/>
                    <a:lstStyle/>
                    <a:p>
                      <a:r>
                        <a:rPr lang="en-US" sz="700" dirty="0"/>
                        <a:t>Models Used</a:t>
                      </a:r>
                    </a:p>
                  </a:txBody>
                  <a:tcPr>
                    <a:solidFill>
                      <a:srgbClr val="4B417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u="sng" dirty="0"/>
                        <a:t>Accuracy </a:t>
                      </a:r>
                      <a:r>
                        <a:rPr lang="en-US" sz="700" dirty="0"/>
                        <a:t>with Cross-Validation</a:t>
                      </a:r>
                    </a:p>
                  </a:txBody>
                  <a:tcPr>
                    <a:solidFill>
                      <a:srgbClr val="4B417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u="sng" dirty="0"/>
                        <a:t>Accuracy </a:t>
                      </a:r>
                      <a:r>
                        <a:rPr lang="en-US" sz="700" dirty="0"/>
                        <a:t>with Hyperparam-eter Tuning</a:t>
                      </a:r>
                    </a:p>
                  </a:txBody>
                  <a:tcPr>
                    <a:solidFill>
                      <a:srgbClr val="4B4179"/>
                    </a:solidFill>
                  </a:tcPr>
                </a:tc>
                <a:tc>
                  <a:txBody>
                    <a:bodyPr/>
                    <a:lstStyle/>
                    <a:p>
                      <a:r>
                        <a:rPr lang="en-US" sz="700" u="sng" dirty="0"/>
                        <a:t>F1 Score </a:t>
                      </a:r>
                      <a:r>
                        <a:rPr lang="en-US" sz="700" dirty="0"/>
                        <a:t>with Hyperparam-eter Tuning</a:t>
                      </a:r>
                    </a:p>
                  </a:txBody>
                  <a:tcPr>
                    <a:solidFill>
                      <a:srgbClr val="4B4179"/>
                    </a:solidFill>
                  </a:tcPr>
                </a:tc>
                <a:extLst>
                  <a:ext uri="{0D108BD9-81ED-4DB2-BD59-A6C34878D82A}">
                    <a16:rowId xmlns:a16="http://schemas.microsoft.com/office/drawing/2014/main" val="2904459578"/>
                  </a:ext>
                </a:extLst>
              </a:tr>
              <a:tr h="302343">
                <a:tc>
                  <a:txBody>
                    <a:bodyPr/>
                    <a:lstStyle/>
                    <a:p>
                      <a:r>
                        <a:rPr lang="en-US" sz="700" dirty="0"/>
                        <a:t>Logistic (all penalties)</a:t>
                      </a:r>
                    </a:p>
                  </a:txBody>
                  <a:tcPr>
                    <a:solidFill>
                      <a:srgbClr val="96F3EE"/>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700" kern="1200" dirty="0">
                          <a:solidFill>
                            <a:schemeClr val="dk1"/>
                          </a:solidFill>
                          <a:latin typeface="+mn-lt"/>
                          <a:ea typeface="+mn-ea"/>
                          <a:cs typeface="+mn-cs"/>
                        </a:rPr>
                        <a:t>0.843</a:t>
                      </a:r>
                    </a:p>
                  </a:txBody>
                  <a:tcPr anchor="ctr">
                    <a:solidFill>
                      <a:srgbClr val="96F3EE"/>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SG" sz="700" kern="1200" dirty="0">
                          <a:solidFill>
                            <a:schemeClr val="dk1"/>
                          </a:solidFill>
                          <a:latin typeface="+mn-lt"/>
                          <a:ea typeface="+mn-ea"/>
                          <a:cs typeface="+mn-cs"/>
                        </a:rPr>
                        <a:t>0.845</a:t>
                      </a:r>
                      <a:endParaRPr lang="en-US" sz="700" kern="1200" dirty="0">
                        <a:solidFill>
                          <a:schemeClr val="dk1"/>
                        </a:solidFill>
                        <a:latin typeface="+mn-lt"/>
                        <a:ea typeface="+mn-ea"/>
                        <a:cs typeface="+mn-cs"/>
                      </a:endParaRPr>
                    </a:p>
                  </a:txBody>
                  <a:tcPr anchor="ctr">
                    <a:solidFill>
                      <a:srgbClr val="96F3EE"/>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SG" sz="700" kern="1200" dirty="0">
                          <a:solidFill>
                            <a:schemeClr val="dk1"/>
                          </a:solidFill>
                          <a:latin typeface="+mn-lt"/>
                          <a:ea typeface="+mn-ea"/>
                          <a:cs typeface="+mn-cs"/>
                        </a:rPr>
                        <a:t>0.0142</a:t>
                      </a:r>
                      <a:endParaRPr lang="en-US" sz="700" kern="1200" dirty="0">
                        <a:solidFill>
                          <a:schemeClr val="dk1"/>
                        </a:solidFill>
                        <a:latin typeface="+mn-lt"/>
                        <a:ea typeface="+mn-ea"/>
                        <a:cs typeface="+mn-cs"/>
                      </a:endParaRPr>
                    </a:p>
                  </a:txBody>
                  <a:tcPr anchor="ctr">
                    <a:solidFill>
                      <a:srgbClr val="96F3EE"/>
                    </a:solidFill>
                  </a:tcPr>
                </a:tc>
                <a:extLst>
                  <a:ext uri="{0D108BD9-81ED-4DB2-BD59-A6C34878D82A}">
                    <a16:rowId xmlns:a16="http://schemas.microsoft.com/office/drawing/2014/main" val="3718422011"/>
                  </a:ext>
                </a:extLst>
              </a:tr>
              <a:tr h="167118">
                <a:tc>
                  <a:txBody>
                    <a:bodyPr/>
                    <a:lstStyle/>
                    <a:p>
                      <a:r>
                        <a:rPr lang="en-US" sz="700" dirty="0"/>
                        <a:t>Random Forest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SG" sz="700" kern="1200" dirty="0">
                          <a:solidFill>
                            <a:schemeClr val="dk1"/>
                          </a:solidFill>
                          <a:latin typeface="+mn-lt"/>
                          <a:ea typeface="+mn-ea"/>
                          <a:cs typeface="+mn-cs"/>
                        </a:rPr>
                        <a:t>0.688</a:t>
                      </a:r>
                      <a:endParaRPr lang="en-US" sz="700" kern="1200" dirty="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700" kern="1200" dirty="0">
                          <a:solidFill>
                            <a:schemeClr val="dk1"/>
                          </a:solidFill>
                          <a:latin typeface="+mn-lt"/>
                          <a:ea typeface="+mn-ea"/>
                          <a:cs typeface="+mn-cs"/>
                        </a:rPr>
                        <a:t>0.849</a:t>
                      </a:r>
                    </a:p>
                  </a:txBody>
                  <a:tcPr anchor="ctr"/>
                </a:tc>
                <a:tc>
                  <a:txBody>
                    <a:bodyPr/>
                    <a:lstStyle/>
                    <a:p>
                      <a:pPr marL="0" algn="ctr" defTabSz="914400" rtl="0" eaLnBrk="1" latinLnBrk="0" hangingPunct="1"/>
                      <a:r>
                        <a:rPr lang="en-SG" sz="700" kern="1200" dirty="0">
                          <a:solidFill>
                            <a:schemeClr val="dk1"/>
                          </a:solidFill>
                          <a:latin typeface="+mn-lt"/>
                          <a:ea typeface="+mn-ea"/>
                          <a:cs typeface="+mn-cs"/>
                        </a:rPr>
                        <a:t>0.0512</a:t>
                      </a:r>
                      <a:endParaRPr lang="en-US" sz="700" kern="1200" dirty="0">
                        <a:solidFill>
                          <a:schemeClr val="dk1"/>
                        </a:solidFill>
                        <a:latin typeface="+mn-lt"/>
                        <a:ea typeface="+mn-ea"/>
                        <a:cs typeface="+mn-cs"/>
                      </a:endParaRPr>
                    </a:p>
                  </a:txBody>
                  <a:tcPr anchor="ctr"/>
                </a:tc>
                <a:extLst>
                  <a:ext uri="{0D108BD9-81ED-4DB2-BD59-A6C34878D82A}">
                    <a16:rowId xmlns:a16="http://schemas.microsoft.com/office/drawing/2014/main" val="1550201495"/>
                  </a:ext>
                </a:extLst>
              </a:tr>
              <a:tr h="0">
                <a:tc>
                  <a:txBody>
                    <a:bodyPr/>
                    <a:lstStyle/>
                    <a:p>
                      <a:r>
                        <a:rPr lang="en-US" sz="700" dirty="0"/>
                        <a:t>Extra-Trees</a:t>
                      </a:r>
                    </a:p>
                  </a:txBody>
                  <a:tcPr>
                    <a:solidFill>
                      <a:srgbClr val="96F3EE"/>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700" kern="1200" dirty="0">
                          <a:solidFill>
                            <a:schemeClr val="dk1"/>
                          </a:solidFill>
                          <a:latin typeface="+mn-lt"/>
                          <a:ea typeface="+mn-ea"/>
                          <a:cs typeface="+mn-cs"/>
                        </a:rPr>
                        <a:t>0.806</a:t>
                      </a:r>
                    </a:p>
                  </a:txBody>
                  <a:tcPr anchor="ctr">
                    <a:solidFill>
                      <a:srgbClr val="96F3EE"/>
                    </a:solidFill>
                  </a:tcPr>
                </a:tc>
                <a:tc>
                  <a:txBody>
                    <a:bodyPr/>
                    <a:lstStyle/>
                    <a:p>
                      <a:pPr marL="0" algn="ctr" defTabSz="914400" rtl="0" eaLnBrk="1" latinLnBrk="0" hangingPunct="1"/>
                      <a:r>
                        <a:rPr lang="en-US" sz="700" kern="1200" dirty="0">
                          <a:solidFill>
                            <a:schemeClr val="dk1"/>
                          </a:solidFill>
                          <a:latin typeface="+mn-lt"/>
                          <a:ea typeface="+mn-ea"/>
                          <a:cs typeface="+mn-cs"/>
                        </a:rPr>
                        <a:t>0.850</a:t>
                      </a:r>
                    </a:p>
                  </a:txBody>
                  <a:tcPr anchor="ctr">
                    <a:solidFill>
                      <a:srgbClr val="96F3EE"/>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700" kern="1200" dirty="0">
                          <a:solidFill>
                            <a:schemeClr val="dk1"/>
                          </a:solidFill>
                          <a:latin typeface="+mn-lt"/>
                          <a:ea typeface="+mn-ea"/>
                          <a:cs typeface="+mn-cs"/>
                        </a:rPr>
                        <a:t>0.0173</a:t>
                      </a:r>
                    </a:p>
                  </a:txBody>
                  <a:tcPr anchor="ctr">
                    <a:solidFill>
                      <a:srgbClr val="96F3EE"/>
                    </a:solidFill>
                  </a:tcPr>
                </a:tc>
                <a:extLst>
                  <a:ext uri="{0D108BD9-81ED-4DB2-BD59-A6C34878D82A}">
                    <a16:rowId xmlns:a16="http://schemas.microsoft.com/office/drawing/2014/main" val="3373113060"/>
                  </a:ext>
                </a:extLst>
              </a:tr>
              <a:tr h="1851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Grad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Boost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700" kern="1200" dirty="0">
                          <a:solidFill>
                            <a:schemeClr val="dk1"/>
                          </a:solidFill>
                          <a:latin typeface="+mn-lt"/>
                          <a:ea typeface="+mn-ea"/>
                          <a:cs typeface="+mn-cs"/>
                        </a:rPr>
                        <a:t>0.682</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700" kern="1200" dirty="0">
                          <a:solidFill>
                            <a:schemeClr val="dk1"/>
                          </a:solidFill>
                          <a:latin typeface="+mn-lt"/>
                          <a:ea typeface="+mn-ea"/>
                          <a:cs typeface="+mn-cs"/>
                        </a:rPr>
                        <a:t>0.851</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700" kern="1200" dirty="0">
                          <a:solidFill>
                            <a:schemeClr val="dk1"/>
                          </a:solidFill>
                          <a:latin typeface="+mn-lt"/>
                          <a:ea typeface="+mn-ea"/>
                          <a:cs typeface="+mn-cs"/>
                        </a:rPr>
                        <a:t>0.0443</a:t>
                      </a:r>
                    </a:p>
                  </a:txBody>
                  <a:tcPr anchor="ctr"/>
                </a:tc>
                <a:extLst>
                  <a:ext uri="{0D108BD9-81ED-4DB2-BD59-A6C34878D82A}">
                    <a16:rowId xmlns:a16="http://schemas.microsoft.com/office/drawing/2014/main" val="2231990552"/>
                  </a:ext>
                </a:extLst>
              </a:tr>
            </a:tbl>
          </a:graphicData>
        </a:graphic>
      </p:graphicFrame>
      <p:sp>
        <p:nvSpPr>
          <p:cNvPr id="46" name="TextBox 45">
            <a:extLst>
              <a:ext uri="{FF2B5EF4-FFF2-40B4-BE49-F238E27FC236}">
                <a16:creationId xmlns:a16="http://schemas.microsoft.com/office/drawing/2014/main" id="{1E7C78AC-4712-081F-DBEE-26B9077D9EF1}"/>
              </a:ext>
            </a:extLst>
          </p:cNvPr>
          <p:cNvSpPr txBox="1"/>
          <p:nvPr/>
        </p:nvSpPr>
        <p:spPr>
          <a:xfrm>
            <a:off x="3606797" y="3625938"/>
            <a:ext cx="1589353" cy="2593018"/>
          </a:xfrm>
          <a:prstGeom prst="rect">
            <a:avLst/>
          </a:prstGeom>
          <a:noFill/>
        </p:spPr>
        <p:txBody>
          <a:bodyPr wrap="square" rtlCol="0">
            <a:spAutoFit/>
          </a:bodyPr>
          <a:lstStyle/>
          <a:p>
            <a:pPr algn="just"/>
            <a:r>
              <a:rPr lang="en-US" sz="650" b="1" dirty="0">
                <a:solidFill>
                  <a:schemeClr val="tx1">
                    <a:lumMod val="65000"/>
                    <a:lumOff val="35000"/>
                  </a:schemeClr>
                </a:solidFill>
              </a:rPr>
              <a:t>Cross-validation </a:t>
            </a:r>
            <a:r>
              <a:rPr lang="en-US" sz="650" dirty="0">
                <a:solidFill>
                  <a:schemeClr val="tx1">
                    <a:lumMod val="65000"/>
                    <a:lumOff val="35000"/>
                  </a:schemeClr>
                </a:solidFill>
              </a:rPr>
              <a:t>was conducted among 8 different base Machine Learning models (Logistic, RandomForest, ExtraTrees, XgBoost, Decision Tree, GradBoost, CatBoost and LightBGM). </a:t>
            </a:r>
          </a:p>
          <a:p>
            <a:pPr algn="just"/>
            <a:endParaRPr lang="en-US" sz="650" dirty="0">
              <a:solidFill>
                <a:schemeClr val="tx1">
                  <a:lumMod val="65000"/>
                  <a:lumOff val="35000"/>
                </a:schemeClr>
              </a:solidFill>
            </a:endParaRPr>
          </a:p>
          <a:p>
            <a:pPr algn="just"/>
            <a:r>
              <a:rPr lang="en-US" sz="650" dirty="0">
                <a:solidFill>
                  <a:schemeClr val="tx1">
                    <a:lumMod val="65000"/>
                    <a:lumOff val="35000"/>
                  </a:schemeClr>
                </a:solidFill>
              </a:rPr>
              <a:t>Top 4 models with highest scores were chosen and </a:t>
            </a:r>
            <a:r>
              <a:rPr lang="en-US" sz="650" b="1" dirty="0">
                <a:solidFill>
                  <a:schemeClr val="tx1">
                    <a:lumMod val="65000"/>
                    <a:lumOff val="35000"/>
                  </a:schemeClr>
                </a:solidFill>
              </a:rPr>
              <a:t>hyperparameter tuning </a:t>
            </a:r>
            <a:r>
              <a:rPr lang="en-US" sz="650" dirty="0">
                <a:solidFill>
                  <a:schemeClr val="tx1">
                    <a:lumMod val="65000"/>
                    <a:lumOff val="35000"/>
                  </a:schemeClr>
                </a:solidFill>
              </a:rPr>
              <a:t>was performed to further improve the model. </a:t>
            </a:r>
          </a:p>
          <a:p>
            <a:pPr algn="just"/>
            <a:endParaRPr lang="en-US" sz="650" dirty="0">
              <a:solidFill>
                <a:schemeClr val="tx1">
                  <a:lumMod val="65000"/>
                  <a:lumOff val="35000"/>
                </a:schemeClr>
              </a:solidFill>
            </a:endParaRPr>
          </a:p>
          <a:p>
            <a:pPr algn="just"/>
            <a:r>
              <a:rPr lang="en-SG" sz="650" dirty="0">
                <a:solidFill>
                  <a:schemeClr val="tx1">
                    <a:lumMod val="65000"/>
                    <a:lumOff val="35000"/>
                  </a:schemeClr>
                </a:solidFill>
              </a:rPr>
              <a:t>Since there is a significant class imbalance, the model can achieve high accuracy by simply predicting the majority class most of the time, but this is not useful in practice. Hence, </a:t>
            </a:r>
            <a:r>
              <a:rPr lang="en-US" sz="650" b="1" dirty="0">
                <a:solidFill>
                  <a:schemeClr val="tx1">
                    <a:lumMod val="65000"/>
                    <a:lumOff val="35000"/>
                  </a:schemeClr>
                </a:solidFill>
              </a:rPr>
              <a:t>F1 score would be more </a:t>
            </a:r>
            <a:r>
              <a:rPr lang="en-SG" sz="650" b="1" dirty="0">
                <a:solidFill>
                  <a:schemeClr val="tx1">
                    <a:lumMod val="65000"/>
                    <a:lumOff val="35000"/>
                  </a:schemeClr>
                </a:solidFill>
              </a:rPr>
              <a:t>informative</a:t>
            </a:r>
            <a:r>
              <a:rPr lang="en-SG" sz="650" dirty="0">
                <a:solidFill>
                  <a:schemeClr val="tx1">
                    <a:lumMod val="65000"/>
                    <a:lumOff val="35000"/>
                  </a:schemeClr>
                </a:solidFill>
              </a:rPr>
              <a:t>, and meaningful since it balances both precision and recall in a single metric.</a:t>
            </a:r>
            <a:br>
              <a:rPr lang="en-SG" sz="650" dirty="0"/>
            </a:br>
            <a:endParaRPr lang="en-SG" sz="650" dirty="0">
              <a:solidFill>
                <a:schemeClr val="tx1">
                  <a:lumMod val="65000"/>
                  <a:lumOff val="35000"/>
                </a:schemeClr>
              </a:solidFill>
            </a:endParaRPr>
          </a:p>
          <a:p>
            <a:pPr algn="just"/>
            <a:r>
              <a:rPr lang="en-SG" sz="650" b="1" dirty="0">
                <a:solidFill>
                  <a:schemeClr val="tx1">
                    <a:lumMod val="65000"/>
                    <a:lumOff val="35000"/>
                  </a:schemeClr>
                </a:solidFill>
              </a:rPr>
              <a:t>Random Forest and Grad Boost were the highest performing models</a:t>
            </a:r>
            <a:r>
              <a:rPr lang="en-SG" sz="650" dirty="0">
                <a:solidFill>
                  <a:schemeClr val="tx1">
                    <a:lumMod val="65000"/>
                    <a:lumOff val="35000"/>
                  </a:schemeClr>
                </a:solidFill>
              </a:rPr>
              <a:t>. However, the F1 score is significantly low for both models (~0.05) and may not predict the customer buying behaviour accurately in real life.</a:t>
            </a:r>
          </a:p>
        </p:txBody>
      </p:sp>
      <p:sp>
        <p:nvSpPr>
          <p:cNvPr id="49" name="TextBox 48">
            <a:extLst>
              <a:ext uri="{FF2B5EF4-FFF2-40B4-BE49-F238E27FC236}">
                <a16:creationId xmlns:a16="http://schemas.microsoft.com/office/drawing/2014/main" id="{E94F98F4-5E95-F1B2-67A1-277CE9529EAF}"/>
              </a:ext>
            </a:extLst>
          </p:cNvPr>
          <p:cNvSpPr txBox="1"/>
          <p:nvPr/>
        </p:nvSpPr>
        <p:spPr>
          <a:xfrm>
            <a:off x="807982" y="1129146"/>
            <a:ext cx="3058311" cy="276999"/>
          </a:xfrm>
          <a:prstGeom prst="rect">
            <a:avLst/>
          </a:prstGeom>
          <a:noFill/>
        </p:spPr>
        <p:txBody>
          <a:bodyPr wrap="square" rtlCol="0">
            <a:spAutoFit/>
          </a:bodyPr>
          <a:lstStyle/>
          <a:p>
            <a:r>
              <a:rPr lang="en-US" sz="1200" dirty="0">
                <a:solidFill>
                  <a:srgbClr val="0035AD"/>
                </a:solidFill>
              </a:rPr>
              <a:t>Exploratory Data Analysis</a:t>
            </a:r>
          </a:p>
        </p:txBody>
      </p:sp>
      <p:grpSp>
        <p:nvGrpSpPr>
          <p:cNvPr id="99" name="Group 98">
            <a:extLst>
              <a:ext uri="{FF2B5EF4-FFF2-40B4-BE49-F238E27FC236}">
                <a16:creationId xmlns:a16="http://schemas.microsoft.com/office/drawing/2014/main" id="{194543D5-0F02-6A80-2D48-481F49978495}"/>
              </a:ext>
            </a:extLst>
          </p:cNvPr>
          <p:cNvGrpSpPr/>
          <p:nvPr/>
        </p:nvGrpSpPr>
        <p:grpSpPr>
          <a:xfrm>
            <a:off x="4033288" y="1133501"/>
            <a:ext cx="3058311" cy="510725"/>
            <a:chOff x="4033288" y="1133501"/>
            <a:chExt cx="3058311" cy="510725"/>
          </a:xfrm>
        </p:grpSpPr>
        <p:sp>
          <p:nvSpPr>
            <p:cNvPr id="34" name="TextBox 33">
              <a:extLst>
                <a:ext uri="{FF2B5EF4-FFF2-40B4-BE49-F238E27FC236}">
                  <a16:creationId xmlns:a16="http://schemas.microsoft.com/office/drawing/2014/main" id="{0507F4A4-7F2A-F72B-1651-C3AAA6EE093E}"/>
                </a:ext>
              </a:extLst>
            </p:cNvPr>
            <p:cNvSpPr txBox="1"/>
            <p:nvPr/>
          </p:nvSpPr>
          <p:spPr>
            <a:xfrm>
              <a:off x="4033288" y="1133501"/>
              <a:ext cx="3058311" cy="276999"/>
            </a:xfrm>
            <a:prstGeom prst="rect">
              <a:avLst/>
            </a:prstGeom>
            <a:noFill/>
          </p:spPr>
          <p:txBody>
            <a:bodyPr wrap="square" rtlCol="0">
              <a:spAutoFit/>
            </a:bodyPr>
            <a:lstStyle/>
            <a:p>
              <a:r>
                <a:rPr lang="en-US" sz="1200" dirty="0">
                  <a:solidFill>
                    <a:srgbClr val="0035AD"/>
                  </a:solidFill>
                </a:rPr>
                <a:t>Distribution of Response Variable</a:t>
              </a:r>
            </a:p>
          </p:txBody>
        </p:sp>
        <p:sp>
          <p:nvSpPr>
            <p:cNvPr id="55" name="TextBox 54">
              <a:extLst>
                <a:ext uri="{FF2B5EF4-FFF2-40B4-BE49-F238E27FC236}">
                  <a16:creationId xmlns:a16="http://schemas.microsoft.com/office/drawing/2014/main" id="{9637A5BB-5008-FA41-5221-AE8958D9BE5C}"/>
                </a:ext>
              </a:extLst>
            </p:cNvPr>
            <p:cNvSpPr txBox="1"/>
            <p:nvPr/>
          </p:nvSpPr>
          <p:spPr>
            <a:xfrm>
              <a:off x="5723882" y="1444171"/>
              <a:ext cx="1077708" cy="200055"/>
            </a:xfrm>
            <a:prstGeom prst="rect">
              <a:avLst/>
            </a:prstGeom>
            <a:noFill/>
          </p:spPr>
          <p:txBody>
            <a:bodyPr wrap="square" rtlCol="0">
              <a:spAutoFit/>
            </a:bodyPr>
            <a:lstStyle/>
            <a:p>
              <a:pPr algn="just"/>
              <a:endParaRPr lang="en-US" sz="700" dirty="0">
                <a:solidFill>
                  <a:schemeClr val="tx1">
                    <a:lumMod val="65000"/>
                    <a:lumOff val="35000"/>
                  </a:schemeClr>
                </a:solidFill>
              </a:endParaRPr>
            </a:p>
          </p:txBody>
        </p:sp>
      </p:grpSp>
      <p:sp>
        <p:nvSpPr>
          <p:cNvPr id="61" name="Oval 60">
            <a:extLst>
              <a:ext uri="{FF2B5EF4-FFF2-40B4-BE49-F238E27FC236}">
                <a16:creationId xmlns:a16="http://schemas.microsoft.com/office/drawing/2014/main" id="{D21A1931-A312-D5F1-E736-2EA8CF249AAF}"/>
              </a:ext>
            </a:extLst>
          </p:cNvPr>
          <p:cNvSpPr/>
          <p:nvPr/>
        </p:nvSpPr>
        <p:spPr>
          <a:xfrm>
            <a:off x="3058449" y="4411839"/>
            <a:ext cx="320965" cy="218961"/>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graphicFrame>
        <p:nvGraphicFramePr>
          <p:cNvPr id="63" name="Diagram 62">
            <a:extLst>
              <a:ext uri="{FF2B5EF4-FFF2-40B4-BE49-F238E27FC236}">
                <a16:creationId xmlns:a16="http://schemas.microsoft.com/office/drawing/2014/main" id="{C652325A-8598-4447-19F3-8D995D78AD0A}"/>
              </a:ext>
            </a:extLst>
          </p:cNvPr>
          <p:cNvGraphicFramePr/>
          <p:nvPr>
            <p:extLst>
              <p:ext uri="{D42A27DB-BD31-4B8C-83A1-F6EECF244321}">
                <p14:modId xmlns:p14="http://schemas.microsoft.com/office/powerpoint/2010/main" val="3326834663"/>
              </p:ext>
            </p:extLst>
          </p:nvPr>
        </p:nvGraphicFramePr>
        <p:xfrm>
          <a:off x="1020275" y="1423563"/>
          <a:ext cx="2680518" cy="172734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4" name="TextBox 63">
            <a:extLst>
              <a:ext uri="{FF2B5EF4-FFF2-40B4-BE49-F238E27FC236}">
                <a16:creationId xmlns:a16="http://schemas.microsoft.com/office/drawing/2014/main" id="{63F2B814-8190-C0D7-992A-19E9AC7626DF}"/>
              </a:ext>
            </a:extLst>
          </p:cNvPr>
          <p:cNvSpPr txBox="1"/>
          <p:nvPr/>
        </p:nvSpPr>
        <p:spPr>
          <a:xfrm>
            <a:off x="4033287" y="1374065"/>
            <a:ext cx="3058311" cy="392415"/>
          </a:xfrm>
          <a:prstGeom prst="rect">
            <a:avLst/>
          </a:prstGeom>
          <a:noFill/>
        </p:spPr>
        <p:txBody>
          <a:bodyPr wrap="square" rtlCol="0">
            <a:spAutoFit/>
          </a:bodyPr>
          <a:lstStyle/>
          <a:p>
            <a:pPr algn="just"/>
            <a:r>
              <a:rPr lang="en-US" sz="650" dirty="0">
                <a:solidFill>
                  <a:schemeClr val="tx1">
                    <a:lumMod val="65000"/>
                    <a:lumOff val="35000"/>
                  </a:schemeClr>
                </a:solidFill>
              </a:rPr>
              <a:t>In the cleaned dataset, 85% of the majority class represents “No Booking”, while the remaining 15% belongs to “Booking Completed”. This represents an imbalanced dataset, </a:t>
            </a:r>
            <a:r>
              <a:rPr lang="en-SG" sz="650" dirty="0">
                <a:solidFill>
                  <a:schemeClr val="tx1">
                    <a:lumMod val="65000"/>
                    <a:lumOff val="35000"/>
                  </a:schemeClr>
                </a:solidFill>
              </a:rPr>
              <a:t>where one class significantly outnumbers the other</a:t>
            </a:r>
            <a:r>
              <a:rPr lang="en-US" sz="650" dirty="0">
                <a:solidFill>
                  <a:schemeClr val="tx1">
                    <a:lumMod val="65000"/>
                    <a:lumOff val="35000"/>
                  </a:schemeClr>
                </a:solidFill>
              </a:rPr>
              <a:t>.</a:t>
            </a:r>
          </a:p>
        </p:txBody>
      </p:sp>
      <p:sp>
        <p:nvSpPr>
          <p:cNvPr id="69" name="TextBox 68">
            <a:extLst>
              <a:ext uri="{FF2B5EF4-FFF2-40B4-BE49-F238E27FC236}">
                <a16:creationId xmlns:a16="http://schemas.microsoft.com/office/drawing/2014/main" id="{0D038C38-673E-E29A-6DC4-3C97D0FF6BE0}"/>
              </a:ext>
            </a:extLst>
          </p:cNvPr>
          <p:cNvSpPr txBox="1"/>
          <p:nvPr/>
        </p:nvSpPr>
        <p:spPr>
          <a:xfrm>
            <a:off x="5385866" y="5263390"/>
            <a:ext cx="3987274" cy="276999"/>
          </a:xfrm>
          <a:prstGeom prst="rect">
            <a:avLst/>
          </a:prstGeom>
          <a:noFill/>
        </p:spPr>
        <p:txBody>
          <a:bodyPr wrap="square" rtlCol="0">
            <a:spAutoFit/>
          </a:bodyPr>
          <a:lstStyle/>
          <a:p>
            <a:r>
              <a:rPr lang="en-US" sz="1200" dirty="0">
                <a:solidFill>
                  <a:srgbClr val="0035AD"/>
                </a:solidFill>
              </a:rPr>
              <a:t>Limitations and Future Directions</a:t>
            </a:r>
          </a:p>
        </p:txBody>
      </p:sp>
      <p:grpSp>
        <p:nvGrpSpPr>
          <p:cNvPr id="97" name="Group 96">
            <a:extLst>
              <a:ext uri="{FF2B5EF4-FFF2-40B4-BE49-F238E27FC236}">
                <a16:creationId xmlns:a16="http://schemas.microsoft.com/office/drawing/2014/main" id="{FC305FF9-3BE3-7BDF-9E91-BCD5D078941E}"/>
              </a:ext>
            </a:extLst>
          </p:cNvPr>
          <p:cNvGrpSpPr/>
          <p:nvPr/>
        </p:nvGrpSpPr>
        <p:grpSpPr>
          <a:xfrm>
            <a:off x="8463107" y="3733349"/>
            <a:ext cx="2777308" cy="1517740"/>
            <a:chOff x="8463107" y="3733349"/>
            <a:chExt cx="2777308" cy="1517740"/>
          </a:xfrm>
        </p:grpSpPr>
        <p:pic>
          <p:nvPicPr>
            <p:cNvPr id="79" name="Picture 78" descr="A graph with different colored bars&#10;&#10;Description automatically generated">
              <a:extLst>
                <a:ext uri="{FF2B5EF4-FFF2-40B4-BE49-F238E27FC236}">
                  <a16:creationId xmlns:a16="http://schemas.microsoft.com/office/drawing/2014/main" id="{066D7EAA-B229-8AFB-0E8F-B7407F3733F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463107" y="3733349"/>
              <a:ext cx="2777308" cy="1517740"/>
            </a:xfrm>
            <a:prstGeom prst="rect">
              <a:avLst/>
            </a:prstGeom>
          </p:spPr>
        </p:pic>
        <p:sp>
          <p:nvSpPr>
            <p:cNvPr id="80" name="Oval 79">
              <a:extLst>
                <a:ext uri="{FF2B5EF4-FFF2-40B4-BE49-F238E27FC236}">
                  <a16:creationId xmlns:a16="http://schemas.microsoft.com/office/drawing/2014/main" id="{40DB7186-3615-0585-1689-3905FEBA928C}"/>
                </a:ext>
              </a:extLst>
            </p:cNvPr>
            <p:cNvSpPr/>
            <p:nvPr/>
          </p:nvSpPr>
          <p:spPr>
            <a:xfrm>
              <a:off x="8507571" y="3886507"/>
              <a:ext cx="511996" cy="122107"/>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81" name="Oval 80">
              <a:extLst>
                <a:ext uri="{FF2B5EF4-FFF2-40B4-BE49-F238E27FC236}">
                  <a16:creationId xmlns:a16="http://schemas.microsoft.com/office/drawing/2014/main" id="{47FE4B56-14AC-388D-C7C8-835FB41FCE23}"/>
                </a:ext>
              </a:extLst>
            </p:cNvPr>
            <p:cNvSpPr/>
            <p:nvPr/>
          </p:nvSpPr>
          <p:spPr>
            <a:xfrm>
              <a:off x="8657617" y="4393514"/>
              <a:ext cx="361950" cy="122107"/>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82" name="Oval 81">
              <a:extLst>
                <a:ext uri="{FF2B5EF4-FFF2-40B4-BE49-F238E27FC236}">
                  <a16:creationId xmlns:a16="http://schemas.microsoft.com/office/drawing/2014/main" id="{24660FD1-D28D-C567-0E1F-0E0361D6A2AF}"/>
                </a:ext>
              </a:extLst>
            </p:cNvPr>
            <p:cNvSpPr/>
            <p:nvPr/>
          </p:nvSpPr>
          <p:spPr>
            <a:xfrm>
              <a:off x="8657617" y="4140010"/>
              <a:ext cx="361950" cy="122107"/>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grpSp>
      <p:grpSp>
        <p:nvGrpSpPr>
          <p:cNvPr id="98" name="Group 97">
            <a:extLst>
              <a:ext uri="{FF2B5EF4-FFF2-40B4-BE49-F238E27FC236}">
                <a16:creationId xmlns:a16="http://schemas.microsoft.com/office/drawing/2014/main" id="{0A8D5FB7-C61B-8CD4-2846-27A978BD2552}"/>
              </a:ext>
            </a:extLst>
          </p:cNvPr>
          <p:cNvGrpSpPr/>
          <p:nvPr/>
        </p:nvGrpSpPr>
        <p:grpSpPr>
          <a:xfrm>
            <a:off x="5449280" y="3731104"/>
            <a:ext cx="2869244" cy="1517740"/>
            <a:chOff x="5449280" y="3731104"/>
            <a:chExt cx="2869244" cy="1517740"/>
          </a:xfrm>
        </p:grpSpPr>
        <p:pic>
          <p:nvPicPr>
            <p:cNvPr id="71" name="Picture 70" descr="A colorful bars on a white background&#10;&#10;Description automatically generated">
              <a:extLst>
                <a:ext uri="{FF2B5EF4-FFF2-40B4-BE49-F238E27FC236}">
                  <a16:creationId xmlns:a16="http://schemas.microsoft.com/office/drawing/2014/main" id="{569DE359-29A2-5E54-A1AA-1ADEA535037F}"/>
                </a:ext>
              </a:extLst>
            </p:cNvPr>
            <p:cNvPicPr>
              <a:picLocks noChangeAspect="1"/>
            </p:cNvPicPr>
            <p:nvPr/>
          </p:nvPicPr>
          <p:blipFill rotWithShape="1">
            <a:blip r:embed="rId10">
              <a:extLst>
                <a:ext uri="{28A0092B-C50C-407E-A947-70E740481C1C}">
                  <a14:useLocalDpi xmlns:a14="http://schemas.microsoft.com/office/drawing/2010/main" val="0"/>
                </a:ext>
              </a:extLst>
            </a:blip>
            <a:srcRect l="2794" b="4588"/>
            <a:stretch/>
          </p:blipFill>
          <p:spPr>
            <a:xfrm>
              <a:off x="5485673" y="3731104"/>
              <a:ext cx="2832851" cy="1517740"/>
            </a:xfrm>
            <a:prstGeom prst="rect">
              <a:avLst/>
            </a:prstGeom>
          </p:spPr>
        </p:pic>
        <p:sp>
          <p:nvSpPr>
            <p:cNvPr id="83" name="Oval 82">
              <a:extLst>
                <a:ext uri="{FF2B5EF4-FFF2-40B4-BE49-F238E27FC236}">
                  <a16:creationId xmlns:a16="http://schemas.microsoft.com/office/drawing/2014/main" id="{03F73CB1-5F3C-AF49-D52F-0FE48F8CBCD8}"/>
                </a:ext>
              </a:extLst>
            </p:cNvPr>
            <p:cNvSpPr/>
            <p:nvPr/>
          </p:nvSpPr>
          <p:spPr>
            <a:xfrm>
              <a:off x="5623906" y="4174289"/>
              <a:ext cx="361950" cy="122107"/>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84" name="Oval 83">
              <a:extLst>
                <a:ext uri="{FF2B5EF4-FFF2-40B4-BE49-F238E27FC236}">
                  <a16:creationId xmlns:a16="http://schemas.microsoft.com/office/drawing/2014/main" id="{6DCC11FC-E20C-50F7-4E0D-161AFF75B6E1}"/>
                </a:ext>
              </a:extLst>
            </p:cNvPr>
            <p:cNvSpPr/>
            <p:nvPr/>
          </p:nvSpPr>
          <p:spPr>
            <a:xfrm>
              <a:off x="5630256" y="4705216"/>
              <a:ext cx="361950" cy="122107"/>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85" name="Oval 84">
              <a:extLst>
                <a:ext uri="{FF2B5EF4-FFF2-40B4-BE49-F238E27FC236}">
                  <a16:creationId xmlns:a16="http://schemas.microsoft.com/office/drawing/2014/main" id="{0FACE765-93E4-2B55-46FC-09D0E35E3542}"/>
                </a:ext>
              </a:extLst>
            </p:cNvPr>
            <p:cNvSpPr/>
            <p:nvPr/>
          </p:nvSpPr>
          <p:spPr>
            <a:xfrm>
              <a:off x="5449280" y="3906328"/>
              <a:ext cx="536575" cy="122107"/>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grpSp>
      <p:sp>
        <p:nvSpPr>
          <p:cNvPr id="86" name="Oval 85">
            <a:extLst>
              <a:ext uri="{FF2B5EF4-FFF2-40B4-BE49-F238E27FC236}">
                <a16:creationId xmlns:a16="http://schemas.microsoft.com/office/drawing/2014/main" id="{86BFA073-B83A-BEF8-68A6-8FF35F2A25C2}"/>
              </a:ext>
            </a:extLst>
          </p:cNvPr>
          <p:cNvSpPr/>
          <p:nvPr/>
        </p:nvSpPr>
        <p:spPr>
          <a:xfrm>
            <a:off x="2369201" y="4922771"/>
            <a:ext cx="320965" cy="198795"/>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89" name="TextBox 88">
            <a:extLst>
              <a:ext uri="{FF2B5EF4-FFF2-40B4-BE49-F238E27FC236}">
                <a16:creationId xmlns:a16="http://schemas.microsoft.com/office/drawing/2014/main" id="{D98F3FB5-9F4F-0368-438F-1E2236410D35}"/>
              </a:ext>
            </a:extLst>
          </p:cNvPr>
          <p:cNvSpPr txBox="1"/>
          <p:nvPr/>
        </p:nvSpPr>
        <p:spPr>
          <a:xfrm>
            <a:off x="5385866" y="3531049"/>
            <a:ext cx="6111278" cy="192360"/>
          </a:xfrm>
          <a:prstGeom prst="rect">
            <a:avLst/>
          </a:prstGeom>
          <a:noFill/>
        </p:spPr>
        <p:txBody>
          <a:bodyPr wrap="square" rtlCol="0">
            <a:spAutoFit/>
          </a:bodyPr>
          <a:lstStyle/>
          <a:p>
            <a:pPr algn="just"/>
            <a:r>
              <a:rPr lang="en-US" sz="650" dirty="0">
                <a:solidFill>
                  <a:schemeClr val="tx1">
                    <a:lumMod val="65000"/>
                    <a:lumOff val="35000"/>
                  </a:schemeClr>
                </a:solidFill>
              </a:rPr>
              <a:t>Using </a:t>
            </a:r>
            <a:r>
              <a:rPr lang="en-US" sz="650" b="1" dirty="0">
                <a:solidFill>
                  <a:schemeClr val="tx1">
                    <a:lumMod val="65000"/>
                    <a:lumOff val="35000"/>
                  </a:schemeClr>
                </a:solidFill>
              </a:rPr>
              <a:t>Feature Importance </a:t>
            </a:r>
            <a:r>
              <a:rPr lang="en-US" sz="650" dirty="0">
                <a:solidFill>
                  <a:schemeClr val="tx1">
                    <a:lumMod val="65000"/>
                    <a:lumOff val="35000"/>
                  </a:schemeClr>
                </a:solidFill>
              </a:rPr>
              <a:t>from Logistic Regression and Random Forest, </a:t>
            </a:r>
            <a:r>
              <a:rPr lang="en-US" sz="650" b="1" dirty="0">
                <a:solidFill>
                  <a:schemeClr val="tx1">
                    <a:lumMod val="65000"/>
                    <a:lumOff val="35000"/>
                  </a:schemeClr>
                </a:solidFill>
              </a:rPr>
              <a:t>top 3 common features </a:t>
            </a:r>
            <a:r>
              <a:rPr lang="en-US" sz="650" dirty="0">
                <a:solidFill>
                  <a:schemeClr val="tx1">
                    <a:lumMod val="65000"/>
                    <a:lumOff val="35000"/>
                  </a:schemeClr>
                </a:solidFill>
              </a:rPr>
              <a:t>identified are </a:t>
            </a:r>
            <a:r>
              <a:rPr lang="en-US" sz="650" i="1" dirty="0">
                <a:solidFill>
                  <a:schemeClr val="tx1">
                    <a:lumMod val="65000"/>
                    <a:lumOff val="35000"/>
                  </a:schemeClr>
                </a:solidFill>
              </a:rPr>
              <a:t>Booking Origin, Length of Stay and Flight Duration.  </a:t>
            </a:r>
          </a:p>
        </p:txBody>
      </p:sp>
      <p:sp>
        <p:nvSpPr>
          <p:cNvPr id="90" name="TextBox 89">
            <a:extLst>
              <a:ext uri="{FF2B5EF4-FFF2-40B4-BE49-F238E27FC236}">
                <a16:creationId xmlns:a16="http://schemas.microsoft.com/office/drawing/2014/main" id="{A6CCD2B2-C945-A946-1597-01EAC677EAF7}"/>
              </a:ext>
            </a:extLst>
          </p:cNvPr>
          <p:cNvSpPr txBox="1"/>
          <p:nvPr/>
        </p:nvSpPr>
        <p:spPr>
          <a:xfrm>
            <a:off x="5385866" y="5484292"/>
            <a:ext cx="6058092" cy="738664"/>
          </a:xfrm>
          <a:prstGeom prst="rect">
            <a:avLst/>
          </a:prstGeom>
          <a:noFill/>
        </p:spPr>
        <p:txBody>
          <a:bodyPr wrap="square" rtlCol="0">
            <a:spAutoFit/>
          </a:bodyPr>
          <a:lstStyle/>
          <a:p>
            <a:pPr marL="171450" indent="-171450" algn="just">
              <a:buFont typeface="Arial" panose="020B0604020202020204" pitchFamily="34" charset="0"/>
              <a:buChar char="•"/>
            </a:pPr>
            <a:r>
              <a:rPr lang="en-SG" sz="650" b="1" u="sng" dirty="0">
                <a:solidFill>
                  <a:schemeClr val="tx1">
                    <a:lumMod val="65000"/>
                    <a:lumOff val="35000"/>
                  </a:schemeClr>
                </a:solidFill>
              </a:rPr>
              <a:t>Insufficient Data:</a:t>
            </a:r>
            <a:r>
              <a:rPr lang="en-SG" sz="650" b="1" dirty="0">
                <a:solidFill>
                  <a:schemeClr val="tx1">
                    <a:lumMod val="65000"/>
                    <a:lumOff val="35000"/>
                  </a:schemeClr>
                </a:solidFill>
              </a:rPr>
              <a:t> </a:t>
            </a:r>
            <a:r>
              <a:rPr lang="en-SG" sz="650" dirty="0">
                <a:solidFill>
                  <a:schemeClr val="tx1">
                    <a:lumMod val="65000"/>
                    <a:lumOff val="35000"/>
                  </a:schemeClr>
                </a:solidFill>
              </a:rPr>
              <a:t>The dataset consists of only 5000 entries, which might be insufficient to capture the complexity and diversity of customer behaviours, particularly for a large-scale operation like British Airways with over 40 million customers annually. This may lead to suboptimal model generalization </a:t>
            </a:r>
          </a:p>
          <a:p>
            <a:pPr marL="171450" indent="-171450" algn="just">
              <a:buFont typeface="Arial" panose="020B0604020202020204" pitchFamily="34" charset="0"/>
              <a:buChar char="•"/>
            </a:pPr>
            <a:endParaRPr lang="en-SG" sz="100" dirty="0">
              <a:solidFill>
                <a:schemeClr val="tx1">
                  <a:lumMod val="65000"/>
                  <a:lumOff val="35000"/>
                </a:schemeClr>
              </a:solidFill>
            </a:endParaRPr>
          </a:p>
          <a:p>
            <a:pPr marL="628650" lvl="1" indent="-171450" algn="just">
              <a:buFont typeface="Wingdings" pitchFamily="2" charset="2"/>
              <a:buChar char="Ø"/>
            </a:pPr>
            <a:r>
              <a:rPr lang="en-SG" sz="650" dirty="0">
                <a:solidFill>
                  <a:schemeClr val="tx1">
                    <a:lumMod val="65000"/>
                    <a:lumOff val="35000"/>
                  </a:schemeClr>
                </a:solidFill>
              </a:rPr>
              <a:t>Consider additional data collection (entries) and more consumer-centric feature variables (e.g. demographic characteristics) to improve model predictability</a:t>
            </a:r>
          </a:p>
          <a:p>
            <a:pPr marL="628650" lvl="1" indent="-171450" algn="just">
              <a:buFont typeface="Wingdings" pitchFamily="2" charset="2"/>
              <a:buChar char="Ø"/>
            </a:pPr>
            <a:endParaRPr lang="en-SG" sz="100" dirty="0">
              <a:solidFill>
                <a:schemeClr val="tx1">
                  <a:lumMod val="65000"/>
                  <a:lumOff val="35000"/>
                </a:schemeClr>
              </a:solidFill>
            </a:endParaRPr>
          </a:p>
          <a:p>
            <a:pPr marL="171450" indent="-171450" algn="just">
              <a:buFont typeface="Arial" panose="020B0604020202020204" pitchFamily="34" charset="0"/>
              <a:buChar char="•"/>
            </a:pPr>
            <a:r>
              <a:rPr lang="en-SG" sz="650" b="1" u="sng" dirty="0">
                <a:solidFill>
                  <a:schemeClr val="tx1">
                    <a:lumMod val="65000"/>
                    <a:lumOff val="35000"/>
                  </a:schemeClr>
                </a:solidFill>
              </a:rPr>
              <a:t>Imbalanced Data</a:t>
            </a:r>
            <a:r>
              <a:rPr lang="en-SG" sz="650" dirty="0">
                <a:solidFill>
                  <a:schemeClr val="tx1">
                    <a:lumMod val="65000"/>
                    <a:lumOff val="35000"/>
                  </a:schemeClr>
                </a:solidFill>
              </a:rPr>
              <a:t>: Imbalanced datasets can lead to biased model training, where the model favours the majority class and may not generalize well to the minority class. This may lead to lower precision, recall, and F1 score for that class.</a:t>
            </a:r>
          </a:p>
          <a:p>
            <a:pPr marL="171450" indent="-171450" algn="just">
              <a:buFont typeface="Arial" panose="020B0604020202020204" pitchFamily="34" charset="0"/>
              <a:buChar char="•"/>
            </a:pPr>
            <a:endParaRPr lang="en-SG" sz="100" dirty="0">
              <a:solidFill>
                <a:schemeClr val="tx1">
                  <a:lumMod val="65000"/>
                  <a:lumOff val="35000"/>
                </a:schemeClr>
              </a:solidFill>
            </a:endParaRPr>
          </a:p>
          <a:p>
            <a:pPr marL="628650" lvl="1" indent="-171450" algn="just">
              <a:buFont typeface="Wingdings" pitchFamily="2" charset="2"/>
              <a:buChar char="Ø"/>
            </a:pPr>
            <a:r>
              <a:rPr lang="en-SG" sz="650" dirty="0">
                <a:solidFill>
                  <a:schemeClr val="tx1">
                    <a:lumMod val="65000"/>
                    <a:lumOff val="35000"/>
                  </a:schemeClr>
                </a:solidFill>
              </a:rPr>
              <a:t>Consider collecting more samples from the underrepresented minority class. </a:t>
            </a:r>
          </a:p>
        </p:txBody>
      </p:sp>
      <p:pic>
        <p:nvPicPr>
          <p:cNvPr id="92" name="Picture 91" descr="A graph of a number of bars&#10;&#10;Description automatically generated with medium confidence">
            <a:extLst>
              <a:ext uri="{FF2B5EF4-FFF2-40B4-BE49-F238E27FC236}">
                <a16:creationId xmlns:a16="http://schemas.microsoft.com/office/drawing/2014/main" id="{0B339A9E-1E9A-75CF-CB07-0C1E2100458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314218" y="1765386"/>
            <a:ext cx="2342910" cy="1459232"/>
          </a:xfrm>
          <a:prstGeom prst="rect">
            <a:avLst/>
          </a:prstGeom>
        </p:spPr>
      </p:pic>
      <p:pic>
        <p:nvPicPr>
          <p:cNvPr id="94" name="Picture 93" descr="A yellow and purple squares with white text&#10;&#10;Description automatically generated">
            <a:extLst>
              <a:ext uri="{FF2B5EF4-FFF2-40B4-BE49-F238E27FC236}">
                <a16:creationId xmlns:a16="http://schemas.microsoft.com/office/drawing/2014/main" id="{706D01B6-1A91-22E0-8D8F-C2494BD91E6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84201" y="5253210"/>
            <a:ext cx="2332881" cy="1038194"/>
          </a:xfrm>
          <a:prstGeom prst="rect">
            <a:avLst/>
          </a:prstGeom>
        </p:spPr>
      </p:pic>
    </p:spTree>
    <p:extLst>
      <p:ext uri="{BB962C8B-B14F-4D97-AF65-F5344CB8AC3E}">
        <p14:creationId xmlns:p14="http://schemas.microsoft.com/office/powerpoint/2010/main" val="3286482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517</Words>
  <Application>Microsoft Macintosh PowerPoint</Application>
  <PresentationFormat>Widescreen</PresentationFormat>
  <Paragraphs>54</Paragraphs>
  <Slides>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Arial</vt:lpstr>
      <vt:lpstr>Calibri</vt:lpstr>
      <vt:lpstr>Calibri Light</vt:lpstr>
      <vt:lpstr>DM Sans</vt:lpstr>
      <vt:lpstr>Trebuchet MS</vt:lpstr>
      <vt:lpstr>Wingdings</vt:lpstr>
      <vt:lpstr>Office Theme</vt:lpstr>
      <vt:lpstr>Task 2: Predicting customer buying behaviour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2: Predicting customer buying behaviour</dc:title>
  <dc:creator>Srinidhi Manikantan</dc:creator>
  <cp:lastModifiedBy>Srinidhi Manikantan</cp:lastModifiedBy>
  <cp:revision>2</cp:revision>
  <dcterms:created xsi:type="dcterms:W3CDTF">2023-12-20T01:14:11Z</dcterms:created>
  <dcterms:modified xsi:type="dcterms:W3CDTF">2023-12-20T01:16:08Z</dcterms:modified>
</cp:coreProperties>
</file>