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6" r:id="rId4"/>
    <p:sldMasterId id="2147483697" r:id="rId5"/>
    <p:sldMasterId id="2147483698" r:id="rId6"/>
    <p:sldMasterId id="214748369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7eaedc144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7eaedc144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7eaedc144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7eaedc144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7eaedc144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7eaedc144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7eaedc144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7eaedc144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7eaedc144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7eaedc144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1" name="Google Shape;41;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5" name="Google Shape;45;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6" name="Google Shape;46;p12"/>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7" name="Google Shape;47;p12"/>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13"/>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13"/>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13"/>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13"/>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13"/>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9" name="Shape 59"/>
        <p:cNvGrpSpPr/>
        <p:nvPr/>
      </p:nvGrpSpPr>
      <p:grpSpPr>
        <a:xfrm>
          <a:off x="0" y="0"/>
          <a:ext cx="0" cy="0"/>
          <a:chOff x="0" y="0"/>
          <a:chExt cx="0" cy="0"/>
        </a:xfrm>
      </p:grpSpPr>
      <p:sp>
        <p:nvSpPr>
          <p:cNvPr id="60" name="Google Shape;60;p1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9" name="Google Shape;69;p1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7" name="Google Shape;77;p21"/>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21"/>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9" name="Shape 9"/>
        <p:cNvGrpSpPr/>
        <p:nvPr/>
      </p:nvGrpSpPr>
      <p:grpSpPr>
        <a:xfrm>
          <a:off x="0" y="0"/>
          <a:ext cx="0" cy="0"/>
          <a:chOff x="0" y="0"/>
          <a:chExt cx="0" cy="0"/>
        </a:xfrm>
      </p:grpSpPr>
      <p:sp>
        <p:nvSpPr>
          <p:cNvPr id="10" name="Google Shape;10;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2" name="Google Shape;82;p2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3" name="Google Shape;83;p2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7" name="Google Shape;87;p23"/>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8" name="Google Shape;88;p23"/>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4"/>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2" name="Google Shape;92;p24"/>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6" name="Google Shape;96;p2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7" name="Google Shape;97;p25"/>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8" name="Google Shape;98;p25"/>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6"/>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2" name="Google Shape;102;p26"/>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26"/>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26"/>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26"/>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6" name="Google Shape;106;p26"/>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1" name="Shape 111"/>
        <p:cNvGrpSpPr/>
        <p:nvPr/>
      </p:nvGrpSpPr>
      <p:grpSpPr>
        <a:xfrm>
          <a:off x="0" y="0"/>
          <a:ext cx="0" cy="0"/>
          <a:chOff x="0" y="0"/>
          <a:chExt cx="0" cy="0"/>
        </a:xfrm>
      </p:grpSpPr>
      <p:sp>
        <p:nvSpPr>
          <p:cNvPr id="112" name="Google Shape;112;p2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9"/>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4" name="Shape 114"/>
        <p:cNvGrpSpPr/>
        <p:nvPr/>
      </p:nvGrpSpPr>
      <p:grpSpPr>
        <a:xfrm>
          <a:off x="0" y="0"/>
          <a:ext cx="0" cy="0"/>
          <a:chOff x="0" y="0"/>
          <a:chExt cx="0" cy="0"/>
        </a:xfrm>
      </p:grpSpPr>
      <p:sp>
        <p:nvSpPr>
          <p:cNvPr id="115" name="Google Shape;115;p3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7" name="Shape 117"/>
        <p:cNvGrpSpPr/>
        <p:nvPr/>
      </p:nvGrpSpPr>
      <p:grpSpPr>
        <a:xfrm>
          <a:off x="0" y="0"/>
          <a:ext cx="0" cy="0"/>
          <a:chOff x="0" y="0"/>
          <a:chExt cx="0" cy="0"/>
        </a:xfrm>
      </p:grpSpPr>
      <p:sp>
        <p:nvSpPr>
          <p:cNvPr id="118" name="Google Shape;118;p3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0" name="Google Shape;120;p31"/>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1" name="Shape 121"/>
        <p:cNvGrpSpPr/>
        <p:nvPr/>
      </p:nvGrpSpPr>
      <p:grpSpPr>
        <a:xfrm>
          <a:off x="0" y="0"/>
          <a:ext cx="0" cy="0"/>
          <a:chOff x="0" y="0"/>
          <a:chExt cx="0" cy="0"/>
        </a:xfrm>
      </p:grpSpPr>
      <p:sp>
        <p:nvSpPr>
          <p:cNvPr id="122" name="Google Shape;122;p3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3" name="Shape 123"/>
        <p:cNvGrpSpPr/>
        <p:nvPr/>
      </p:nvGrpSpPr>
      <p:grpSpPr>
        <a:xfrm>
          <a:off x="0" y="0"/>
          <a:ext cx="0" cy="0"/>
          <a:chOff x="0" y="0"/>
          <a:chExt cx="0" cy="0"/>
        </a:xfrm>
      </p:grpSpPr>
      <p:sp>
        <p:nvSpPr>
          <p:cNvPr id="124" name="Google Shape;124;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4"/>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8" name="Google Shape;128;p34"/>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9" name="Google Shape;129;p34"/>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3" name="Google Shape;133;p3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4" name="Google Shape;134;p35"/>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6"/>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8" name="Google Shape;138;p36"/>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9" name="Google Shape;139;p36"/>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3" name="Google Shape;143;p37"/>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4" name="Shape 144"/>
        <p:cNvGrpSpPr/>
        <p:nvPr/>
      </p:nvGrpSpPr>
      <p:grpSpPr>
        <a:xfrm>
          <a:off x="0" y="0"/>
          <a:ext cx="0" cy="0"/>
          <a:chOff x="0" y="0"/>
          <a:chExt cx="0" cy="0"/>
        </a:xfrm>
      </p:grpSpPr>
      <p:sp>
        <p:nvSpPr>
          <p:cNvPr id="145" name="Google Shape;145;p3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7" name="Google Shape;147;p38"/>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8" name="Google Shape;148;p38"/>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9" name="Google Shape;149;p38"/>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0" name="Shape 150"/>
        <p:cNvGrpSpPr/>
        <p:nvPr/>
      </p:nvGrpSpPr>
      <p:grpSpPr>
        <a:xfrm>
          <a:off x="0" y="0"/>
          <a:ext cx="0" cy="0"/>
          <a:chOff x="0" y="0"/>
          <a:chExt cx="0" cy="0"/>
        </a:xfrm>
      </p:grpSpPr>
      <p:sp>
        <p:nvSpPr>
          <p:cNvPr id="151" name="Google Shape;151;p3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9"/>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3" name="Google Shape;153;p39"/>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4" name="Google Shape;154;p39"/>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5" name="Google Shape;155;p39"/>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6" name="Google Shape;156;p39"/>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7" name="Google Shape;157;p39"/>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4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 name="Google Shape;18;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44"/>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1" name="Google Shape;171;p44"/>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2" name="Shape 172"/>
        <p:cNvGrpSpPr/>
        <p:nvPr/>
      </p:nvGrpSpPr>
      <p:grpSpPr>
        <a:xfrm>
          <a:off x="0" y="0"/>
          <a:ext cx="0" cy="0"/>
          <a:chOff x="0" y="0"/>
          <a:chExt cx="0" cy="0"/>
        </a:xfrm>
      </p:grpSpPr>
      <p:sp>
        <p:nvSpPr>
          <p:cNvPr id="173" name="Google Shape;173;p4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74" name="Shape 174"/>
        <p:cNvGrpSpPr/>
        <p:nvPr/>
      </p:nvGrpSpPr>
      <p:grpSpPr>
        <a:xfrm>
          <a:off x="0" y="0"/>
          <a:ext cx="0" cy="0"/>
          <a:chOff x="0" y="0"/>
          <a:chExt cx="0" cy="0"/>
        </a:xfrm>
      </p:grpSpPr>
      <p:sp>
        <p:nvSpPr>
          <p:cNvPr id="175" name="Google Shape;175;p46"/>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76" name="Shape 176"/>
        <p:cNvGrpSpPr/>
        <p:nvPr/>
      </p:nvGrpSpPr>
      <p:grpSpPr>
        <a:xfrm>
          <a:off x="0" y="0"/>
          <a:ext cx="0" cy="0"/>
          <a:chOff x="0" y="0"/>
          <a:chExt cx="0" cy="0"/>
        </a:xfrm>
      </p:grpSpPr>
      <p:sp>
        <p:nvSpPr>
          <p:cNvPr id="177" name="Google Shape;177;p4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7"/>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9" name="Google Shape;179;p47"/>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0" name="Google Shape;180;p47"/>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81" name="Shape 181"/>
        <p:cNvGrpSpPr/>
        <p:nvPr/>
      </p:nvGrpSpPr>
      <p:grpSpPr>
        <a:xfrm>
          <a:off x="0" y="0"/>
          <a:ext cx="0" cy="0"/>
          <a:chOff x="0" y="0"/>
          <a:chExt cx="0" cy="0"/>
        </a:xfrm>
      </p:grpSpPr>
      <p:sp>
        <p:nvSpPr>
          <p:cNvPr id="182" name="Google Shape;182;p4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48"/>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48"/>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48"/>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86" name="Shape 186"/>
        <p:cNvGrpSpPr/>
        <p:nvPr/>
      </p:nvGrpSpPr>
      <p:grpSpPr>
        <a:xfrm>
          <a:off x="0" y="0"/>
          <a:ext cx="0" cy="0"/>
          <a:chOff x="0" y="0"/>
          <a:chExt cx="0" cy="0"/>
        </a:xfrm>
      </p:grpSpPr>
      <p:sp>
        <p:nvSpPr>
          <p:cNvPr id="187" name="Google Shape;187;p4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9"/>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9" name="Google Shape;189;p4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0" name="Google Shape;190;p49"/>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91" name="Shape 191"/>
        <p:cNvGrpSpPr/>
        <p:nvPr/>
      </p:nvGrpSpPr>
      <p:grpSpPr>
        <a:xfrm>
          <a:off x="0" y="0"/>
          <a:ext cx="0" cy="0"/>
          <a:chOff x="0" y="0"/>
          <a:chExt cx="0" cy="0"/>
        </a:xfrm>
      </p:grpSpPr>
      <p:sp>
        <p:nvSpPr>
          <p:cNvPr id="192" name="Google Shape;192;p5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50"/>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4" name="Google Shape;194;p50"/>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95" name="Shape 195"/>
        <p:cNvGrpSpPr/>
        <p:nvPr/>
      </p:nvGrpSpPr>
      <p:grpSpPr>
        <a:xfrm>
          <a:off x="0" y="0"/>
          <a:ext cx="0" cy="0"/>
          <a:chOff x="0" y="0"/>
          <a:chExt cx="0" cy="0"/>
        </a:xfrm>
      </p:grpSpPr>
      <p:sp>
        <p:nvSpPr>
          <p:cNvPr id="196" name="Google Shape;196;p5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1"/>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8" name="Google Shape;198;p51"/>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9" name="Google Shape;199;p51"/>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0" name="Google Shape;200;p51"/>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01" name="Shape 201"/>
        <p:cNvGrpSpPr/>
        <p:nvPr/>
      </p:nvGrpSpPr>
      <p:grpSpPr>
        <a:xfrm>
          <a:off x="0" y="0"/>
          <a:ext cx="0" cy="0"/>
          <a:chOff x="0" y="0"/>
          <a:chExt cx="0" cy="0"/>
        </a:xfrm>
      </p:grpSpPr>
      <p:sp>
        <p:nvSpPr>
          <p:cNvPr id="202" name="Google Shape;202;p5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52"/>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4" name="Google Shape;204;p52"/>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5" name="Google Shape;205;p52"/>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6" name="Google Shape;206;p52"/>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7" name="Google Shape;207;p52"/>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8" name="Google Shape;208;p52"/>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 name="Google Shape;26;p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 name="Google Shape;27;p8"/>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1" name="Google Shape;31;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2" name="Google Shape;32;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6" name="Google Shape;3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74320"/>
            <a:ext cx="8228880" cy="1142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457200" y="274320"/>
            <a:ext cx="8228880" cy="1142280"/>
          </a:xfrm>
          <a:prstGeom prst="rect">
            <a:avLst/>
          </a:prstGeom>
          <a:noFill/>
          <a:ln>
            <a:noFill/>
          </a:ln>
        </p:spPr>
        <p:txBody>
          <a:bodyPr anchorCtr="0" anchor="ctr" bIns="0" lIns="0" spcFirstLastPara="1" rIns="0" wrap="square" tIns="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7"/>
          <p:cNvSpPr txBox="1"/>
          <p:nvPr>
            <p:ph idx="1" type="body"/>
          </p:nvPr>
        </p:nvSpPr>
        <p:spPr>
          <a:xfrm>
            <a:off x="457200" y="1600200"/>
            <a:ext cx="8228880" cy="452520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4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Google Shape;160;p40"/>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53"/>
          <p:cNvSpPr/>
          <p:nvPr/>
        </p:nvSpPr>
        <p:spPr>
          <a:xfrm>
            <a:off x="685800" y="1143000"/>
            <a:ext cx="7771680" cy="913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4000" u="none" cap="none" strike="noStrike">
                <a:solidFill>
                  <a:srgbClr val="000000"/>
                </a:solidFill>
                <a:latin typeface="Times New Roman"/>
                <a:ea typeface="Times New Roman"/>
                <a:cs typeface="Times New Roman"/>
                <a:sym typeface="Times New Roman"/>
              </a:rPr>
              <a:t>CAR ANALYSER</a:t>
            </a:r>
            <a:endParaRPr b="0" i="0" sz="4000" u="none" cap="none" strike="noStrike">
              <a:solidFill>
                <a:schemeClr val="dk1"/>
              </a:solidFill>
              <a:latin typeface="Arial"/>
              <a:ea typeface="Arial"/>
              <a:cs typeface="Arial"/>
              <a:sym typeface="Arial"/>
            </a:endParaRPr>
          </a:p>
        </p:txBody>
      </p:sp>
      <p:sp>
        <p:nvSpPr>
          <p:cNvPr id="214" name="Google Shape;214;p53"/>
          <p:cNvSpPr/>
          <p:nvPr/>
        </p:nvSpPr>
        <p:spPr>
          <a:xfrm>
            <a:off x="457200" y="3809880"/>
            <a:ext cx="8152560" cy="1980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chemeClr val="dk1"/>
              </a:solidFill>
              <a:latin typeface="Arial"/>
              <a:ea typeface="Arial"/>
              <a:cs typeface="Arial"/>
              <a:sym typeface="Arial"/>
            </a:endParaRPr>
          </a:p>
          <a:p>
            <a:pPr indent="457200" lvl="0" marL="3657600" marR="0" rtl="0" algn="l">
              <a:lnSpc>
                <a:spcPct val="100000"/>
              </a:lnSpc>
              <a:spcBef>
                <a:spcPts val="598"/>
              </a:spcBef>
              <a:spcAft>
                <a:spcPts val="0"/>
              </a:spcAft>
              <a:buNone/>
            </a:pPr>
            <a:r>
              <a:rPr b="1" lang="en-US" sz="2400">
                <a:latin typeface="Times New Roman"/>
                <a:ea typeface="Times New Roman"/>
                <a:cs typeface="Times New Roman"/>
                <a:sym typeface="Times New Roman"/>
              </a:rPr>
              <a:t>-</a:t>
            </a:r>
            <a:r>
              <a:rPr b="1" i="0" lang="en-US" sz="2400" u="none" cap="none" strike="noStrike">
                <a:solidFill>
                  <a:srgbClr val="000000"/>
                </a:solidFill>
                <a:latin typeface="Times New Roman"/>
                <a:ea typeface="Times New Roman"/>
                <a:cs typeface="Times New Roman"/>
                <a:sym typeface="Times New Roman"/>
              </a:rPr>
              <a:t>1. SRIRAM R (15BCS039)</a:t>
            </a:r>
            <a:endParaRPr b="0" i="0" sz="2400" u="none" cap="none" strike="noStrike">
              <a:solidFill>
                <a:schemeClr val="dk1"/>
              </a:solidFill>
              <a:latin typeface="Arial"/>
              <a:ea typeface="Arial"/>
              <a:cs typeface="Arial"/>
              <a:sym typeface="Arial"/>
            </a:endParaRPr>
          </a:p>
          <a:p>
            <a:pPr indent="457200" lvl="0" marL="3657600" marR="0" rtl="0" algn="l">
              <a:lnSpc>
                <a:spcPct val="100000"/>
              </a:lnSpc>
              <a:spcBef>
                <a:spcPts val="598"/>
              </a:spcBef>
              <a:spcAft>
                <a:spcPts val="0"/>
              </a:spcAft>
              <a:buNone/>
            </a:pPr>
            <a:r>
              <a:rPr b="1" lang="en-US" sz="2400">
                <a:latin typeface="Times New Roman"/>
                <a:ea typeface="Times New Roman"/>
                <a:cs typeface="Times New Roman"/>
                <a:sym typeface="Times New Roman"/>
              </a:rPr>
              <a:t>-</a:t>
            </a:r>
            <a:r>
              <a:rPr b="1" i="0" lang="en-US" sz="2400" u="none" cap="none" strike="noStrike">
                <a:solidFill>
                  <a:srgbClr val="000000"/>
                </a:solidFill>
                <a:latin typeface="Times New Roman"/>
                <a:ea typeface="Times New Roman"/>
                <a:cs typeface="Times New Roman"/>
                <a:sym typeface="Times New Roman"/>
              </a:rPr>
              <a:t>2. IRSHAAD A (15BCS046)                              </a:t>
            </a:r>
            <a:endParaRPr b="0" i="0" sz="2400" u="none" cap="none" strike="noStrike">
              <a:solidFill>
                <a:schemeClr val="dk1"/>
              </a:solidFill>
              <a:latin typeface="Arial"/>
              <a:ea typeface="Arial"/>
              <a:cs typeface="Arial"/>
              <a:sym typeface="Arial"/>
            </a:endParaRPr>
          </a:p>
          <a:p>
            <a:pPr indent="0" lvl="0" marL="4114800" marR="0" rtl="0" algn="l">
              <a:lnSpc>
                <a:spcPct val="100000"/>
              </a:lnSpc>
              <a:spcBef>
                <a:spcPts val="598"/>
              </a:spcBef>
              <a:spcAft>
                <a:spcPts val="0"/>
              </a:spcAft>
              <a:buNone/>
            </a:pPr>
            <a:r>
              <a:rPr b="1" lang="en-US" sz="2400">
                <a:latin typeface="Times New Roman"/>
                <a:ea typeface="Times New Roman"/>
                <a:cs typeface="Times New Roman"/>
                <a:sym typeface="Times New Roman"/>
              </a:rPr>
              <a:t>-</a:t>
            </a:r>
            <a:r>
              <a:rPr b="1" i="0" lang="en-US" sz="2400" u="none" cap="none" strike="noStrike">
                <a:solidFill>
                  <a:srgbClr val="000000"/>
                </a:solidFill>
                <a:latin typeface="Times New Roman"/>
                <a:ea typeface="Times New Roman"/>
                <a:cs typeface="Times New Roman"/>
                <a:sym typeface="Times New Roman"/>
              </a:rPr>
              <a:t>3. ASHWIN </a:t>
            </a:r>
            <a:r>
              <a:rPr b="1" lang="en-US" sz="2400">
                <a:latin typeface="Times New Roman"/>
                <a:ea typeface="Times New Roman"/>
                <a:cs typeface="Times New Roman"/>
                <a:sym typeface="Times New Roman"/>
              </a:rPr>
              <a:t>G</a:t>
            </a:r>
            <a:r>
              <a:rPr b="1" i="0" lang="en-US" sz="2400" u="none" cap="none" strike="noStrike">
                <a:solidFill>
                  <a:srgbClr val="000000"/>
                </a:solidFill>
                <a:latin typeface="Times New Roman"/>
                <a:ea typeface="Times New Roman"/>
                <a:cs typeface="Times New Roman"/>
                <a:sym typeface="Times New Roman"/>
              </a:rPr>
              <a:t>(15BCS008)</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62"/>
          <p:cNvSpPr/>
          <p:nvPr/>
        </p:nvSpPr>
        <p:spPr>
          <a:xfrm>
            <a:off x="457200" y="274320"/>
            <a:ext cx="8228880" cy="1142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4) CUSTOMER SATISFACTION AND SERVICE QUALITY IN</a:t>
            </a:r>
            <a:r>
              <a:rPr b="1" lang="en-US" sz="2400">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AUTOMOBILE SERVICE</a:t>
            </a:r>
            <a:r>
              <a:rPr b="1" lang="en-US" sz="2400">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SECTOR</a:t>
            </a:r>
            <a:endParaRPr b="1" sz="2400">
              <a:latin typeface="Times New Roman"/>
              <a:ea typeface="Times New Roman"/>
              <a:cs typeface="Times New Roman"/>
              <a:sym typeface="Times New Roman"/>
            </a:endParaRPr>
          </a:p>
        </p:txBody>
      </p:sp>
      <p:sp>
        <p:nvSpPr>
          <p:cNvPr id="268" name="Google Shape;268;p62"/>
          <p:cNvSpPr/>
          <p:nvPr/>
        </p:nvSpPr>
        <p:spPr>
          <a:xfrm>
            <a:off x="375050" y="1809845"/>
            <a:ext cx="8229000" cy="3976800"/>
          </a:xfrm>
          <a:prstGeom prst="rect">
            <a:avLst/>
          </a:prstGeom>
          <a:noFill/>
          <a:ln>
            <a:noFill/>
          </a:ln>
        </p:spPr>
        <p:txBody>
          <a:bodyPr anchorCtr="0" anchor="t" bIns="0" lIns="0" spcFirstLastPara="1" rIns="0" wrap="square" tIns="0">
            <a:noAutofit/>
          </a:bodyPr>
          <a:lstStyle/>
          <a:p>
            <a:pPr indent="0" lvl="0" marL="457200" marR="0" rtl="0" algn="l">
              <a:lnSpc>
                <a:spcPct val="8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i. Consumer perceptions of service quality resulting from comparing expectations prior to receiving the service and actual experiences with the service.</a:t>
            </a:r>
            <a:endParaRPr sz="2000">
              <a:latin typeface="Times New Roman"/>
              <a:ea typeface="Times New Roman"/>
              <a:cs typeface="Times New Roman"/>
              <a:sym typeface="Times New Roman"/>
            </a:endParaRPr>
          </a:p>
          <a:p>
            <a:pPr indent="0" lvl="0" marL="457200" marR="0" rtl="0" algn="l">
              <a:lnSpc>
                <a:spcPct val="80000"/>
              </a:lnSpc>
              <a:spcBef>
                <a:spcPts val="1417"/>
              </a:spcBef>
              <a:spcAft>
                <a:spcPts val="0"/>
              </a:spcAft>
              <a:buNone/>
            </a:pPr>
            <a:r>
              <a:rPr i="0" lang="en-US" sz="2000" u="none" cap="none" strike="noStrike">
                <a:solidFill>
                  <a:schemeClr val="dk1"/>
                </a:solidFill>
                <a:latin typeface="Times New Roman"/>
                <a:ea typeface="Times New Roman"/>
                <a:cs typeface="Times New Roman"/>
                <a:sym typeface="Times New Roman"/>
              </a:rPr>
              <a:t>ii. There is specified level of quality on which "exceptions" or "problems" can be dealt.</a:t>
            </a:r>
            <a:endParaRPr sz="2000">
              <a:latin typeface="Times New Roman"/>
              <a:ea typeface="Times New Roman"/>
              <a:cs typeface="Times New Roman"/>
              <a:sym typeface="Times New Roman"/>
            </a:endParaRPr>
          </a:p>
          <a:p>
            <a:pPr indent="0" lvl="0" marL="457200" marR="0" rtl="0" algn="l">
              <a:lnSpc>
                <a:spcPct val="80000"/>
              </a:lnSpc>
              <a:spcBef>
                <a:spcPts val="1417"/>
              </a:spcBef>
              <a:spcAft>
                <a:spcPts val="0"/>
              </a:spcAft>
              <a:buNone/>
            </a:pPr>
            <a:r>
              <a:rPr i="0" lang="en-US" sz="2000" u="none" cap="none" strike="noStrike">
                <a:solidFill>
                  <a:schemeClr val="dk1"/>
                </a:solidFill>
                <a:latin typeface="Times New Roman"/>
                <a:ea typeface="Times New Roman"/>
                <a:cs typeface="Times New Roman"/>
                <a:sym typeface="Times New Roman"/>
              </a:rPr>
              <a:t>iii. Interactions between customers and company representatives can figure prominently in the quality image of firms.</a:t>
            </a:r>
            <a:endParaRPr sz="2000">
              <a:latin typeface="Times New Roman"/>
              <a:ea typeface="Times New Roman"/>
              <a:cs typeface="Times New Roman"/>
              <a:sym typeface="Times New Roman"/>
            </a:endParaRPr>
          </a:p>
          <a:p>
            <a:pPr indent="0" lvl="0" marL="457200" marR="0" rtl="0" algn="l">
              <a:lnSpc>
                <a:spcPct val="80000"/>
              </a:lnSpc>
              <a:spcBef>
                <a:spcPts val="1417"/>
              </a:spcBef>
              <a:spcAft>
                <a:spcPts val="0"/>
              </a:spcAft>
              <a:buNone/>
            </a:pPr>
            <a:r>
              <a:rPr i="0" lang="en-US" sz="2000" u="none" cap="none" strike="noStrike">
                <a:solidFill>
                  <a:schemeClr val="dk1"/>
                </a:solidFill>
                <a:latin typeface="Times New Roman"/>
                <a:ea typeface="Times New Roman"/>
                <a:cs typeface="Times New Roman"/>
                <a:sym typeface="Times New Roman"/>
              </a:rPr>
              <a:t>iv. Raising early expectations to unrealistic levels may result to more initial business, but this strategy invariably fosters</a:t>
            </a:r>
            <a:endParaRPr sz="2000">
              <a:latin typeface="Times New Roman"/>
              <a:ea typeface="Times New Roman"/>
              <a:cs typeface="Times New Roman"/>
              <a:sym typeface="Times New Roman"/>
            </a:endParaRPr>
          </a:p>
          <a:p>
            <a:pPr indent="0" lvl="0" marL="457200" marR="0" rtl="0" algn="l">
              <a:lnSpc>
                <a:spcPct val="80000"/>
              </a:lnSpc>
              <a:spcBef>
                <a:spcPts val="1417"/>
              </a:spcBef>
              <a:spcAft>
                <a:spcPts val="0"/>
              </a:spcAft>
              <a:buNone/>
            </a:pPr>
            <a:r>
              <a:rPr i="0" lang="en-US" sz="2000" u="none" cap="none" strike="noStrike">
                <a:solidFill>
                  <a:schemeClr val="dk1"/>
                </a:solidFill>
                <a:latin typeface="Times New Roman"/>
                <a:ea typeface="Times New Roman"/>
                <a:cs typeface="Times New Roman"/>
                <a:sym typeface="Times New Roman"/>
              </a:rPr>
              <a:t>v.customer disappointment and discourages repeat business.</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63"/>
          <p:cNvSpPr/>
          <p:nvPr/>
        </p:nvSpPr>
        <p:spPr>
          <a:xfrm>
            <a:off x="457200" y="504000"/>
            <a:ext cx="8228880" cy="5621400"/>
          </a:xfrm>
          <a:prstGeom prst="rect">
            <a:avLst/>
          </a:prstGeom>
          <a:no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None/>
            </a:pPr>
            <a:r>
              <a:rPr b="1" lang="en-US" sz="3600">
                <a:latin typeface="Times New Roman"/>
                <a:ea typeface="Times New Roman"/>
                <a:cs typeface="Times New Roman"/>
                <a:sym typeface="Times New Roman"/>
              </a:rPr>
              <a:t>PROPOSED METHODOLOGY</a:t>
            </a:r>
            <a:endParaRPr i="0" sz="3600"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641"/>
              </a:spcBef>
              <a:spcAft>
                <a:spcPts val="0"/>
              </a:spcAft>
              <a:buNone/>
            </a:pPr>
            <a:r>
              <a:t/>
            </a:r>
            <a:endParaRPr sz="2400">
              <a:latin typeface="Times New Roman"/>
              <a:ea typeface="Times New Roman"/>
              <a:cs typeface="Times New Roman"/>
              <a:sym typeface="Times New Roman"/>
            </a:endParaRPr>
          </a:p>
          <a:p>
            <a:pPr indent="-381000" lvl="0" marL="457200" marR="0" rtl="0" algn="l">
              <a:lnSpc>
                <a:spcPct val="100000"/>
              </a:lnSpc>
              <a:spcBef>
                <a:spcPts val="641"/>
              </a:spcBef>
              <a:spcAft>
                <a:spcPts val="0"/>
              </a:spcAft>
              <a:buSzPts val="2400"/>
              <a:buFont typeface="Times New Roman"/>
              <a:buChar char="●"/>
            </a:pPr>
            <a:r>
              <a:rPr lang="en-US" sz="2400">
                <a:latin typeface="Times New Roman"/>
                <a:ea typeface="Times New Roman"/>
                <a:cs typeface="Times New Roman"/>
                <a:sym typeface="Times New Roman"/>
              </a:rPr>
              <a:t> </a:t>
            </a:r>
            <a:r>
              <a:rPr i="0" lang="en-US" sz="2400" u="none" cap="none" strike="noStrike">
                <a:solidFill>
                  <a:srgbClr val="000000"/>
                </a:solidFill>
                <a:latin typeface="Times New Roman"/>
                <a:ea typeface="Times New Roman"/>
                <a:cs typeface="Times New Roman"/>
                <a:sym typeface="Times New Roman"/>
              </a:rPr>
              <a:t>We’ll use machine learning algorithms inorder to get the requirements from the user.</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 For e.g., the environment in which the user uses the vehicle, miles travelled per day, performance requirements etc.</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 Finally , the analysis will yield a result which will be a right choice for the user based upon the simple information given rather than more complex technical terms.</a:t>
            </a:r>
            <a:endParaRPr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64"/>
          <p:cNvSpPr txBox="1"/>
          <p:nvPr>
            <p:ph type="title"/>
          </p:nvPr>
        </p:nvSpPr>
        <p:spPr>
          <a:xfrm>
            <a:off x="533400" y="411480"/>
            <a:ext cx="8229600" cy="8229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ALGORITHM</a:t>
            </a:r>
            <a:endParaRPr b="1" sz="3600">
              <a:latin typeface="Times New Roman"/>
              <a:ea typeface="Times New Roman"/>
              <a:cs typeface="Times New Roman"/>
              <a:sym typeface="Times New Roman"/>
            </a:endParaRPr>
          </a:p>
        </p:txBody>
      </p:sp>
      <p:sp>
        <p:nvSpPr>
          <p:cNvPr id="279" name="Google Shape;279;p64"/>
          <p:cNvSpPr txBox="1"/>
          <p:nvPr>
            <p:ph idx="4294967295" type="body"/>
          </p:nvPr>
        </p:nvSpPr>
        <p:spPr>
          <a:xfrm>
            <a:off x="457200" y="1049640"/>
            <a:ext cx="8229600" cy="5340000"/>
          </a:xfrm>
          <a:prstGeom prst="rect">
            <a:avLst/>
          </a:prstGeom>
          <a:noFill/>
          <a:ln>
            <a:noFill/>
          </a:ln>
        </p:spPr>
        <p:txBody>
          <a:bodyPr anchorCtr="0" anchor="t" bIns="0" lIns="0" spcFirstLastPara="1" rIns="0" wrap="square" tIns="0">
            <a:noAutofit/>
          </a:bodyPr>
          <a:lstStyle/>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KNN algorithm trained with the features extracted and predict the best car model.</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Well, KNN it capable of doing both classification on multi-labelled data. </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benefit is that you can capture much more complex relationships between your data without having to perform difficult transformations on your own. . </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KNN Algorithm  from the Scikit-learn Python library which implements this algorithm. This algorithm produces a prediction label. </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Label encoder technique is used label the car model in the dataset and makes classification more accurate than general label information. After the inverse label information, it gives predicted car model all details.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Also this implementation is further improved with GUI interface for easy accessing by the users.</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65"/>
          <p:cNvSpPr txBox="1"/>
          <p:nvPr>
            <p:ph type="title"/>
          </p:nvPr>
        </p:nvSpPr>
        <p:spPr>
          <a:xfrm>
            <a:off x="871538" y="862013"/>
            <a:ext cx="8162925" cy="762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INSTANCE BASED ALGORITHM</a:t>
            </a:r>
            <a:endParaRPr b="1" sz="3600">
              <a:latin typeface="Times New Roman"/>
              <a:ea typeface="Times New Roman"/>
              <a:cs typeface="Times New Roman"/>
              <a:sym typeface="Times New Roman"/>
            </a:endParaRPr>
          </a:p>
        </p:txBody>
      </p:sp>
      <p:pic>
        <p:nvPicPr>
          <p:cNvPr id="285" name="Google Shape;285;p65"/>
          <p:cNvPicPr preferRelativeResize="0"/>
          <p:nvPr>
            <p:ph idx="4294967295" type="body"/>
          </p:nvPr>
        </p:nvPicPr>
        <p:blipFill rotWithShape="1">
          <a:blip r:embed="rId3">
            <a:alphaModFix/>
          </a:blip>
          <a:srcRect b="0" l="0" r="0" t="0"/>
          <a:stretch/>
        </p:blipFill>
        <p:spPr>
          <a:xfrm>
            <a:off x="1143000" y="3962400"/>
            <a:ext cx="1341438" cy="1905000"/>
          </a:xfrm>
          <a:prstGeom prst="rect">
            <a:avLst/>
          </a:prstGeom>
          <a:noFill/>
          <a:ln>
            <a:noFill/>
          </a:ln>
        </p:spPr>
      </p:pic>
      <p:pic>
        <p:nvPicPr>
          <p:cNvPr descr="graphic_prodserv_palmv" id="286" name="Google Shape;286;p65"/>
          <p:cNvPicPr preferRelativeResize="0"/>
          <p:nvPr/>
        </p:nvPicPr>
        <p:blipFill rotWithShape="1">
          <a:blip r:embed="rId4">
            <a:alphaModFix/>
          </a:blip>
          <a:srcRect b="0" l="0" r="0" t="0"/>
          <a:stretch/>
        </p:blipFill>
        <p:spPr>
          <a:xfrm>
            <a:off x="1295400" y="2362200"/>
            <a:ext cx="685800" cy="914400"/>
          </a:xfrm>
          <a:prstGeom prst="rect">
            <a:avLst/>
          </a:prstGeom>
          <a:noFill/>
          <a:ln>
            <a:noFill/>
          </a:ln>
        </p:spPr>
      </p:pic>
      <p:pic>
        <p:nvPicPr>
          <p:cNvPr descr="dim_b_series" id="287" name="Google Shape;287;p65"/>
          <p:cNvPicPr preferRelativeResize="0"/>
          <p:nvPr/>
        </p:nvPicPr>
        <p:blipFill rotWithShape="1">
          <a:blip r:embed="rId5">
            <a:alphaModFix/>
          </a:blip>
          <a:srcRect b="0" l="0" r="0" t="0"/>
          <a:stretch/>
        </p:blipFill>
        <p:spPr>
          <a:xfrm>
            <a:off x="3733800" y="2514600"/>
            <a:ext cx="1143000" cy="865188"/>
          </a:xfrm>
          <a:prstGeom prst="rect">
            <a:avLst/>
          </a:prstGeom>
          <a:noFill/>
          <a:ln>
            <a:noFill/>
          </a:ln>
        </p:spPr>
      </p:pic>
      <p:pic>
        <p:nvPicPr>
          <p:cNvPr id="288" name="Google Shape;288;p65"/>
          <p:cNvPicPr preferRelativeResize="0"/>
          <p:nvPr/>
        </p:nvPicPr>
        <p:blipFill rotWithShape="1">
          <a:blip r:embed="rId6">
            <a:alphaModFix/>
          </a:blip>
          <a:srcRect b="0" l="0" r="0" t="0"/>
          <a:stretch/>
        </p:blipFill>
        <p:spPr>
          <a:xfrm>
            <a:off x="2667000" y="2743200"/>
            <a:ext cx="495300" cy="685800"/>
          </a:xfrm>
          <a:prstGeom prst="rect">
            <a:avLst/>
          </a:prstGeom>
          <a:noFill/>
          <a:ln>
            <a:noFill/>
          </a:ln>
        </p:spPr>
      </p:pic>
      <p:pic>
        <p:nvPicPr>
          <p:cNvPr id="289" name="Google Shape;289;p65"/>
          <p:cNvPicPr preferRelativeResize="0"/>
          <p:nvPr/>
        </p:nvPicPr>
        <p:blipFill rotWithShape="1">
          <a:blip r:embed="rId7">
            <a:alphaModFix/>
          </a:blip>
          <a:srcRect b="0" l="0" r="0" t="0"/>
          <a:stretch/>
        </p:blipFill>
        <p:spPr>
          <a:xfrm>
            <a:off x="4953000" y="5029200"/>
            <a:ext cx="1066800" cy="817563"/>
          </a:xfrm>
          <a:prstGeom prst="rect">
            <a:avLst/>
          </a:prstGeom>
          <a:noFill/>
          <a:ln>
            <a:noFill/>
          </a:ln>
        </p:spPr>
      </p:pic>
      <p:pic>
        <p:nvPicPr>
          <p:cNvPr id="290" name="Google Shape;290;p65"/>
          <p:cNvPicPr preferRelativeResize="0"/>
          <p:nvPr/>
        </p:nvPicPr>
        <p:blipFill rotWithShape="1">
          <a:blip r:embed="rId8">
            <a:alphaModFix/>
          </a:blip>
          <a:srcRect b="0" l="0" r="0" t="0"/>
          <a:stretch/>
        </p:blipFill>
        <p:spPr>
          <a:xfrm>
            <a:off x="5486400" y="2971800"/>
            <a:ext cx="914400" cy="571500"/>
          </a:xfrm>
          <a:prstGeom prst="rect">
            <a:avLst/>
          </a:prstGeom>
          <a:noFill/>
          <a:ln>
            <a:noFill/>
          </a:ln>
        </p:spPr>
      </p:pic>
      <p:sp>
        <p:nvSpPr>
          <p:cNvPr id="291" name="Google Shape;291;p65"/>
          <p:cNvSpPr/>
          <p:nvPr/>
        </p:nvSpPr>
        <p:spPr>
          <a:xfrm>
            <a:off x="2819400" y="3733800"/>
            <a:ext cx="3048000" cy="9906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Its very similar to a</a:t>
            </a:r>
            <a:endParaRPr/>
          </a:p>
          <a:p>
            <a:pPr indent="0" lvl="0" marL="0" marR="0" rtl="0" algn="ctr">
              <a:spcBef>
                <a:spcPts val="0"/>
              </a:spcBef>
              <a:spcAft>
                <a:spcPts val="0"/>
              </a:spcAft>
              <a:buNone/>
            </a:pPr>
            <a:r>
              <a:rPr lang="en-US" sz="2000">
                <a:solidFill>
                  <a:schemeClr val="dk1"/>
                </a:solidFill>
                <a:latin typeface="Arial"/>
                <a:ea typeface="Arial"/>
                <a:cs typeface="Arial"/>
                <a:sym typeface="Arial"/>
              </a:rPr>
              <a:t>Desktop!!</a:t>
            </a:r>
            <a:endParaRPr/>
          </a:p>
        </p:txBody>
      </p:sp>
      <p:cxnSp>
        <p:nvCxnSpPr>
          <p:cNvPr id="292" name="Google Shape;292;p65"/>
          <p:cNvCxnSpPr/>
          <p:nvPr/>
        </p:nvCxnSpPr>
        <p:spPr>
          <a:xfrm flipH="1" rot="10800000">
            <a:off x="1981200" y="4267200"/>
            <a:ext cx="838200" cy="228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66"/>
          <p:cNvSpPr txBox="1"/>
          <p:nvPr>
            <p:ph type="title"/>
          </p:nvPr>
        </p:nvSpPr>
        <p:spPr>
          <a:xfrm>
            <a:off x="871538" y="862013"/>
            <a:ext cx="8162925" cy="762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REMARKS</a:t>
            </a:r>
            <a:endParaRPr b="1" sz="3600">
              <a:latin typeface="Times New Roman"/>
              <a:ea typeface="Times New Roman"/>
              <a:cs typeface="Times New Roman"/>
              <a:sym typeface="Times New Roman"/>
            </a:endParaRPr>
          </a:p>
        </p:txBody>
      </p:sp>
      <p:sp>
        <p:nvSpPr>
          <p:cNvPr id="298" name="Google Shape;298;p66"/>
          <p:cNvSpPr txBox="1"/>
          <p:nvPr>
            <p:ph idx="4294967295" type="body"/>
          </p:nvPr>
        </p:nvSpPr>
        <p:spPr>
          <a:xfrm>
            <a:off x="912813" y="1905000"/>
            <a:ext cx="8110537" cy="4191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Font typeface="Noto Sans Symbols"/>
              <a:buNone/>
            </a:pPr>
            <a:r>
              <a:rPr lang="en-US" sz="2400">
                <a:latin typeface="Times New Roman"/>
                <a:ea typeface="Times New Roman"/>
                <a:cs typeface="Times New Roman"/>
                <a:sym typeface="Times New Roman"/>
              </a:rPr>
              <a:t>+Highly effective inductive inference method for noisy training data and complex target functions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Font typeface="Noto Sans Symbols"/>
              <a:buNone/>
            </a:pPr>
            <a:r>
              <a:rPr lang="en-US" sz="2400">
                <a:latin typeface="Times New Roman"/>
                <a:ea typeface="Times New Roman"/>
                <a:cs typeface="Times New Roman"/>
                <a:sym typeface="Times New Roman"/>
              </a:rPr>
              <a:t>+Target function for a whole space may be described as a combination of less complex local approximations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Font typeface="Noto Sans Symbols"/>
              <a:buNone/>
            </a:pPr>
            <a:r>
              <a:rPr lang="en-US" sz="2400">
                <a:latin typeface="Times New Roman"/>
                <a:ea typeface="Times New Roman"/>
                <a:cs typeface="Times New Roman"/>
                <a:sym typeface="Times New Roman"/>
              </a:rPr>
              <a:t>+Learning is very simple</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Font typeface="Noto Sans Symbols"/>
              <a:buNone/>
            </a:pPr>
            <a:r>
              <a:rPr lang="en-US" sz="2400">
                <a:latin typeface="Times New Roman"/>
                <a:ea typeface="Times New Roman"/>
                <a:cs typeface="Times New Roman"/>
                <a:sym typeface="Times New Roman"/>
              </a:rPr>
              <a:t>- Classification is time consuming</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7"/>
          <p:cNvSpPr txBox="1"/>
          <p:nvPr>
            <p:ph type="title"/>
          </p:nvPr>
        </p:nvSpPr>
        <p:spPr>
          <a:xfrm>
            <a:off x="457200" y="411480"/>
            <a:ext cx="82296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BLOCK DIAGRAM</a:t>
            </a:r>
            <a:endParaRPr b="1" sz="3600">
              <a:latin typeface="Times New Roman"/>
              <a:ea typeface="Times New Roman"/>
              <a:cs typeface="Times New Roman"/>
              <a:sym typeface="Times New Roman"/>
            </a:endParaRPr>
          </a:p>
        </p:txBody>
      </p:sp>
      <p:sp>
        <p:nvSpPr>
          <p:cNvPr id="304" name="Google Shape;304;p67"/>
          <p:cNvSpPr/>
          <p:nvPr/>
        </p:nvSpPr>
        <p:spPr>
          <a:xfrm>
            <a:off x="2743200" y="196596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Train Input</a:t>
            </a:r>
            <a:endParaRPr b="0" i="0" sz="1800" u="none" cap="none" strike="noStrike">
              <a:solidFill>
                <a:schemeClr val="dk1"/>
              </a:solidFill>
              <a:latin typeface="Arial"/>
              <a:ea typeface="Arial"/>
              <a:cs typeface="Arial"/>
              <a:sym typeface="Arial"/>
            </a:endParaRPr>
          </a:p>
        </p:txBody>
      </p:sp>
      <p:sp>
        <p:nvSpPr>
          <p:cNvPr id="305" name="Google Shape;305;p67"/>
          <p:cNvSpPr/>
          <p:nvPr/>
        </p:nvSpPr>
        <p:spPr>
          <a:xfrm>
            <a:off x="4572000" y="196596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Pre-processing</a:t>
            </a:r>
            <a:endParaRPr b="0" i="0" sz="1800" u="none" cap="none" strike="noStrike">
              <a:solidFill>
                <a:schemeClr val="dk1"/>
              </a:solidFill>
              <a:latin typeface="Arial"/>
              <a:ea typeface="Arial"/>
              <a:cs typeface="Arial"/>
              <a:sym typeface="Arial"/>
            </a:endParaRPr>
          </a:p>
        </p:txBody>
      </p:sp>
      <p:sp>
        <p:nvSpPr>
          <p:cNvPr id="306" name="Google Shape;306;p67"/>
          <p:cNvSpPr/>
          <p:nvPr/>
        </p:nvSpPr>
        <p:spPr>
          <a:xfrm>
            <a:off x="6400800" y="196596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Feature Extraction</a:t>
            </a:r>
            <a:endParaRPr b="0" i="0" sz="1800" u="none" cap="none" strike="noStrike">
              <a:solidFill>
                <a:schemeClr val="dk1"/>
              </a:solidFill>
              <a:latin typeface="Arial"/>
              <a:ea typeface="Arial"/>
              <a:cs typeface="Arial"/>
              <a:sym typeface="Arial"/>
            </a:endParaRPr>
          </a:p>
        </p:txBody>
      </p:sp>
      <p:sp>
        <p:nvSpPr>
          <p:cNvPr id="307" name="Google Shape;307;p67"/>
          <p:cNvSpPr/>
          <p:nvPr/>
        </p:nvSpPr>
        <p:spPr>
          <a:xfrm>
            <a:off x="6400800" y="352044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ML KNN Classifier</a:t>
            </a:r>
            <a:endParaRPr b="0" i="0" sz="1800" u="none" cap="none" strike="noStrike">
              <a:solidFill>
                <a:schemeClr val="dk1"/>
              </a:solidFill>
              <a:latin typeface="Arial"/>
              <a:ea typeface="Arial"/>
              <a:cs typeface="Arial"/>
              <a:sym typeface="Arial"/>
            </a:endParaRPr>
          </a:p>
        </p:txBody>
      </p:sp>
      <p:sp>
        <p:nvSpPr>
          <p:cNvPr id="308" name="Google Shape;308;p67"/>
          <p:cNvSpPr/>
          <p:nvPr/>
        </p:nvSpPr>
        <p:spPr>
          <a:xfrm>
            <a:off x="914400" y="352044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Test Data</a:t>
            </a:r>
            <a:endParaRPr b="0" i="0" sz="1800" u="none" cap="none" strike="noStrike">
              <a:solidFill>
                <a:schemeClr val="dk1"/>
              </a:solidFill>
              <a:latin typeface="Arial"/>
              <a:ea typeface="Arial"/>
              <a:cs typeface="Arial"/>
              <a:sym typeface="Arial"/>
            </a:endParaRPr>
          </a:p>
        </p:txBody>
      </p:sp>
      <p:sp>
        <p:nvSpPr>
          <p:cNvPr id="309" name="Google Shape;309;p67"/>
          <p:cNvSpPr/>
          <p:nvPr/>
        </p:nvSpPr>
        <p:spPr>
          <a:xfrm>
            <a:off x="2743200" y="352044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Pre-processing</a:t>
            </a:r>
            <a:endParaRPr b="0" i="0" sz="1800" u="none" cap="none" strike="noStrike">
              <a:solidFill>
                <a:schemeClr val="dk1"/>
              </a:solidFill>
              <a:latin typeface="Arial"/>
              <a:ea typeface="Arial"/>
              <a:cs typeface="Arial"/>
              <a:sym typeface="Arial"/>
            </a:endParaRPr>
          </a:p>
        </p:txBody>
      </p:sp>
      <p:sp>
        <p:nvSpPr>
          <p:cNvPr id="310" name="Google Shape;310;p67"/>
          <p:cNvSpPr/>
          <p:nvPr/>
        </p:nvSpPr>
        <p:spPr>
          <a:xfrm>
            <a:off x="4572000" y="352044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Feature Extraction</a:t>
            </a:r>
            <a:endParaRPr b="0" i="0" sz="1800" u="none" cap="none" strike="noStrike">
              <a:solidFill>
                <a:schemeClr val="dk1"/>
              </a:solidFill>
              <a:latin typeface="Arial"/>
              <a:ea typeface="Arial"/>
              <a:cs typeface="Arial"/>
              <a:sym typeface="Arial"/>
            </a:endParaRPr>
          </a:p>
        </p:txBody>
      </p:sp>
      <p:cxnSp>
        <p:nvCxnSpPr>
          <p:cNvPr id="311" name="Google Shape;311;p67"/>
          <p:cNvCxnSpPr>
            <a:stCxn id="304" idx="3"/>
            <a:endCxn id="305" idx="1"/>
          </p:cNvCxnSpPr>
          <p:nvPr/>
        </p:nvCxnSpPr>
        <p:spPr>
          <a:xfrm>
            <a:off x="4191000" y="2468880"/>
            <a:ext cx="381000" cy="0"/>
          </a:xfrm>
          <a:prstGeom prst="straightConnector1">
            <a:avLst/>
          </a:prstGeom>
          <a:noFill/>
          <a:ln cap="flat" cmpd="sng" w="9525">
            <a:solidFill>
              <a:srgbClr val="FF0000"/>
            </a:solidFill>
            <a:prstDash val="solid"/>
            <a:round/>
            <a:headEnd len="sm" w="sm" type="none"/>
            <a:tailEnd len="med" w="med" type="stealth"/>
          </a:ln>
        </p:spPr>
      </p:cxnSp>
      <p:cxnSp>
        <p:nvCxnSpPr>
          <p:cNvPr id="312" name="Google Shape;312;p67"/>
          <p:cNvCxnSpPr/>
          <p:nvPr/>
        </p:nvCxnSpPr>
        <p:spPr>
          <a:xfrm>
            <a:off x="6019800" y="2514600"/>
            <a:ext cx="381000" cy="1906"/>
          </a:xfrm>
          <a:prstGeom prst="straightConnector1">
            <a:avLst/>
          </a:prstGeom>
          <a:noFill/>
          <a:ln cap="flat" cmpd="sng" w="9525">
            <a:solidFill>
              <a:srgbClr val="FF0000"/>
            </a:solidFill>
            <a:prstDash val="solid"/>
            <a:round/>
            <a:headEnd len="sm" w="sm" type="none"/>
            <a:tailEnd len="med" w="med" type="stealth"/>
          </a:ln>
        </p:spPr>
      </p:cxnSp>
      <p:cxnSp>
        <p:nvCxnSpPr>
          <p:cNvPr id="313" name="Google Shape;313;p67"/>
          <p:cNvCxnSpPr/>
          <p:nvPr/>
        </p:nvCxnSpPr>
        <p:spPr>
          <a:xfrm>
            <a:off x="2362200" y="4069080"/>
            <a:ext cx="381000" cy="1906"/>
          </a:xfrm>
          <a:prstGeom prst="straightConnector1">
            <a:avLst/>
          </a:prstGeom>
          <a:noFill/>
          <a:ln cap="flat" cmpd="sng" w="9525">
            <a:solidFill>
              <a:srgbClr val="FF0000"/>
            </a:solidFill>
            <a:prstDash val="solid"/>
            <a:round/>
            <a:headEnd len="sm" w="sm" type="none"/>
            <a:tailEnd len="med" w="med" type="stealth"/>
          </a:ln>
        </p:spPr>
      </p:cxnSp>
      <p:cxnSp>
        <p:nvCxnSpPr>
          <p:cNvPr id="314" name="Google Shape;314;p67"/>
          <p:cNvCxnSpPr>
            <a:endCxn id="307" idx="0"/>
          </p:cNvCxnSpPr>
          <p:nvPr/>
        </p:nvCxnSpPr>
        <p:spPr>
          <a:xfrm>
            <a:off x="7124700" y="2971740"/>
            <a:ext cx="0" cy="548700"/>
          </a:xfrm>
          <a:prstGeom prst="straightConnector1">
            <a:avLst/>
          </a:prstGeom>
          <a:noFill/>
          <a:ln cap="flat" cmpd="sng" w="9525">
            <a:solidFill>
              <a:srgbClr val="FF0000"/>
            </a:solidFill>
            <a:prstDash val="solid"/>
            <a:round/>
            <a:headEnd len="sm" w="sm" type="none"/>
            <a:tailEnd len="med" w="med" type="stealth"/>
          </a:ln>
        </p:spPr>
      </p:cxnSp>
      <p:cxnSp>
        <p:nvCxnSpPr>
          <p:cNvPr id="315" name="Google Shape;315;p67"/>
          <p:cNvCxnSpPr/>
          <p:nvPr/>
        </p:nvCxnSpPr>
        <p:spPr>
          <a:xfrm>
            <a:off x="4191000" y="3977640"/>
            <a:ext cx="381000" cy="1906"/>
          </a:xfrm>
          <a:prstGeom prst="straightConnector1">
            <a:avLst/>
          </a:prstGeom>
          <a:noFill/>
          <a:ln cap="flat" cmpd="sng" w="9525">
            <a:solidFill>
              <a:srgbClr val="FF0000"/>
            </a:solidFill>
            <a:prstDash val="solid"/>
            <a:round/>
            <a:headEnd len="sm" w="sm" type="none"/>
            <a:tailEnd len="med" w="med" type="stealth"/>
          </a:ln>
        </p:spPr>
      </p:cxnSp>
      <p:cxnSp>
        <p:nvCxnSpPr>
          <p:cNvPr id="316" name="Google Shape;316;p67"/>
          <p:cNvCxnSpPr/>
          <p:nvPr/>
        </p:nvCxnSpPr>
        <p:spPr>
          <a:xfrm>
            <a:off x="6019800" y="3977640"/>
            <a:ext cx="381000" cy="1906"/>
          </a:xfrm>
          <a:prstGeom prst="straightConnector1">
            <a:avLst/>
          </a:prstGeom>
          <a:noFill/>
          <a:ln cap="flat" cmpd="sng" w="9525">
            <a:solidFill>
              <a:srgbClr val="FF0000"/>
            </a:solidFill>
            <a:prstDash val="solid"/>
            <a:round/>
            <a:headEnd len="sm" w="sm" type="none"/>
            <a:tailEnd len="med" w="med" type="stealth"/>
          </a:ln>
        </p:spPr>
      </p:cxnSp>
      <p:sp>
        <p:nvSpPr>
          <p:cNvPr id="317" name="Google Shape;317;p67"/>
          <p:cNvSpPr/>
          <p:nvPr/>
        </p:nvSpPr>
        <p:spPr>
          <a:xfrm>
            <a:off x="6477000" y="5074920"/>
            <a:ext cx="1447800" cy="1005840"/>
          </a:xfrm>
          <a:prstGeom prst="roundRect">
            <a:avLst>
              <a:gd fmla="val 16667" name="adj"/>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Predict best model</a:t>
            </a:r>
            <a:endParaRPr b="0" i="0" sz="1800" u="none" cap="none" strike="noStrike">
              <a:solidFill>
                <a:schemeClr val="dk1"/>
              </a:solidFill>
              <a:latin typeface="Arial"/>
              <a:ea typeface="Arial"/>
              <a:cs typeface="Arial"/>
              <a:sym typeface="Arial"/>
            </a:endParaRPr>
          </a:p>
        </p:txBody>
      </p:sp>
      <p:cxnSp>
        <p:nvCxnSpPr>
          <p:cNvPr id="318" name="Google Shape;318;p67"/>
          <p:cNvCxnSpPr/>
          <p:nvPr/>
        </p:nvCxnSpPr>
        <p:spPr>
          <a:xfrm rot="5400000">
            <a:off x="6888480" y="4800600"/>
            <a:ext cx="548640" cy="0"/>
          </a:xfrm>
          <a:prstGeom prst="straightConnector1">
            <a:avLst/>
          </a:prstGeom>
          <a:noFill/>
          <a:ln cap="flat" cmpd="sng" w="9525">
            <a:solidFill>
              <a:srgbClr val="FF0000"/>
            </a:solidFill>
            <a:prstDash val="solid"/>
            <a:round/>
            <a:headEnd len="sm" w="sm"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8"/>
          <p:cNvSpPr txBox="1"/>
          <p:nvPr/>
        </p:nvSpPr>
        <p:spPr>
          <a:xfrm>
            <a:off x="457200" y="274320"/>
            <a:ext cx="8228880" cy="1142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MODULE DESCRIPTION</a:t>
            </a:r>
            <a:endParaRPr b="1" sz="3600">
              <a:latin typeface="Times New Roman"/>
              <a:ea typeface="Times New Roman"/>
              <a:cs typeface="Times New Roman"/>
              <a:sym typeface="Times New Roman"/>
            </a:endParaRPr>
          </a:p>
        </p:txBody>
      </p:sp>
      <p:sp>
        <p:nvSpPr>
          <p:cNvPr id="324" name="Google Shape;324;p68"/>
          <p:cNvSpPr txBox="1"/>
          <p:nvPr/>
        </p:nvSpPr>
        <p:spPr>
          <a:xfrm>
            <a:off x="457200" y="1600200"/>
            <a:ext cx="8228880" cy="4525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So the goal is to get the requirements from the user and predict the appropriate suggestions of cars which match the requirements .</a:t>
            </a:r>
            <a:br>
              <a:rPr i="0" lang="en-US" sz="2000" u="none" cap="none" strike="noStrike">
                <a:solidFill>
                  <a:schemeClr val="dk1"/>
                </a:solidFill>
                <a:latin typeface="Times New Roman"/>
                <a:ea typeface="Times New Roman"/>
                <a:cs typeface="Times New Roman"/>
                <a:sym typeface="Times New Roman"/>
              </a:rPr>
            </a:br>
            <a:br>
              <a:rPr i="0" lang="en-US" sz="2000" u="none" cap="none" strike="noStrike">
                <a:solidFill>
                  <a:schemeClr val="dk1"/>
                </a:solidFill>
                <a:latin typeface="Times New Roman"/>
                <a:ea typeface="Times New Roman"/>
                <a:cs typeface="Times New Roman"/>
                <a:sym typeface="Times New Roman"/>
              </a:rPr>
            </a:br>
            <a:r>
              <a:rPr i="0" lang="en-US" sz="2000" u="none" cap="none" strike="noStrike">
                <a:solidFill>
                  <a:schemeClr val="dk1"/>
                </a:solidFill>
                <a:latin typeface="Times New Roman"/>
                <a:ea typeface="Times New Roman"/>
                <a:cs typeface="Times New Roman"/>
                <a:sym typeface="Times New Roman"/>
              </a:rPr>
              <a:t>1.Splitting up of cars into three genres ( Performance, Luxury, class)</a:t>
            </a:r>
            <a:br>
              <a:rPr i="0" lang="en-US" sz="2000" u="none" cap="none" strike="noStrike">
                <a:solidFill>
                  <a:schemeClr val="dk1"/>
                </a:solidFill>
                <a:latin typeface="Times New Roman"/>
                <a:ea typeface="Times New Roman"/>
                <a:cs typeface="Times New Roman"/>
                <a:sym typeface="Times New Roman"/>
              </a:rPr>
            </a:br>
            <a:r>
              <a:rPr i="0" lang="en-US" sz="2000" u="none" cap="none" strike="noStrike">
                <a:solidFill>
                  <a:schemeClr val="dk1"/>
                </a:solidFill>
                <a:latin typeface="Times New Roman"/>
                <a:ea typeface="Times New Roman"/>
                <a:cs typeface="Times New Roman"/>
                <a:sym typeface="Times New Roman"/>
              </a:rPr>
              <a:t>2.Fusing together the columns of the dataset based upon conditions which will be unique for the three classes.</a:t>
            </a:r>
            <a:br>
              <a:rPr i="0" lang="en-US" sz="2000" u="none" cap="none" strike="noStrike">
                <a:solidFill>
                  <a:schemeClr val="dk1"/>
                </a:solidFill>
                <a:latin typeface="Times New Roman"/>
                <a:ea typeface="Times New Roman"/>
                <a:cs typeface="Times New Roman"/>
                <a:sym typeface="Times New Roman"/>
              </a:rPr>
            </a:br>
            <a:r>
              <a:rPr i="0" lang="en-US" sz="2000" u="none" cap="none" strike="noStrike">
                <a:solidFill>
                  <a:schemeClr val="dk1"/>
                </a:solidFill>
                <a:latin typeface="Times New Roman"/>
                <a:ea typeface="Times New Roman"/>
                <a:cs typeface="Times New Roman"/>
                <a:sym typeface="Times New Roman"/>
              </a:rPr>
              <a:t>3.Getting the user requirements</a:t>
            </a:r>
            <a:br>
              <a:rPr i="0" lang="en-US" sz="2000" u="none" cap="none" strike="noStrike">
                <a:solidFill>
                  <a:schemeClr val="dk1"/>
                </a:solidFill>
                <a:latin typeface="Times New Roman"/>
                <a:ea typeface="Times New Roman"/>
                <a:cs typeface="Times New Roman"/>
                <a:sym typeface="Times New Roman"/>
              </a:rPr>
            </a:br>
            <a:r>
              <a:rPr i="0" lang="en-US" sz="2000" u="none" cap="none" strike="noStrike">
                <a:solidFill>
                  <a:schemeClr val="dk1"/>
                </a:solidFill>
                <a:latin typeface="Times New Roman"/>
                <a:ea typeface="Times New Roman"/>
                <a:cs typeface="Times New Roman"/>
                <a:sym typeface="Times New Roman"/>
              </a:rPr>
              <a:t>4.Using supervised learning algorithm to predict the suggestions based upon the conditions that were fused earlier.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69"/>
          <p:cNvSpPr txBox="1"/>
          <p:nvPr>
            <p:ph idx="4294967295" type="body"/>
          </p:nvPr>
        </p:nvSpPr>
        <p:spPr>
          <a:xfrm>
            <a:off x="390125" y="1252497"/>
            <a:ext cx="8296800" cy="53220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Char char="●"/>
            </a:pPr>
            <a:r>
              <a:rPr b="1" lang="en-US" sz="2400">
                <a:latin typeface="Times New Roman"/>
                <a:ea typeface="Times New Roman"/>
                <a:cs typeface="Times New Roman"/>
                <a:sym typeface="Times New Roman"/>
              </a:rPr>
              <a:t>MODULE 1:-</a:t>
            </a:r>
            <a:r>
              <a:rPr b="1" lang="en-US" sz="2400"/>
              <a:t> </a:t>
            </a:r>
            <a:r>
              <a:rPr b="1" lang="en-US" sz="2400">
                <a:latin typeface="Times New Roman"/>
                <a:ea typeface="Times New Roman"/>
                <a:cs typeface="Times New Roman"/>
                <a:sym typeface="Times New Roman"/>
              </a:rPr>
              <a:t>Software installation &amp; packages configuration. Load Train Dataset &amp; Pre-processing </a:t>
            </a:r>
            <a:endParaRPr b="1" sz="2400"/>
          </a:p>
          <a:p>
            <a:pPr indent="-381000" lvl="0" marL="457200" rtl="0" algn="l">
              <a:spcBef>
                <a:spcPts val="0"/>
              </a:spcBef>
              <a:spcAft>
                <a:spcPts val="0"/>
              </a:spcAft>
              <a:buSzPts val="2400"/>
              <a:buChar char="●"/>
            </a:pPr>
            <a:r>
              <a:rPr b="1" lang="en-US" sz="2400">
                <a:latin typeface="Times New Roman"/>
                <a:ea typeface="Times New Roman"/>
                <a:cs typeface="Times New Roman"/>
                <a:sym typeface="Times New Roman"/>
              </a:rPr>
              <a:t>MODULE 2:-</a:t>
            </a:r>
            <a:r>
              <a:rPr b="1" lang="en-US" sz="2400"/>
              <a:t> </a:t>
            </a:r>
            <a:r>
              <a:rPr b="1" lang="en-US" sz="2400">
                <a:latin typeface="Times New Roman"/>
                <a:ea typeface="Times New Roman"/>
                <a:cs typeface="Times New Roman"/>
                <a:sym typeface="Times New Roman"/>
              </a:rPr>
              <a:t>Feature Extraction,</a:t>
            </a:r>
            <a:r>
              <a:rPr b="1" lang="en-US" sz="2400"/>
              <a:t> </a:t>
            </a:r>
            <a:r>
              <a:rPr b="1" lang="en-US" sz="2400">
                <a:latin typeface="Times New Roman"/>
                <a:ea typeface="Times New Roman"/>
                <a:cs typeface="Times New Roman"/>
                <a:sym typeface="Times New Roman"/>
              </a:rPr>
              <a:t>Create train model</a:t>
            </a:r>
            <a:endParaRPr b="1" sz="2400"/>
          </a:p>
          <a:p>
            <a:pPr indent="-381000" lvl="0" marL="457200" rtl="0" algn="l">
              <a:spcBef>
                <a:spcPts val="0"/>
              </a:spcBef>
              <a:spcAft>
                <a:spcPts val="0"/>
              </a:spcAft>
              <a:buSzPts val="2400"/>
              <a:buFont typeface="Times New Roman"/>
              <a:buChar char="●"/>
            </a:pPr>
            <a:r>
              <a:rPr b="1" lang="en-US" sz="2400">
                <a:latin typeface="Times New Roman"/>
                <a:ea typeface="Times New Roman"/>
                <a:cs typeface="Times New Roman"/>
                <a:sym typeface="Times New Roman"/>
              </a:rPr>
              <a:t>MODULE 3:- Load test data, Pre-processing &amp; Feature Extraction</a:t>
            </a:r>
            <a:endParaRPr b="1" sz="2400"/>
          </a:p>
          <a:p>
            <a:pPr indent="-381000" lvl="0" marL="457200" rtl="0" algn="l">
              <a:spcBef>
                <a:spcPts val="0"/>
              </a:spcBef>
              <a:spcAft>
                <a:spcPts val="0"/>
              </a:spcAft>
              <a:buSzPts val="2400"/>
              <a:buChar char="●"/>
            </a:pPr>
            <a:r>
              <a:rPr b="1" lang="en-US" sz="2400">
                <a:latin typeface="Times New Roman"/>
                <a:ea typeface="Times New Roman"/>
                <a:cs typeface="Times New Roman"/>
                <a:sym typeface="Times New Roman"/>
              </a:rPr>
              <a:t>MODULE 4:-</a:t>
            </a:r>
            <a:r>
              <a:rPr b="1" lang="en-US" sz="2400"/>
              <a:t> </a:t>
            </a:r>
            <a:r>
              <a:rPr b="1" lang="en-US" sz="2400">
                <a:latin typeface="Times New Roman"/>
                <a:ea typeface="Times New Roman"/>
                <a:cs typeface="Times New Roman"/>
                <a:sym typeface="Times New Roman"/>
              </a:rPr>
              <a:t>Classify the best car by taken their features</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70"/>
          <p:cNvSpPr txBox="1"/>
          <p:nvPr>
            <p:ph type="title"/>
          </p:nvPr>
        </p:nvSpPr>
        <p:spPr>
          <a:xfrm>
            <a:off x="457200" y="685800"/>
            <a:ext cx="82296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TESTING DATA</a:t>
            </a:r>
            <a:endParaRPr b="1" sz="3600">
              <a:latin typeface="Times New Roman"/>
              <a:ea typeface="Times New Roman"/>
              <a:cs typeface="Times New Roman"/>
              <a:sym typeface="Times New Roman"/>
            </a:endParaRPr>
          </a:p>
        </p:txBody>
      </p:sp>
      <p:sp>
        <p:nvSpPr>
          <p:cNvPr id="335" name="Google Shape;335;p70"/>
          <p:cNvSpPr txBox="1"/>
          <p:nvPr>
            <p:ph idx="4294967295" type="body"/>
          </p:nvPr>
        </p:nvSpPr>
        <p:spPr>
          <a:xfrm>
            <a:off x="533400" y="1874520"/>
            <a:ext cx="8229600" cy="4325112"/>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Test data is data which has been specifically identified for use in tests, typically of a computer program.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US" sz="2400">
                <a:latin typeface="Times New Roman"/>
                <a:ea typeface="Times New Roman"/>
                <a:cs typeface="Times New Roman"/>
                <a:sym typeface="Times New Roman"/>
              </a:rPr>
              <a:t>Some data may be used in a confirmatory way, typically to verify that a given set of input to a given function produces some expected result.</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71"/>
          <p:cNvSpPr txBox="1"/>
          <p:nvPr>
            <p:ph type="title"/>
          </p:nvPr>
        </p:nvSpPr>
        <p:spPr>
          <a:xfrm>
            <a:off x="533400" y="685800"/>
            <a:ext cx="82296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PRE-PROCESSING</a:t>
            </a:r>
            <a:endParaRPr b="1" sz="3600">
              <a:latin typeface="Times New Roman"/>
              <a:ea typeface="Times New Roman"/>
              <a:cs typeface="Times New Roman"/>
              <a:sym typeface="Times New Roman"/>
            </a:endParaRPr>
          </a:p>
        </p:txBody>
      </p:sp>
      <p:sp>
        <p:nvSpPr>
          <p:cNvPr id="341" name="Google Shape;341;p71"/>
          <p:cNvSpPr txBox="1"/>
          <p:nvPr>
            <p:ph idx="4294967295" type="body"/>
          </p:nvPr>
        </p:nvSpPr>
        <p:spPr>
          <a:xfrm>
            <a:off x="457200" y="1874520"/>
            <a:ext cx="8229600" cy="4325112"/>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Data preprocessing includes cleaning, Instance selection, normalization, transformation, feature extraction and selection.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Data cleaning is the process of detecting, correcting or removing the inaccurate records from data</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54"/>
          <p:cNvSpPr txBox="1"/>
          <p:nvPr>
            <p:ph idx="1" type="body"/>
          </p:nvPr>
        </p:nvSpPr>
        <p:spPr>
          <a:xfrm>
            <a:off x="457200" y="273600"/>
            <a:ext cx="8229300" cy="4604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This project explores a best consultant system for car buying respect to choices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 However, people visiting showrooms and selecting the car with right specifications &amp; features is one of the complex.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Hence a application is necessary to suggests the best cars for the respective people aspects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So, here introducing the Car Suggestion System with three aspects such as ( Luxury, Performance and Classic) based on machine learning techniques.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 A machine learning model is applied to predict the best car among the car dataset based on user inputs.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 The Kth nearest neighbor algorithm is work excellent for this concept among other machine learning algorithms. And a label encoding technique is used to labelling the car model in order to improve the KNN prediction.</a:t>
            </a:r>
            <a:endParaRPr sz="2000">
              <a:latin typeface="Times New Roman"/>
              <a:ea typeface="Times New Roman"/>
              <a:cs typeface="Times New Roman"/>
              <a:sym typeface="Times New Roman"/>
            </a:endParaRPr>
          </a:p>
        </p:txBody>
      </p:sp>
      <p:sp>
        <p:nvSpPr>
          <p:cNvPr id="220" name="Google Shape;220;p54"/>
          <p:cNvSpPr txBox="1"/>
          <p:nvPr>
            <p:ph type="title"/>
          </p:nvPr>
        </p:nvSpPr>
        <p:spPr>
          <a:xfrm>
            <a:off x="354550" y="648500"/>
            <a:ext cx="8229300" cy="1144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ABSTRACT</a:t>
            </a:r>
            <a:endParaRPr b="1" sz="3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72"/>
          <p:cNvSpPr txBox="1"/>
          <p:nvPr>
            <p:ph type="title"/>
          </p:nvPr>
        </p:nvSpPr>
        <p:spPr>
          <a:xfrm>
            <a:off x="457200" y="685800"/>
            <a:ext cx="82296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FEATURE EXTRACTION</a:t>
            </a:r>
            <a:endParaRPr b="1" sz="3600">
              <a:latin typeface="Times New Roman"/>
              <a:ea typeface="Times New Roman"/>
              <a:cs typeface="Times New Roman"/>
              <a:sym typeface="Times New Roman"/>
            </a:endParaRPr>
          </a:p>
        </p:txBody>
      </p:sp>
      <p:sp>
        <p:nvSpPr>
          <p:cNvPr id="347" name="Google Shape;347;p72"/>
          <p:cNvSpPr txBox="1"/>
          <p:nvPr>
            <p:ph idx="4294967295" type="body"/>
          </p:nvPr>
        </p:nvSpPr>
        <p:spPr>
          <a:xfrm>
            <a:off x="457200" y="1874520"/>
            <a:ext cx="8229600" cy="4325112"/>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Feature extraction is the process of transforming the input data into a set of vector features which can very well represent the input data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Hence Label encoder is used for that label vector representation.</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73"/>
          <p:cNvSpPr/>
          <p:nvPr/>
        </p:nvSpPr>
        <p:spPr>
          <a:xfrm>
            <a:off x="457200" y="274320"/>
            <a:ext cx="8228880" cy="11422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3600">
                <a:solidFill>
                  <a:schemeClr val="dk1"/>
                </a:solidFill>
                <a:latin typeface="Times New Roman"/>
                <a:ea typeface="Times New Roman"/>
                <a:cs typeface="Times New Roman"/>
                <a:sym typeface="Times New Roman"/>
              </a:rPr>
              <a:t>DATASET</a:t>
            </a:r>
            <a:endParaRPr b="1" sz="3600">
              <a:latin typeface="Times New Roman"/>
              <a:ea typeface="Times New Roman"/>
              <a:cs typeface="Times New Roman"/>
              <a:sym typeface="Times New Roman"/>
            </a:endParaRPr>
          </a:p>
        </p:txBody>
      </p:sp>
      <p:pic>
        <p:nvPicPr>
          <p:cNvPr id="353" name="Google Shape;353;p73"/>
          <p:cNvPicPr preferRelativeResize="0"/>
          <p:nvPr/>
        </p:nvPicPr>
        <p:blipFill rotWithShape="1">
          <a:blip r:embed="rId3">
            <a:alphaModFix/>
          </a:blip>
          <a:srcRect b="0" l="0" r="0" t="0"/>
          <a:stretch/>
        </p:blipFill>
        <p:spPr>
          <a:xfrm>
            <a:off x="0" y="1224000"/>
            <a:ext cx="8639640" cy="2879640"/>
          </a:xfrm>
          <a:prstGeom prst="rect">
            <a:avLst/>
          </a:prstGeom>
          <a:noFill/>
          <a:ln>
            <a:noFill/>
          </a:ln>
        </p:spPr>
      </p:pic>
      <p:pic>
        <p:nvPicPr>
          <p:cNvPr id="354" name="Google Shape;354;p73"/>
          <p:cNvPicPr preferRelativeResize="0"/>
          <p:nvPr/>
        </p:nvPicPr>
        <p:blipFill rotWithShape="1">
          <a:blip r:embed="rId4">
            <a:alphaModFix/>
          </a:blip>
          <a:srcRect b="0" l="0" r="0" t="0"/>
          <a:stretch/>
        </p:blipFill>
        <p:spPr>
          <a:xfrm>
            <a:off x="72000" y="4167720"/>
            <a:ext cx="8711640" cy="2599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pic>
        <p:nvPicPr>
          <p:cNvPr id="359" name="Google Shape;359;p74"/>
          <p:cNvPicPr preferRelativeResize="0"/>
          <p:nvPr/>
        </p:nvPicPr>
        <p:blipFill>
          <a:blip r:embed="rId3">
            <a:alphaModFix/>
          </a:blip>
          <a:stretch>
            <a:fillRect/>
          </a:stretch>
        </p:blipFill>
        <p:spPr>
          <a:xfrm>
            <a:off x="152400" y="1246625"/>
            <a:ext cx="8800621" cy="5458974"/>
          </a:xfrm>
          <a:prstGeom prst="rect">
            <a:avLst/>
          </a:prstGeom>
          <a:noFill/>
          <a:ln>
            <a:noFill/>
          </a:ln>
        </p:spPr>
      </p:pic>
      <p:sp>
        <p:nvSpPr>
          <p:cNvPr id="360" name="Google Shape;360;p74"/>
          <p:cNvSpPr txBox="1"/>
          <p:nvPr/>
        </p:nvSpPr>
        <p:spPr>
          <a:xfrm>
            <a:off x="900750" y="390125"/>
            <a:ext cx="73425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PERFORMANCE_BASED.PY</a:t>
            </a:r>
            <a:endParaRPr b="1" sz="3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75"/>
          <p:cNvPicPr preferRelativeResize="0"/>
          <p:nvPr/>
        </p:nvPicPr>
        <p:blipFill>
          <a:blip r:embed="rId3">
            <a:alphaModFix/>
          </a:blip>
          <a:stretch>
            <a:fillRect/>
          </a:stretch>
        </p:blipFill>
        <p:spPr>
          <a:xfrm>
            <a:off x="152400" y="1143975"/>
            <a:ext cx="8839202" cy="5714026"/>
          </a:xfrm>
          <a:prstGeom prst="rect">
            <a:avLst/>
          </a:prstGeom>
          <a:noFill/>
          <a:ln>
            <a:noFill/>
          </a:ln>
        </p:spPr>
      </p:pic>
      <p:sp>
        <p:nvSpPr>
          <p:cNvPr id="366" name="Google Shape;366;p75"/>
          <p:cNvSpPr txBox="1"/>
          <p:nvPr/>
        </p:nvSpPr>
        <p:spPr>
          <a:xfrm>
            <a:off x="1067725" y="287475"/>
            <a:ext cx="73425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LUXURY_BASED.PY</a:t>
            </a:r>
            <a:endParaRPr b="1" sz="36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Google Shape;371;p76"/>
          <p:cNvPicPr preferRelativeResize="0"/>
          <p:nvPr/>
        </p:nvPicPr>
        <p:blipFill>
          <a:blip r:embed="rId3">
            <a:alphaModFix/>
          </a:blip>
          <a:stretch>
            <a:fillRect/>
          </a:stretch>
        </p:blipFill>
        <p:spPr>
          <a:xfrm>
            <a:off x="0" y="1437300"/>
            <a:ext cx="8839202" cy="5420700"/>
          </a:xfrm>
          <a:prstGeom prst="rect">
            <a:avLst/>
          </a:prstGeom>
          <a:noFill/>
          <a:ln>
            <a:noFill/>
          </a:ln>
        </p:spPr>
      </p:pic>
      <p:sp>
        <p:nvSpPr>
          <p:cNvPr id="372" name="Google Shape;372;p76"/>
          <p:cNvSpPr txBox="1"/>
          <p:nvPr/>
        </p:nvSpPr>
        <p:spPr>
          <a:xfrm>
            <a:off x="1067725" y="472250"/>
            <a:ext cx="73425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LUXURY&amp;PERF.PY</a:t>
            </a:r>
            <a:endParaRPr b="1" sz="3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Google Shape;377;p77"/>
          <p:cNvPicPr preferRelativeResize="0"/>
          <p:nvPr/>
        </p:nvPicPr>
        <p:blipFill>
          <a:blip r:embed="rId3">
            <a:alphaModFix/>
          </a:blip>
          <a:stretch>
            <a:fillRect/>
          </a:stretch>
        </p:blipFill>
        <p:spPr>
          <a:xfrm>
            <a:off x="0" y="1888375"/>
            <a:ext cx="8839202" cy="4969624"/>
          </a:xfrm>
          <a:prstGeom prst="rect">
            <a:avLst/>
          </a:prstGeom>
          <a:noFill/>
          <a:ln>
            <a:noFill/>
          </a:ln>
        </p:spPr>
      </p:pic>
      <p:sp>
        <p:nvSpPr>
          <p:cNvPr id="378" name="Google Shape;378;p77"/>
          <p:cNvSpPr txBox="1"/>
          <p:nvPr/>
        </p:nvSpPr>
        <p:spPr>
          <a:xfrm>
            <a:off x="923975" y="923975"/>
            <a:ext cx="73425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CLASS_BASED.PY</a:t>
            </a:r>
            <a:endParaRPr b="1" sz="36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p78"/>
          <p:cNvPicPr preferRelativeResize="0"/>
          <p:nvPr/>
        </p:nvPicPr>
        <p:blipFill>
          <a:blip r:embed="rId3">
            <a:alphaModFix/>
          </a:blip>
          <a:stretch>
            <a:fillRect/>
          </a:stretch>
        </p:blipFill>
        <p:spPr>
          <a:xfrm>
            <a:off x="0" y="1930100"/>
            <a:ext cx="9144001" cy="4496700"/>
          </a:xfrm>
          <a:prstGeom prst="rect">
            <a:avLst/>
          </a:prstGeom>
          <a:noFill/>
          <a:ln>
            <a:noFill/>
          </a:ln>
        </p:spPr>
      </p:pic>
      <p:sp>
        <p:nvSpPr>
          <p:cNvPr id="384" name="Google Shape;384;p78"/>
          <p:cNvSpPr txBox="1"/>
          <p:nvPr/>
        </p:nvSpPr>
        <p:spPr>
          <a:xfrm>
            <a:off x="1231975" y="533850"/>
            <a:ext cx="73425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FINAL OUTPUT WITH GUI</a:t>
            </a:r>
            <a:endParaRPr b="1" sz="3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79"/>
          <p:cNvSpPr/>
          <p:nvPr/>
        </p:nvSpPr>
        <p:spPr>
          <a:xfrm>
            <a:off x="457200" y="274320"/>
            <a:ext cx="8228880" cy="11422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3600">
                <a:solidFill>
                  <a:schemeClr val="dk1"/>
                </a:solidFill>
                <a:latin typeface="Times New Roman"/>
                <a:ea typeface="Times New Roman"/>
                <a:cs typeface="Times New Roman"/>
                <a:sym typeface="Times New Roman"/>
              </a:rPr>
              <a:t>CONCLUSION</a:t>
            </a:r>
            <a:endParaRPr b="1" sz="3600">
              <a:latin typeface="Times New Roman"/>
              <a:ea typeface="Times New Roman"/>
              <a:cs typeface="Times New Roman"/>
              <a:sym typeface="Times New Roman"/>
            </a:endParaRPr>
          </a:p>
        </p:txBody>
      </p:sp>
      <p:sp>
        <p:nvSpPr>
          <p:cNvPr id="390" name="Google Shape;390;p79"/>
          <p:cNvSpPr/>
          <p:nvPr/>
        </p:nvSpPr>
        <p:spPr>
          <a:xfrm>
            <a:off x="457200" y="1224000"/>
            <a:ext cx="8228880" cy="4357440"/>
          </a:xfrm>
          <a:prstGeom prst="rect">
            <a:avLst/>
          </a:prstGeom>
          <a:noFill/>
          <a:ln>
            <a:noFill/>
          </a:ln>
        </p:spPr>
        <p:txBody>
          <a:bodyPr anchorCtr="0" anchor="t" bIns="0" lIns="0" spcFirstLastPara="1" rIns="0" wrap="square" tIns="0">
            <a:noAutofit/>
          </a:bodyPr>
          <a:lstStyle/>
          <a:p>
            <a:pPr indent="-381000" lvl="0" marL="457200" marR="0" rtl="0" algn="l">
              <a:lnSpc>
                <a:spcPct val="80000"/>
              </a:lnSpc>
              <a:spcBef>
                <a:spcPts val="0"/>
              </a:spcBef>
              <a:spcAft>
                <a:spcPts val="0"/>
              </a:spcAft>
              <a:buClr>
                <a:schemeClr val="dk1"/>
              </a:buClr>
              <a:buSzPts val="2400"/>
              <a:buFont typeface="Times New Roman"/>
              <a:buChar char="●"/>
            </a:pPr>
            <a:r>
              <a:rPr lang="en-US" sz="2400" strike="noStrike">
                <a:solidFill>
                  <a:schemeClr val="dk1"/>
                </a:solidFill>
                <a:latin typeface="Times New Roman"/>
                <a:ea typeface="Times New Roman"/>
                <a:cs typeface="Times New Roman"/>
                <a:sym typeface="Times New Roman"/>
              </a:rPr>
              <a:t>We aim at providing the best fit for an individual based on his requirements.</a:t>
            </a:r>
            <a:endParaRPr sz="2400">
              <a:latin typeface="Times New Roman"/>
              <a:ea typeface="Times New Roman"/>
              <a:cs typeface="Times New Roman"/>
              <a:sym typeface="Times New Roman"/>
            </a:endParaRPr>
          </a:p>
          <a:p>
            <a:pPr indent="-381000" lvl="0" marL="457200" marR="0" rtl="0" algn="l">
              <a:lnSpc>
                <a:spcPct val="80000"/>
              </a:lnSpc>
              <a:spcBef>
                <a:spcPts val="0"/>
              </a:spcBef>
              <a:spcAft>
                <a:spcPts val="0"/>
              </a:spcAft>
              <a:buClr>
                <a:schemeClr val="dk1"/>
              </a:buClr>
              <a:buSzPts val="2400"/>
              <a:buFont typeface="Times New Roman"/>
              <a:buChar char="●"/>
            </a:pPr>
            <a:r>
              <a:rPr lang="en-US" sz="2400" strike="noStrike">
                <a:solidFill>
                  <a:schemeClr val="dk1"/>
                </a:solidFill>
                <a:latin typeface="Times New Roman"/>
                <a:ea typeface="Times New Roman"/>
                <a:cs typeface="Times New Roman"/>
                <a:sym typeface="Times New Roman"/>
              </a:rPr>
              <a:t>If the person thinks they’re getting a good value, they’ll go ahead and make the purchase feeling elated with the value that will soon be added to their life. </a:t>
            </a:r>
            <a:endParaRPr sz="2400" strike="noStrike">
              <a:solidFill>
                <a:schemeClr val="dk1"/>
              </a:solidFill>
              <a:latin typeface="Times New Roman"/>
              <a:ea typeface="Times New Roman"/>
              <a:cs typeface="Times New Roman"/>
              <a:sym typeface="Times New Roman"/>
            </a:endParaRPr>
          </a:p>
          <a:p>
            <a:pPr indent="-381000" lvl="0" marL="457200" marR="0" rtl="0" algn="l">
              <a:lnSpc>
                <a:spcPct val="80000"/>
              </a:lnSpc>
              <a:spcBef>
                <a:spcPts val="0"/>
              </a:spcBef>
              <a:spcAft>
                <a:spcPts val="0"/>
              </a:spcAft>
              <a:buClr>
                <a:schemeClr val="dk1"/>
              </a:buClr>
              <a:buSzPts val="2400"/>
              <a:buFont typeface="Times New Roman"/>
              <a:buChar char="●"/>
            </a:pPr>
            <a:r>
              <a:rPr lang="en-US" sz="2400" strike="noStrike">
                <a:solidFill>
                  <a:schemeClr val="dk1"/>
                </a:solidFill>
                <a:latin typeface="Times New Roman"/>
                <a:ea typeface="Times New Roman"/>
                <a:cs typeface="Times New Roman"/>
                <a:sym typeface="Times New Roman"/>
              </a:rPr>
              <a:t> As we take a closer look at how people buy cars we can see that people like to do business with other people.  However, during the research process they like to find things out on their own.</a:t>
            </a:r>
            <a:endParaRPr sz="2400" strike="noStrike">
              <a:solidFill>
                <a:schemeClr val="dk1"/>
              </a:solidFill>
              <a:latin typeface="Times New Roman"/>
              <a:ea typeface="Times New Roman"/>
              <a:cs typeface="Times New Roman"/>
              <a:sym typeface="Times New Roman"/>
            </a:endParaRPr>
          </a:p>
          <a:p>
            <a:pPr indent="-381000" lvl="0" marL="457200" marR="0" rtl="0" algn="l">
              <a:lnSpc>
                <a:spcPct val="80000"/>
              </a:lnSpc>
              <a:spcBef>
                <a:spcPts val="0"/>
              </a:spcBef>
              <a:spcAft>
                <a:spcPts val="0"/>
              </a:spcAft>
              <a:buClr>
                <a:schemeClr val="dk1"/>
              </a:buClr>
              <a:buSzPts val="2400"/>
              <a:buFont typeface="Times New Roman"/>
              <a:buChar char="●"/>
            </a:pPr>
            <a:r>
              <a:rPr lang="en-US" sz="2400" strike="noStrike">
                <a:solidFill>
                  <a:schemeClr val="dk1"/>
                </a:solidFill>
                <a:latin typeface="Times New Roman"/>
                <a:ea typeface="Times New Roman"/>
                <a:cs typeface="Times New Roman"/>
                <a:sym typeface="Times New Roman"/>
              </a:rPr>
              <a:t>  With our algorithm, people will find out everything they can to make the most informed decision possible.  Meet people where they are in their car buying journey to give them the content they’re looking for.</a:t>
            </a:r>
            <a:endParaRPr sz="2400" strike="noStrike">
              <a:solidFill>
                <a:schemeClr val="dk1"/>
              </a:solidFill>
              <a:latin typeface="Times New Roman"/>
              <a:ea typeface="Times New Roman"/>
              <a:cs typeface="Times New Roman"/>
              <a:sym typeface="Times New Roman"/>
            </a:endParaRPr>
          </a:p>
          <a:p>
            <a:pPr indent="-381000" lvl="0" marL="457200" marR="0" rtl="0" algn="l">
              <a:lnSpc>
                <a:spcPct val="80000"/>
              </a:lnSpc>
              <a:spcBef>
                <a:spcPts val="0"/>
              </a:spcBef>
              <a:spcAft>
                <a:spcPts val="0"/>
              </a:spcAft>
              <a:buClr>
                <a:schemeClr val="dk1"/>
              </a:buClr>
              <a:buSzPts val="2400"/>
              <a:buFont typeface="Times New Roman"/>
              <a:buChar char="●"/>
            </a:pPr>
            <a:r>
              <a:rPr lang="en-US" sz="2400" strike="noStrike">
                <a:solidFill>
                  <a:schemeClr val="dk1"/>
                </a:solidFill>
                <a:latin typeface="Times New Roman"/>
                <a:ea typeface="Times New Roman"/>
                <a:cs typeface="Times New Roman"/>
                <a:sym typeface="Times New Roman"/>
              </a:rPr>
              <a:t>  This way, we can help them make the best possible decision in your favor.</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80"/>
          <p:cNvSpPr/>
          <p:nvPr/>
        </p:nvSpPr>
        <p:spPr>
          <a:xfrm>
            <a:off x="457200" y="274320"/>
            <a:ext cx="8228880" cy="114228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US" sz="3600">
                <a:latin typeface="Times New Roman"/>
                <a:ea typeface="Times New Roman"/>
                <a:cs typeface="Times New Roman"/>
                <a:sym typeface="Times New Roman"/>
              </a:rPr>
              <a:t>REFERENCES</a:t>
            </a:r>
            <a:endParaRPr b="0" sz="3600" strike="noStrike">
              <a:solidFill>
                <a:schemeClr val="dk1"/>
              </a:solidFill>
              <a:latin typeface="Arial"/>
              <a:ea typeface="Arial"/>
              <a:cs typeface="Arial"/>
              <a:sym typeface="Arial"/>
            </a:endParaRPr>
          </a:p>
        </p:txBody>
      </p:sp>
      <p:sp>
        <p:nvSpPr>
          <p:cNvPr id="396" name="Google Shape;396;p80"/>
          <p:cNvSpPr/>
          <p:nvPr/>
        </p:nvSpPr>
        <p:spPr>
          <a:xfrm>
            <a:off x="457200" y="1600200"/>
            <a:ext cx="8228880" cy="4525200"/>
          </a:xfrm>
          <a:prstGeom prst="rect">
            <a:avLst/>
          </a:prstGeom>
          <a:noFill/>
          <a:ln>
            <a:noFill/>
          </a:ln>
        </p:spPr>
        <p:txBody>
          <a:bodyPr anchorCtr="0" anchor="t" bIns="46800" lIns="90000" spcFirstLastPara="1" rIns="90000" wrap="square" tIns="46800">
            <a:noAutofit/>
          </a:bodyPr>
          <a:lstStyle/>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Pudaruth,S. 2014. “Predicting the Price of Used Cars Using Machine Learning Techniques”, International Journal of information &amp; Computation Technology,4(7), p.753-764. </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Kuiper, S. 2008. “Introduction to Multiple Regression: How Much Is Your Car Worth?”, Journal of Statistics Education, 16(3).</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Listiani M. 2009. Support Vector Regression Analysis for Price Prediction in a Car Leasing Application. Master Thesis. Hamburg University of Technology.</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Limsombunchai, V. 2004. House price prediction: Hedonic price model vs. artificial neural network. In New Zealand Agricultural and Resource Economics Society Conference, New Zealand, pp. 25-26.</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Bourassa, S.C., Cantoni, E. and Hoesli, M. 2007. “Spatial dependence, housing submarkets, and house price prediction”, The Journal of Real Estate Finance and Economics, 35(2), p.143-160. </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Nau, R. 2014. Notes on linear regression analysis, Lecture handouts, Duke University, Furqa School of Business, 26 nov 2014.</a:t>
            </a:r>
            <a:endParaRPr>
              <a:solidFill>
                <a:schemeClr val="dk1"/>
              </a:solidFill>
              <a:latin typeface="Times New Roman"/>
              <a:ea typeface="Times New Roman"/>
              <a:cs typeface="Times New Roman"/>
              <a:sym typeface="Times New Roman"/>
            </a:endParaRPr>
          </a:p>
          <a:p>
            <a:pPr indent="-317500" lvl="0" marL="457200" marR="30480" rtl="0" algn="just">
              <a:lnSpc>
                <a:spcPct val="15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Singh, Y., Bhatia, P. K., &amp; Sangwan, O. 2007. “A review of studies on machine learning techniques”, International Journal of Computer Science and Security, 1(1), 70-84.</a:t>
            </a:r>
            <a:endParaRPr b="1">
              <a:solidFill>
                <a:schemeClr val="dk1"/>
              </a:solidFill>
              <a:latin typeface="Times New Roman"/>
              <a:ea typeface="Times New Roman"/>
              <a:cs typeface="Times New Roman"/>
              <a:sym typeface="Times New Roman"/>
            </a:endParaRPr>
          </a:p>
          <a:p>
            <a:pPr indent="0" lvl="0" marL="457200" marR="0" rtl="0" algn="l">
              <a:lnSpc>
                <a:spcPct val="100000"/>
              </a:lnSpc>
              <a:spcBef>
                <a:spcPts val="799"/>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55"/>
          <p:cNvSpPr/>
          <p:nvPr/>
        </p:nvSpPr>
        <p:spPr>
          <a:xfrm>
            <a:off x="457200" y="274320"/>
            <a:ext cx="8228880" cy="114228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US" sz="3600">
                <a:latin typeface="Times New Roman"/>
                <a:ea typeface="Times New Roman"/>
                <a:cs typeface="Times New Roman"/>
                <a:sym typeface="Times New Roman"/>
              </a:rPr>
              <a:t>INTRODUCTION</a:t>
            </a:r>
            <a:endParaRPr b="0" i="0" sz="3600" u="none" cap="none" strike="noStrike">
              <a:solidFill>
                <a:schemeClr val="dk1"/>
              </a:solidFill>
              <a:latin typeface="Arial"/>
              <a:ea typeface="Arial"/>
              <a:cs typeface="Arial"/>
              <a:sym typeface="Arial"/>
            </a:endParaRPr>
          </a:p>
        </p:txBody>
      </p:sp>
      <p:sp>
        <p:nvSpPr>
          <p:cNvPr id="226" name="Google Shape;226;p55"/>
          <p:cNvSpPr/>
          <p:nvPr/>
        </p:nvSpPr>
        <p:spPr>
          <a:xfrm>
            <a:off x="457200" y="1600200"/>
            <a:ext cx="8228880" cy="452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5"/>
          <p:cNvSpPr/>
          <p:nvPr/>
        </p:nvSpPr>
        <p:spPr>
          <a:xfrm>
            <a:off x="457200" y="1604520"/>
            <a:ext cx="8228880" cy="3976920"/>
          </a:xfrm>
          <a:prstGeom prst="rect">
            <a:avLst/>
          </a:prstGeom>
          <a:noFill/>
          <a:ln>
            <a:noFill/>
          </a:ln>
        </p:spPr>
        <p:txBody>
          <a:bodyPr anchorCtr="0" anchor="ctr" bIns="0" lIns="0" spcFirstLastPara="1" rIns="0" wrap="square" tIns="0">
            <a:noAutofit/>
          </a:bodyPr>
          <a:lstStyle/>
          <a:p>
            <a:pPr indent="-355600" lvl="0" marL="457200" marR="0" rtl="0" algn="just">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As kids, we can all relate to having fond memories of going from dealership to dealership with our parents, jumping in and out of the backseats of different cars, testing out all the different features.</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While test drives haven’t fallen by the wayside, the modern 2017 car shopper will only visit an average of 2 dealerships on their journey to buying their perfect new car.</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The car buying journey has radically changed due to the digital boom over the past couple years.  People are spending less time in dealership showrooms and more time researching and building out the perfect car.</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With the massive amount of information available on every model, it’s important to attract potential dealers to provide the right content, at the right time.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56"/>
          <p:cNvSpPr/>
          <p:nvPr/>
        </p:nvSpPr>
        <p:spPr>
          <a:xfrm>
            <a:off x="457200" y="274320"/>
            <a:ext cx="8228880" cy="114228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US" sz="3600">
                <a:latin typeface="Times New Roman"/>
                <a:ea typeface="Times New Roman"/>
                <a:cs typeface="Times New Roman"/>
                <a:sym typeface="Times New Roman"/>
              </a:rPr>
              <a:t>PROJECT OBJECTIVE</a:t>
            </a:r>
            <a:endParaRPr b="0" i="0" sz="3600" u="none" cap="none" strike="noStrike">
              <a:solidFill>
                <a:schemeClr val="dk1"/>
              </a:solidFill>
              <a:latin typeface="Arial"/>
              <a:ea typeface="Arial"/>
              <a:cs typeface="Arial"/>
              <a:sym typeface="Arial"/>
            </a:endParaRPr>
          </a:p>
        </p:txBody>
      </p:sp>
      <p:sp>
        <p:nvSpPr>
          <p:cNvPr id="233" name="Google Shape;233;p56"/>
          <p:cNvSpPr/>
          <p:nvPr/>
        </p:nvSpPr>
        <p:spPr>
          <a:xfrm>
            <a:off x="457200" y="1600200"/>
            <a:ext cx="8228880" cy="4525200"/>
          </a:xfrm>
          <a:prstGeom prst="rect">
            <a:avLst/>
          </a:prstGeom>
          <a:noFill/>
          <a:ln>
            <a:noFill/>
          </a:ln>
        </p:spPr>
        <p:txBody>
          <a:bodyPr anchorCtr="0" anchor="ctr" bIns="0" lIns="0" spcFirstLastPara="1" rIns="0" wrap="square" tIns="0">
            <a:noAutofit/>
          </a:bodyPr>
          <a:lstStyle/>
          <a:p>
            <a:pPr indent="-342000" lvl="0" marL="34272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To predict a car for an user based upon his actual requirements rather than all the car promotions that are broadcasted.</a:t>
            </a:r>
            <a:endParaRPr b="0" i="0" sz="2600" u="none" cap="none" strike="noStrike">
              <a:solidFill>
                <a:schemeClr val="dk1"/>
              </a:solidFill>
              <a:latin typeface="Arial"/>
              <a:ea typeface="Arial"/>
              <a:cs typeface="Arial"/>
              <a:sym typeface="Arial"/>
            </a:endParaRPr>
          </a:p>
          <a:p>
            <a:pPr indent="-342000" lvl="0" marL="342720" marR="0" rtl="0" algn="l">
              <a:lnSpc>
                <a:spcPct val="100000"/>
              </a:lnSpc>
              <a:spcBef>
                <a:spcPts val="641"/>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To categorise the vehicles based upon economy ,luxury , performance with regards to their built materials.</a:t>
            </a:r>
            <a:endParaRPr b="0" i="0" sz="2600" u="none" cap="none" strike="noStrike">
              <a:solidFill>
                <a:schemeClr val="dk1"/>
              </a:solidFill>
              <a:latin typeface="Arial"/>
              <a:ea typeface="Arial"/>
              <a:cs typeface="Arial"/>
              <a:sym typeface="Arial"/>
            </a:endParaRPr>
          </a:p>
          <a:p>
            <a:pPr indent="-342000" lvl="0" marL="342720" marR="0" rtl="0" algn="l">
              <a:lnSpc>
                <a:spcPct val="100000"/>
              </a:lnSpc>
              <a:spcBef>
                <a:spcPts val="641"/>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To get input from the users in order to decide the best fit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57"/>
          <p:cNvSpPr txBox="1"/>
          <p:nvPr>
            <p:ph type="title"/>
          </p:nvPr>
        </p:nvSpPr>
        <p:spPr>
          <a:xfrm>
            <a:off x="457200" y="502920"/>
            <a:ext cx="82296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EXISTING SYSTEM</a:t>
            </a:r>
            <a:endParaRPr sz="3600">
              <a:latin typeface="Times New Roman"/>
              <a:ea typeface="Times New Roman"/>
              <a:cs typeface="Times New Roman"/>
              <a:sym typeface="Times New Roman"/>
            </a:endParaRPr>
          </a:p>
        </p:txBody>
      </p:sp>
      <p:sp>
        <p:nvSpPr>
          <p:cNvPr id="239" name="Google Shape;239;p57"/>
          <p:cNvSpPr txBox="1"/>
          <p:nvPr>
            <p:ph idx="4294967295" type="body"/>
          </p:nvPr>
        </p:nvSpPr>
        <p:spPr>
          <a:xfrm>
            <a:off x="457200" y="2277775"/>
            <a:ext cx="8229600" cy="4974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Several approaches based on machine learning are implemented, such as</a:t>
            </a:r>
            <a:endParaRPr sz="2400">
              <a:latin typeface="Times New Roman"/>
              <a:ea typeface="Times New Roman"/>
              <a:cs typeface="Times New Roman"/>
              <a:sym typeface="Times New Roman"/>
            </a:endParaRPr>
          </a:p>
          <a:p>
            <a:pPr indent="-152400" lvl="2" marL="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Naive Bayes, </a:t>
            </a:r>
            <a:endParaRPr sz="2400">
              <a:latin typeface="Times New Roman"/>
              <a:ea typeface="Times New Roman"/>
              <a:cs typeface="Times New Roman"/>
              <a:sym typeface="Times New Roman"/>
            </a:endParaRPr>
          </a:p>
          <a:p>
            <a:pPr indent="-152400" lvl="2" marL="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SVM Classifier,</a:t>
            </a:r>
            <a:endParaRPr sz="2400">
              <a:solidFill>
                <a:schemeClr val="dk1"/>
              </a:solidFill>
              <a:latin typeface="Times New Roman"/>
              <a:ea typeface="Times New Roman"/>
              <a:cs typeface="Times New Roman"/>
              <a:sym typeface="Times New Roman"/>
            </a:endParaRPr>
          </a:p>
          <a:p>
            <a:pPr indent="-152400" lvl="2" marL="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Linear Regression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DRAWBACKS OF EXISTING SYSTEM</a:t>
            </a:r>
            <a:endParaRPr sz="3600">
              <a:latin typeface="Times New Roman"/>
              <a:ea typeface="Times New Roman"/>
              <a:cs typeface="Times New Roman"/>
              <a:sym typeface="Times New Roman"/>
            </a:endParaRPr>
          </a:p>
        </p:txBody>
      </p:sp>
      <p:sp>
        <p:nvSpPr>
          <p:cNvPr id="245" name="Google Shape;245;p58"/>
          <p:cNvSpPr txBox="1"/>
          <p:nvPr>
            <p:ph idx="4294967295" type="body"/>
          </p:nvPr>
        </p:nvSpPr>
        <p:spPr>
          <a:xfrm>
            <a:off x="457200" y="2249424"/>
            <a:ext cx="8229600" cy="4325112"/>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152400" lvl="0" marL="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 That’s always relying on previous data.</a:t>
            </a:r>
            <a:endParaRPr sz="2400">
              <a:latin typeface="Times New Roman"/>
              <a:ea typeface="Times New Roman"/>
              <a:cs typeface="Times New Roman"/>
              <a:sym typeface="Times New Roman"/>
            </a:endParaRPr>
          </a:p>
          <a:p>
            <a:pPr indent="-152400" lvl="0" marL="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 Miss classification(Doesn’t supports Multi-Label Classification)</a:t>
            </a:r>
            <a:endParaRPr sz="2400">
              <a:latin typeface="Times New Roman"/>
              <a:ea typeface="Times New Roman"/>
              <a:cs typeface="Times New Roman"/>
              <a:sym typeface="Times New Roman"/>
            </a:endParaRPr>
          </a:p>
          <a:p>
            <a:pPr indent="-152400" lvl="0" marL="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 Less prediction</a:t>
            </a:r>
            <a:endParaRPr sz="2400">
              <a:latin typeface="Times New Roman"/>
              <a:ea typeface="Times New Roman"/>
              <a:cs typeface="Times New Roman"/>
              <a:sym typeface="Times New Roman"/>
            </a:endParaRPr>
          </a:p>
          <a:p>
            <a:pPr indent="-152400" lvl="0" marL="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 </a:t>
            </a:r>
            <a:r>
              <a:rPr lang="en-US" sz="2400" strike="noStrike">
                <a:solidFill>
                  <a:srgbClr val="000000"/>
                </a:solidFill>
                <a:latin typeface="Times New Roman"/>
                <a:ea typeface="Times New Roman"/>
                <a:cs typeface="Times New Roman"/>
                <a:sym typeface="Times New Roman"/>
              </a:rPr>
              <a:t>Normally, a lot of users tend to purchase vehicles based upon false information given by online car websites.</a:t>
            </a:r>
            <a:endParaRPr sz="2400">
              <a:latin typeface="Times New Roman"/>
              <a:ea typeface="Times New Roman"/>
              <a:cs typeface="Times New Roman"/>
              <a:sym typeface="Times New Roman"/>
            </a:endParaRPr>
          </a:p>
          <a:p>
            <a:pPr indent="-152400" lvl="0" marL="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 </a:t>
            </a:r>
            <a:r>
              <a:rPr lang="en-US" sz="2400" strike="noStrike">
                <a:solidFill>
                  <a:srgbClr val="000000"/>
                </a:solidFill>
                <a:latin typeface="Times New Roman"/>
                <a:ea typeface="Times New Roman"/>
                <a:cs typeface="Times New Roman"/>
                <a:sym typeface="Times New Roman"/>
              </a:rPr>
              <a:t>People usually consider the price rather than the requirements that they need without knowing that there are better cars which will suit them under their budget .</a:t>
            </a:r>
            <a:endParaRPr sz="2400" strike="noStrike">
              <a:latin typeface="Times New Roman"/>
              <a:ea typeface="Times New Roman"/>
              <a:cs typeface="Times New Roman"/>
              <a:sym typeface="Times New Roman"/>
            </a:endParaRPr>
          </a:p>
          <a:p>
            <a:pPr indent="0" lvl="0" marL="0" rtl="0" algn="just">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9"/>
          <p:cNvSpPr/>
          <p:nvPr/>
        </p:nvSpPr>
        <p:spPr>
          <a:xfrm>
            <a:off x="457200" y="274320"/>
            <a:ext cx="8228880" cy="114228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US" sz="3600">
                <a:latin typeface="Times New Roman"/>
                <a:ea typeface="Times New Roman"/>
                <a:cs typeface="Times New Roman"/>
                <a:sym typeface="Times New Roman"/>
              </a:rPr>
              <a:t>LITERATURE REVIEW</a:t>
            </a:r>
            <a:endParaRPr b="0" i="0" sz="3600" u="none" cap="none" strike="noStrike">
              <a:solidFill>
                <a:schemeClr val="dk1"/>
              </a:solidFill>
              <a:latin typeface="Arial"/>
              <a:ea typeface="Arial"/>
              <a:cs typeface="Arial"/>
              <a:sym typeface="Arial"/>
            </a:endParaRPr>
          </a:p>
        </p:txBody>
      </p:sp>
      <p:sp>
        <p:nvSpPr>
          <p:cNvPr id="251" name="Google Shape;251;p59"/>
          <p:cNvSpPr/>
          <p:nvPr/>
        </p:nvSpPr>
        <p:spPr>
          <a:xfrm>
            <a:off x="457200" y="1600200"/>
            <a:ext cx="8228880" cy="4525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1)Study on</a:t>
            </a:r>
            <a:r>
              <a:rPr b="1" lang="en-US" sz="2000"/>
              <a:t>  </a:t>
            </a:r>
            <a:r>
              <a:rPr b="1" i="0" lang="en-US" sz="2000" u="none" cap="none" strike="noStrike">
                <a:solidFill>
                  <a:srgbClr val="000000"/>
                </a:solidFill>
                <a:latin typeface="Arial"/>
                <a:ea typeface="Arial"/>
                <a:cs typeface="Arial"/>
                <a:sym typeface="Arial"/>
              </a:rPr>
              <a:t>Consumer</a:t>
            </a:r>
            <a:r>
              <a:rPr b="1" lang="en-US" sz="2000"/>
              <a:t> </a:t>
            </a:r>
            <a:r>
              <a:rPr b="1" i="0" lang="en-US" sz="2000" u="none" cap="none" strike="noStrike">
                <a:solidFill>
                  <a:srgbClr val="000000"/>
                </a:solidFill>
                <a:latin typeface="Arial"/>
                <a:ea typeface="Arial"/>
                <a:cs typeface="Arial"/>
                <a:sym typeface="Arial"/>
              </a:rPr>
              <a:t>Buying</a:t>
            </a:r>
            <a:r>
              <a:rPr b="1" lang="en-US" sz="2000"/>
              <a:t> </a:t>
            </a:r>
            <a:r>
              <a:rPr b="1" i="0" lang="en-US" sz="2000" u="none" cap="none" strike="noStrike">
                <a:solidFill>
                  <a:srgbClr val="000000"/>
                </a:solidFill>
                <a:latin typeface="Arial"/>
                <a:ea typeface="Arial"/>
                <a:cs typeface="Arial"/>
                <a:sym typeface="Arial"/>
              </a:rPr>
              <a:t>Behavior</a:t>
            </a:r>
            <a:r>
              <a:rPr b="1" lang="en-US" sz="2000"/>
              <a:t> </a:t>
            </a:r>
            <a:r>
              <a:rPr b="1" i="0" lang="en-US" sz="2000" u="none" cap="none" strike="noStrike">
                <a:solidFill>
                  <a:srgbClr val="000000"/>
                </a:solidFill>
                <a:latin typeface="Arial"/>
                <a:ea typeface="Arial"/>
                <a:cs typeface="Arial"/>
                <a:sym typeface="Arial"/>
              </a:rPr>
              <a:t>During</a:t>
            </a:r>
            <a:r>
              <a:rPr b="1" lang="en-US" sz="2000"/>
              <a:t> </a:t>
            </a:r>
            <a:r>
              <a:rPr b="1" i="0" lang="en-US" sz="2000" u="none" cap="none" strike="noStrike">
                <a:solidFill>
                  <a:srgbClr val="000000"/>
                </a:solidFill>
                <a:latin typeface="Arial"/>
                <a:ea typeface="Arial"/>
                <a:cs typeface="Arial"/>
                <a:sym typeface="Arial"/>
              </a:rPr>
              <a:t>Purchase</a:t>
            </a:r>
            <a:r>
              <a:rPr b="1" lang="en-US" sz="2000"/>
              <a:t> </a:t>
            </a:r>
            <a:r>
              <a:rPr b="1" i="0" lang="en-US" sz="2000" u="none" cap="none" strike="noStrike">
                <a:solidFill>
                  <a:srgbClr val="000000"/>
                </a:solidFill>
                <a:latin typeface="Arial"/>
                <a:ea typeface="Arial"/>
                <a:cs typeface="Arial"/>
                <a:sym typeface="Arial"/>
              </a:rPr>
              <a:t>of</a:t>
            </a:r>
            <a:r>
              <a:rPr b="1" lang="en-US" sz="2000"/>
              <a:t> </a:t>
            </a:r>
            <a:r>
              <a:rPr b="1" i="0" lang="en-US" sz="2000" u="none" cap="none" strike="noStrike">
                <a:solidFill>
                  <a:srgbClr val="000000"/>
                </a:solidFill>
                <a:latin typeface="Arial"/>
                <a:ea typeface="Arial"/>
                <a:cs typeface="Arial"/>
                <a:sym typeface="Arial"/>
              </a:rPr>
              <a:t>a</a:t>
            </a:r>
            <a:r>
              <a:rPr b="1" lang="en-US" sz="2000"/>
              <a:t> </a:t>
            </a:r>
            <a:r>
              <a:rPr b="1" i="0" lang="en-US" sz="2000" u="none" cap="none" strike="noStrike">
                <a:solidFill>
                  <a:srgbClr val="000000"/>
                </a:solidFill>
                <a:latin typeface="Arial"/>
                <a:ea typeface="Arial"/>
                <a:cs typeface="Arial"/>
                <a:sym typeface="Arial"/>
              </a:rPr>
              <a:t>Second</a:t>
            </a:r>
            <a:r>
              <a:rPr b="1" lang="en-US" sz="2000"/>
              <a:t> </a:t>
            </a:r>
            <a:r>
              <a:rPr b="1" i="0" lang="en-US" sz="2000" u="none" cap="none" strike="noStrike">
                <a:solidFill>
                  <a:srgbClr val="000000"/>
                </a:solidFill>
                <a:latin typeface="Arial"/>
                <a:ea typeface="Arial"/>
                <a:cs typeface="Arial"/>
                <a:sym typeface="Arial"/>
              </a:rPr>
              <a:t>Car: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54700" lvl="0" marL="342720" marR="0" rtl="0" algn="l">
              <a:lnSpc>
                <a:spcPct val="100000"/>
              </a:lnSpc>
              <a:spcBef>
                <a:spcPts val="36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Factor 1 : Product Efficacy</a:t>
            </a:r>
            <a:endParaRPr i="0" sz="2000" u="none" cap="none" strike="noStrike">
              <a:solidFill>
                <a:schemeClr val="dk1"/>
              </a:solidFill>
              <a:latin typeface="Times New Roman"/>
              <a:ea typeface="Times New Roman"/>
              <a:cs typeface="Times New Roman"/>
              <a:sym typeface="Times New Roman"/>
            </a:endParaRPr>
          </a:p>
          <a:p>
            <a:pPr indent="-354700" lvl="0" marL="342720" marR="0" rtl="0" algn="l">
              <a:lnSpc>
                <a:spcPct val="100000"/>
              </a:lnSpc>
              <a:spcBef>
                <a:spcPts val="36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Factor 2 : Image Equalizer</a:t>
            </a:r>
            <a:endParaRPr i="0" sz="2000" u="none" cap="none" strike="noStrike">
              <a:solidFill>
                <a:schemeClr val="dk1"/>
              </a:solidFill>
              <a:latin typeface="Times New Roman"/>
              <a:ea typeface="Times New Roman"/>
              <a:cs typeface="Times New Roman"/>
              <a:sym typeface="Times New Roman"/>
            </a:endParaRPr>
          </a:p>
          <a:p>
            <a:pPr indent="-354700" lvl="0" marL="342720" marR="0" rtl="0" algn="l">
              <a:lnSpc>
                <a:spcPct val="100000"/>
              </a:lnSpc>
              <a:spcBef>
                <a:spcPts val="36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Factor 3 : Experienced Maven</a:t>
            </a:r>
            <a:endParaRPr i="0" sz="2000" u="none" cap="none" strike="noStrike">
              <a:solidFill>
                <a:schemeClr val="dk1"/>
              </a:solidFill>
              <a:latin typeface="Times New Roman"/>
              <a:ea typeface="Times New Roman"/>
              <a:cs typeface="Times New Roman"/>
              <a:sym typeface="Times New Roman"/>
            </a:endParaRPr>
          </a:p>
          <a:p>
            <a:pPr indent="-354700" lvl="0" marL="342720" marR="0" rtl="0" algn="l">
              <a:lnSpc>
                <a:spcPct val="100000"/>
              </a:lnSpc>
              <a:spcBef>
                <a:spcPts val="36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Factor 4 : Social Appreciation</a:t>
            </a:r>
            <a:endParaRPr i="0" sz="2000" u="none" cap="none" strike="noStrike">
              <a:solidFill>
                <a:schemeClr val="dk1"/>
              </a:solidFill>
              <a:latin typeface="Times New Roman"/>
              <a:ea typeface="Times New Roman"/>
              <a:cs typeface="Times New Roman"/>
              <a:sym typeface="Times New Roman"/>
            </a:endParaRPr>
          </a:p>
          <a:p>
            <a:pPr indent="-354700" lvl="0" marL="342720" marR="0" rtl="0" algn="l">
              <a:lnSpc>
                <a:spcPct val="100000"/>
              </a:lnSpc>
              <a:spcBef>
                <a:spcPts val="36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Factor 5 : Favourite Fondness</a:t>
            </a:r>
            <a:endParaRPr i="0" sz="2000" u="none" cap="none" strike="noStrike">
              <a:solidFill>
                <a:schemeClr val="dk1"/>
              </a:solidFill>
              <a:latin typeface="Times New Roman"/>
              <a:ea typeface="Times New Roman"/>
              <a:cs typeface="Times New Roman"/>
              <a:sym typeface="Times New Roman"/>
            </a:endParaRPr>
          </a:p>
          <a:p>
            <a:pPr indent="-354700" lvl="0" marL="342720" marR="0" rtl="0" algn="l">
              <a:lnSpc>
                <a:spcPct val="100000"/>
              </a:lnSpc>
              <a:spcBef>
                <a:spcPts val="799"/>
              </a:spcBef>
              <a:spcAft>
                <a:spcPts val="0"/>
              </a:spcAft>
              <a:buClr>
                <a:srgbClr val="000000"/>
              </a:buClr>
              <a:buSzPts val="2000"/>
              <a:buFont typeface="Arial"/>
              <a:buChar char="•"/>
            </a:pPr>
            <a:r>
              <a:rPr i="0" lang="en-US" sz="2000" u="none" cap="none" strike="noStrike">
                <a:solidFill>
                  <a:srgbClr val="000000"/>
                </a:solidFill>
                <a:latin typeface="Times New Roman"/>
                <a:ea typeface="Times New Roman"/>
                <a:cs typeface="Times New Roman"/>
                <a:sym typeface="Times New Roman"/>
              </a:rPr>
              <a:t>Factor 6 :Family First</a:t>
            </a:r>
            <a:r>
              <a:rPr b="1" i="1" lang="en-US" sz="2000" u="sng" cap="none" strike="noStrike">
                <a:solidFill>
                  <a:srgbClr val="000000"/>
                </a:solidFill>
                <a:latin typeface="Times New Roman"/>
                <a:ea typeface="Times New Roman"/>
                <a:cs typeface="Times New Roman"/>
                <a:sym typeface="Times New Roman"/>
              </a:rPr>
              <a:t>.</a:t>
            </a:r>
            <a:endParaRPr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60"/>
          <p:cNvSpPr/>
          <p:nvPr/>
        </p:nvSpPr>
        <p:spPr>
          <a:xfrm>
            <a:off x="288000" y="587160"/>
            <a:ext cx="8228880" cy="8235360"/>
          </a:xfrm>
          <a:prstGeom prst="rect">
            <a:avLst/>
          </a:prstGeom>
          <a:noFill/>
          <a:ln>
            <a:noFill/>
          </a:ln>
        </p:spPr>
        <p:txBody>
          <a:bodyPr anchorCtr="0" anchor="ctr" bIns="0" lIns="0" spcFirstLastPara="1" rIns="0" wrap="square" tIns="0">
            <a:noAutofit/>
          </a:bodyPr>
          <a:lstStyle/>
          <a:p>
            <a:pPr indent="-342000" lvl="0" marL="343080" marR="0" rtl="0" algn="l">
              <a:lnSpc>
                <a:spcPct val="100000"/>
              </a:lnSpc>
              <a:spcBef>
                <a:spcPts val="0"/>
              </a:spcBef>
              <a:spcAft>
                <a:spcPts val="0"/>
              </a:spcAft>
              <a:buNone/>
            </a:pPr>
            <a:r>
              <a:rPr b="1" lang="en-US" sz="2400" u="none" cap="none" strike="noStrike">
                <a:solidFill>
                  <a:srgbClr val="000000"/>
                </a:solidFill>
                <a:latin typeface="Times New Roman"/>
                <a:ea typeface="Times New Roman"/>
                <a:cs typeface="Times New Roman"/>
                <a:sym typeface="Times New Roman"/>
              </a:rPr>
              <a:t>2) </a:t>
            </a:r>
            <a:r>
              <a:rPr b="1" lang="en-US" sz="2400">
                <a:latin typeface="Times New Roman"/>
                <a:ea typeface="Times New Roman"/>
                <a:cs typeface="Times New Roman"/>
                <a:sym typeface="Times New Roman"/>
              </a:rPr>
              <a:t>F</a:t>
            </a:r>
            <a:r>
              <a:rPr b="1" lang="en-US" sz="2400" u="none" cap="none" strike="noStrike">
                <a:solidFill>
                  <a:srgbClr val="000000"/>
                </a:solidFill>
                <a:latin typeface="Times New Roman"/>
                <a:ea typeface="Times New Roman"/>
                <a:cs typeface="Times New Roman"/>
                <a:sym typeface="Times New Roman"/>
              </a:rPr>
              <a:t>actors</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Influencing</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the</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Purchase</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Decision</a:t>
            </a:r>
            <a:r>
              <a:rPr b="1" lang="en-US" sz="2400">
                <a:latin typeface="Times New Roman"/>
                <a:ea typeface="Times New Roman"/>
                <a:cs typeface="Times New Roman"/>
                <a:sym typeface="Times New Roman"/>
              </a:rPr>
              <a:t> o</a:t>
            </a:r>
            <a:r>
              <a:rPr b="1" lang="en-US" sz="2400" u="none" cap="none" strike="noStrike">
                <a:solidFill>
                  <a:srgbClr val="000000"/>
                </a:solidFill>
                <a:latin typeface="Times New Roman"/>
                <a:ea typeface="Times New Roman"/>
                <a:cs typeface="Times New Roman"/>
                <a:sym typeface="Times New Roman"/>
              </a:rPr>
              <a:t>f</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Passenger</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Cars</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in</a:t>
            </a:r>
            <a:r>
              <a:rPr b="1" lang="en-US" sz="2400">
                <a:latin typeface="Times New Roman"/>
                <a:ea typeface="Times New Roman"/>
                <a:cs typeface="Times New Roman"/>
                <a:sym typeface="Times New Roman"/>
              </a:rPr>
              <a:t> </a:t>
            </a:r>
            <a:r>
              <a:rPr b="1" lang="en-US" sz="2400" u="none" cap="none" strike="noStrike">
                <a:solidFill>
                  <a:srgbClr val="000000"/>
                </a:solidFill>
                <a:latin typeface="Times New Roman"/>
                <a:ea typeface="Times New Roman"/>
                <a:cs typeface="Times New Roman"/>
                <a:sym typeface="Times New Roman"/>
              </a:rPr>
              <a:t>Puduchery:</a:t>
            </a:r>
            <a:endParaRPr b="1" sz="24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41"/>
              </a:spcBef>
              <a:spcAft>
                <a:spcPts val="0"/>
              </a:spcAft>
              <a:buNone/>
            </a:pPr>
            <a:r>
              <a:rPr lang="en-US" sz="2000" u="none" cap="none" strike="noStrike">
                <a:solidFill>
                  <a:srgbClr val="000000"/>
                </a:solidFill>
                <a:latin typeface="Times New Roman"/>
                <a:ea typeface="Times New Roman"/>
                <a:cs typeface="Times New Roman"/>
                <a:sym typeface="Times New Roman"/>
              </a:rPr>
              <a:t>Th</a:t>
            </a:r>
            <a:r>
              <a:rPr i="0" lang="en-US" sz="2000" u="none" cap="none" strike="noStrike">
                <a:solidFill>
                  <a:srgbClr val="000000"/>
                </a:solidFill>
                <a:latin typeface="Times New Roman"/>
                <a:ea typeface="Times New Roman"/>
                <a:cs typeface="Times New Roman"/>
                <a:sym typeface="Times New Roman"/>
              </a:rPr>
              <a:t>e Hypothesis tested: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641"/>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H01 There is no significant relationship between economic factor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H02 There is no significant relationship between technical factor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H03 There is no significant relationship between convenience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H04 There is no significant relationship between performance factor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H05 There is no significant relationship between safety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H06 There is no significant relationship between beauty and purchase decision. </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H07 There is no significant relationship between social factor and purchase decision.</a:t>
            </a:r>
            <a:endParaRPr i="0" sz="2000" u="none" cap="none" strike="noStrike">
              <a:solidFill>
                <a:schemeClr val="dk1"/>
              </a:solidFill>
              <a:latin typeface="Times New Roman"/>
              <a:ea typeface="Times New Roman"/>
              <a:cs typeface="Times New Roman"/>
              <a:sym typeface="Times New Roman"/>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l">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a:p>
            <a:pPr indent="-342000" lvl="0" marL="343080" marR="0" rtl="0" algn="ctr">
              <a:lnSpc>
                <a:spcPct val="100000"/>
              </a:lnSpc>
              <a:spcBef>
                <a:spcPts val="799"/>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61"/>
          <p:cNvSpPr/>
          <p:nvPr/>
        </p:nvSpPr>
        <p:spPr>
          <a:xfrm>
            <a:off x="457200" y="274320"/>
            <a:ext cx="8228880" cy="11422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3) Attitude Of Consumers</a:t>
            </a:r>
            <a:endParaRPr b="1" sz="2400">
              <a:latin typeface="Times New Roman"/>
              <a:ea typeface="Times New Roman"/>
              <a:cs typeface="Times New Roman"/>
              <a:sym typeface="Times New Roman"/>
            </a:endParaRPr>
          </a:p>
        </p:txBody>
      </p:sp>
      <p:sp>
        <p:nvSpPr>
          <p:cNvPr id="262" name="Google Shape;262;p61"/>
          <p:cNvSpPr/>
          <p:nvPr/>
        </p:nvSpPr>
        <p:spPr>
          <a:xfrm>
            <a:off x="457200" y="1604520"/>
            <a:ext cx="8228880" cy="3976920"/>
          </a:xfrm>
          <a:prstGeom prst="rect">
            <a:avLst/>
          </a:prstGeom>
          <a:noFill/>
          <a:ln>
            <a:noFill/>
          </a:ln>
        </p:spPr>
        <p:txBody>
          <a:bodyPr anchorCtr="0" anchor="t" bIns="0" lIns="0" spcFirstLastPara="1" rIns="0" wrap="square" tIns="0">
            <a:noAutofit/>
          </a:bodyPr>
          <a:lstStyle/>
          <a:p>
            <a:pPr indent="-386631" lvl="0" marL="432000" marR="0" rtl="0" algn="l">
              <a:lnSpc>
                <a:spcPct val="80000"/>
              </a:lnSpc>
              <a:spcBef>
                <a:spcPts val="0"/>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PRE 1990 -Owning a car (Ambassador,Fiat-A) Basic car providing or fulfilling the need of owning car .</a:t>
            </a:r>
            <a:endParaRPr sz="2000">
              <a:latin typeface="Times New Roman"/>
              <a:ea typeface="Times New Roman"/>
              <a:cs typeface="Times New Roman"/>
              <a:sym typeface="Times New Roman"/>
            </a:endParaRPr>
          </a:p>
          <a:p>
            <a:pPr indent="-386631" lvl="0" marL="432000" marR="0" rtl="0" algn="l">
              <a:lnSpc>
                <a:spcPct val="80000"/>
              </a:lnSpc>
              <a:spcBef>
                <a:spcPts val="1417"/>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Post Liberalization 1998-Drive comfort , small size low operating cost (Santro).</a:t>
            </a:r>
            <a:endParaRPr sz="2000">
              <a:latin typeface="Times New Roman"/>
              <a:ea typeface="Times New Roman"/>
              <a:cs typeface="Times New Roman"/>
              <a:sym typeface="Times New Roman"/>
            </a:endParaRPr>
          </a:p>
          <a:p>
            <a:pPr indent="-386631" lvl="0" marL="432000" marR="0" rtl="0" algn="l">
              <a:lnSpc>
                <a:spcPct val="80000"/>
              </a:lnSpc>
              <a:spcBef>
                <a:spcPts val="1417"/>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1999-Owning a foreign brand(Ford Ikon).</a:t>
            </a:r>
            <a:endParaRPr sz="2000">
              <a:latin typeface="Times New Roman"/>
              <a:ea typeface="Times New Roman"/>
              <a:cs typeface="Times New Roman"/>
              <a:sym typeface="Times New Roman"/>
            </a:endParaRPr>
          </a:p>
          <a:p>
            <a:pPr indent="-386631" lvl="0" marL="432000" marR="0" rtl="0" algn="l">
              <a:lnSpc>
                <a:spcPct val="80000"/>
              </a:lnSpc>
              <a:spcBef>
                <a:spcPts val="1417"/>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2005-Drive comfort Space and reliability MARUTI Swift (Petrol And Diesal).</a:t>
            </a:r>
            <a:endParaRPr sz="2000">
              <a:latin typeface="Times New Roman"/>
              <a:ea typeface="Times New Roman"/>
              <a:cs typeface="Times New Roman"/>
              <a:sym typeface="Times New Roman"/>
            </a:endParaRPr>
          </a:p>
          <a:p>
            <a:pPr indent="-386631" lvl="0" marL="432000" marR="0" rtl="0" algn="l">
              <a:lnSpc>
                <a:spcPct val="80000"/>
              </a:lnSpc>
              <a:spcBef>
                <a:spcPts val="1417"/>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2008-Aspiration to buy a bigger car and with excellent drive comfort (Swift Desire).</a:t>
            </a:r>
            <a:endParaRPr sz="2000">
              <a:latin typeface="Times New Roman"/>
              <a:ea typeface="Times New Roman"/>
              <a:cs typeface="Times New Roman"/>
              <a:sym typeface="Times New Roman"/>
            </a:endParaRPr>
          </a:p>
          <a:p>
            <a:pPr indent="-386631" lvl="0" marL="432000" marR="0" rtl="0" algn="l">
              <a:lnSpc>
                <a:spcPct val="80000"/>
              </a:lnSpc>
              <a:spcBef>
                <a:spcPts val="1417"/>
              </a:spcBef>
              <a:spcAft>
                <a:spcPts val="0"/>
              </a:spcAft>
              <a:buClr>
                <a:srgbClr val="000000"/>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2010 onwards- High esteem value,Muscular looks and Owning a Foreign brand (Fortune, XUV 500).</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