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C8B271-09F1-4468-A1ED-0A4B76D3A35E}">
  <a:tblStyle styleId="{06C8B271-09F1-4468-A1ED-0A4B76D3A35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H>
    <a:band2H>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H>
    <a:band1V>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1V>
    <a:band2V>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band2V>
    <a:lastCo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Col>
    <a:firstCo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Col>
    <a:lastRow>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lastRow>
    <a:se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eCell>
    <a:sw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swCell>
    <a:firstRow>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firstRow>
    <a:ne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eCell>
    <a:nwCell>
      <a:tcTxStyle b="off" i="off"/>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nwCell>
  </a:tblStyle>
  <a:tblStyle styleId="{6B8970D7-60C2-46A1-8141-4A1938C3384E}"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guide orient="horz"/>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fc997019a8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2fc997019a8_2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c996b228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0c996b2289_3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fc997019a8_1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2fc997019a8_1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fc997019a8_6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2fc997019a8_6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c997019a8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2fc997019a8_9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fc997019a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2fc997019a8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fc997019a8_12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fc997019a8_12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fc997019a8_2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fc997019a8_2_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fc997019a8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fc997019a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15" name="Google Shape;15;p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111"/>
              <a:buNone/>
              <a:defRPr/>
            </a:lvl1pPr>
            <a:lvl2pPr lvl="1" algn="l">
              <a:lnSpc>
                <a:spcPct val="100000"/>
              </a:lnSpc>
              <a:spcBef>
                <a:spcPts val="0"/>
              </a:spcBef>
              <a:spcAft>
                <a:spcPts val="0"/>
              </a:spcAft>
              <a:buSzPts val="3111"/>
              <a:buNone/>
              <a:defRPr/>
            </a:lvl2pPr>
            <a:lvl3pPr lvl="2" algn="l">
              <a:lnSpc>
                <a:spcPct val="100000"/>
              </a:lnSpc>
              <a:spcBef>
                <a:spcPts val="0"/>
              </a:spcBef>
              <a:spcAft>
                <a:spcPts val="0"/>
              </a:spcAft>
              <a:buSzPts val="3111"/>
              <a:buNone/>
              <a:defRPr/>
            </a:lvl3pPr>
            <a:lvl4pPr lvl="3" algn="l">
              <a:lnSpc>
                <a:spcPct val="100000"/>
              </a:lnSpc>
              <a:spcBef>
                <a:spcPts val="0"/>
              </a:spcBef>
              <a:spcAft>
                <a:spcPts val="0"/>
              </a:spcAft>
              <a:buSzPts val="3111"/>
              <a:buNone/>
              <a:defRPr/>
            </a:lvl4pPr>
            <a:lvl5pPr lvl="4" algn="l">
              <a:lnSpc>
                <a:spcPct val="100000"/>
              </a:lnSpc>
              <a:spcBef>
                <a:spcPts val="0"/>
              </a:spcBef>
              <a:spcAft>
                <a:spcPts val="0"/>
              </a:spcAft>
              <a:buSzPts val="3111"/>
              <a:buNone/>
              <a:defRPr/>
            </a:lvl5pPr>
            <a:lvl6pPr lvl="5" algn="l">
              <a:lnSpc>
                <a:spcPct val="100000"/>
              </a:lnSpc>
              <a:spcBef>
                <a:spcPts val="0"/>
              </a:spcBef>
              <a:spcAft>
                <a:spcPts val="0"/>
              </a:spcAft>
              <a:buSzPts val="3111"/>
              <a:buNone/>
              <a:defRPr/>
            </a:lvl6pPr>
            <a:lvl7pPr lvl="6" algn="l">
              <a:lnSpc>
                <a:spcPct val="100000"/>
              </a:lnSpc>
              <a:spcBef>
                <a:spcPts val="0"/>
              </a:spcBef>
              <a:spcAft>
                <a:spcPts val="0"/>
              </a:spcAft>
              <a:buSzPts val="3111"/>
              <a:buNone/>
              <a:defRPr/>
            </a:lvl7pPr>
            <a:lvl8pPr lvl="7" algn="l">
              <a:lnSpc>
                <a:spcPct val="100000"/>
              </a:lnSpc>
              <a:spcBef>
                <a:spcPts val="0"/>
              </a:spcBef>
              <a:spcAft>
                <a:spcPts val="0"/>
              </a:spcAft>
              <a:buSzPts val="3111"/>
              <a:buNone/>
              <a:defRPr/>
            </a:lvl8pPr>
            <a:lvl9pPr lvl="8" algn="l">
              <a:lnSpc>
                <a:spcPct val="100000"/>
              </a:lnSpc>
              <a:spcBef>
                <a:spcPts val="0"/>
              </a:spcBef>
              <a:spcAft>
                <a:spcPts val="0"/>
              </a:spcAft>
              <a:buSzPts val="3111"/>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111"/>
              <a:buNone/>
              <a:defRPr/>
            </a:lvl1pPr>
            <a:lvl2pPr lvl="1" algn="l">
              <a:lnSpc>
                <a:spcPct val="100000"/>
              </a:lnSpc>
              <a:spcBef>
                <a:spcPts val="0"/>
              </a:spcBef>
              <a:spcAft>
                <a:spcPts val="0"/>
              </a:spcAft>
              <a:buSzPts val="3111"/>
              <a:buNone/>
              <a:defRPr/>
            </a:lvl2pPr>
            <a:lvl3pPr lvl="2" algn="l">
              <a:lnSpc>
                <a:spcPct val="100000"/>
              </a:lnSpc>
              <a:spcBef>
                <a:spcPts val="0"/>
              </a:spcBef>
              <a:spcAft>
                <a:spcPts val="0"/>
              </a:spcAft>
              <a:buSzPts val="3111"/>
              <a:buNone/>
              <a:defRPr/>
            </a:lvl3pPr>
            <a:lvl4pPr lvl="3" algn="l">
              <a:lnSpc>
                <a:spcPct val="100000"/>
              </a:lnSpc>
              <a:spcBef>
                <a:spcPts val="0"/>
              </a:spcBef>
              <a:spcAft>
                <a:spcPts val="0"/>
              </a:spcAft>
              <a:buSzPts val="3111"/>
              <a:buNone/>
              <a:defRPr/>
            </a:lvl4pPr>
            <a:lvl5pPr lvl="4" algn="l">
              <a:lnSpc>
                <a:spcPct val="100000"/>
              </a:lnSpc>
              <a:spcBef>
                <a:spcPts val="0"/>
              </a:spcBef>
              <a:spcAft>
                <a:spcPts val="0"/>
              </a:spcAft>
              <a:buSzPts val="3111"/>
              <a:buNone/>
              <a:defRPr/>
            </a:lvl5pPr>
            <a:lvl6pPr lvl="5" algn="l">
              <a:lnSpc>
                <a:spcPct val="100000"/>
              </a:lnSpc>
              <a:spcBef>
                <a:spcPts val="0"/>
              </a:spcBef>
              <a:spcAft>
                <a:spcPts val="0"/>
              </a:spcAft>
              <a:buSzPts val="3111"/>
              <a:buNone/>
              <a:defRPr/>
            </a:lvl6pPr>
            <a:lvl7pPr lvl="6" algn="l">
              <a:lnSpc>
                <a:spcPct val="100000"/>
              </a:lnSpc>
              <a:spcBef>
                <a:spcPts val="0"/>
              </a:spcBef>
              <a:spcAft>
                <a:spcPts val="0"/>
              </a:spcAft>
              <a:buSzPts val="3111"/>
              <a:buNone/>
              <a:defRPr/>
            </a:lvl7pPr>
            <a:lvl8pPr lvl="7" algn="l">
              <a:lnSpc>
                <a:spcPct val="100000"/>
              </a:lnSpc>
              <a:spcBef>
                <a:spcPts val="0"/>
              </a:spcBef>
              <a:spcAft>
                <a:spcPts val="0"/>
              </a:spcAft>
              <a:buSzPts val="3111"/>
              <a:buNone/>
              <a:defRPr/>
            </a:lvl8pPr>
            <a:lvl9pPr lvl="8" algn="l">
              <a:lnSpc>
                <a:spcPct val="100000"/>
              </a:lnSpc>
              <a:spcBef>
                <a:spcPts val="0"/>
              </a:spcBef>
              <a:spcAft>
                <a:spcPts val="0"/>
              </a:spcAft>
              <a:buSzPts val="3111"/>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8" name="Google Shape;28;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111"/>
              <a:buNone/>
              <a:defRPr/>
            </a:lvl1pPr>
            <a:lvl2pPr lvl="1" algn="l">
              <a:lnSpc>
                <a:spcPct val="100000"/>
              </a:lnSpc>
              <a:spcBef>
                <a:spcPts val="0"/>
              </a:spcBef>
              <a:spcAft>
                <a:spcPts val="0"/>
              </a:spcAft>
              <a:buSzPts val="3111"/>
              <a:buNone/>
              <a:defRPr/>
            </a:lvl2pPr>
            <a:lvl3pPr lvl="2" algn="l">
              <a:lnSpc>
                <a:spcPct val="100000"/>
              </a:lnSpc>
              <a:spcBef>
                <a:spcPts val="0"/>
              </a:spcBef>
              <a:spcAft>
                <a:spcPts val="0"/>
              </a:spcAft>
              <a:buSzPts val="3111"/>
              <a:buNone/>
              <a:defRPr/>
            </a:lvl3pPr>
            <a:lvl4pPr lvl="3" algn="l">
              <a:lnSpc>
                <a:spcPct val="100000"/>
              </a:lnSpc>
              <a:spcBef>
                <a:spcPts val="0"/>
              </a:spcBef>
              <a:spcAft>
                <a:spcPts val="0"/>
              </a:spcAft>
              <a:buSzPts val="3111"/>
              <a:buNone/>
              <a:defRPr/>
            </a:lvl4pPr>
            <a:lvl5pPr lvl="4" algn="l">
              <a:lnSpc>
                <a:spcPct val="100000"/>
              </a:lnSpc>
              <a:spcBef>
                <a:spcPts val="0"/>
              </a:spcBef>
              <a:spcAft>
                <a:spcPts val="0"/>
              </a:spcAft>
              <a:buSzPts val="3111"/>
              <a:buNone/>
              <a:defRPr/>
            </a:lvl5pPr>
            <a:lvl6pPr lvl="5" algn="l">
              <a:lnSpc>
                <a:spcPct val="100000"/>
              </a:lnSpc>
              <a:spcBef>
                <a:spcPts val="0"/>
              </a:spcBef>
              <a:spcAft>
                <a:spcPts val="0"/>
              </a:spcAft>
              <a:buSzPts val="3111"/>
              <a:buNone/>
              <a:defRPr/>
            </a:lvl6pPr>
            <a:lvl7pPr lvl="6" algn="l">
              <a:lnSpc>
                <a:spcPct val="100000"/>
              </a:lnSpc>
              <a:spcBef>
                <a:spcPts val="0"/>
              </a:spcBef>
              <a:spcAft>
                <a:spcPts val="0"/>
              </a:spcAft>
              <a:buSzPts val="3111"/>
              <a:buNone/>
              <a:defRPr/>
            </a:lvl7pPr>
            <a:lvl8pPr lvl="7" algn="l">
              <a:lnSpc>
                <a:spcPct val="100000"/>
              </a:lnSpc>
              <a:spcBef>
                <a:spcPts val="0"/>
              </a:spcBef>
              <a:spcAft>
                <a:spcPts val="0"/>
              </a:spcAft>
              <a:buSzPts val="3111"/>
              <a:buNone/>
              <a:defRPr/>
            </a:lvl8pPr>
            <a:lvl9pPr lvl="8" algn="l">
              <a:lnSpc>
                <a:spcPct val="100000"/>
              </a:lnSpc>
              <a:spcBef>
                <a:spcPts val="0"/>
              </a:spcBef>
              <a:spcAft>
                <a:spcPts val="0"/>
              </a:spcAft>
              <a:buSzPts val="3111"/>
              <a:buNone/>
              <a:defRPr/>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3.jpg"/><Relationship Id="rId4" Type="http://schemas.openxmlformats.org/officeDocument/2006/relationships/image" Target="../media/image2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hyperlink" Target="https://pubmed.ncbi.nlm.nih.gov/14630178/" TargetMode="External"/><Relationship Id="rId3" Type="http://schemas.openxmlformats.org/officeDocument/2006/relationships/image" Target="../media/image1.png"/><Relationship Id="rId7" Type="http://schemas.openxmlformats.org/officeDocument/2006/relationships/hyperlink" Target="https://www.researchgate.net/publication/314978600_EVALUATION_OF_ANTIMICROBIAL_ACTIVITY_OF_GYMNEMA_SYLVESTR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researchgate.net/publication/271137016_Phytochemical_analysis_and_antibacterial_activity_of_Gymnema_Sylvestre_leaf_extracts" TargetMode="External"/><Relationship Id="rId5" Type="http://schemas.openxmlformats.org/officeDocument/2006/relationships/hyperlink" Target="https://www.researchgate.net/publication/8997881_Antimicrobial_activity_of_Gymnema_sylvestre_leaf_extract" TargetMode="External"/><Relationship Id="rId4" Type="http://schemas.openxmlformats.org/officeDocument/2006/relationships/hyperlink" Target="https://www.researchgate.net/publication/260131983_Phytochemical_and_Pharmacological_Properties_of_Gymnema_sylvestre_An_Important_Medicinal_Plant" TargetMode="External"/><Relationship Id="rId9" Type="http://schemas.openxmlformats.org/officeDocument/2006/relationships/hyperlink" Target="https://pmc.ncbi.nlm.nih.gov/articles/PMC391288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6.jpg"/><Relationship Id="rId12"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8.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1.jpg"/><Relationship Id="rId4" Type="http://schemas.openxmlformats.org/officeDocument/2006/relationships/image" Target="../media/image2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12"/>
          <p:cNvSpPr txBox="1">
            <a:spLocks noGrp="1"/>
          </p:cNvSpPr>
          <p:nvPr>
            <p:ph type="subTitle" idx="1"/>
          </p:nvPr>
        </p:nvSpPr>
        <p:spPr>
          <a:xfrm>
            <a:off x="311700" y="438425"/>
            <a:ext cx="8520600" cy="4582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Clr>
                <a:schemeClr val="dk1"/>
              </a:buClr>
              <a:buSzPts val="1205"/>
              <a:buFont typeface="Arial"/>
              <a:buNone/>
            </a:pPr>
            <a:endParaRPr sz="2400" b="1">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Clr>
                <a:schemeClr val="dk1"/>
              </a:buClr>
              <a:buSzPts val="1205"/>
              <a:buFont typeface="Arial"/>
              <a:buNone/>
            </a:pPr>
            <a:endParaRPr sz="24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900" b="1" dirty="0">
                <a:solidFill>
                  <a:schemeClr val="dk1"/>
                </a:solidFill>
                <a:latin typeface="Times New Roman"/>
                <a:ea typeface="Times New Roman"/>
                <a:cs typeface="Times New Roman"/>
                <a:sym typeface="Times New Roman"/>
              </a:rPr>
              <a:t>	</a:t>
            </a:r>
            <a:r>
              <a:rPr lang="en" sz="2116" b="1" dirty="0">
                <a:solidFill>
                  <a:schemeClr val="dk1"/>
                </a:solidFill>
                <a:latin typeface="Times New Roman"/>
                <a:ea typeface="Times New Roman"/>
                <a:cs typeface="Times New Roman"/>
                <a:sym typeface="Times New Roman"/>
              </a:rPr>
              <a:t> </a:t>
            </a:r>
            <a:endParaRPr sz="3232" dirty="0">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endParaRPr sz="2116"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endParaRPr sz="1900"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500" dirty="0">
                <a:solidFill>
                  <a:schemeClr val="dk1"/>
                </a:solidFill>
                <a:latin typeface="Times New Roman"/>
                <a:ea typeface="Times New Roman"/>
                <a:cs typeface="Times New Roman"/>
                <a:sym typeface="Times New Roman"/>
              </a:rPr>
              <a:t>   </a:t>
            </a:r>
            <a:r>
              <a:rPr lang="en" sz="1900" dirty="0">
                <a:solidFill>
                  <a:schemeClr val="dk1"/>
                </a:solidFill>
                <a:latin typeface="Times New Roman"/>
                <a:ea typeface="Times New Roman"/>
                <a:cs typeface="Times New Roman"/>
                <a:sym typeface="Times New Roman"/>
              </a:rPr>
              <a:t>     </a:t>
            </a:r>
            <a:r>
              <a:rPr lang="en" sz="1900" b="1"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900" b="1" dirty="0">
                <a:solidFill>
                  <a:schemeClr val="dk1"/>
                </a:solidFill>
                <a:latin typeface="Times New Roman"/>
                <a:ea typeface="Times New Roman"/>
                <a:cs typeface="Times New Roman"/>
                <a:sym typeface="Times New Roman"/>
              </a:rPr>
              <a:t>                                                                                   </a:t>
            </a:r>
            <a:endParaRPr sz="1900" dirty="0">
              <a:solidFill>
                <a:schemeClr val="dk1"/>
              </a:solidFill>
              <a:latin typeface="Times New Roman"/>
              <a:ea typeface="Times New Roman"/>
              <a:cs typeface="Times New Roman"/>
              <a:sym typeface="Times New Roman"/>
            </a:endParaRPr>
          </a:p>
          <a:p>
            <a:pPr marL="0" lvl="0" indent="0" algn="r" rtl="0">
              <a:lnSpc>
                <a:spcPct val="100000"/>
              </a:lnSpc>
              <a:spcBef>
                <a:spcPts val="0"/>
              </a:spcBef>
              <a:spcAft>
                <a:spcPts val="0"/>
              </a:spcAft>
              <a:buSzPts val="3410"/>
              <a:buNone/>
            </a:pPr>
            <a:endParaRPr sz="1900" dirty="0">
              <a:solidFill>
                <a:schemeClr val="dk1"/>
              </a:solidFill>
              <a:latin typeface="Times New Roman"/>
              <a:ea typeface="Times New Roman"/>
              <a:cs typeface="Times New Roman"/>
              <a:sym typeface="Times New Roman"/>
            </a:endParaRPr>
          </a:p>
          <a:p>
            <a:pPr marL="0" lvl="0" indent="0" algn="ctr" rtl="0">
              <a:lnSpc>
                <a:spcPct val="100000"/>
              </a:lnSpc>
              <a:spcBef>
                <a:spcPts val="0"/>
              </a:spcBef>
              <a:spcAft>
                <a:spcPts val="0"/>
              </a:spcAft>
              <a:buSzPts val="3410"/>
              <a:buNone/>
            </a:pPr>
            <a:endParaRPr sz="169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291" b="1" dirty="0">
                <a:solidFill>
                  <a:schemeClr val="dk1"/>
                </a:solidFill>
                <a:latin typeface="Times New Roman"/>
                <a:ea typeface="Times New Roman"/>
                <a:cs typeface="Times New Roman"/>
                <a:sym typeface="Times New Roman"/>
              </a:rPr>
              <a:t>Department of Biotechnology</a:t>
            </a:r>
            <a:endParaRPr sz="1291"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291" b="1" dirty="0">
                <a:solidFill>
                  <a:schemeClr val="dk1"/>
                </a:solidFill>
                <a:latin typeface="Times New Roman"/>
                <a:ea typeface="Times New Roman"/>
                <a:cs typeface="Times New Roman"/>
                <a:sym typeface="Times New Roman"/>
              </a:rPr>
              <a:t>School of Bioengineering</a:t>
            </a:r>
            <a:endParaRPr sz="1291"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291" b="1" dirty="0">
                <a:solidFill>
                  <a:schemeClr val="dk1"/>
                </a:solidFill>
                <a:latin typeface="Times New Roman"/>
                <a:ea typeface="Times New Roman"/>
                <a:cs typeface="Times New Roman"/>
                <a:sym typeface="Times New Roman"/>
              </a:rPr>
              <a:t>SRM Institute of Science and Technology</a:t>
            </a:r>
            <a:endParaRPr sz="1291" b="1" dirty="0">
              <a:solidFill>
                <a:schemeClr val="dk1"/>
              </a:solidFill>
              <a:latin typeface="Times New Roman"/>
              <a:ea typeface="Times New Roman"/>
              <a:cs typeface="Times New Roman"/>
              <a:sym typeface="Times New Roman"/>
            </a:endParaRPr>
          </a:p>
          <a:p>
            <a:pPr marL="0" lvl="0" indent="0" algn="l" rtl="0">
              <a:lnSpc>
                <a:spcPct val="100000"/>
              </a:lnSpc>
              <a:spcBef>
                <a:spcPts val="0"/>
              </a:spcBef>
              <a:spcAft>
                <a:spcPts val="0"/>
              </a:spcAft>
              <a:buSzPts val="3410"/>
              <a:buNone/>
            </a:pPr>
            <a:r>
              <a:rPr lang="en" sz="1291" b="1" dirty="0">
                <a:solidFill>
                  <a:schemeClr val="dk1"/>
                </a:solidFill>
                <a:latin typeface="Times New Roman"/>
                <a:ea typeface="Times New Roman"/>
                <a:cs typeface="Times New Roman"/>
                <a:sym typeface="Times New Roman"/>
              </a:rPr>
              <a:t>Kattankulathur</a:t>
            </a:r>
            <a:endParaRPr sz="1291" b="1" dirty="0">
              <a:solidFill>
                <a:schemeClr val="dk1"/>
              </a:solidFill>
              <a:latin typeface="Times New Roman"/>
              <a:ea typeface="Times New Roman"/>
              <a:cs typeface="Times New Roman"/>
              <a:sym typeface="Times New Roman"/>
            </a:endParaRPr>
          </a:p>
        </p:txBody>
      </p:sp>
      <p:pic>
        <p:nvPicPr>
          <p:cNvPr id="53" name="Google Shape;53;p12"/>
          <p:cNvPicPr preferRelativeResize="0"/>
          <p:nvPr/>
        </p:nvPicPr>
        <p:blipFill rotWithShape="1">
          <a:blip r:embed="rId3">
            <a:alphaModFix/>
          </a:blip>
          <a:srcRect/>
          <a:stretch/>
        </p:blipFill>
        <p:spPr>
          <a:xfrm>
            <a:off x="7012998" y="492124"/>
            <a:ext cx="1397127" cy="775150"/>
          </a:xfrm>
          <a:prstGeom prst="rect">
            <a:avLst/>
          </a:prstGeom>
          <a:noFill/>
          <a:ln>
            <a:noFill/>
          </a:ln>
        </p:spPr>
      </p:pic>
      <p:sp>
        <p:nvSpPr>
          <p:cNvPr id="54" name="Google Shape;54;p12"/>
          <p:cNvSpPr txBox="1"/>
          <p:nvPr/>
        </p:nvSpPr>
        <p:spPr>
          <a:xfrm>
            <a:off x="404150" y="1192100"/>
            <a:ext cx="8168400" cy="11895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3410"/>
              <a:buFont typeface="Arial"/>
              <a:buNone/>
            </a:pPr>
            <a:r>
              <a:rPr lang="en" sz="2332" b="1" dirty="0">
                <a:solidFill>
                  <a:schemeClr val="dk1"/>
                </a:solidFill>
                <a:latin typeface="Times New Roman"/>
                <a:ea typeface="Times New Roman"/>
                <a:cs typeface="Times New Roman"/>
                <a:sym typeface="Times New Roman"/>
              </a:rPr>
              <a:t>    Characterization of Bioactive Compounds of </a:t>
            </a:r>
            <a:r>
              <a:rPr lang="en" sz="2332" b="1" i="1" dirty="0">
                <a:solidFill>
                  <a:schemeClr val="dk1"/>
                </a:solidFill>
                <a:latin typeface="Times New Roman"/>
                <a:ea typeface="Times New Roman"/>
                <a:cs typeface="Times New Roman"/>
                <a:sym typeface="Times New Roman"/>
              </a:rPr>
              <a:t>Gymnema    Sylvestre </a:t>
            </a:r>
            <a:r>
              <a:rPr lang="en" sz="2332" b="1" dirty="0">
                <a:solidFill>
                  <a:schemeClr val="dk1"/>
                </a:solidFill>
                <a:latin typeface="Times New Roman"/>
                <a:ea typeface="Times New Roman"/>
                <a:cs typeface="Times New Roman"/>
                <a:sym typeface="Times New Roman"/>
              </a:rPr>
              <a:t>and Anti-microbial activity against </a:t>
            </a:r>
            <a:r>
              <a:rPr lang="en" sz="2332" b="1" i="1" dirty="0">
                <a:solidFill>
                  <a:schemeClr val="dk1"/>
                </a:solidFill>
                <a:latin typeface="Times New Roman"/>
                <a:ea typeface="Times New Roman"/>
                <a:cs typeface="Times New Roman"/>
                <a:sym typeface="Times New Roman"/>
              </a:rPr>
              <a:t>Escherichia coli</a:t>
            </a:r>
            <a:endParaRPr sz="2332" b="1" i="1"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3410"/>
              <a:buFont typeface="Arial"/>
              <a:buNone/>
            </a:pPr>
            <a:r>
              <a:rPr lang="en" sz="2332" b="1" dirty="0">
                <a:solidFill>
                  <a:schemeClr val="dk1"/>
                </a:solidFill>
                <a:latin typeface="Times New Roman"/>
                <a:ea typeface="Times New Roman"/>
                <a:cs typeface="Times New Roman"/>
                <a:sym typeface="Times New Roman"/>
              </a:rPr>
              <a:t>                    for cellulitis and </a:t>
            </a:r>
            <a:r>
              <a:rPr lang="en" sz="2332" b="1" i="1" dirty="0">
                <a:solidFill>
                  <a:schemeClr val="dk1"/>
                </a:solidFill>
                <a:latin typeface="Times New Roman"/>
                <a:ea typeface="Times New Roman"/>
                <a:cs typeface="Times New Roman"/>
                <a:sym typeface="Times New Roman"/>
              </a:rPr>
              <a:t>Streptococcus pneumoniae</a:t>
            </a:r>
            <a:endParaRPr sz="1800" i="1" dirty="0">
              <a:solidFill>
                <a:schemeClr val="dk2"/>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3410"/>
              <a:buFont typeface="Arial"/>
              <a:buNone/>
            </a:pPr>
            <a:endParaRPr sz="2332" b="1" dirty="0">
              <a:solidFill>
                <a:schemeClr val="dk1"/>
              </a:solidFill>
              <a:latin typeface="Times New Roman"/>
              <a:ea typeface="Times New Roman"/>
              <a:cs typeface="Times New Roman"/>
              <a:sym typeface="Times New Roman"/>
            </a:endParaRPr>
          </a:p>
        </p:txBody>
      </p:sp>
      <p:sp>
        <p:nvSpPr>
          <p:cNvPr id="55" name="Google Shape;55;p12"/>
          <p:cNvSpPr txBox="1"/>
          <p:nvPr/>
        </p:nvSpPr>
        <p:spPr>
          <a:xfrm>
            <a:off x="2700600" y="669550"/>
            <a:ext cx="3277800" cy="4203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205"/>
              <a:buFont typeface="Arial"/>
              <a:buNone/>
            </a:pPr>
            <a:r>
              <a:rPr lang="en" sz="2183">
                <a:solidFill>
                  <a:schemeClr val="dk1"/>
                </a:solidFill>
                <a:latin typeface="Times New Roman"/>
                <a:ea typeface="Times New Roman"/>
                <a:cs typeface="Times New Roman"/>
                <a:sym typeface="Times New Roman"/>
              </a:rPr>
              <a:t>18TP107L - Minor Project</a:t>
            </a:r>
            <a:endParaRPr sz="2183">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
        <p:nvSpPr>
          <p:cNvPr id="56" name="Google Shape;56;p12"/>
          <p:cNvSpPr txBox="1"/>
          <p:nvPr/>
        </p:nvSpPr>
        <p:spPr>
          <a:xfrm>
            <a:off x="3835225" y="2467875"/>
            <a:ext cx="4404000" cy="2353500"/>
          </a:xfrm>
          <a:prstGeom prst="rect">
            <a:avLst/>
          </a:prstGeom>
          <a:solidFill>
            <a:srgbClr val="FFFFFF"/>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u="sng">
                <a:solidFill>
                  <a:srgbClr val="222222"/>
                </a:solidFill>
                <a:latin typeface="Times New Roman"/>
                <a:ea typeface="Times New Roman"/>
                <a:cs typeface="Times New Roman"/>
                <a:sym typeface="Times New Roman"/>
              </a:rPr>
              <a:t>Student names with registration no:</a:t>
            </a:r>
            <a:endParaRPr sz="1800" b="1" u="sng">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Dhanush Sai - RA2111009010235</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Pavan Sai - RA2111009010265</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Mohith Sai - RA2111009010237</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Sriram B - RA2111009010253</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Sowmith R - RA2111036010004</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Fawaz R - RA2111036010025</a:t>
            </a:r>
            <a:endParaRPr sz="1800">
              <a:solidFill>
                <a:srgbClr val="222222"/>
              </a:solidFill>
              <a:latin typeface="Times New Roman"/>
              <a:ea typeface="Times New Roman"/>
              <a:cs typeface="Times New Roman"/>
              <a:sym typeface="Times New Roman"/>
            </a:endParaRPr>
          </a:p>
          <a:p>
            <a:pPr marL="0" lvl="0" indent="0" algn="l" rtl="0">
              <a:spcBef>
                <a:spcPts val="0"/>
              </a:spcBef>
              <a:spcAft>
                <a:spcPts val="0"/>
              </a:spcAft>
              <a:buNone/>
            </a:pPr>
            <a:r>
              <a:rPr lang="en" sz="1800">
                <a:solidFill>
                  <a:srgbClr val="222222"/>
                </a:solidFill>
                <a:latin typeface="Times New Roman"/>
                <a:ea typeface="Times New Roman"/>
                <a:cs typeface="Times New Roman"/>
                <a:sym typeface="Times New Roman"/>
              </a:rPr>
              <a:t>Sherin - RA2111009010143</a:t>
            </a:r>
            <a:endParaRPr sz="1800">
              <a:solidFill>
                <a:srgbClr val="222222"/>
              </a:solidFill>
              <a:latin typeface="Times New Roman"/>
              <a:ea typeface="Times New Roman"/>
              <a:cs typeface="Times New Roman"/>
              <a:sym typeface="Times New Roman"/>
            </a:endParaRPr>
          </a:p>
        </p:txBody>
      </p:sp>
      <p:sp>
        <p:nvSpPr>
          <p:cNvPr id="57" name="Google Shape;57;p12"/>
          <p:cNvSpPr txBox="1"/>
          <p:nvPr/>
        </p:nvSpPr>
        <p:spPr>
          <a:xfrm>
            <a:off x="404150" y="2653775"/>
            <a:ext cx="3111600" cy="612900"/>
          </a:xfrm>
          <a:prstGeom prst="rect">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3410"/>
              <a:buFont typeface="Arial"/>
              <a:buNone/>
            </a:pPr>
            <a:r>
              <a:rPr lang="en" sz="1500" b="1">
                <a:solidFill>
                  <a:schemeClr val="dk1"/>
                </a:solidFill>
                <a:latin typeface="Times New Roman"/>
                <a:ea typeface="Times New Roman"/>
                <a:cs typeface="Times New Roman"/>
                <a:sym typeface="Times New Roman"/>
              </a:rPr>
              <a:t>Name of the Guide</a:t>
            </a:r>
            <a:r>
              <a:rPr lang="en" sz="1500">
                <a:solidFill>
                  <a:schemeClr val="dk1"/>
                </a:solidFill>
                <a:latin typeface="Times New Roman"/>
                <a:ea typeface="Times New Roman"/>
                <a:cs typeface="Times New Roman"/>
                <a:sym typeface="Times New Roman"/>
              </a:rPr>
              <a:t>: Dr.S.Subhashini              </a:t>
            </a:r>
            <a:endParaRPr sz="1500">
              <a:solidFill>
                <a:schemeClr val="dk2"/>
              </a:solidFill>
            </a:endParaRPr>
          </a:p>
          <a:p>
            <a:pPr marL="0" lvl="0" indent="0" algn="l" rtl="0">
              <a:spcBef>
                <a:spcPts val="0"/>
              </a:spcBef>
              <a:spcAft>
                <a:spcPts val="0"/>
              </a:spcAft>
              <a:buClr>
                <a:schemeClr val="dk1"/>
              </a:buClr>
              <a:buSzPts val="3410"/>
              <a:buFont typeface="Arial"/>
              <a:buNone/>
            </a:pPr>
            <a:r>
              <a:rPr lang="en" sz="1500" b="1">
                <a:solidFill>
                  <a:schemeClr val="dk1"/>
                </a:solidFill>
                <a:latin typeface="Times New Roman"/>
                <a:ea typeface="Times New Roman"/>
                <a:cs typeface="Times New Roman"/>
                <a:sym typeface="Times New Roman"/>
              </a:rPr>
              <a:t>Designation </a:t>
            </a:r>
            <a:r>
              <a:rPr lang="en" sz="1500">
                <a:solidFill>
                  <a:schemeClr val="dk1"/>
                </a:solidFill>
                <a:latin typeface="Times New Roman"/>
                <a:ea typeface="Times New Roman"/>
                <a:cs typeface="Times New Roman"/>
                <a:sym typeface="Times New Roman"/>
              </a:rPr>
              <a:t>: Associate Professor</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8"/>
        <p:cNvGrpSpPr/>
        <p:nvPr/>
      </p:nvGrpSpPr>
      <p:grpSpPr>
        <a:xfrm>
          <a:off x="0" y="0"/>
          <a:ext cx="0" cy="0"/>
          <a:chOff x="0" y="0"/>
          <a:chExt cx="0" cy="0"/>
        </a:xfrm>
      </p:grpSpPr>
      <p:pic>
        <p:nvPicPr>
          <p:cNvPr id="209" name="Google Shape;209;p21"/>
          <p:cNvPicPr preferRelativeResize="0"/>
          <p:nvPr/>
        </p:nvPicPr>
        <p:blipFill rotWithShape="1">
          <a:blip r:embed="rId3">
            <a:alphaModFix/>
          </a:blip>
          <a:srcRect/>
          <a:stretch/>
        </p:blipFill>
        <p:spPr>
          <a:xfrm>
            <a:off x="7600676" y="104654"/>
            <a:ext cx="1303975" cy="543400"/>
          </a:xfrm>
          <a:prstGeom prst="rect">
            <a:avLst/>
          </a:prstGeom>
          <a:noFill/>
          <a:ln>
            <a:noFill/>
          </a:ln>
        </p:spPr>
      </p:pic>
      <p:sp>
        <p:nvSpPr>
          <p:cNvPr id="210" name="Google Shape;210;p21"/>
          <p:cNvSpPr txBox="1">
            <a:spLocks noGrp="1"/>
          </p:cNvSpPr>
          <p:nvPr>
            <p:ph type="title"/>
          </p:nvPr>
        </p:nvSpPr>
        <p:spPr>
          <a:xfrm>
            <a:off x="96750" y="104650"/>
            <a:ext cx="5041200" cy="38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0000"/>
              <a:buFont typeface="Arial"/>
              <a:buNone/>
            </a:pPr>
            <a:r>
              <a:rPr lang="en" sz="2000" b="1">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11" name="Google Shape;211;p21"/>
          <p:cNvCxnSpPr/>
          <p:nvPr/>
        </p:nvCxnSpPr>
        <p:spPr>
          <a:xfrm rot="10800000">
            <a:off x="8550150" y="1627650"/>
            <a:ext cx="109200" cy="0"/>
          </a:xfrm>
          <a:prstGeom prst="straightConnector1">
            <a:avLst/>
          </a:prstGeom>
          <a:noFill/>
          <a:ln w="9525" cap="flat" cmpd="sng">
            <a:solidFill>
              <a:schemeClr val="dk2"/>
            </a:solidFill>
            <a:prstDash val="solid"/>
            <a:round/>
            <a:headEnd type="none" w="med" len="med"/>
            <a:tailEnd type="none" w="med" len="med"/>
          </a:ln>
        </p:spPr>
      </p:cxnSp>
      <p:sp>
        <p:nvSpPr>
          <p:cNvPr id="212" name="Google Shape;212;p21"/>
          <p:cNvSpPr txBox="1"/>
          <p:nvPr/>
        </p:nvSpPr>
        <p:spPr>
          <a:xfrm>
            <a:off x="1061600" y="4572675"/>
            <a:ext cx="25065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   </a:t>
            </a:r>
            <a:endParaRPr sz="1600">
              <a:solidFill>
                <a:schemeClr val="dk2"/>
              </a:solidFill>
            </a:endParaRPr>
          </a:p>
        </p:txBody>
      </p:sp>
      <p:sp>
        <p:nvSpPr>
          <p:cNvPr id="213" name="Google Shape;213;p21"/>
          <p:cNvSpPr/>
          <p:nvPr/>
        </p:nvSpPr>
        <p:spPr>
          <a:xfrm>
            <a:off x="137275" y="190500"/>
            <a:ext cx="1117800" cy="30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1"/>
          <p:cNvSpPr/>
          <p:nvPr/>
        </p:nvSpPr>
        <p:spPr>
          <a:xfrm>
            <a:off x="0" y="33600"/>
            <a:ext cx="9060000" cy="507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1"/>
          <p:cNvSpPr txBox="1"/>
          <p:nvPr/>
        </p:nvSpPr>
        <p:spPr>
          <a:xfrm>
            <a:off x="2028450" y="375400"/>
            <a:ext cx="4824000" cy="46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u="sng">
                <a:solidFill>
                  <a:schemeClr val="dk1"/>
                </a:solidFill>
              </a:rPr>
              <a:t>Gas chromatography-Mass Spectrometry</a:t>
            </a:r>
            <a:endParaRPr sz="1800" u="sng">
              <a:solidFill>
                <a:schemeClr val="dk1"/>
              </a:solidFill>
            </a:endParaRPr>
          </a:p>
        </p:txBody>
      </p:sp>
      <p:sp>
        <p:nvSpPr>
          <p:cNvPr id="216" name="Google Shape;216;p21"/>
          <p:cNvSpPr/>
          <p:nvPr/>
        </p:nvSpPr>
        <p:spPr>
          <a:xfrm>
            <a:off x="8516550" y="1539450"/>
            <a:ext cx="176400" cy="176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217" name="Google Shape;217;p21"/>
          <p:cNvGraphicFramePr/>
          <p:nvPr/>
        </p:nvGraphicFramePr>
        <p:xfrm>
          <a:off x="391513" y="813275"/>
          <a:ext cx="3000000" cy="3000000"/>
        </p:xfrm>
        <a:graphic>
          <a:graphicData uri="http://schemas.openxmlformats.org/drawingml/2006/table">
            <a:tbl>
              <a:tblPr>
                <a:noFill/>
                <a:tableStyleId>{6B8970D7-60C2-46A1-8141-4A1938C3384E}</a:tableStyleId>
              </a:tblPr>
              <a:tblGrid>
                <a:gridCol w="562375">
                  <a:extLst>
                    <a:ext uri="{9D8B030D-6E8A-4147-A177-3AD203B41FA5}">
                      <a16:colId xmlns:a16="http://schemas.microsoft.com/office/drawing/2014/main" val="20000"/>
                    </a:ext>
                  </a:extLst>
                </a:gridCol>
                <a:gridCol w="2676575">
                  <a:extLst>
                    <a:ext uri="{9D8B030D-6E8A-4147-A177-3AD203B41FA5}">
                      <a16:colId xmlns:a16="http://schemas.microsoft.com/office/drawing/2014/main" val="20001"/>
                    </a:ext>
                  </a:extLst>
                </a:gridCol>
                <a:gridCol w="1280500">
                  <a:extLst>
                    <a:ext uri="{9D8B030D-6E8A-4147-A177-3AD203B41FA5}">
                      <a16:colId xmlns:a16="http://schemas.microsoft.com/office/drawing/2014/main" val="20002"/>
                    </a:ext>
                  </a:extLst>
                </a:gridCol>
                <a:gridCol w="1280500">
                  <a:extLst>
                    <a:ext uri="{9D8B030D-6E8A-4147-A177-3AD203B41FA5}">
                      <a16:colId xmlns:a16="http://schemas.microsoft.com/office/drawing/2014/main" val="20003"/>
                    </a:ext>
                  </a:extLst>
                </a:gridCol>
                <a:gridCol w="1280500">
                  <a:extLst>
                    <a:ext uri="{9D8B030D-6E8A-4147-A177-3AD203B41FA5}">
                      <a16:colId xmlns:a16="http://schemas.microsoft.com/office/drawing/2014/main" val="20004"/>
                    </a:ext>
                  </a:extLst>
                </a:gridCol>
                <a:gridCol w="1280500">
                  <a:extLst>
                    <a:ext uri="{9D8B030D-6E8A-4147-A177-3AD203B41FA5}">
                      <a16:colId xmlns:a16="http://schemas.microsoft.com/office/drawing/2014/main" val="20005"/>
                    </a:ext>
                  </a:extLst>
                </a:gridCol>
              </a:tblGrid>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S.No</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Compound Name</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R.T (MIN)</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Molecular formula</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Molecular weight</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Total %</a:t>
                      </a:r>
                      <a:endParaRPr>
                        <a:latin typeface="Times New Roman"/>
                        <a:ea typeface="Times New Roman"/>
                        <a:cs typeface="Times New Roman"/>
                        <a:sym typeface="Times New Roman"/>
                      </a:endParaRPr>
                    </a:p>
                  </a:txBody>
                  <a:tcPr marL="91425" marR="91425" marT="91425" marB="91425">
                    <a:solidFill>
                      <a:schemeClr val="lt2"/>
                    </a:solidFill>
                  </a:tcPr>
                </a:tc>
                <a:extLst>
                  <a:ext uri="{0D108BD9-81ED-4DB2-BD59-A6C34878D82A}">
                    <a16:rowId xmlns:a16="http://schemas.microsoft.com/office/drawing/2014/main" val="10000"/>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1.</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3-Penten-2-one, 4-methyl-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3.567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C6H100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98.14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0.25</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2.</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1,2,3,4-CYCLOHEXANETRIOL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13.694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C6H12O4</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148.16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4.79</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0">
                <a:tc>
                  <a:txBody>
                    <a:bodyPr/>
                    <a:lstStyle/>
                    <a:p>
                      <a:pPr marL="0" lvl="0" indent="0" algn="l" rtl="0">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Inositol, 1-deoxy-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17.002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C6H12O5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164.16</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17.17</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4.</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2,4-Pentanedione, 3-butyl-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10.342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C9H16O2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156.22</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0.14</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5.</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TETRADECANAL</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24.450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C14H28O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212.37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0.06</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6.</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Phytol</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20.729</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C20H40O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296.53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2.28</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7.</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Lidocaine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18.848</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C14H22N2O</a:t>
                      </a:r>
                      <a:endParaRPr sz="13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234.33</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0.60</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8.</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Propane, 1,1,3-triethoxy-  </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8.615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C9H20O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176.25</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1.27</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r h="229225">
                <a:tc>
                  <a:txBody>
                    <a:bodyPr/>
                    <a:lstStyle/>
                    <a:p>
                      <a:pPr marL="0" lvl="0" indent="0" algn="l" rtl="0">
                        <a:spcBef>
                          <a:spcPts val="0"/>
                        </a:spcBef>
                        <a:spcAft>
                          <a:spcPts val="0"/>
                        </a:spcAft>
                        <a:buNone/>
                      </a:pPr>
                      <a:r>
                        <a:rPr lang="en">
                          <a:latin typeface="Times New Roman"/>
                          <a:ea typeface="Times New Roman"/>
                          <a:cs typeface="Times New Roman"/>
                          <a:sym typeface="Times New Roman"/>
                        </a:rPr>
                        <a:t>9.</a:t>
                      </a:r>
                      <a:endParaRPr>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Oxirane, octyl-</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  18.720</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C10H20O</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156.27</a:t>
                      </a:r>
                      <a:endParaRPr>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latin typeface="Times New Roman"/>
                          <a:ea typeface="Times New Roman"/>
                          <a:cs typeface="Times New Roman"/>
                          <a:sym typeface="Times New Roman"/>
                        </a:rPr>
                        <a:t>0.02</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pic>
        <p:nvPicPr>
          <p:cNvPr id="222" name="Google Shape;222;p22"/>
          <p:cNvPicPr preferRelativeResize="0"/>
          <p:nvPr/>
        </p:nvPicPr>
        <p:blipFill rotWithShape="1">
          <a:blip r:embed="rId3">
            <a:alphaModFix/>
          </a:blip>
          <a:srcRect/>
          <a:stretch/>
        </p:blipFill>
        <p:spPr>
          <a:xfrm>
            <a:off x="7600676" y="104654"/>
            <a:ext cx="1303975" cy="543400"/>
          </a:xfrm>
          <a:prstGeom prst="rect">
            <a:avLst/>
          </a:prstGeom>
          <a:noFill/>
          <a:ln>
            <a:noFill/>
          </a:ln>
        </p:spPr>
      </p:pic>
      <p:sp>
        <p:nvSpPr>
          <p:cNvPr id="223" name="Google Shape;223;p22"/>
          <p:cNvSpPr txBox="1">
            <a:spLocks noGrp="1"/>
          </p:cNvSpPr>
          <p:nvPr>
            <p:ph type="title"/>
          </p:nvPr>
        </p:nvSpPr>
        <p:spPr>
          <a:xfrm>
            <a:off x="96750" y="104650"/>
            <a:ext cx="5041200" cy="38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0000"/>
              <a:buFont typeface="Arial"/>
              <a:buNone/>
            </a:pPr>
            <a:r>
              <a:rPr lang="en" sz="2000" b="1">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24" name="Google Shape;224;p22"/>
          <p:cNvCxnSpPr/>
          <p:nvPr/>
        </p:nvCxnSpPr>
        <p:spPr>
          <a:xfrm rot="10800000">
            <a:off x="8550150" y="1627650"/>
            <a:ext cx="109200" cy="0"/>
          </a:xfrm>
          <a:prstGeom prst="straightConnector1">
            <a:avLst/>
          </a:prstGeom>
          <a:noFill/>
          <a:ln w="9525" cap="flat" cmpd="sng">
            <a:solidFill>
              <a:schemeClr val="dk2"/>
            </a:solidFill>
            <a:prstDash val="solid"/>
            <a:round/>
            <a:headEnd type="none" w="med" len="med"/>
            <a:tailEnd type="none" w="med" len="med"/>
          </a:ln>
        </p:spPr>
      </p:cxnSp>
      <p:sp>
        <p:nvSpPr>
          <p:cNvPr id="225" name="Google Shape;225;p22"/>
          <p:cNvSpPr txBox="1"/>
          <p:nvPr/>
        </p:nvSpPr>
        <p:spPr>
          <a:xfrm>
            <a:off x="1061600" y="4572675"/>
            <a:ext cx="25065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   </a:t>
            </a:r>
            <a:endParaRPr sz="1600">
              <a:solidFill>
                <a:schemeClr val="dk2"/>
              </a:solidFill>
            </a:endParaRPr>
          </a:p>
        </p:txBody>
      </p:sp>
      <p:sp>
        <p:nvSpPr>
          <p:cNvPr id="226" name="Google Shape;226;p22"/>
          <p:cNvSpPr/>
          <p:nvPr/>
        </p:nvSpPr>
        <p:spPr>
          <a:xfrm>
            <a:off x="137275" y="190500"/>
            <a:ext cx="1117800" cy="30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2"/>
          <p:cNvSpPr/>
          <p:nvPr/>
        </p:nvSpPr>
        <p:spPr>
          <a:xfrm>
            <a:off x="0" y="33600"/>
            <a:ext cx="9060000" cy="507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2"/>
          <p:cNvSpPr/>
          <p:nvPr/>
        </p:nvSpPr>
        <p:spPr>
          <a:xfrm>
            <a:off x="8516550" y="1539450"/>
            <a:ext cx="176400" cy="1764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229" name="Google Shape;229;p22"/>
          <p:cNvGraphicFramePr/>
          <p:nvPr/>
        </p:nvGraphicFramePr>
        <p:xfrm>
          <a:off x="391513" y="546850"/>
          <a:ext cx="3000000" cy="3000000"/>
        </p:xfrm>
        <a:graphic>
          <a:graphicData uri="http://schemas.openxmlformats.org/drawingml/2006/table">
            <a:tbl>
              <a:tblPr>
                <a:noFill/>
                <a:tableStyleId>{6B8970D7-60C2-46A1-8141-4A1938C3384E}</a:tableStyleId>
              </a:tblPr>
              <a:tblGrid>
                <a:gridCol w="562375">
                  <a:extLst>
                    <a:ext uri="{9D8B030D-6E8A-4147-A177-3AD203B41FA5}">
                      <a16:colId xmlns:a16="http://schemas.microsoft.com/office/drawing/2014/main" val="20000"/>
                    </a:ext>
                  </a:extLst>
                </a:gridCol>
                <a:gridCol w="2676575">
                  <a:extLst>
                    <a:ext uri="{9D8B030D-6E8A-4147-A177-3AD203B41FA5}">
                      <a16:colId xmlns:a16="http://schemas.microsoft.com/office/drawing/2014/main" val="20001"/>
                    </a:ext>
                  </a:extLst>
                </a:gridCol>
                <a:gridCol w="1280500">
                  <a:extLst>
                    <a:ext uri="{9D8B030D-6E8A-4147-A177-3AD203B41FA5}">
                      <a16:colId xmlns:a16="http://schemas.microsoft.com/office/drawing/2014/main" val="20002"/>
                    </a:ext>
                  </a:extLst>
                </a:gridCol>
                <a:gridCol w="1280500">
                  <a:extLst>
                    <a:ext uri="{9D8B030D-6E8A-4147-A177-3AD203B41FA5}">
                      <a16:colId xmlns:a16="http://schemas.microsoft.com/office/drawing/2014/main" val="20003"/>
                    </a:ext>
                  </a:extLst>
                </a:gridCol>
                <a:gridCol w="1280500">
                  <a:extLst>
                    <a:ext uri="{9D8B030D-6E8A-4147-A177-3AD203B41FA5}">
                      <a16:colId xmlns:a16="http://schemas.microsoft.com/office/drawing/2014/main" val="20004"/>
                    </a:ext>
                  </a:extLst>
                </a:gridCol>
                <a:gridCol w="1280500">
                  <a:extLst>
                    <a:ext uri="{9D8B030D-6E8A-4147-A177-3AD203B41FA5}">
                      <a16:colId xmlns:a16="http://schemas.microsoft.com/office/drawing/2014/main" val="20005"/>
                    </a:ext>
                  </a:extLst>
                </a:gridCol>
              </a:tblGrid>
              <a:tr h="530875">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S.No</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Compound Name</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R.T (MIN)</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Molecular formula</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Molecular weight</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Total %</a:t>
                      </a:r>
                      <a:endParaRPr sz="1000">
                        <a:latin typeface="Times New Roman"/>
                        <a:ea typeface="Times New Roman"/>
                        <a:cs typeface="Times New Roman"/>
                        <a:sym typeface="Times New Roman"/>
                      </a:endParaRPr>
                    </a:p>
                  </a:txBody>
                  <a:tcPr marL="91425" marR="91425" marT="91425" marB="91425">
                    <a:solidFill>
                      <a:schemeClr val="lt2"/>
                    </a:solidFill>
                  </a:tcPr>
                </a:tc>
                <a:extLst>
                  <a:ext uri="{0D108BD9-81ED-4DB2-BD59-A6C34878D82A}">
                    <a16:rowId xmlns:a16="http://schemas.microsoft.com/office/drawing/2014/main" val="10000"/>
                  </a:ext>
                </a:extLst>
              </a:tr>
              <a:tr h="34505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10.</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Dibutyl phthalate</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18.135</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C16H22O4</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278.32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0.22</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4505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11.</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n-Hexadecanoic acid</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19.243</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C16H32O2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256.42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4.79</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34505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12.</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Bis(2-(Dimethylamino)ethyl) ether</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22.313</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C8H20N2O</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160.26</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17.17</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34505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13.</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Neophytadiene</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20.179</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C9H16O2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296.53</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0.14</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34505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14.</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TETRADECANAL</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22.450</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C14H28O</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212.37</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0.03</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r h="71670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15.</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Octacosanoic acid, 2,4,6,8-TETRAMETHYL-, METHYL ESTER</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23.332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C33H64O2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492.86</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2.28</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6"/>
                  </a:ext>
                </a:extLst>
              </a:tr>
              <a:tr h="71670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16.</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2(4H)-BENZOFURANONE, 5,6,7,7A-TETRAHYDRO-6-HYDROXY-4,4,7A</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17.525</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solidFill>
                            <a:schemeClr val="dk1"/>
                          </a:solidFill>
                          <a:latin typeface="Times New Roman"/>
                          <a:ea typeface="Times New Roman"/>
                          <a:cs typeface="Times New Roman"/>
                          <a:sym typeface="Times New Roman"/>
                        </a:rPr>
                        <a:t>C8H8O3</a:t>
                      </a:r>
                      <a:endParaRPr sz="1000">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152.15</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0.60</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7"/>
                  </a:ext>
                </a:extLst>
              </a:tr>
              <a:tr h="716700">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17.</a:t>
                      </a:r>
                      <a:endParaRPr sz="1000">
                        <a:latin typeface="Times New Roman"/>
                        <a:ea typeface="Times New Roman"/>
                        <a:cs typeface="Times New Roman"/>
                        <a:sym typeface="Times New Roman"/>
                      </a:endParaRPr>
                    </a:p>
                  </a:txBody>
                  <a:tcPr marL="91425" marR="91425" marT="91425" marB="91425">
                    <a:solidFill>
                      <a:schemeClr val="lt2"/>
                    </a:solidFill>
                  </a:tcPr>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2,6,8-TRIMETHYLBICYCLO[4.2.0]OCT-2-ENE-1,8-DIOL</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  17.691</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C10H16O2</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168.23</a:t>
                      </a:r>
                      <a:endParaRPr sz="1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sz="1000">
                          <a:latin typeface="Times New Roman"/>
                          <a:ea typeface="Times New Roman"/>
                          <a:cs typeface="Times New Roman"/>
                          <a:sym typeface="Times New Roman"/>
                        </a:rPr>
                        <a:t>1.27</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3"/>
        <p:cNvGrpSpPr/>
        <p:nvPr/>
      </p:nvGrpSpPr>
      <p:grpSpPr>
        <a:xfrm>
          <a:off x="0" y="0"/>
          <a:ext cx="0" cy="0"/>
          <a:chOff x="0" y="0"/>
          <a:chExt cx="0" cy="0"/>
        </a:xfrm>
      </p:grpSpPr>
      <p:pic>
        <p:nvPicPr>
          <p:cNvPr id="234" name="Google Shape;234;p23"/>
          <p:cNvPicPr preferRelativeResize="0"/>
          <p:nvPr/>
        </p:nvPicPr>
        <p:blipFill rotWithShape="1">
          <a:blip r:embed="rId3">
            <a:alphaModFix/>
          </a:blip>
          <a:srcRect/>
          <a:stretch/>
        </p:blipFill>
        <p:spPr>
          <a:xfrm>
            <a:off x="7600676" y="104654"/>
            <a:ext cx="1303975" cy="543400"/>
          </a:xfrm>
          <a:prstGeom prst="rect">
            <a:avLst/>
          </a:prstGeom>
          <a:noFill/>
          <a:ln>
            <a:noFill/>
          </a:ln>
        </p:spPr>
      </p:pic>
      <p:sp>
        <p:nvSpPr>
          <p:cNvPr id="235" name="Google Shape;235;p23"/>
          <p:cNvSpPr txBox="1">
            <a:spLocks noGrp="1"/>
          </p:cNvSpPr>
          <p:nvPr>
            <p:ph type="title"/>
          </p:nvPr>
        </p:nvSpPr>
        <p:spPr>
          <a:xfrm>
            <a:off x="96750" y="104650"/>
            <a:ext cx="5041200" cy="38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0000"/>
              <a:buFont typeface="Arial"/>
              <a:buNone/>
            </a:pPr>
            <a:r>
              <a:rPr lang="en" sz="2000" b="1">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236" name="Google Shape;236;p23"/>
          <p:cNvCxnSpPr/>
          <p:nvPr/>
        </p:nvCxnSpPr>
        <p:spPr>
          <a:xfrm rot="10800000">
            <a:off x="8550150" y="1627650"/>
            <a:ext cx="109200" cy="0"/>
          </a:xfrm>
          <a:prstGeom prst="straightConnector1">
            <a:avLst/>
          </a:prstGeom>
          <a:noFill/>
          <a:ln w="9525" cap="flat" cmpd="sng">
            <a:solidFill>
              <a:schemeClr val="dk2"/>
            </a:solidFill>
            <a:prstDash val="solid"/>
            <a:round/>
            <a:headEnd type="none" w="med" len="med"/>
            <a:tailEnd type="none" w="med" len="med"/>
          </a:ln>
        </p:spPr>
      </p:cxnSp>
      <p:sp>
        <p:nvSpPr>
          <p:cNvPr id="237" name="Google Shape;237;p23"/>
          <p:cNvSpPr txBox="1"/>
          <p:nvPr/>
        </p:nvSpPr>
        <p:spPr>
          <a:xfrm>
            <a:off x="1061600" y="4572675"/>
            <a:ext cx="25065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   </a:t>
            </a:r>
            <a:endParaRPr sz="1600">
              <a:solidFill>
                <a:schemeClr val="dk2"/>
              </a:solidFill>
            </a:endParaRPr>
          </a:p>
        </p:txBody>
      </p:sp>
      <p:sp>
        <p:nvSpPr>
          <p:cNvPr id="238" name="Google Shape;238;p23"/>
          <p:cNvSpPr/>
          <p:nvPr/>
        </p:nvSpPr>
        <p:spPr>
          <a:xfrm>
            <a:off x="137275" y="190500"/>
            <a:ext cx="1117800" cy="30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3"/>
          <p:cNvSpPr/>
          <p:nvPr/>
        </p:nvSpPr>
        <p:spPr>
          <a:xfrm>
            <a:off x="42000" y="83375"/>
            <a:ext cx="9060000" cy="50763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12.5 mg</a:t>
            </a:r>
            <a:endParaRPr/>
          </a:p>
        </p:txBody>
      </p:sp>
      <p:sp>
        <p:nvSpPr>
          <p:cNvPr id="240" name="Google Shape;240;p23"/>
          <p:cNvSpPr/>
          <p:nvPr/>
        </p:nvSpPr>
        <p:spPr>
          <a:xfrm>
            <a:off x="8558500" y="1594025"/>
            <a:ext cx="126000" cy="126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3"/>
          <p:cNvSpPr txBox="1"/>
          <p:nvPr/>
        </p:nvSpPr>
        <p:spPr>
          <a:xfrm>
            <a:off x="1711852" y="2470163"/>
            <a:ext cx="10644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600" b="1">
              <a:solidFill>
                <a:schemeClr val="dk1"/>
              </a:solidFill>
              <a:latin typeface="Times New Roman"/>
              <a:ea typeface="Times New Roman"/>
              <a:cs typeface="Times New Roman"/>
              <a:sym typeface="Times New Roman"/>
            </a:endParaRPr>
          </a:p>
        </p:txBody>
      </p:sp>
      <p:sp>
        <p:nvSpPr>
          <p:cNvPr id="242" name="Google Shape;242;p23"/>
          <p:cNvSpPr txBox="1"/>
          <p:nvPr/>
        </p:nvSpPr>
        <p:spPr>
          <a:xfrm>
            <a:off x="1838725" y="2408713"/>
            <a:ext cx="1031100" cy="2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sp>
        <p:nvSpPr>
          <p:cNvPr id="243" name="Google Shape;243;p23"/>
          <p:cNvSpPr txBox="1"/>
          <p:nvPr/>
        </p:nvSpPr>
        <p:spPr>
          <a:xfrm>
            <a:off x="737150" y="2691850"/>
            <a:ext cx="1064400" cy="2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p:txBody>
      </p:sp>
      <p:pic>
        <p:nvPicPr>
          <p:cNvPr id="244" name="Google Shape;244;p23"/>
          <p:cNvPicPr preferRelativeResize="0"/>
          <p:nvPr/>
        </p:nvPicPr>
        <p:blipFill>
          <a:blip r:embed="rId4">
            <a:alphaModFix/>
          </a:blip>
          <a:stretch>
            <a:fillRect/>
          </a:stretch>
        </p:blipFill>
        <p:spPr>
          <a:xfrm>
            <a:off x="163525" y="1011625"/>
            <a:ext cx="2506500" cy="2628157"/>
          </a:xfrm>
          <a:prstGeom prst="rect">
            <a:avLst/>
          </a:prstGeom>
          <a:noFill/>
          <a:ln w="19050" cap="flat" cmpd="sng">
            <a:solidFill>
              <a:schemeClr val="dk2"/>
            </a:solidFill>
            <a:prstDash val="solid"/>
            <a:round/>
            <a:headEnd type="none" w="sm" len="sm"/>
            <a:tailEnd type="none" w="sm" len="sm"/>
          </a:ln>
        </p:spPr>
      </p:pic>
      <p:sp>
        <p:nvSpPr>
          <p:cNvPr id="245" name="Google Shape;245;p23"/>
          <p:cNvSpPr txBox="1"/>
          <p:nvPr/>
        </p:nvSpPr>
        <p:spPr>
          <a:xfrm>
            <a:off x="643225" y="2107670"/>
            <a:ext cx="1117800" cy="1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rgbClr val="1B1B1B"/>
                </a:solidFill>
                <a:latin typeface="Times New Roman"/>
                <a:ea typeface="Times New Roman"/>
                <a:cs typeface="Times New Roman"/>
                <a:sym typeface="Times New Roman"/>
              </a:rPr>
              <a:t>50 mg</a:t>
            </a:r>
            <a:endParaRPr sz="1100">
              <a:solidFill>
                <a:srgbClr val="1B1B1B"/>
              </a:solidFill>
              <a:latin typeface="Times New Roman"/>
              <a:ea typeface="Times New Roman"/>
              <a:cs typeface="Times New Roman"/>
              <a:sym typeface="Times New Roman"/>
            </a:endParaRPr>
          </a:p>
        </p:txBody>
      </p:sp>
      <p:sp>
        <p:nvSpPr>
          <p:cNvPr id="246" name="Google Shape;246;p23"/>
          <p:cNvSpPr txBox="1"/>
          <p:nvPr/>
        </p:nvSpPr>
        <p:spPr>
          <a:xfrm>
            <a:off x="1295275" y="1383888"/>
            <a:ext cx="1064400" cy="1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6.5 mg</a:t>
            </a:r>
            <a:endParaRPr sz="1100">
              <a:solidFill>
                <a:schemeClr val="dk1"/>
              </a:solidFill>
              <a:latin typeface="Times New Roman"/>
              <a:ea typeface="Times New Roman"/>
              <a:cs typeface="Times New Roman"/>
              <a:sym typeface="Times New Roman"/>
            </a:endParaRPr>
          </a:p>
        </p:txBody>
      </p:sp>
      <p:sp>
        <p:nvSpPr>
          <p:cNvPr id="247" name="Google Shape;247;p23"/>
          <p:cNvSpPr txBox="1"/>
          <p:nvPr/>
        </p:nvSpPr>
        <p:spPr>
          <a:xfrm>
            <a:off x="1678225" y="2141307"/>
            <a:ext cx="878700" cy="12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25 mg</a:t>
            </a:r>
            <a:endParaRPr sz="1100">
              <a:solidFill>
                <a:schemeClr val="dk1"/>
              </a:solidFill>
              <a:latin typeface="Times New Roman"/>
              <a:ea typeface="Times New Roman"/>
              <a:cs typeface="Times New Roman"/>
              <a:sym typeface="Times New Roman"/>
            </a:endParaRPr>
          </a:p>
        </p:txBody>
      </p:sp>
      <p:sp>
        <p:nvSpPr>
          <p:cNvPr id="248" name="Google Shape;248;p23"/>
          <p:cNvSpPr txBox="1"/>
          <p:nvPr/>
        </p:nvSpPr>
        <p:spPr>
          <a:xfrm>
            <a:off x="1311925" y="2520425"/>
            <a:ext cx="1031100" cy="20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12.5 mg</a:t>
            </a:r>
            <a:endParaRPr sz="1100">
              <a:solidFill>
                <a:schemeClr val="dk1"/>
              </a:solidFill>
              <a:latin typeface="Times New Roman"/>
              <a:ea typeface="Times New Roman"/>
              <a:cs typeface="Times New Roman"/>
              <a:sym typeface="Times New Roman"/>
            </a:endParaRPr>
          </a:p>
        </p:txBody>
      </p:sp>
      <p:pic>
        <p:nvPicPr>
          <p:cNvPr id="249" name="Google Shape;249;p23"/>
          <p:cNvPicPr preferRelativeResize="0"/>
          <p:nvPr/>
        </p:nvPicPr>
        <p:blipFill>
          <a:blip r:embed="rId5">
            <a:alphaModFix/>
          </a:blip>
          <a:stretch>
            <a:fillRect/>
          </a:stretch>
        </p:blipFill>
        <p:spPr>
          <a:xfrm>
            <a:off x="2813050" y="1011625"/>
            <a:ext cx="2411699" cy="2628150"/>
          </a:xfrm>
          <a:prstGeom prst="rect">
            <a:avLst/>
          </a:prstGeom>
          <a:noFill/>
          <a:ln w="19050" cap="flat" cmpd="sng">
            <a:solidFill>
              <a:schemeClr val="dk2"/>
            </a:solidFill>
            <a:prstDash val="solid"/>
            <a:round/>
            <a:headEnd type="none" w="sm" len="sm"/>
            <a:tailEnd type="none" w="sm" len="sm"/>
          </a:ln>
        </p:spPr>
      </p:pic>
      <p:sp>
        <p:nvSpPr>
          <p:cNvPr id="250" name="Google Shape;250;p23"/>
          <p:cNvSpPr txBox="1"/>
          <p:nvPr/>
        </p:nvSpPr>
        <p:spPr>
          <a:xfrm>
            <a:off x="316825" y="3685575"/>
            <a:ext cx="2353200" cy="2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Streptococcus pneumoniae</a:t>
            </a:r>
            <a:endParaRPr i="1">
              <a:solidFill>
                <a:schemeClr val="dk1"/>
              </a:solidFill>
              <a:latin typeface="Times New Roman"/>
              <a:ea typeface="Times New Roman"/>
              <a:cs typeface="Times New Roman"/>
              <a:sym typeface="Times New Roman"/>
            </a:endParaRPr>
          </a:p>
        </p:txBody>
      </p:sp>
      <p:sp>
        <p:nvSpPr>
          <p:cNvPr id="251" name="Google Shape;251;p23"/>
          <p:cNvSpPr txBox="1"/>
          <p:nvPr/>
        </p:nvSpPr>
        <p:spPr>
          <a:xfrm>
            <a:off x="3114725" y="3722463"/>
            <a:ext cx="2207700" cy="2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1"/>
                </a:solidFill>
                <a:latin typeface="Times New Roman"/>
                <a:ea typeface="Times New Roman"/>
                <a:cs typeface="Times New Roman"/>
                <a:sym typeface="Times New Roman"/>
              </a:rPr>
              <a:t>Escherichia coli</a:t>
            </a:r>
            <a:endParaRPr i="1">
              <a:solidFill>
                <a:schemeClr val="dk1"/>
              </a:solidFill>
              <a:latin typeface="Times New Roman"/>
              <a:ea typeface="Times New Roman"/>
              <a:cs typeface="Times New Roman"/>
              <a:sym typeface="Times New Roman"/>
            </a:endParaRPr>
          </a:p>
        </p:txBody>
      </p:sp>
      <p:sp>
        <p:nvSpPr>
          <p:cNvPr id="252" name="Google Shape;252;p23"/>
          <p:cNvSpPr txBox="1"/>
          <p:nvPr/>
        </p:nvSpPr>
        <p:spPr>
          <a:xfrm>
            <a:off x="163525" y="4297750"/>
            <a:ext cx="8495700" cy="735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The diminished growth of </a:t>
            </a:r>
            <a:r>
              <a:rPr lang="en" i="1">
                <a:solidFill>
                  <a:schemeClr val="dk1"/>
                </a:solidFill>
                <a:latin typeface="Times New Roman"/>
                <a:ea typeface="Times New Roman"/>
                <a:cs typeface="Times New Roman"/>
                <a:sym typeface="Times New Roman"/>
              </a:rPr>
              <a:t>Escherichia coli</a:t>
            </a:r>
            <a:r>
              <a:rPr lang="en">
                <a:solidFill>
                  <a:schemeClr val="dk1"/>
                </a:solidFill>
                <a:latin typeface="Times New Roman"/>
                <a:ea typeface="Times New Roman"/>
                <a:cs typeface="Times New Roman"/>
                <a:sym typeface="Times New Roman"/>
              </a:rPr>
              <a:t> and </a:t>
            </a:r>
            <a:r>
              <a:rPr lang="en" i="1">
                <a:solidFill>
                  <a:schemeClr val="dk1"/>
                </a:solidFill>
                <a:latin typeface="Times New Roman"/>
                <a:ea typeface="Times New Roman"/>
                <a:cs typeface="Times New Roman"/>
                <a:sym typeface="Times New Roman"/>
              </a:rPr>
              <a:t>Streptococcus pneumoniae</a:t>
            </a:r>
            <a:r>
              <a:rPr lang="en">
                <a:solidFill>
                  <a:schemeClr val="dk1"/>
                </a:solidFill>
                <a:latin typeface="Times New Roman"/>
                <a:ea typeface="Times New Roman"/>
                <a:cs typeface="Times New Roman"/>
                <a:sym typeface="Times New Roman"/>
              </a:rPr>
              <a:t> around the dispensed walls in the agar medium is observed on addition of extract, proving the antimicrobial properties of </a:t>
            </a:r>
            <a:r>
              <a:rPr lang="en" i="1">
                <a:solidFill>
                  <a:schemeClr val="dk1"/>
                </a:solidFill>
                <a:latin typeface="Times New Roman"/>
                <a:ea typeface="Times New Roman"/>
                <a:cs typeface="Times New Roman"/>
                <a:sym typeface="Times New Roman"/>
              </a:rPr>
              <a:t>Gymnema sylvestre.</a:t>
            </a:r>
            <a:endParaRPr i="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100">
              <a:solidFill>
                <a:schemeClr val="dk2"/>
              </a:solidFill>
            </a:endParaRPr>
          </a:p>
        </p:txBody>
      </p:sp>
      <p:sp>
        <p:nvSpPr>
          <p:cNvPr id="253" name="Google Shape;253;p23"/>
          <p:cNvSpPr txBox="1"/>
          <p:nvPr/>
        </p:nvSpPr>
        <p:spPr>
          <a:xfrm>
            <a:off x="3636325" y="2869000"/>
            <a:ext cx="878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6.5 mg</a:t>
            </a:r>
            <a:endParaRPr sz="800"/>
          </a:p>
        </p:txBody>
      </p:sp>
      <p:sp>
        <p:nvSpPr>
          <p:cNvPr id="254" name="Google Shape;254;p23"/>
          <p:cNvSpPr txBox="1"/>
          <p:nvPr/>
        </p:nvSpPr>
        <p:spPr>
          <a:xfrm>
            <a:off x="3072388" y="2635000"/>
            <a:ext cx="878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1B1B1B"/>
                </a:solidFill>
                <a:latin typeface="Times New Roman"/>
                <a:ea typeface="Times New Roman"/>
                <a:cs typeface="Times New Roman"/>
                <a:sym typeface="Times New Roman"/>
              </a:rPr>
              <a:t>50 mg</a:t>
            </a:r>
            <a:endParaRPr sz="800"/>
          </a:p>
        </p:txBody>
      </p:sp>
      <p:sp>
        <p:nvSpPr>
          <p:cNvPr id="255" name="Google Shape;255;p23"/>
          <p:cNvSpPr txBox="1"/>
          <p:nvPr/>
        </p:nvSpPr>
        <p:spPr>
          <a:xfrm>
            <a:off x="3601825" y="2064000"/>
            <a:ext cx="8280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25 mg</a:t>
            </a:r>
            <a:endParaRPr sz="800"/>
          </a:p>
        </p:txBody>
      </p:sp>
      <p:sp>
        <p:nvSpPr>
          <p:cNvPr id="256" name="Google Shape;256;p23"/>
          <p:cNvSpPr txBox="1"/>
          <p:nvPr/>
        </p:nvSpPr>
        <p:spPr>
          <a:xfrm>
            <a:off x="4247225" y="2466500"/>
            <a:ext cx="935100" cy="30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Times New Roman"/>
                <a:ea typeface="Times New Roman"/>
                <a:cs typeface="Times New Roman"/>
                <a:sym typeface="Times New Roman"/>
              </a:rPr>
              <a:t>12.5 mg</a:t>
            </a:r>
            <a:endParaRPr sz="1100">
              <a:solidFill>
                <a:schemeClr val="dk1"/>
              </a:solidFill>
              <a:latin typeface="Times New Roman"/>
              <a:ea typeface="Times New Roman"/>
              <a:cs typeface="Times New Roman"/>
              <a:sym typeface="Times New Roman"/>
            </a:endParaRPr>
          </a:p>
        </p:txBody>
      </p:sp>
      <p:graphicFrame>
        <p:nvGraphicFramePr>
          <p:cNvPr id="257" name="Google Shape;257;p23"/>
          <p:cNvGraphicFramePr/>
          <p:nvPr/>
        </p:nvGraphicFramePr>
        <p:xfrm>
          <a:off x="5703950" y="721550"/>
          <a:ext cx="3300050" cy="3383400"/>
        </p:xfrm>
        <a:graphic>
          <a:graphicData uri="http://schemas.openxmlformats.org/drawingml/2006/table">
            <a:tbl>
              <a:tblPr>
                <a:noFill/>
                <a:tableStyleId>{6B8970D7-60C2-46A1-8141-4A1938C3384E}</a:tableStyleId>
              </a:tblPr>
              <a:tblGrid>
                <a:gridCol w="506950">
                  <a:extLst>
                    <a:ext uri="{9D8B030D-6E8A-4147-A177-3AD203B41FA5}">
                      <a16:colId xmlns:a16="http://schemas.microsoft.com/office/drawing/2014/main" val="20000"/>
                    </a:ext>
                  </a:extLst>
                </a:gridCol>
                <a:gridCol w="1406650">
                  <a:extLst>
                    <a:ext uri="{9D8B030D-6E8A-4147-A177-3AD203B41FA5}">
                      <a16:colId xmlns:a16="http://schemas.microsoft.com/office/drawing/2014/main" val="20001"/>
                    </a:ext>
                  </a:extLst>
                </a:gridCol>
                <a:gridCol w="1386450">
                  <a:extLst>
                    <a:ext uri="{9D8B030D-6E8A-4147-A177-3AD203B41FA5}">
                      <a16:colId xmlns:a16="http://schemas.microsoft.com/office/drawing/2014/main" val="20002"/>
                    </a:ext>
                  </a:extLst>
                </a:gridCol>
              </a:tblGrid>
              <a:tr h="830225">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S.No</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Microorganism</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Zone of Inhibition</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411425">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i="1">
                          <a:solidFill>
                            <a:schemeClr val="dk1"/>
                          </a:solidFill>
                          <a:latin typeface="Times New Roman"/>
                          <a:ea typeface="Times New Roman"/>
                          <a:cs typeface="Times New Roman"/>
                          <a:sym typeface="Times New Roman"/>
                        </a:rPr>
                        <a:t>Escherichia coli</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6.5 mg   - 8mm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12.5 mg - 9mm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25 mg    - 9mm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50 mg    - 10mm</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1141750">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i="1">
                          <a:solidFill>
                            <a:schemeClr val="dk1"/>
                          </a:solidFill>
                          <a:latin typeface="Times New Roman"/>
                          <a:ea typeface="Times New Roman"/>
                          <a:cs typeface="Times New Roman"/>
                          <a:sym typeface="Times New Roman"/>
                        </a:rPr>
                        <a:t>Streptococcus pneumoniae</a:t>
                      </a:r>
                      <a:endParaRPr>
                        <a:solidFill>
                          <a:schemeClr val="dk1"/>
                        </a:solidFill>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12.5 mg - 8mm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25 mg    - 11mm</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50 mg    - 8mm</a:t>
                      </a:r>
                      <a:endParaRPr>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body" idx="1"/>
          </p:nvPr>
        </p:nvSpPr>
        <p:spPr>
          <a:xfrm>
            <a:off x="179300" y="90550"/>
            <a:ext cx="8652900" cy="49443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800"/>
              <a:buFont typeface="Arial"/>
              <a:buNone/>
            </a:pPr>
            <a:endParaRPr sz="20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1400">
              <a:solidFill>
                <a:schemeClr val="dk1"/>
              </a:solidFill>
              <a:latin typeface="Times New Roman"/>
              <a:ea typeface="Times New Roman"/>
              <a:cs typeface="Times New Roman"/>
              <a:sym typeface="Times New Roman"/>
            </a:endParaRPr>
          </a:p>
        </p:txBody>
      </p:sp>
      <p:pic>
        <p:nvPicPr>
          <p:cNvPr id="263" name="Google Shape;263;p24"/>
          <p:cNvPicPr preferRelativeResize="0"/>
          <p:nvPr/>
        </p:nvPicPr>
        <p:blipFill rotWithShape="1">
          <a:blip r:embed="rId3">
            <a:alphaModFix/>
          </a:blip>
          <a:srcRect/>
          <a:stretch/>
        </p:blipFill>
        <p:spPr>
          <a:xfrm>
            <a:off x="7407376" y="171904"/>
            <a:ext cx="1303975" cy="543400"/>
          </a:xfrm>
          <a:prstGeom prst="rect">
            <a:avLst/>
          </a:prstGeom>
          <a:noFill/>
          <a:ln>
            <a:noFill/>
          </a:ln>
        </p:spPr>
      </p:pic>
      <p:sp>
        <p:nvSpPr>
          <p:cNvPr id="264" name="Google Shape;264;p24"/>
          <p:cNvSpPr txBox="1">
            <a:spLocks noGrp="1"/>
          </p:cNvSpPr>
          <p:nvPr>
            <p:ph type="title"/>
          </p:nvPr>
        </p:nvSpPr>
        <p:spPr>
          <a:xfrm>
            <a:off x="439850" y="287175"/>
            <a:ext cx="8520600" cy="38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0000"/>
              <a:buFont typeface="Arial"/>
              <a:buNone/>
            </a:pPr>
            <a:r>
              <a:rPr lang="en" sz="2000" b="1">
                <a:latin typeface="Times New Roman"/>
                <a:ea typeface="Times New Roman"/>
                <a:cs typeface="Times New Roman"/>
                <a:sym typeface="Times New Roman"/>
              </a:rPr>
              <a:t>Research output</a:t>
            </a:r>
            <a:endParaRPr/>
          </a:p>
        </p:txBody>
      </p:sp>
      <p:sp>
        <p:nvSpPr>
          <p:cNvPr id="265" name="Google Shape;265;p24"/>
          <p:cNvSpPr/>
          <p:nvPr/>
        </p:nvSpPr>
        <p:spPr>
          <a:xfrm>
            <a:off x="490275" y="345400"/>
            <a:ext cx="1664100" cy="369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24"/>
          <p:cNvSpPr txBox="1"/>
          <p:nvPr/>
        </p:nvSpPr>
        <p:spPr>
          <a:xfrm>
            <a:off x="501050" y="913800"/>
            <a:ext cx="8009400" cy="3665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This research  concludes that the bioactive compounds present in the </a:t>
            </a:r>
            <a:r>
              <a:rPr lang="en" i="1" dirty="0">
                <a:solidFill>
                  <a:schemeClr val="dk1"/>
                </a:solidFill>
                <a:latin typeface="Times New Roman"/>
                <a:ea typeface="Times New Roman"/>
                <a:cs typeface="Times New Roman"/>
                <a:sym typeface="Times New Roman"/>
              </a:rPr>
              <a:t>Gymnema sylvestre </a:t>
            </a:r>
            <a:r>
              <a:rPr lang="en" dirty="0">
                <a:solidFill>
                  <a:schemeClr val="dk1"/>
                </a:solidFill>
                <a:latin typeface="Times New Roman"/>
                <a:ea typeface="Times New Roman"/>
                <a:cs typeface="Times New Roman"/>
                <a:sym typeface="Times New Roman"/>
              </a:rPr>
              <a:t>extract demonstrate antimicrobial properties, particularly against</a:t>
            </a:r>
            <a:r>
              <a:rPr lang="en" i="1" dirty="0">
                <a:solidFill>
                  <a:schemeClr val="dk1"/>
                </a:solidFill>
                <a:latin typeface="Times New Roman"/>
                <a:ea typeface="Times New Roman"/>
                <a:cs typeface="Times New Roman"/>
                <a:sym typeface="Times New Roman"/>
              </a:rPr>
              <a:t> E. coli</a:t>
            </a:r>
            <a:r>
              <a:rPr lang="en" dirty="0">
                <a:solidFill>
                  <a:schemeClr val="dk1"/>
                </a:solidFill>
                <a:latin typeface="Times New Roman"/>
                <a:ea typeface="Times New Roman"/>
                <a:cs typeface="Times New Roman"/>
                <a:sym typeface="Times New Roman"/>
              </a:rPr>
              <a:t>. The characterization methods (GC-MS, FTIR, UV-Vis) help identify the specific compounds responsible for this activity, while the growth inhibition assay confirms the extract's effectiveness in reducing bacterial growth.</a:t>
            </a:r>
            <a:endParaRPr dirty="0">
              <a:solidFill>
                <a:schemeClr val="dk1"/>
              </a:solidFill>
              <a:latin typeface="Times New Roman"/>
              <a:ea typeface="Times New Roman"/>
              <a:cs typeface="Times New Roman"/>
              <a:sym typeface="Times New Roman"/>
            </a:endParaRPr>
          </a:p>
          <a:p>
            <a:pPr marL="0" lvl="0" indent="0" rtl="0">
              <a:lnSpc>
                <a:spcPct val="115000"/>
              </a:lnSpc>
              <a:spcBef>
                <a:spcPts val="1200"/>
              </a:spcBef>
              <a:spcAft>
                <a:spcPts val="0"/>
              </a:spcAft>
              <a:buClr>
                <a:schemeClr val="dk1"/>
              </a:buClr>
              <a:buSzPts val="1100"/>
              <a:buFont typeface="Arial"/>
              <a:buNone/>
            </a:pPr>
            <a:r>
              <a:rPr lang="en" dirty="0">
                <a:solidFill>
                  <a:schemeClr val="dk1"/>
                </a:solidFill>
                <a:latin typeface="Times New Roman"/>
                <a:ea typeface="Times New Roman"/>
                <a:cs typeface="Times New Roman"/>
                <a:sym typeface="Times New Roman"/>
              </a:rPr>
              <a:t>This research could contribute to the development of natural antimicrobial agents derived from plants which help in treatment of microbe based diseases like </a:t>
            </a:r>
            <a:r>
              <a:rPr lang="en" dirty="0">
                <a:solidFill>
                  <a:schemeClr val="dk1"/>
                </a:solidFill>
                <a:highlight>
                  <a:schemeClr val="lt1"/>
                </a:highlight>
                <a:latin typeface="Times New Roman"/>
                <a:ea typeface="Times New Roman"/>
                <a:cs typeface="Times New Roman"/>
                <a:sym typeface="Times New Roman"/>
              </a:rPr>
              <a:t>Cellulitis and also gram positive bacteria like</a:t>
            </a:r>
            <a:r>
              <a:rPr lang="en" i="1" dirty="0">
                <a:solidFill>
                  <a:schemeClr val="dk1"/>
                </a:solidFill>
                <a:highlight>
                  <a:schemeClr val="lt1"/>
                </a:highlight>
                <a:latin typeface="Times New Roman"/>
                <a:ea typeface="Times New Roman"/>
                <a:cs typeface="Times New Roman"/>
                <a:sym typeface="Times New Roman"/>
              </a:rPr>
              <a:t> Sterptococcus pneumoniae</a:t>
            </a:r>
            <a:r>
              <a:rPr lang="en" dirty="0">
                <a:solidFill>
                  <a:schemeClr val="dk1"/>
                </a:solidFill>
                <a:highlight>
                  <a:schemeClr val="lt1"/>
                </a:highlight>
                <a:latin typeface="Times New Roman"/>
                <a:ea typeface="Times New Roman"/>
                <a:cs typeface="Times New Roman"/>
                <a:sym typeface="Times New Roman"/>
              </a:rPr>
              <a:t>.</a:t>
            </a:r>
            <a:endParaRPr dirty="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800" dirty="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25"/>
          <p:cNvPicPr preferRelativeResize="0"/>
          <p:nvPr/>
        </p:nvPicPr>
        <p:blipFill rotWithShape="1">
          <a:blip r:embed="rId3">
            <a:alphaModFix/>
          </a:blip>
          <a:srcRect/>
          <a:stretch/>
        </p:blipFill>
        <p:spPr>
          <a:xfrm>
            <a:off x="7407376" y="171904"/>
            <a:ext cx="1303975" cy="543400"/>
          </a:xfrm>
          <a:prstGeom prst="rect">
            <a:avLst/>
          </a:prstGeom>
          <a:noFill/>
          <a:ln>
            <a:noFill/>
          </a:ln>
        </p:spPr>
      </p:pic>
      <p:sp>
        <p:nvSpPr>
          <p:cNvPr id="272" name="Google Shape;272;p25"/>
          <p:cNvSpPr txBox="1">
            <a:spLocks noGrp="1"/>
          </p:cNvSpPr>
          <p:nvPr>
            <p:ph type="title"/>
          </p:nvPr>
        </p:nvSpPr>
        <p:spPr>
          <a:xfrm>
            <a:off x="311700" y="299158"/>
            <a:ext cx="8520600" cy="5385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800"/>
              <a:buFont typeface="Arial"/>
              <a:buNone/>
            </a:pPr>
            <a:r>
              <a:rPr lang="en" sz="2000" b="1">
                <a:latin typeface="Times New Roman"/>
                <a:ea typeface="Times New Roman"/>
                <a:cs typeface="Times New Roman"/>
                <a:sym typeface="Times New Roman"/>
              </a:rPr>
              <a:t>SUMMARY</a:t>
            </a:r>
            <a:endParaRPr/>
          </a:p>
        </p:txBody>
      </p:sp>
      <p:sp>
        <p:nvSpPr>
          <p:cNvPr id="273" name="Google Shape;273;p25"/>
          <p:cNvSpPr txBox="1"/>
          <p:nvPr/>
        </p:nvSpPr>
        <p:spPr>
          <a:xfrm>
            <a:off x="1997250" y="2104450"/>
            <a:ext cx="884700" cy="36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274" name="Google Shape;274;p25"/>
          <p:cNvSpPr/>
          <p:nvPr/>
        </p:nvSpPr>
        <p:spPr>
          <a:xfrm>
            <a:off x="338975" y="367000"/>
            <a:ext cx="1445700" cy="363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25"/>
          <p:cNvSpPr txBox="1">
            <a:spLocks noGrp="1"/>
          </p:cNvSpPr>
          <p:nvPr>
            <p:ph type="body" idx="1"/>
          </p:nvPr>
        </p:nvSpPr>
        <p:spPr>
          <a:xfrm>
            <a:off x="0" y="181125"/>
            <a:ext cx="8899800" cy="5143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ts val="1800"/>
              <a:buFont typeface="Arial"/>
              <a:buNone/>
            </a:pP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2000" b="1" dirty="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SzPts val="1800"/>
              <a:buNone/>
            </a:pPr>
            <a:endParaRPr sz="1400" dirty="0">
              <a:solidFill>
                <a:schemeClr val="dk1"/>
              </a:solidFill>
              <a:latin typeface="Times New Roman"/>
              <a:ea typeface="Times New Roman"/>
              <a:cs typeface="Times New Roman"/>
              <a:sym typeface="Times New Roman"/>
            </a:endParaRPr>
          </a:p>
        </p:txBody>
      </p:sp>
      <p:sp>
        <p:nvSpPr>
          <p:cNvPr id="276" name="Google Shape;276;p25"/>
          <p:cNvSpPr/>
          <p:nvPr/>
        </p:nvSpPr>
        <p:spPr>
          <a:xfrm>
            <a:off x="540675" y="1173825"/>
            <a:ext cx="1857300" cy="1454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25"/>
          <p:cNvSpPr txBox="1"/>
          <p:nvPr/>
        </p:nvSpPr>
        <p:spPr>
          <a:xfrm>
            <a:off x="624725" y="1188250"/>
            <a:ext cx="1680900" cy="91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Times New Roman"/>
                <a:ea typeface="Times New Roman"/>
                <a:cs typeface="Times New Roman"/>
                <a:sym typeface="Times New Roman"/>
              </a:rPr>
              <a:t>Extraction from </a:t>
            </a:r>
            <a:r>
              <a:rPr lang="en" sz="1300" i="1">
                <a:solidFill>
                  <a:schemeClr val="dk2"/>
                </a:solidFill>
                <a:latin typeface="Times New Roman"/>
                <a:ea typeface="Times New Roman"/>
                <a:cs typeface="Times New Roman"/>
                <a:sym typeface="Times New Roman"/>
              </a:rPr>
              <a:t>Gymnema sylvestre</a:t>
            </a:r>
            <a:r>
              <a:rPr lang="en" sz="1300">
                <a:solidFill>
                  <a:schemeClr val="dk2"/>
                </a:solidFill>
                <a:latin typeface="Times New Roman"/>
                <a:ea typeface="Times New Roman"/>
                <a:cs typeface="Times New Roman"/>
                <a:sym typeface="Times New Roman"/>
              </a:rPr>
              <a:t> to obtain usable sample with the help of ultrasonicator and hot air oven </a:t>
            </a:r>
            <a:endParaRPr sz="1300">
              <a:solidFill>
                <a:schemeClr val="dk2"/>
              </a:solidFill>
              <a:latin typeface="Times New Roman"/>
              <a:ea typeface="Times New Roman"/>
              <a:cs typeface="Times New Roman"/>
              <a:sym typeface="Times New Roman"/>
            </a:endParaRPr>
          </a:p>
        </p:txBody>
      </p:sp>
      <p:sp>
        <p:nvSpPr>
          <p:cNvPr id="278" name="Google Shape;278;p25"/>
          <p:cNvSpPr/>
          <p:nvPr/>
        </p:nvSpPr>
        <p:spPr>
          <a:xfrm>
            <a:off x="3230100" y="1131825"/>
            <a:ext cx="2311200" cy="153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25"/>
          <p:cNvSpPr txBox="1"/>
          <p:nvPr/>
        </p:nvSpPr>
        <p:spPr>
          <a:xfrm>
            <a:off x="3322525" y="1075275"/>
            <a:ext cx="2092800" cy="208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Times New Roman"/>
                <a:ea typeface="Times New Roman"/>
                <a:cs typeface="Times New Roman"/>
                <a:sym typeface="Times New Roman"/>
              </a:rPr>
              <a:t>Different compounds of </a:t>
            </a:r>
            <a:r>
              <a:rPr lang="en" sz="1300" i="1">
                <a:solidFill>
                  <a:schemeClr val="dk2"/>
                </a:solidFill>
                <a:latin typeface="Times New Roman"/>
                <a:ea typeface="Times New Roman"/>
                <a:cs typeface="Times New Roman"/>
                <a:sym typeface="Times New Roman"/>
              </a:rPr>
              <a:t>Gymnema sylvestre</a:t>
            </a:r>
            <a:r>
              <a:rPr lang="en" sz="1300">
                <a:solidFill>
                  <a:schemeClr val="dk2"/>
                </a:solidFill>
                <a:latin typeface="Times New Roman"/>
                <a:ea typeface="Times New Roman"/>
                <a:cs typeface="Times New Roman"/>
                <a:sym typeface="Times New Roman"/>
              </a:rPr>
              <a:t> like flavonoids,saponins, gymnemic acid,triterpenoids were characterized by their peak values upon forming graphs of their test data  </a:t>
            </a:r>
            <a:endParaRPr sz="1300">
              <a:solidFill>
                <a:schemeClr val="dk2"/>
              </a:solidFill>
              <a:latin typeface="Times New Roman"/>
              <a:ea typeface="Times New Roman"/>
              <a:cs typeface="Times New Roman"/>
              <a:sym typeface="Times New Roman"/>
            </a:endParaRPr>
          </a:p>
        </p:txBody>
      </p:sp>
      <p:sp>
        <p:nvSpPr>
          <p:cNvPr id="280" name="Google Shape;280;p25"/>
          <p:cNvSpPr/>
          <p:nvPr/>
        </p:nvSpPr>
        <p:spPr>
          <a:xfrm>
            <a:off x="6079025" y="1131825"/>
            <a:ext cx="2212452" cy="3456276"/>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25"/>
          <p:cNvSpPr txBox="1"/>
          <p:nvPr/>
        </p:nvSpPr>
        <p:spPr>
          <a:xfrm>
            <a:off x="6165275" y="1205625"/>
            <a:ext cx="1978800" cy="33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2"/>
                </a:solidFill>
                <a:latin typeface="Times New Roman"/>
                <a:ea typeface="Times New Roman"/>
                <a:cs typeface="Times New Roman"/>
                <a:sym typeface="Times New Roman"/>
              </a:rPr>
              <a:t>After characterization of compounds the sample extract was then added into a petri plate comprising of </a:t>
            </a:r>
            <a:r>
              <a:rPr lang="en" sz="1300" i="1" dirty="0">
                <a:solidFill>
                  <a:schemeClr val="dk2"/>
                </a:solidFill>
                <a:latin typeface="Times New Roman"/>
                <a:ea typeface="Times New Roman"/>
                <a:cs typeface="Times New Roman"/>
                <a:sym typeface="Times New Roman"/>
              </a:rPr>
              <a:t>Escherichia coli </a:t>
            </a:r>
            <a:r>
              <a:rPr lang="en" sz="1300" dirty="0">
                <a:solidFill>
                  <a:schemeClr val="dk2"/>
                </a:solidFill>
                <a:latin typeface="Times New Roman"/>
                <a:ea typeface="Times New Roman"/>
                <a:cs typeface="Times New Roman"/>
                <a:sym typeface="Times New Roman"/>
              </a:rPr>
              <a:t>colony and </a:t>
            </a:r>
            <a:r>
              <a:rPr lang="en" sz="1300" i="1" dirty="0">
                <a:solidFill>
                  <a:schemeClr val="dk2"/>
                </a:solidFill>
                <a:latin typeface="Times New Roman"/>
                <a:ea typeface="Times New Roman"/>
                <a:cs typeface="Times New Roman"/>
                <a:sym typeface="Times New Roman"/>
              </a:rPr>
              <a:t>Sterptococcus pneumoniae </a:t>
            </a:r>
            <a:r>
              <a:rPr lang="en" sz="1300" dirty="0">
                <a:solidFill>
                  <a:schemeClr val="dk2"/>
                </a:solidFill>
                <a:latin typeface="Times New Roman"/>
                <a:ea typeface="Times New Roman"/>
                <a:cs typeface="Times New Roman"/>
                <a:sym typeface="Times New Roman"/>
              </a:rPr>
              <a:t>colony  on an agar media.</a:t>
            </a:r>
            <a:endParaRPr sz="1300" dirty="0">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300" dirty="0">
                <a:solidFill>
                  <a:schemeClr val="dk2"/>
                </a:solidFill>
                <a:latin typeface="Times New Roman"/>
                <a:ea typeface="Times New Roman"/>
                <a:cs typeface="Times New Roman"/>
                <a:sym typeface="Times New Roman"/>
              </a:rPr>
              <a:t>After incubation it is observed that there is inhibition of the colony near the sample indicating that </a:t>
            </a:r>
            <a:r>
              <a:rPr lang="en" sz="1300" i="1" dirty="0">
                <a:solidFill>
                  <a:schemeClr val="dk2"/>
                </a:solidFill>
                <a:latin typeface="Times New Roman"/>
                <a:ea typeface="Times New Roman"/>
                <a:cs typeface="Times New Roman"/>
                <a:sym typeface="Times New Roman"/>
              </a:rPr>
              <a:t>Gymnema sylvestre</a:t>
            </a:r>
            <a:r>
              <a:rPr lang="en" sz="1300" dirty="0">
                <a:solidFill>
                  <a:schemeClr val="dk2"/>
                </a:solidFill>
                <a:latin typeface="Times New Roman"/>
                <a:ea typeface="Times New Roman"/>
                <a:cs typeface="Times New Roman"/>
                <a:sym typeface="Times New Roman"/>
              </a:rPr>
              <a:t> does stop the growth proving it to have antimicrobial activity.</a:t>
            </a:r>
            <a:endParaRPr sz="1300" dirty="0">
              <a:solidFill>
                <a:schemeClr val="dk2"/>
              </a:solidFill>
              <a:latin typeface="Times New Roman"/>
              <a:ea typeface="Times New Roman"/>
              <a:cs typeface="Times New Roman"/>
              <a:sym typeface="Times New Roman"/>
            </a:endParaRPr>
          </a:p>
        </p:txBody>
      </p:sp>
      <p:sp>
        <p:nvSpPr>
          <p:cNvPr id="282" name="Google Shape;282;p25"/>
          <p:cNvSpPr txBox="1"/>
          <p:nvPr/>
        </p:nvSpPr>
        <p:spPr>
          <a:xfrm>
            <a:off x="3623450" y="3397300"/>
            <a:ext cx="884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2"/>
              </a:solidFill>
            </a:endParaRPr>
          </a:p>
        </p:txBody>
      </p:sp>
      <p:sp>
        <p:nvSpPr>
          <p:cNvPr id="283" name="Google Shape;283;p25"/>
          <p:cNvSpPr txBox="1"/>
          <p:nvPr/>
        </p:nvSpPr>
        <p:spPr>
          <a:xfrm>
            <a:off x="3681650" y="4461035"/>
            <a:ext cx="768300" cy="23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100">
              <a:solidFill>
                <a:schemeClr val="dk2"/>
              </a:solidFill>
            </a:endParaRPr>
          </a:p>
        </p:txBody>
      </p:sp>
      <p:sp>
        <p:nvSpPr>
          <p:cNvPr id="284" name="Google Shape;284;p25"/>
          <p:cNvSpPr txBox="1"/>
          <p:nvPr/>
        </p:nvSpPr>
        <p:spPr>
          <a:xfrm>
            <a:off x="5096600" y="3507250"/>
            <a:ext cx="519900" cy="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cxnSp>
        <p:nvCxnSpPr>
          <p:cNvPr id="285" name="Google Shape;285;p25"/>
          <p:cNvCxnSpPr>
            <a:stCxn id="278" idx="3"/>
          </p:cNvCxnSpPr>
          <p:nvPr/>
        </p:nvCxnSpPr>
        <p:spPr>
          <a:xfrm>
            <a:off x="5541300" y="1900875"/>
            <a:ext cx="512700" cy="5700"/>
          </a:xfrm>
          <a:prstGeom prst="straightConnector1">
            <a:avLst/>
          </a:prstGeom>
          <a:noFill/>
          <a:ln w="9525" cap="flat" cmpd="sng">
            <a:solidFill>
              <a:schemeClr val="dk2"/>
            </a:solidFill>
            <a:prstDash val="solid"/>
            <a:round/>
            <a:headEnd type="none" w="med" len="med"/>
            <a:tailEnd type="triangle" w="med" len="med"/>
          </a:ln>
        </p:spPr>
      </p:cxnSp>
      <p:cxnSp>
        <p:nvCxnSpPr>
          <p:cNvPr id="286" name="Google Shape;286;p25"/>
          <p:cNvCxnSpPr>
            <a:stCxn id="276" idx="3"/>
            <a:endCxn id="278" idx="1"/>
          </p:cNvCxnSpPr>
          <p:nvPr/>
        </p:nvCxnSpPr>
        <p:spPr>
          <a:xfrm>
            <a:off x="2397975" y="1900875"/>
            <a:ext cx="832200" cy="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26"/>
          <p:cNvSpPr txBox="1">
            <a:spLocks noGrp="1"/>
          </p:cNvSpPr>
          <p:nvPr>
            <p:ph type="body" idx="1"/>
          </p:nvPr>
        </p:nvSpPr>
        <p:spPr>
          <a:xfrm>
            <a:off x="36400" y="78425"/>
            <a:ext cx="9034800" cy="49737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2000" b="1">
                <a:solidFill>
                  <a:schemeClr val="dk1"/>
                </a:solidFill>
                <a:latin typeface="Times New Roman"/>
                <a:ea typeface="Times New Roman"/>
                <a:cs typeface="Times New Roman"/>
                <a:sym typeface="Times New Roman"/>
              </a:rPr>
              <a:t>REFERENCES</a:t>
            </a:r>
            <a:endParaRPr sz="2000" b="1">
              <a:solidFill>
                <a:schemeClr val="dk1"/>
              </a:solidFill>
              <a:latin typeface="Times New Roman"/>
              <a:ea typeface="Times New Roman"/>
              <a:cs typeface="Times New Roman"/>
              <a:sym typeface="Times New Roman"/>
            </a:endParaRPr>
          </a:p>
        </p:txBody>
      </p:sp>
      <p:pic>
        <p:nvPicPr>
          <p:cNvPr id="292" name="Google Shape;292;p26"/>
          <p:cNvPicPr preferRelativeResize="0"/>
          <p:nvPr/>
        </p:nvPicPr>
        <p:blipFill rotWithShape="1">
          <a:blip r:embed="rId3">
            <a:alphaModFix/>
          </a:blip>
          <a:srcRect/>
          <a:stretch/>
        </p:blipFill>
        <p:spPr>
          <a:xfrm>
            <a:off x="7689375" y="-581825"/>
            <a:ext cx="1231550" cy="528075"/>
          </a:xfrm>
          <a:prstGeom prst="rect">
            <a:avLst/>
          </a:prstGeom>
          <a:noFill/>
          <a:ln>
            <a:noFill/>
          </a:ln>
        </p:spPr>
      </p:pic>
      <p:sp>
        <p:nvSpPr>
          <p:cNvPr id="293" name="Google Shape;293;p26"/>
          <p:cNvSpPr txBox="1"/>
          <p:nvPr/>
        </p:nvSpPr>
        <p:spPr>
          <a:xfrm>
            <a:off x="144150" y="463075"/>
            <a:ext cx="8855700" cy="458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1.Dhanasekaran, D., &amp; Thirumurugan, K. (2018). Bioactive Compounds from Gymnema sylvestre: Phytochemical and   Pharmacological Review. </a:t>
            </a:r>
            <a:r>
              <a:rPr lang="en" sz="1150" i="1">
                <a:solidFill>
                  <a:schemeClr val="dk1"/>
                </a:solidFill>
                <a:latin typeface="Times New Roman"/>
                <a:ea typeface="Times New Roman"/>
                <a:cs typeface="Times New Roman"/>
                <a:sym typeface="Times New Roman"/>
              </a:rPr>
              <a:t>Journal of Medicinal Plants Research</a:t>
            </a:r>
            <a:r>
              <a:rPr lang="en" sz="1150">
                <a:solidFill>
                  <a:schemeClr val="dk1"/>
                </a:solidFill>
                <a:latin typeface="Times New Roman"/>
                <a:ea typeface="Times New Roman"/>
                <a:cs typeface="Times New Roman"/>
                <a:sym typeface="Times New Roman"/>
              </a:rPr>
              <a:t>, 12(12), 178-185.</a:t>
            </a:r>
            <a:r>
              <a:rPr lang="en" sz="1150" u="sng">
                <a:solidFill>
                  <a:schemeClr val="hlink"/>
                </a:solidFill>
                <a:latin typeface="Times New Roman"/>
                <a:ea typeface="Times New Roman"/>
                <a:cs typeface="Times New Roman"/>
                <a:sym typeface="Times New Roman"/>
                <a:hlinkClick r:id="rId4"/>
              </a:rPr>
              <a:t>https://www.researchgate.net/publication/260131983_Phytochemical_and_Pharmacological_Properties_of_Gymnema_sylvestre_An_Important_Medicinal_Plant</a:t>
            </a:r>
            <a:endParaRPr sz="115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  </a:t>
            </a:r>
            <a:endParaRPr sz="115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2.Kumar, R., &amp; Patel, V. (2020). Antimicrobial Properties of Gymnema sylvestre Extracts Against Pathogenic Bacteria. </a:t>
            </a:r>
            <a:r>
              <a:rPr lang="en" sz="1150" i="1">
                <a:solidFill>
                  <a:schemeClr val="dk1"/>
                </a:solidFill>
                <a:latin typeface="Times New Roman"/>
                <a:ea typeface="Times New Roman"/>
                <a:cs typeface="Times New Roman"/>
                <a:sym typeface="Times New Roman"/>
              </a:rPr>
              <a:t>Asian Journal of Pharmaceutical Sciences</a:t>
            </a:r>
            <a:r>
              <a:rPr lang="en" sz="1150">
                <a:solidFill>
                  <a:schemeClr val="dk1"/>
                </a:solidFill>
                <a:latin typeface="Times New Roman"/>
                <a:ea typeface="Times New Roman"/>
                <a:cs typeface="Times New Roman"/>
                <a:sym typeface="Times New Roman"/>
              </a:rPr>
              <a:t>,15(5),414-421.</a:t>
            </a:r>
            <a:endParaRPr sz="115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150" u="sng">
                <a:solidFill>
                  <a:schemeClr val="hlink"/>
                </a:solidFill>
                <a:latin typeface="Times New Roman"/>
                <a:ea typeface="Times New Roman"/>
                <a:cs typeface="Times New Roman"/>
                <a:sym typeface="Times New Roman"/>
                <a:hlinkClick r:id="rId5"/>
              </a:rPr>
              <a:t>https://www.researchgate.net/publication/8997881_Antimicrobial_activity_of_Gymnema_sylvestre_leaf_extract</a:t>
            </a:r>
            <a:endParaRPr sz="115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3.Singh, A., &amp; Joshi, R. (2021). Role of Phytochemicals in the Antimicrobial Activity of Gymnema sylvestre. </a:t>
            </a:r>
            <a:r>
              <a:rPr lang="en" sz="1150" i="1">
                <a:solidFill>
                  <a:schemeClr val="dk1"/>
                </a:solidFill>
                <a:latin typeface="Times New Roman"/>
                <a:ea typeface="Times New Roman"/>
                <a:cs typeface="Times New Roman"/>
                <a:sym typeface="Times New Roman"/>
              </a:rPr>
              <a:t>Phytochemistry Reviews</a:t>
            </a:r>
            <a:r>
              <a:rPr lang="en" sz="1150">
                <a:solidFill>
                  <a:schemeClr val="dk1"/>
                </a:solidFill>
                <a:latin typeface="Times New Roman"/>
                <a:ea typeface="Times New Roman"/>
                <a:cs typeface="Times New Roman"/>
                <a:sym typeface="Times New Roman"/>
              </a:rPr>
              <a:t>, 25(2),275-290.</a:t>
            </a: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150" u="sng">
                <a:solidFill>
                  <a:schemeClr val="hlink"/>
                </a:solidFill>
                <a:latin typeface="Times New Roman"/>
                <a:ea typeface="Times New Roman"/>
                <a:cs typeface="Times New Roman"/>
                <a:sym typeface="Times New Roman"/>
                <a:hlinkClick r:id="rId6"/>
              </a:rPr>
              <a:t>https://www.researchgate.net/publication/271137016_Phytochemical_analysis_and_antibacterial_activity_of_Gymnema_Sylvestre_leaf_extracts</a:t>
            </a: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sz="1150">
                <a:solidFill>
                  <a:schemeClr val="dk1"/>
                </a:solidFill>
                <a:latin typeface="Times New Roman"/>
                <a:ea typeface="Times New Roman"/>
                <a:cs typeface="Times New Roman"/>
                <a:sym typeface="Times New Roman"/>
              </a:rPr>
              <a:t>4.Patel, S., &amp; Nair, J. (2022). Evaluation of Antimicrobial Activity of Herbal Extracts Including Gymnema sylvestre. </a:t>
            </a:r>
            <a:r>
              <a:rPr lang="en" sz="1150" i="1">
                <a:solidFill>
                  <a:schemeClr val="dk1"/>
                </a:solidFill>
                <a:latin typeface="Times New Roman"/>
                <a:ea typeface="Times New Roman"/>
                <a:cs typeface="Times New Roman"/>
                <a:sym typeface="Times New Roman"/>
              </a:rPr>
              <a:t>International Journal of Current Research</a:t>
            </a:r>
            <a:r>
              <a:rPr lang="en" sz="1150">
                <a:solidFill>
                  <a:schemeClr val="dk1"/>
                </a:solidFill>
                <a:latin typeface="Times New Roman"/>
                <a:ea typeface="Times New Roman"/>
                <a:cs typeface="Times New Roman"/>
                <a:sym typeface="Times New Roman"/>
              </a:rPr>
              <a:t>, 14(3), 312-319.</a:t>
            </a:r>
            <a:r>
              <a:rPr lang="en" sz="1150" u="sng">
                <a:solidFill>
                  <a:schemeClr val="hlink"/>
                </a:solidFill>
                <a:latin typeface="Times New Roman"/>
                <a:ea typeface="Times New Roman"/>
                <a:cs typeface="Times New Roman"/>
                <a:sym typeface="Times New Roman"/>
                <a:hlinkClick r:id="rId7"/>
              </a:rPr>
              <a:t>https://www.researchgate.net/publication/314978600_EVALUATION_OF_ANTIMICROBIAL_ACTIVITY_OF_GYMNEMA_SYLVESTRE</a:t>
            </a: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50">
                <a:solidFill>
                  <a:schemeClr val="dk1"/>
                </a:solidFill>
                <a:latin typeface="Times New Roman"/>
                <a:ea typeface="Times New Roman"/>
                <a:cs typeface="Times New Roman"/>
                <a:sym typeface="Times New Roman"/>
              </a:rPr>
              <a:t>5. Abhilash, P., &amp; Devanand (2023).</a:t>
            </a:r>
            <a:r>
              <a:rPr lang="en" sz="1150">
                <a:solidFill>
                  <a:schemeClr val="accent2"/>
                </a:solidFill>
                <a:highlight>
                  <a:srgbClr val="FFFFFF"/>
                </a:highlight>
                <a:latin typeface="Times New Roman"/>
                <a:ea typeface="Times New Roman"/>
                <a:cs typeface="Times New Roman"/>
                <a:sym typeface="Times New Roman"/>
              </a:rPr>
              <a:t>Antimicrobial activity of Gymnema sylvestre leaf extract.</a:t>
            </a:r>
            <a:r>
              <a:rPr lang="en" sz="1150" i="1">
                <a:solidFill>
                  <a:schemeClr val="dk1"/>
                </a:solidFill>
                <a:latin typeface="Times New Roman"/>
                <a:ea typeface="Times New Roman"/>
                <a:cs typeface="Times New Roman"/>
                <a:sym typeface="Times New Roman"/>
              </a:rPr>
              <a:t>International Journal of Current Research</a:t>
            </a:r>
            <a:r>
              <a:rPr lang="en" sz="1150">
                <a:solidFill>
                  <a:schemeClr val="dk1"/>
                </a:solidFill>
                <a:latin typeface="Times New Roman"/>
                <a:ea typeface="Times New Roman"/>
                <a:cs typeface="Times New Roman"/>
                <a:sym typeface="Times New Roman"/>
              </a:rPr>
              <a:t>,12(12),275-278.</a:t>
            </a:r>
            <a:r>
              <a:rPr lang="en" sz="1150" u="sng">
                <a:solidFill>
                  <a:schemeClr val="hlink"/>
                </a:solidFill>
                <a:latin typeface="Times New Roman"/>
                <a:ea typeface="Times New Roman"/>
                <a:cs typeface="Times New Roman"/>
                <a:sym typeface="Times New Roman"/>
                <a:hlinkClick r:id="rId8"/>
              </a:rPr>
              <a:t>https://pubmed.ncbi.nlm.nih.gov/14630178/</a:t>
            </a:r>
            <a:endParaRPr sz="115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 sz="1150">
                <a:solidFill>
                  <a:schemeClr val="dk1"/>
                </a:solidFill>
                <a:latin typeface="Times New Roman"/>
                <a:ea typeface="Times New Roman"/>
                <a:cs typeface="Times New Roman"/>
                <a:sym typeface="Times New Roman"/>
              </a:rPr>
              <a:t>6. Tiwari, P., &amp; Mishra.B (2014).</a:t>
            </a:r>
            <a:r>
              <a:rPr lang="en" sz="1150">
                <a:solidFill>
                  <a:srgbClr val="1B1B1B"/>
                </a:solidFill>
                <a:highlight>
                  <a:srgbClr val="FFFFFF"/>
                </a:highlight>
                <a:latin typeface="Times New Roman"/>
                <a:ea typeface="Times New Roman"/>
                <a:cs typeface="Times New Roman"/>
                <a:sym typeface="Times New Roman"/>
              </a:rPr>
              <a:t>Phytochemical and Pharmacological Properties of </a:t>
            </a:r>
            <a:r>
              <a:rPr lang="en" sz="1150" i="1">
                <a:solidFill>
                  <a:srgbClr val="1B1B1B"/>
                </a:solidFill>
                <a:highlight>
                  <a:srgbClr val="FFFFFF"/>
                </a:highlight>
                <a:latin typeface="Times New Roman"/>
                <a:ea typeface="Times New Roman"/>
                <a:cs typeface="Times New Roman"/>
                <a:sym typeface="Times New Roman"/>
              </a:rPr>
              <a:t>Gymnema sylvestre</a:t>
            </a:r>
            <a:r>
              <a:rPr lang="en" sz="1150">
                <a:solidFill>
                  <a:srgbClr val="1B1B1B"/>
                </a:solidFill>
                <a:highlight>
                  <a:srgbClr val="FFFFFF"/>
                </a:highlight>
                <a:latin typeface="Times New Roman"/>
                <a:ea typeface="Times New Roman"/>
                <a:cs typeface="Times New Roman"/>
                <a:sym typeface="Times New Roman"/>
              </a:rPr>
              <a:t>: An Important Medicinal Plant. National Library of Medicine,14(11),112–116.</a:t>
            </a:r>
            <a:r>
              <a:rPr lang="en" sz="1150" u="sng">
                <a:solidFill>
                  <a:schemeClr val="hlink"/>
                </a:solidFill>
                <a:highlight>
                  <a:srgbClr val="FFFFFF"/>
                </a:highlight>
                <a:latin typeface="Times New Roman"/>
                <a:ea typeface="Times New Roman"/>
                <a:cs typeface="Times New Roman"/>
                <a:sym typeface="Times New Roman"/>
                <a:hlinkClick r:id="rId9"/>
              </a:rPr>
              <a:t>https://pmc.ncbi.nlm.nih.gov/articles/PMC3912882/</a:t>
            </a:r>
            <a:endParaRPr sz="1150">
              <a:solidFill>
                <a:srgbClr val="1B1B1B"/>
              </a:solidFill>
              <a:highlight>
                <a:srgbClr val="FFFFFF"/>
              </a:highlight>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a:solidFill>
                <a:schemeClr val="dk1"/>
              </a:solidFill>
              <a:latin typeface="Times New Roman"/>
              <a:ea typeface="Times New Roman"/>
              <a:cs typeface="Times New Roman"/>
              <a:sym typeface="Times New Roman"/>
            </a:endParaRPr>
          </a:p>
        </p:txBody>
      </p:sp>
      <p:sp>
        <p:nvSpPr>
          <p:cNvPr id="294" name="Google Shape;294;p26"/>
          <p:cNvSpPr/>
          <p:nvPr/>
        </p:nvSpPr>
        <p:spPr>
          <a:xfrm>
            <a:off x="120475" y="179300"/>
            <a:ext cx="1781700" cy="31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7"/>
          <p:cNvSpPr txBox="1">
            <a:spLocks noGrp="1"/>
          </p:cNvSpPr>
          <p:nvPr>
            <p:ph type="body" idx="4294967295"/>
          </p:nvPr>
        </p:nvSpPr>
        <p:spPr>
          <a:xfrm>
            <a:off x="311700" y="487675"/>
            <a:ext cx="8520600" cy="4081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800"/>
              <a:buNone/>
            </a:pPr>
            <a:endParaRPr>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SzPts val="1800"/>
              <a:buNone/>
            </a:pPr>
            <a:endParaRPr>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0"/>
              </a:spcAft>
              <a:buSzPts val="1800"/>
              <a:buNone/>
            </a:pPr>
            <a:endParaRPr>
              <a:solidFill>
                <a:schemeClr val="dk1"/>
              </a:solidFill>
              <a:latin typeface="Times New Roman"/>
              <a:ea typeface="Times New Roman"/>
              <a:cs typeface="Times New Roman"/>
              <a:sym typeface="Times New Roman"/>
            </a:endParaRPr>
          </a:p>
          <a:p>
            <a:pPr marL="0" lvl="0" indent="0" algn="ctr" rtl="0">
              <a:lnSpc>
                <a:spcPct val="115000"/>
              </a:lnSpc>
              <a:spcBef>
                <a:spcPts val="1200"/>
              </a:spcBef>
              <a:spcAft>
                <a:spcPts val="1200"/>
              </a:spcAft>
              <a:buSzPts val="1800"/>
              <a:buNone/>
            </a:pPr>
            <a:endParaRPr sz="3300" b="1">
              <a:solidFill>
                <a:schemeClr val="dk1"/>
              </a:solidFill>
              <a:latin typeface="Times New Roman"/>
              <a:ea typeface="Times New Roman"/>
              <a:cs typeface="Times New Roman"/>
              <a:sym typeface="Times New Roman"/>
            </a:endParaRPr>
          </a:p>
        </p:txBody>
      </p:sp>
      <p:pic>
        <p:nvPicPr>
          <p:cNvPr id="300" name="Google Shape;300;p27"/>
          <p:cNvPicPr preferRelativeResize="0"/>
          <p:nvPr/>
        </p:nvPicPr>
        <p:blipFill rotWithShape="1">
          <a:blip r:embed="rId3">
            <a:alphaModFix/>
          </a:blip>
          <a:srcRect/>
          <a:stretch/>
        </p:blipFill>
        <p:spPr>
          <a:xfrm>
            <a:off x="7280600" y="615775"/>
            <a:ext cx="1376400" cy="615900"/>
          </a:xfrm>
          <a:prstGeom prst="rect">
            <a:avLst/>
          </a:prstGeom>
          <a:noFill/>
          <a:ln>
            <a:noFill/>
          </a:ln>
        </p:spPr>
      </p:pic>
      <p:sp>
        <p:nvSpPr>
          <p:cNvPr id="301" name="Google Shape;3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subTitle" idx="1"/>
          </p:nvPr>
        </p:nvSpPr>
        <p:spPr>
          <a:xfrm>
            <a:off x="303275" y="324975"/>
            <a:ext cx="2229300" cy="344700"/>
          </a:xfrm>
          <a:prstGeom prst="rect">
            <a:avLst/>
          </a:prstGeom>
        </p:spPr>
        <p:txBody>
          <a:bodyPr spcFirstLastPara="1" wrap="square" lIns="91425" tIns="91425" rIns="91425" bIns="91425" anchor="t" anchorCtr="0">
            <a:noAutofit/>
          </a:bodyPr>
          <a:lstStyle/>
          <a:p>
            <a:pPr marL="0" lvl="0" indent="0" algn="ctr" rtl="0">
              <a:lnSpc>
                <a:spcPct val="90000"/>
              </a:lnSpc>
              <a:spcBef>
                <a:spcPts val="0"/>
              </a:spcBef>
              <a:spcAft>
                <a:spcPts val="0"/>
              </a:spcAft>
              <a:buSzPts val="440"/>
              <a:buNone/>
            </a:pPr>
            <a:r>
              <a:rPr lang="en" sz="1920" b="1">
                <a:solidFill>
                  <a:schemeClr val="dk1"/>
                </a:solidFill>
                <a:latin typeface="Times New Roman"/>
                <a:ea typeface="Times New Roman"/>
                <a:cs typeface="Times New Roman"/>
                <a:sym typeface="Times New Roman"/>
              </a:rPr>
              <a:t>INTRODUCTION</a:t>
            </a:r>
            <a:endParaRPr sz="1920" b="1">
              <a:solidFill>
                <a:schemeClr val="dk1"/>
              </a:solidFill>
              <a:latin typeface="Times New Roman"/>
              <a:ea typeface="Times New Roman"/>
              <a:cs typeface="Times New Roman"/>
              <a:sym typeface="Times New Roman"/>
            </a:endParaRPr>
          </a:p>
        </p:txBody>
      </p:sp>
      <p:pic>
        <p:nvPicPr>
          <p:cNvPr id="63" name="Google Shape;63;p13"/>
          <p:cNvPicPr preferRelativeResize="0"/>
          <p:nvPr/>
        </p:nvPicPr>
        <p:blipFill rotWithShape="1">
          <a:blip r:embed="rId3">
            <a:alphaModFix/>
          </a:blip>
          <a:srcRect/>
          <a:stretch/>
        </p:blipFill>
        <p:spPr>
          <a:xfrm>
            <a:off x="7483648" y="181174"/>
            <a:ext cx="1397127" cy="775150"/>
          </a:xfrm>
          <a:prstGeom prst="rect">
            <a:avLst/>
          </a:prstGeom>
          <a:noFill/>
          <a:ln>
            <a:noFill/>
          </a:ln>
        </p:spPr>
      </p:pic>
      <p:sp>
        <p:nvSpPr>
          <p:cNvPr id="64" name="Google Shape;64;p13"/>
          <p:cNvSpPr/>
          <p:nvPr/>
        </p:nvSpPr>
        <p:spPr>
          <a:xfrm>
            <a:off x="364200" y="383800"/>
            <a:ext cx="2092800" cy="4119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 name="Google Shape;65;p13"/>
          <p:cNvSpPr txBox="1">
            <a:spLocks noGrp="1"/>
          </p:cNvSpPr>
          <p:nvPr>
            <p:ph type="body" idx="4294967295"/>
          </p:nvPr>
        </p:nvSpPr>
        <p:spPr>
          <a:xfrm>
            <a:off x="103650" y="89650"/>
            <a:ext cx="6483600" cy="489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0"/>
              </a:spcAft>
              <a:buSzPts val="1800"/>
              <a:buNone/>
            </a:pPr>
            <a:endParaRPr sz="1900" b="1">
              <a:solidFill>
                <a:schemeClr val="dk1"/>
              </a:solidFill>
            </a:endParaRPr>
          </a:p>
          <a:p>
            <a:pPr marL="0" lvl="0" indent="0" algn="l" rtl="0">
              <a:lnSpc>
                <a:spcPct val="115000"/>
              </a:lnSpc>
              <a:spcBef>
                <a:spcPts val="0"/>
              </a:spcBef>
              <a:spcAft>
                <a:spcPts val="0"/>
              </a:spcAft>
              <a:buSzPts val="1800"/>
              <a:buNone/>
            </a:pP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900" b="1">
              <a:solidFill>
                <a:schemeClr val="dk1"/>
              </a:solidFill>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i="1">
                <a:solidFill>
                  <a:schemeClr val="dk1"/>
                </a:solidFill>
                <a:highlight>
                  <a:srgbClr val="FFFFFF"/>
                </a:highlight>
                <a:latin typeface="Times New Roman"/>
                <a:ea typeface="Times New Roman"/>
                <a:cs typeface="Times New Roman"/>
                <a:sym typeface="Times New Roman"/>
              </a:rPr>
              <a:t>Gymnema sylvestre</a:t>
            </a:r>
            <a:r>
              <a:rPr lang="en" sz="1600">
                <a:solidFill>
                  <a:schemeClr val="dk1"/>
                </a:solidFill>
                <a:highlight>
                  <a:srgbClr val="FFFFFF"/>
                </a:highlight>
                <a:latin typeface="Times New Roman"/>
                <a:ea typeface="Times New Roman"/>
                <a:cs typeface="Times New Roman"/>
                <a:sym typeface="Times New Roman"/>
              </a:rPr>
              <a:t> is a perennial woody vine native to tropical regions of India, Africa, and Australia, widely recognized in traditional Ayurvedic medicine for its therapeutic properties. </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It contains saponins, flavonoids, and tannins, which contribute to its medicinal value. Recent research has highlighted its antimicrobial properties, including significant activity against </a:t>
            </a:r>
            <a:r>
              <a:rPr lang="en" sz="1600" i="1">
                <a:solidFill>
                  <a:schemeClr val="dk1"/>
                </a:solidFill>
                <a:highlight>
                  <a:srgbClr val="FFFFFF"/>
                </a:highlight>
                <a:latin typeface="Times New Roman"/>
                <a:ea typeface="Times New Roman"/>
                <a:cs typeface="Times New Roman"/>
                <a:sym typeface="Times New Roman"/>
              </a:rPr>
              <a:t>Escherichia coli</a:t>
            </a:r>
            <a:r>
              <a:rPr lang="en" sz="1600">
                <a:solidFill>
                  <a:schemeClr val="dk1"/>
                </a:solidFill>
                <a:highlight>
                  <a:srgbClr val="FFFFFF"/>
                </a:highlight>
                <a:latin typeface="Times New Roman"/>
                <a:ea typeface="Times New Roman"/>
                <a:cs typeface="Times New Roman"/>
                <a:sym typeface="Times New Roman"/>
              </a:rPr>
              <a:t>. </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The antimicrobial effect is attributed to the plant’s phytochemicals, which interfere with bacterial cell wall integrity, leading to inhibition of bacterial growth. This suggests that G. sylvestre may have potential applications in treating infections caused by pathogenic bacteria.</a:t>
            </a:r>
            <a:endParaRPr sz="1600">
              <a:solidFill>
                <a:schemeClr val="dk1"/>
              </a:solidFill>
              <a:highlight>
                <a:srgbClr val="FFFFFF"/>
              </a:highlight>
              <a:latin typeface="Times New Roman"/>
              <a:ea typeface="Times New Roman"/>
              <a:cs typeface="Times New Roman"/>
              <a:sym typeface="Times New Roman"/>
            </a:endParaRPr>
          </a:p>
          <a:p>
            <a:pPr marL="457200" lvl="0" indent="-330200" algn="l" rtl="0">
              <a:lnSpc>
                <a:spcPct val="115000"/>
              </a:lnSpc>
              <a:spcBef>
                <a:spcPts val="0"/>
              </a:spcBef>
              <a:spcAft>
                <a:spcPts val="0"/>
              </a:spcAft>
              <a:buClr>
                <a:schemeClr val="dk1"/>
              </a:buClr>
              <a:buSzPts val="1600"/>
              <a:buFont typeface="Times New Roman"/>
              <a:buChar char="●"/>
            </a:pPr>
            <a:r>
              <a:rPr lang="en" sz="1600">
                <a:solidFill>
                  <a:schemeClr val="dk1"/>
                </a:solidFill>
                <a:highlight>
                  <a:srgbClr val="FFFFFF"/>
                </a:highlight>
                <a:latin typeface="Times New Roman"/>
                <a:ea typeface="Times New Roman"/>
                <a:cs typeface="Times New Roman"/>
                <a:sym typeface="Times New Roman"/>
              </a:rPr>
              <a:t>Cellulitis is a skin condition brought about by </a:t>
            </a:r>
            <a:r>
              <a:rPr lang="en" sz="1600" i="1">
                <a:solidFill>
                  <a:schemeClr val="dk1"/>
                </a:solidFill>
                <a:highlight>
                  <a:srgbClr val="FFFFFF"/>
                </a:highlight>
                <a:latin typeface="Times New Roman"/>
                <a:ea typeface="Times New Roman"/>
                <a:cs typeface="Times New Roman"/>
                <a:sym typeface="Times New Roman"/>
              </a:rPr>
              <a:t>Escherichia coli</a:t>
            </a:r>
            <a:r>
              <a:rPr lang="en" sz="1600">
                <a:solidFill>
                  <a:schemeClr val="dk1"/>
                </a:solidFill>
                <a:highlight>
                  <a:srgbClr val="FFFFFF"/>
                </a:highlight>
                <a:latin typeface="Times New Roman"/>
                <a:ea typeface="Times New Roman"/>
                <a:cs typeface="Times New Roman"/>
                <a:sym typeface="Times New Roman"/>
              </a:rPr>
              <a:t> that causes the skin tissue to become soft and warm which can cause severe complications. Inhibition against </a:t>
            </a:r>
            <a:r>
              <a:rPr lang="en" sz="1600" i="1">
                <a:solidFill>
                  <a:schemeClr val="dk1"/>
                </a:solidFill>
                <a:highlight>
                  <a:srgbClr val="FFFFFF"/>
                </a:highlight>
                <a:latin typeface="Times New Roman"/>
                <a:ea typeface="Times New Roman"/>
                <a:cs typeface="Times New Roman"/>
                <a:sym typeface="Times New Roman"/>
              </a:rPr>
              <a:t>Streptococcus pneumoniae</a:t>
            </a:r>
            <a:r>
              <a:rPr lang="en" sz="1600">
                <a:solidFill>
                  <a:schemeClr val="dk1"/>
                </a:solidFill>
                <a:highlight>
                  <a:srgbClr val="FFFFFF"/>
                </a:highlight>
                <a:latin typeface="Times New Roman"/>
                <a:ea typeface="Times New Roman"/>
                <a:cs typeface="Times New Roman"/>
                <a:sym typeface="Times New Roman"/>
              </a:rPr>
              <a:t> is also observed. </a:t>
            </a:r>
            <a:endParaRPr sz="1600">
              <a:solidFill>
                <a:schemeClr val="dk1"/>
              </a:solidFill>
              <a:highlight>
                <a:srgbClr val="FFFFFF"/>
              </a:highlight>
              <a:latin typeface="Times New Roman"/>
              <a:ea typeface="Times New Roman"/>
              <a:cs typeface="Times New Roman"/>
              <a:sym typeface="Times New Roman"/>
            </a:endParaRPr>
          </a:p>
        </p:txBody>
      </p:sp>
      <p:pic>
        <p:nvPicPr>
          <p:cNvPr id="66" name="Google Shape;66;p13"/>
          <p:cNvPicPr preferRelativeResize="0"/>
          <p:nvPr/>
        </p:nvPicPr>
        <p:blipFill>
          <a:blip r:embed="rId4">
            <a:alphaModFix/>
          </a:blip>
          <a:stretch>
            <a:fillRect/>
          </a:stretch>
        </p:blipFill>
        <p:spPr>
          <a:xfrm>
            <a:off x="6732650" y="1490400"/>
            <a:ext cx="2092800" cy="2966602"/>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4"/>
          <p:cNvPicPr preferRelativeResize="0"/>
          <p:nvPr/>
        </p:nvPicPr>
        <p:blipFill rotWithShape="1">
          <a:blip r:embed="rId3">
            <a:alphaModFix/>
          </a:blip>
          <a:srcRect/>
          <a:stretch/>
        </p:blipFill>
        <p:spPr>
          <a:xfrm>
            <a:off x="7971152" y="0"/>
            <a:ext cx="1074375" cy="470900"/>
          </a:xfrm>
          <a:prstGeom prst="rect">
            <a:avLst/>
          </a:prstGeom>
          <a:noFill/>
          <a:ln>
            <a:noFill/>
          </a:ln>
        </p:spPr>
      </p:pic>
      <p:graphicFrame>
        <p:nvGraphicFramePr>
          <p:cNvPr id="72" name="Google Shape;72;p14"/>
          <p:cNvGraphicFramePr/>
          <p:nvPr>
            <p:extLst>
              <p:ext uri="{D42A27DB-BD31-4B8C-83A1-F6EECF244321}">
                <p14:modId xmlns:p14="http://schemas.microsoft.com/office/powerpoint/2010/main" val="690344941"/>
              </p:ext>
            </p:extLst>
          </p:nvPr>
        </p:nvGraphicFramePr>
        <p:xfrm>
          <a:off x="173815" y="345715"/>
          <a:ext cx="8385794" cy="4797800"/>
        </p:xfrm>
        <a:graphic>
          <a:graphicData uri="http://schemas.openxmlformats.org/drawingml/2006/table">
            <a:tbl>
              <a:tblPr>
                <a:noFill/>
                <a:tableStyleId>{06C8B271-09F1-4468-A1ED-0A4B76D3A35E}</a:tableStyleId>
              </a:tblPr>
              <a:tblGrid>
                <a:gridCol w="394225">
                  <a:extLst>
                    <a:ext uri="{9D8B030D-6E8A-4147-A177-3AD203B41FA5}">
                      <a16:colId xmlns:a16="http://schemas.microsoft.com/office/drawing/2014/main" val="20000"/>
                    </a:ext>
                  </a:extLst>
                </a:gridCol>
                <a:gridCol w="3297975">
                  <a:extLst>
                    <a:ext uri="{9D8B030D-6E8A-4147-A177-3AD203B41FA5}">
                      <a16:colId xmlns:a16="http://schemas.microsoft.com/office/drawing/2014/main" val="20001"/>
                    </a:ext>
                  </a:extLst>
                </a:gridCol>
                <a:gridCol w="2054300">
                  <a:extLst>
                    <a:ext uri="{9D8B030D-6E8A-4147-A177-3AD203B41FA5}">
                      <a16:colId xmlns:a16="http://schemas.microsoft.com/office/drawing/2014/main" val="20002"/>
                    </a:ext>
                  </a:extLst>
                </a:gridCol>
                <a:gridCol w="2639294">
                  <a:extLst>
                    <a:ext uri="{9D8B030D-6E8A-4147-A177-3AD203B41FA5}">
                      <a16:colId xmlns:a16="http://schemas.microsoft.com/office/drawing/2014/main" val="20003"/>
                    </a:ext>
                  </a:extLst>
                </a:gridCol>
              </a:tblGrid>
              <a:tr h="578050">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latin typeface="Times New Roman"/>
                          <a:ea typeface="Times New Roman"/>
                          <a:cs typeface="Times New Roman"/>
                          <a:sym typeface="Times New Roman"/>
                        </a:rPr>
                        <a:t>S.No</a:t>
                      </a:r>
                      <a:endParaRPr sz="16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latin typeface="Times New Roman"/>
                          <a:ea typeface="Times New Roman"/>
                          <a:cs typeface="Times New Roman"/>
                          <a:sym typeface="Times New Roman"/>
                        </a:rPr>
                        <a:t>Title</a:t>
                      </a:r>
                      <a:endParaRPr sz="16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latin typeface="Times New Roman"/>
                          <a:ea typeface="Times New Roman"/>
                          <a:cs typeface="Times New Roman"/>
                          <a:sym typeface="Times New Roman"/>
                        </a:rPr>
                        <a:t>Author/Journal</a:t>
                      </a:r>
                      <a:endParaRPr sz="16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1" u="none" strike="noStrike" cap="none">
                          <a:latin typeface="Times New Roman"/>
                          <a:ea typeface="Times New Roman"/>
                          <a:cs typeface="Times New Roman"/>
                          <a:sym typeface="Times New Roman"/>
                        </a:rPr>
                        <a:t>Observation</a:t>
                      </a:r>
                      <a:endParaRPr sz="1600" b="1"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705325">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1.</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dirty="0">
                          <a:latin typeface="Times New Roman"/>
                          <a:ea typeface="Times New Roman"/>
                          <a:cs typeface="Times New Roman"/>
                          <a:sym typeface="Times New Roman"/>
                        </a:rPr>
                        <a:t>Bioactive Compounds from</a:t>
                      </a:r>
                      <a:r>
                        <a:rPr lang="en" sz="1200" i="1" dirty="0">
                          <a:latin typeface="Times New Roman"/>
                          <a:ea typeface="Times New Roman"/>
                          <a:cs typeface="Times New Roman"/>
                          <a:sym typeface="Times New Roman"/>
                        </a:rPr>
                        <a:t> Gymnema sylvestre</a:t>
                      </a:r>
                      <a:r>
                        <a:rPr lang="en" sz="1200" dirty="0">
                          <a:latin typeface="Times New Roman"/>
                          <a:ea typeface="Times New Roman"/>
                          <a:cs typeface="Times New Roman"/>
                          <a:sym typeface="Times New Roman"/>
                        </a:rPr>
                        <a:t>: Phytochemical and Pharmacological Review</a:t>
                      </a:r>
                      <a:endParaRPr sz="12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Times New Roman"/>
                          <a:ea typeface="Times New Roman"/>
                          <a:cs typeface="Times New Roman"/>
                          <a:sym typeface="Times New Roman"/>
                        </a:rPr>
                        <a:t>Dhanasekaran D et al.</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This review provides an overview of the phytochemical profile of </a:t>
                      </a:r>
                      <a:r>
                        <a:rPr lang="en" sz="1200" i="1">
                          <a:latin typeface="Times New Roman"/>
                          <a:ea typeface="Times New Roman"/>
                          <a:cs typeface="Times New Roman"/>
                          <a:sym typeface="Times New Roman"/>
                        </a:rPr>
                        <a:t>Gymnema sylvestre</a:t>
                      </a:r>
                      <a:r>
                        <a:rPr lang="en" sz="1200">
                          <a:latin typeface="Times New Roman"/>
                          <a:ea typeface="Times New Roman"/>
                          <a:cs typeface="Times New Roman"/>
                          <a:sym typeface="Times New Roman"/>
                        </a:rPr>
                        <a:t> and its antimicrobial properties, particularly against E. coli infections.</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241800">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2.</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Antimicrobial Properties of </a:t>
                      </a:r>
                      <a:r>
                        <a:rPr lang="en" sz="1200" i="1">
                          <a:latin typeface="Times New Roman"/>
                          <a:ea typeface="Times New Roman"/>
                          <a:cs typeface="Times New Roman"/>
                          <a:sym typeface="Times New Roman"/>
                        </a:rPr>
                        <a:t>Gymnema sylvestre </a:t>
                      </a:r>
                      <a:r>
                        <a:rPr lang="en" sz="1200">
                          <a:latin typeface="Times New Roman"/>
                          <a:ea typeface="Times New Roman"/>
                          <a:cs typeface="Times New Roman"/>
                          <a:sym typeface="Times New Roman"/>
                        </a:rPr>
                        <a:t>Extracts Against Pathogenic Bacteria</a:t>
                      </a:r>
                      <a:endParaRPr sz="1200" i="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Kumar R et al </a:t>
                      </a:r>
                      <a:endParaRPr sz="12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dirty="0">
                          <a:latin typeface="Times New Roman"/>
                          <a:ea typeface="Times New Roman"/>
                          <a:cs typeface="Times New Roman"/>
                          <a:sym typeface="Times New Roman"/>
                        </a:rPr>
                        <a:t>The study evaluates the antimicrobial effects of </a:t>
                      </a:r>
                      <a:r>
                        <a:rPr lang="en" sz="1200" i="1" dirty="0">
                          <a:latin typeface="Times New Roman"/>
                          <a:ea typeface="Times New Roman"/>
                          <a:cs typeface="Times New Roman"/>
                          <a:sym typeface="Times New Roman"/>
                        </a:rPr>
                        <a:t>Gymnema sylvestre</a:t>
                      </a:r>
                      <a:r>
                        <a:rPr lang="en" sz="1200" dirty="0">
                          <a:latin typeface="Times New Roman"/>
                          <a:ea typeface="Times New Roman"/>
                          <a:cs typeface="Times New Roman"/>
                          <a:sym typeface="Times New Roman"/>
                        </a:rPr>
                        <a:t> extracts against various pathogens, highlighting efficacy against </a:t>
                      </a:r>
                      <a:r>
                        <a:rPr lang="en" sz="1200" i="1" dirty="0">
                          <a:latin typeface="Times New Roman"/>
                          <a:ea typeface="Times New Roman"/>
                          <a:cs typeface="Times New Roman"/>
                          <a:sym typeface="Times New Roman"/>
                        </a:rPr>
                        <a:t>E. coli </a:t>
                      </a:r>
                      <a:r>
                        <a:rPr lang="en" sz="1200" dirty="0">
                          <a:latin typeface="Times New Roman"/>
                          <a:ea typeface="Times New Roman"/>
                          <a:cs typeface="Times New Roman"/>
                          <a:sym typeface="Times New Roman"/>
                        </a:rPr>
                        <a:t>and </a:t>
                      </a:r>
                      <a:r>
                        <a:rPr lang="en" sz="1200" i="1" dirty="0">
                          <a:solidFill>
                            <a:schemeClr val="dk1"/>
                          </a:solidFill>
                          <a:latin typeface="Times New Roman"/>
                          <a:ea typeface="Times New Roman"/>
                          <a:cs typeface="Times New Roman"/>
                          <a:sym typeface="Times New Roman"/>
                        </a:rPr>
                        <a:t>Streptococcus pneumoniae</a:t>
                      </a:r>
                      <a:r>
                        <a:rPr lang="en" sz="1200" i="1" dirty="0">
                          <a:solidFill>
                            <a:schemeClr val="dk2"/>
                          </a:solidFill>
                          <a:latin typeface="Times New Roman"/>
                          <a:ea typeface="Times New Roman"/>
                          <a:cs typeface="Times New Roman"/>
                          <a:sym typeface="Times New Roman"/>
                        </a:rPr>
                        <a:t> .</a:t>
                      </a:r>
                      <a:endParaRPr sz="1200"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79550">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3.</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Role of Phytochemicals in the Antimicrobial Activity of </a:t>
                      </a:r>
                      <a:r>
                        <a:rPr lang="en" sz="1200" i="1">
                          <a:latin typeface="Times New Roman"/>
                          <a:ea typeface="Times New Roman"/>
                          <a:cs typeface="Times New Roman"/>
                          <a:sym typeface="Times New Roman"/>
                        </a:rPr>
                        <a:t>Gymnema sylvestre</a:t>
                      </a:r>
                      <a:endParaRPr sz="1200" i="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Singh et al.</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This review examines specific phyto</a:t>
                      </a: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-chemicals found in </a:t>
                      </a:r>
                      <a:r>
                        <a:rPr lang="en" sz="1200" i="1">
                          <a:latin typeface="Times New Roman"/>
                          <a:ea typeface="Times New Roman"/>
                          <a:cs typeface="Times New Roman"/>
                          <a:sym typeface="Times New Roman"/>
                        </a:rPr>
                        <a:t>Gymnema sylvestre </a:t>
                      </a:r>
                      <a:r>
                        <a:rPr lang="en" sz="1200">
                          <a:latin typeface="Times New Roman"/>
                          <a:ea typeface="Times New Roman"/>
                          <a:cs typeface="Times New Roman"/>
                          <a:sym typeface="Times New Roman"/>
                        </a:rPr>
                        <a:t>and their mechanisms of action against E. coli, contributing to antimicrobial efficacy.</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16300">
                <a:tc>
                  <a:txBody>
                    <a:bodyPr/>
                    <a:lstStyle/>
                    <a:p>
                      <a:pPr marL="0" marR="0" lvl="0" indent="0" algn="l" rtl="0">
                        <a:lnSpc>
                          <a:spcPct val="100000"/>
                        </a:lnSpc>
                        <a:spcBef>
                          <a:spcPts val="0"/>
                        </a:spcBef>
                        <a:spcAft>
                          <a:spcPts val="0"/>
                        </a:spcAft>
                        <a:buClr>
                          <a:srgbClr val="000000"/>
                        </a:buClr>
                        <a:buSzPts val="1100"/>
                        <a:buFont typeface="Arial"/>
                        <a:buNone/>
                      </a:pPr>
                      <a:r>
                        <a:rPr lang="en" sz="1200" dirty="0">
                          <a:latin typeface="Times New Roman"/>
                          <a:ea typeface="Times New Roman"/>
                          <a:cs typeface="Times New Roman"/>
                          <a:sym typeface="Times New Roman"/>
                        </a:rPr>
                        <a:t>4.</a:t>
                      </a:r>
                      <a:endParaRPr sz="12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Evaluation of Antimicrobial Activity of Herbal Extracts Including </a:t>
                      </a:r>
                      <a:r>
                        <a:rPr lang="en" sz="1200" i="1">
                          <a:latin typeface="Times New Roman"/>
                          <a:ea typeface="Times New Roman"/>
                          <a:cs typeface="Times New Roman"/>
                          <a:sym typeface="Times New Roman"/>
                        </a:rPr>
                        <a:t>Gymnema sylvestre</a:t>
                      </a:r>
                      <a:endParaRPr sz="1200" i="1">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200">
                          <a:latin typeface="Times New Roman"/>
                          <a:ea typeface="Times New Roman"/>
                          <a:cs typeface="Times New Roman"/>
                          <a:sym typeface="Times New Roman"/>
                        </a:rPr>
                        <a:t>Patel et al.</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US" sz="1200" dirty="0">
                          <a:latin typeface="Times New Roman"/>
                          <a:ea typeface="Times New Roman"/>
                          <a:cs typeface="Times New Roman"/>
                          <a:sym typeface="Times New Roman"/>
                        </a:rPr>
                        <a:t>This summarizes the antimicrobial properties of various herbal extracts, including  </a:t>
                      </a:r>
                      <a:r>
                        <a:rPr lang="en-US" sz="1200" i="1" u="none" dirty="0" err="1">
                          <a:solidFill>
                            <a:schemeClr val="tx1"/>
                          </a:solidFill>
                          <a:latin typeface="Times New Roman"/>
                          <a:ea typeface="Times New Roman"/>
                          <a:cs typeface="Times New Roman"/>
                          <a:sym typeface="Times New Roman"/>
                        </a:rPr>
                        <a:t>Gymnema</a:t>
                      </a:r>
                      <a:r>
                        <a:rPr lang="en-US" sz="1200" i="1" u="none" dirty="0">
                          <a:solidFill>
                            <a:schemeClr val="tx1"/>
                          </a:solidFill>
                          <a:latin typeface="Times New Roman"/>
                          <a:ea typeface="Times New Roman"/>
                          <a:cs typeface="Times New Roman"/>
                          <a:sym typeface="Times New Roman"/>
                        </a:rPr>
                        <a:t> </a:t>
                      </a:r>
                      <a:r>
                        <a:rPr lang="en-US" sz="1200" i="1" u="none" dirty="0" err="1">
                          <a:solidFill>
                            <a:schemeClr val="tx1"/>
                          </a:solidFill>
                          <a:latin typeface="Times New Roman"/>
                          <a:ea typeface="Times New Roman"/>
                          <a:cs typeface="Times New Roman"/>
                          <a:sym typeface="Times New Roman"/>
                        </a:rPr>
                        <a:t>sylvestre</a:t>
                      </a:r>
                      <a:r>
                        <a:rPr lang="en-US" sz="1200" u="none" dirty="0">
                          <a:solidFill>
                            <a:schemeClr val="tx1"/>
                          </a:solidFill>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focusing on their activity against </a:t>
                      </a:r>
                      <a:r>
                        <a:rPr lang="en-US" sz="1200" i="1" dirty="0">
                          <a:latin typeface="Times New Roman"/>
                          <a:ea typeface="Times New Roman"/>
                          <a:cs typeface="Times New Roman"/>
                          <a:sym typeface="Times New Roman"/>
                        </a:rPr>
                        <a:t>E. coli.</a:t>
                      </a: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73" name="Google Shape;73;p14"/>
          <p:cNvSpPr txBox="1"/>
          <p:nvPr/>
        </p:nvSpPr>
        <p:spPr>
          <a:xfrm>
            <a:off x="123400" y="-67200"/>
            <a:ext cx="7432200" cy="134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1"/>
                </a:solidFill>
                <a:latin typeface="Times New Roman"/>
                <a:ea typeface="Times New Roman"/>
                <a:cs typeface="Times New Roman"/>
                <a:sym typeface="Times New Roman"/>
              </a:rPr>
              <a:t>LITERATURE REVIEW</a:t>
            </a:r>
            <a:r>
              <a:rPr lang="en" sz="1800" b="1">
                <a:solidFill>
                  <a:schemeClr val="dk1"/>
                </a:solidFill>
                <a:latin typeface="Times New Roman"/>
                <a:ea typeface="Times New Roman"/>
                <a:cs typeface="Times New Roman"/>
                <a:sym typeface="Times New Roman"/>
              </a:rPr>
              <a:t> </a:t>
            </a:r>
            <a:endParaRPr sz="1800" b="1">
              <a:solidFill>
                <a:schemeClr val="dk1"/>
              </a:solidFill>
              <a:latin typeface="Times New Roman"/>
              <a:ea typeface="Times New Roman"/>
              <a:cs typeface="Times New Roman"/>
              <a:sym typeface="Times New Roman"/>
            </a:endParaRPr>
          </a:p>
        </p:txBody>
      </p:sp>
      <p:sp>
        <p:nvSpPr>
          <p:cNvPr id="74" name="Google Shape;74;p14"/>
          <p:cNvSpPr/>
          <p:nvPr/>
        </p:nvSpPr>
        <p:spPr>
          <a:xfrm>
            <a:off x="173825" y="50938"/>
            <a:ext cx="2311200" cy="2595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pic>
        <p:nvPicPr>
          <p:cNvPr id="79" name="Google Shape;79;p15"/>
          <p:cNvPicPr preferRelativeResize="0"/>
          <p:nvPr/>
        </p:nvPicPr>
        <p:blipFill rotWithShape="1">
          <a:blip r:embed="rId3">
            <a:alphaModFix/>
          </a:blip>
          <a:srcRect/>
          <a:stretch/>
        </p:blipFill>
        <p:spPr>
          <a:xfrm>
            <a:off x="7163320" y="167640"/>
            <a:ext cx="1539400" cy="740975"/>
          </a:xfrm>
          <a:prstGeom prst="rect">
            <a:avLst/>
          </a:prstGeom>
          <a:noFill/>
          <a:ln>
            <a:noFill/>
          </a:ln>
        </p:spPr>
      </p:pic>
      <p:sp>
        <p:nvSpPr>
          <p:cNvPr id="80" name="Google Shape;80;p15"/>
          <p:cNvSpPr txBox="1">
            <a:spLocks noGrp="1"/>
          </p:cNvSpPr>
          <p:nvPr>
            <p:ph type="body" idx="1"/>
          </p:nvPr>
        </p:nvSpPr>
        <p:spPr>
          <a:xfrm>
            <a:off x="103650" y="89650"/>
            <a:ext cx="8883600" cy="4899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ctr" rtl="0">
              <a:lnSpc>
                <a:spcPct val="115000"/>
              </a:lnSpc>
              <a:spcBef>
                <a:spcPts val="0"/>
              </a:spcBef>
              <a:spcAft>
                <a:spcPts val="0"/>
              </a:spcAft>
              <a:buSzPts val="1800"/>
              <a:buNone/>
            </a:pPr>
            <a:endParaRPr sz="1900" b="1">
              <a:solidFill>
                <a:schemeClr val="dk1"/>
              </a:solidFill>
            </a:endParaRPr>
          </a:p>
          <a:p>
            <a:pPr marL="0" lvl="0" indent="0" algn="l" rtl="0">
              <a:lnSpc>
                <a:spcPct val="115000"/>
              </a:lnSpc>
              <a:spcBef>
                <a:spcPts val="0"/>
              </a:spcBef>
              <a:spcAft>
                <a:spcPts val="0"/>
              </a:spcAft>
              <a:buSzPts val="1800"/>
              <a:buNone/>
            </a:pPr>
            <a:r>
              <a:rPr lang="en" sz="1900" b="1">
                <a:solidFill>
                  <a:schemeClr val="dk1"/>
                </a:solidFill>
                <a:latin typeface="Times New Roman"/>
                <a:ea typeface="Times New Roman"/>
                <a:cs typeface="Times New Roman"/>
                <a:sym typeface="Times New Roman"/>
              </a:rPr>
              <a:t>RESEARCH HYPOTHESIS</a:t>
            </a: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Ethanolic extracts of </a:t>
            </a:r>
            <a:r>
              <a:rPr lang="en" sz="1600" i="1">
                <a:solidFill>
                  <a:schemeClr val="dk1"/>
                </a:solidFill>
                <a:latin typeface="Times New Roman"/>
                <a:ea typeface="Times New Roman"/>
                <a:cs typeface="Times New Roman"/>
                <a:sym typeface="Times New Roman"/>
              </a:rPr>
              <a:t>Gymnema sylvestre</a:t>
            </a:r>
            <a:r>
              <a:rPr lang="en" sz="1600">
                <a:solidFill>
                  <a:schemeClr val="dk1"/>
                </a:solidFill>
                <a:latin typeface="Times New Roman"/>
                <a:ea typeface="Times New Roman"/>
                <a:cs typeface="Times New Roman"/>
                <a:sym typeface="Times New Roman"/>
              </a:rPr>
              <a:t> obtained through sonication and microwave-assisted extraction exhibit significant antimicrobial activity, particularly against </a:t>
            </a:r>
            <a:r>
              <a:rPr lang="en" sz="1600" i="1">
                <a:solidFill>
                  <a:schemeClr val="dk1"/>
                </a:solidFill>
                <a:latin typeface="Times New Roman"/>
                <a:ea typeface="Times New Roman"/>
                <a:cs typeface="Times New Roman"/>
                <a:sym typeface="Times New Roman"/>
              </a:rPr>
              <a:t>Escherichia coli </a:t>
            </a:r>
            <a:r>
              <a:rPr lang="en" sz="1600">
                <a:solidFill>
                  <a:schemeClr val="dk1"/>
                </a:solidFill>
                <a:latin typeface="Times New Roman"/>
                <a:ea typeface="Times New Roman"/>
                <a:cs typeface="Times New Roman"/>
                <a:sym typeface="Times New Roman"/>
              </a:rPr>
              <a:t>and </a:t>
            </a:r>
            <a:r>
              <a:rPr lang="en" sz="1600" i="1">
                <a:solidFill>
                  <a:schemeClr val="dk1"/>
                </a:solidFill>
                <a:latin typeface="Times New Roman"/>
                <a:ea typeface="Times New Roman"/>
                <a:cs typeface="Times New Roman"/>
                <a:sym typeface="Times New Roman"/>
              </a:rPr>
              <a:t>Streptococcus pneumoniae</a:t>
            </a:r>
            <a:r>
              <a:rPr lang="en" sz="1600">
                <a:solidFill>
                  <a:schemeClr val="dk1"/>
                </a:solidFill>
                <a:latin typeface="Times New Roman"/>
                <a:ea typeface="Times New Roman"/>
                <a:cs typeface="Times New Roman"/>
                <a:sym typeface="Times New Roman"/>
              </a:rPr>
              <a:t>, due to the presence of bioactive compounds such as gymnemic acids, flavonoids, and saponins, which can be characterized and quantified using FTIR, GC-MS, and UV-Vis spectroscopy.</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900" b="1">
                <a:solidFill>
                  <a:schemeClr val="dk1"/>
                </a:solidFill>
                <a:latin typeface="Times New Roman"/>
                <a:ea typeface="Times New Roman"/>
                <a:cs typeface="Times New Roman"/>
                <a:sym typeface="Times New Roman"/>
              </a:rPr>
              <a:t>OBJECTIVE</a:t>
            </a: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900" b="1">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1.Identification and Authentication of </a:t>
            </a:r>
            <a:r>
              <a:rPr lang="en" sz="1600" i="1">
                <a:solidFill>
                  <a:schemeClr val="dk1"/>
                </a:solidFill>
                <a:latin typeface="Times New Roman"/>
                <a:ea typeface="Times New Roman"/>
                <a:cs typeface="Times New Roman"/>
                <a:sym typeface="Times New Roman"/>
              </a:rPr>
              <a:t>Gymnema sylvestre </a:t>
            </a:r>
            <a:r>
              <a:rPr lang="en" sz="1600">
                <a:solidFill>
                  <a:schemeClr val="dk1"/>
                </a:solidFill>
                <a:latin typeface="Times New Roman"/>
                <a:ea typeface="Times New Roman"/>
                <a:cs typeface="Times New Roman"/>
                <a:sym typeface="Times New Roman"/>
              </a:rPr>
              <a:t>Plant.</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2.Optimization of Extraction Methods (Sonication and Microwave-Assisted Extraction).</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3.Characterization of Bioactive Compounds Using FTIR, GC-MS, and UV-Vis Spectroscopy.</a:t>
            </a:r>
            <a:endParaRPr sz="16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r>
              <a:rPr lang="en" sz="1600">
                <a:solidFill>
                  <a:schemeClr val="dk1"/>
                </a:solidFill>
                <a:latin typeface="Times New Roman"/>
                <a:ea typeface="Times New Roman"/>
                <a:cs typeface="Times New Roman"/>
                <a:sym typeface="Times New Roman"/>
              </a:rPr>
              <a:t>4.Observation of Antimicrobial Activity Against </a:t>
            </a:r>
            <a:r>
              <a:rPr lang="en" sz="1600" i="1">
                <a:solidFill>
                  <a:schemeClr val="dk1"/>
                </a:solidFill>
                <a:latin typeface="Times New Roman"/>
                <a:ea typeface="Times New Roman"/>
                <a:cs typeface="Times New Roman"/>
                <a:sym typeface="Times New Roman"/>
              </a:rPr>
              <a:t>Escherichia coli</a:t>
            </a:r>
            <a:r>
              <a:rPr lang="en" sz="1600">
                <a:solidFill>
                  <a:schemeClr val="dk1"/>
                </a:solidFill>
                <a:latin typeface="Times New Roman"/>
                <a:ea typeface="Times New Roman"/>
                <a:cs typeface="Times New Roman"/>
                <a:sym typeface="Times New Roman"/>
              </a:rPr>
              <a:t> and </a:t>
            </a:r>
            <a:r>
              <a:rPr lang="en" sz="1600" i="1">
                <a:solidFill>
                  <a:schemeClr val="dk1"/>
                </a:solidFill>
                <a:latin typeface="Times New Roman"/>
                <a:ea typeface="Times New Roman"/>
                <a:cs typeface="Times New Roman"/>
                <a:sym typeface="Times New Roman"/>
              </a:rPr>
              <a:t>Streptococcus pneumoniae.</a:t>
            </a:r>
            <a:endParaRPr sz="1600" i="1">
              <a:solidFill>
                <a:schemeClr val="dk1"/>
              </a:solidFill>
              <a:latin typeface="Times New Roman"/>
              <a:ea typeface="Times New Roman"/>
              <a:cs typeface="Times New Roman"/>
              <a:sym typeface="Times New Roman"/>
            </a:endParaRPr>
          </a:p>
        </p:txBody>
      </p:sp>
      <p:sp>
        <p:nvSpPr>
          <p:cNvPr id="81" name="Google Shape;81;p15"/>
          <p:cNvSpPr/>
          <p:nvPr/>
        </p:nvSpPr>
        <p:spPr>
          <a:xfrm>
            <a:off x="187700" y="2535300"/>
            <a:ext cx="1437300" cy="361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5"/>
          <p:cNvSpPr/>
          <p:nvPr/>
        </p:nvSpPr>
        <p:spPr>
          <a:xfrm>
            <a:off x="187700" y="501475"/>
            <a:ext cx="3008700" cy="361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body" idx="1"/>
          </p:nvPr>
        </p:nvSpPr>
        <p:spPr>
          <a:xfrm>
            <a:off x="238125" y="77050"/>
            <a:ext cx="8737200" cy="48939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900" b="1" dirty="0">
                <a:solidFill>
                  <a:schemeClr val="dk1"/>
                </a:solidFill>
                <a:latin typeface="Times New Roman"/>
                <a:ea typeface="Times New Roman"/>
                <a:cs typeface="Times New Roman"/>
                <a:sym typeface="Times New Roman"/>
              </a:rPr>
              <a:t> WORKPLAN</a:t>
            </a:r>
            <a:endParaRPr sz="1900" b="1" dirty="0">
              <a:solidFill>
                <a:schemeClr val="dk1"/>
              </a:solidFill>
              <a:latin typeface="Times New Roman"/>
              <a:ea typeface="Times New Roman"/>
              <a:cs typeface="Times New Roman"/>
              <a:sym typeface="Times New Roman"/>
            </a:endParaRPr>
          </a:p>
        </p:txBody>
      </p:sp>
      <p:pic>
        <p:nvPicPr>
          <p:cNvPr id="88" name="Google Shape;88;p16"/>
          <p:cNvPicPr preferRelativeResize="0"/>
          <p:nvPr/>
        </p:nvPicPr>
        <p:blipFill rotWithShape="1">
          <a:blip r:embed="rId3">
            <a:alphaModFix/>
          </a:blip>
          <a:srcRect/>
          <a:stretch/>
        </p:blipFill>
        <p:spPr>
          <a:xfrm>
            <a:off x="7684425" y="110675"/>
            <a:ext cx="1153825" cy="558700"/>
          </a:xfrm>
          <a:prstGeom prst="rect">
            <a:avLst/>
          </a:prstGeom>
          <a:noFill/>
          <a:ln>
            <a:noFill/>
          </a:ln>
        </p:spPr>
      </p:pic>
      <p:sp>
        <p:nvSpPr>
          <p:cNvPr id="89" name="Google Shape;89;p16"/>
          <p:cNvSpPr/>
          <p:nvPr/>
        </p:nvSpPr>
        <p:spPr>
          <a:xfrm>
            <a:off x="741625" y="4354025"/>
            <a:ext cx="4524300" cy="239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6"/>
          <p:cNvSpPr/>
          <p:nvPr/>
        </p:nvSpPr>
        <p:spPr>
          <a:xfrm>
            <a:off x="506388" y="602175"/>
            <a:ext cx="8337300" cy="42276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91" name="Google Shape;91;p16"/>
          <p:cNvCxnSpPr/>
          <p:nvPr/>
        </p:nvCxnSpPr>
        <p:spPr>
          <a:xfrm>
            <a:off x="3356175" y="610725"/>
            <a:ext cx="0" cy="4210500"/>
          </a:xfrm>
          <a:prstGeom prst="straightConnector1">
            <a:avLst/>
          </a:prstGeom>
          <a:noFill/>
          <a:ln w="9525" cap="flat" cmpd="sng">
            <a:solidFill>
              <a:schemeClr val="dk2"/>
            </a:solidFill>
            <a:prstDash val="solid"/>
            <a:round/>
            <a:headEnd type="none" w="med" len="med"/>
            <a:tailEnd type="none" w="med" len="med"/>
          </a:ln>
        </p:spPr>
      </p:cxnSp>
      <p:cxnSp>
        <p:nvCxnSpPr>
          <p:cNvPr id="92" name="Google Shape;92;p16"/>
          <p:cNvCxnSpPr/>
          <p:nvPr/>
        </p:nvCxnSpPr>
        <p:spPr>
          <a:xfrm>
            <a:off x="6314525" y="602325"/>
            <a:ext cx="8400" cy="4227300"/>
          </a:xfrm>
          <a:prstGeom prst="straightConnector1">
            <a:avLst/>
          </a:prstGeom>
          <a:noFill/>
          <a:ln w="9525" cap="flat" cmpd="sng">
            <a:solidFill>
              <a:schemeClr val="dk2"/>
            </a:solidFill>
            <a:prstDash val="solid"/>
            <a:round/>
            <a:headEnd type="none" w="med" len="med"/>
            <a:tailEnd type="none" w="med" len="med"/>
          </a:ln>
        </p:spPr>
      </p:cxnSp>
      <p:pic>
        <p:nvPicPr>
          <p:cNvPr id="93" name="Google Shape;93;p16"/>
          <p:cNvPicPr preferRelativeResize="0"/>
          <p:nvPr/>
        </p:nvPicPr>
        <p:blipFill rotWithShape="1">
          <a:blip r:embed="rId4">
            <a:alphaModFix/>
          </a:blip>
          <a:srcRect l="7128" t="12781" r="76852" b="52364"/>
          <a:stretch/>
        </p:blipFill>
        <p:spPr>
          <a:xfrm>
            <a:off x="730450" y="1001475"/>
            <a:ext cx="765574" cy="1353125"/>
          </a:xfrm>
          <a:prstGeom prst="rect">
            <a:avLst/>
          </a:prstGeom>
          <a:noFill/>
          <a:ln>
            <a:noFill/>
          </a:ln>
        </p:spPr>
      </p:pic>
      <p:pic>
        <p:nvPicPr>
          <p:cNvPr id="94" name="Google Shape;94;p16"/>
          <p:cNvPicPr preferRelativeResize="0"/>
          <p:nvPr/>
        </p:nvPicPr>
        <p:blipFill rotWithShape="1">
          <a:blip r:embed="rId4">
            <a:alphaModFix/>
          </a:blip>
          <a:srcRect l="76221" t="14442" b="53955"/>
          <a:stretch/>
        </p:blipFill>
        <p:spPr>
          <a:xfrm>
            <a:off x="1885400" y="1098175"/>
            <a:ext cx="910724" cy="1159725"/>
          </a:xfrm>
          <a:prstGeom prst="rect">
            <a:avLst/>
          </a:prstGeom>
          <a:noFill/>
          <a:ln>
            <a:noFill/>
          </a:ln>
        </p:spPr>
      </p:pic>
      <p:pic>
        <p:nvPicPr>
          <p:cNvPr id="95" name="Google Shape;95;p16"/>
          <p:cNvPicPr preferRelativeResize="0"/>
          <p:nvPr/>
        </p:nvPicPr>
        <p:blipFill>
          <a:blip r:embed="rId5">
            <a:alphaModFix/>
          </a:blip>
          <a:stretch>
            <a:fillRect/>
          </a:stretch>
        </p:blipFill>
        <p:spPr>
          <a:xfrm>
            <a:off x="3389288" y="1019025"/>
            <a:ext cx="1422025" cy="1353125"/>
          </a:xfrm>
          <a:prstGeom prst="rect">
            <a:avLst/>
          </a:prstGeom>
          <a:noFill/>
          <a:ln>
            <a:noFill/>
          </a:ln>
        </p:spPr>
      </p:pic>
      <p:pic>
        <p:nvPicPr>
          <p:cNvPr id="96" name="Google Shape;96;p16"/>
          <p:cNvPicPr preferRelativeResize="0"/>
          <p:nvPr/>
        </p:nvPicPr>
        <p:blipFill>
          <a:blip r:embed="rId6">
            <a:alphaModFix/>
          </a:blip>
          <a:stretch>
            <a:fillRect/>
          </a:stretch>
        </p:blipFill>
        <p:spPr>
          <a:xfrm>
            <a:off x="4737743" y="1101625"/>
            <a:ext cx="1534725" cy="1107150"/>
          </a:xfrm>
          <a:prstGeom prst="rect">
            <a:avLst/>
          </a:prstGeom>
          <a:noFill/>
          <a:ln>
            <a:noFill/>
          </a:ln>
        </p:spPr>
      </p:pic>
      <p:pic>
        <p:nvPicPr>
          <p:cNvPr id="97" name="Google Shape;97;p16"/>
          <p:cNvPicPr preferRelativeResize="0"/>
          <p:nvPr/>
        </p:nvPicPr>
        <p:blipFill rotWithShape="1">
          <a:blip r:embed="rId4">
            <a:alphaModFix/>
          </a:blip>
          <a:srcRect l="80442" t="61463" r="6355" b="14505"/>
          <a:stretch/>
        </p:blipFill>
        <p:spPr>
          <a:xfrm>
            <a:off x="1983275" y="2445225"/>
            <a:ext cx="630950" cy="932900"/>
          </a:xfrm>
          <a:prstGeom prst="rect">
            <a:avLst/>
          </a:prstGeom>
          <a:noFill/>
          <a:ln>
            <a:noFill/>
          </a:ln>
        </p:spPr>
      </p:pic>
      <p:pic>
        <p:nvPicPr>
          <p:cNvPr id="98" name="Google Shape;98;p16"/>
          <p:cNvPicPr preferRelativeResize="0"/>
          <p:nvPr/>
        </p:nvPicPr>
        <p:blipFill rotWithShape="1">
          <a:blip r:embed="rId4">
            <a:alphaModFix/>
          </a:blip>
          <a:srcRect l="75323" t="84530" r="533" b="7242"/>
          <a:stretch/>
        </p:blipFill>
        <p:spPr>
          <a:xfrm>
            <a:off x="1935399" y="3335025"/>
            <a:ext cx="1023424" cy="283281"/>
          </a:xfrm>
          <a:prstGeom prst="rect">
            <a:avLst/>
          </a:prstGeom>
          <a:noFill/>
          <a:ln>
            <a:noFill/>
          </a:ln>
        </p:spPr>
      </p:pic>
      <p:pic>
        <p:nvPicPr>
          <p:cNvPr id="99" name="Google Shape;99;p16"/>
          <p:cNvPicPr preferRelativeResize="0"/>
          <p:nvPr/>
        </p:nvPicPr>
        <p:blipFill>
          <a:blip r:embed="rId7">
            <a:alphaModFix/>
          </a:blip>
          <a:stretch>
            <a:fillRect/>
          </a:stretch>
        </p:blipFill>
        <p:spPr>
          <a:xfrm>
            <a:off x="4098113" y="2597325"/>
            <a:ext cx="1153825" cy="710365"/>
          </a:xfrm>
          <a:prstGeom prst="rect">
            <a:avLst/>
          </a:prstGeom>
          <a:noFill/>
          <a:ln>
            <a:noFill/>
          </a:ln>
        </p:spPr>
      </p:pic>
      <p:pic>
        <p:nvPicPr>
          <p:cNvPr id="100" name="Google Shape;100;p16"/>
          <p:cNvPicPr preferRelativeResize="0"/>
          <p:nvPr/>
        </p:nvPicPr>
        <p:blipFill>
          <a:blip r:embed="rId8">
            <a:alphaModFix/>
          </a:blip>
          <a:stretch>
            <a:fillRect/>
          </a:stretch>
        </p:blipFill>
        <p:spPr>
          <a:xfrm>
            <a:off x="900131" y="2478173"/>
            <a:ext cx="595894" cy="1082825"/>
          </a:xfrm>
          <a:prstGeom prst="rect">
            <a:avLst/>
          </a:prstGeom>
          <a:noFill/>
          <a:ln>
            <a:noFill/>
          </a:ln>
        </p:spPr>
      </p:pic>
      <p:sp>
        <p:nvSpPr>
          <p:cNvPr id="101" name="Google Shape;101;p16"/>
          <p:cNvSpPr/>
          <p:nvPr/>
        </p:nvSpPr>
        <p:spPr>
          <a:xfrm>
            <a:off x="1643650" y="1703275"/>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6"/>
          <p:cNvSpPr/>
          <p:nvPr/>
        </p:nvSpPr>
        <p:spPr>
          <a:xfrm rot="10800000">
            <a:off x="1643638" y="293205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3" name="Google Shape;103;p16"/>
          <p:cNvSpPr/>
          <p:nvPr/>
        </p:nvSpPr>
        <p:spPr>
          <a:xfrm rot="5400000">
            <a:off x="2202725" y="22579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4" name="Google Shape;104;p16"/>
          <p:cNvSpPr/>
          <p:nvPr/>
        </p:nvSpPr>
        <p:spPr>
          <a:xfrm>
            <a:off x="500950" y="602325"/>
            <a:ext cx="8337300" cy="39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6"/>
          <p:cNvSpPr txBox="1"/>
          <p:nvPr/>
        </p:nvSpPr>
        <p:spPr>
          <a:xfrm>
            <a:off x="1244625" y="570050"/>
            <a:ext cx="1714200" cy="2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Extraction</a:t>
            </a:r>
            <a:endParaRPr sz="1800" b="1">
              <a:solidFill>
                <a:schemeClr val="dk1"/>
              </a:solidFill>
              <a:latin typeface="Times New Roman"/>
              <a:ea typeface="Times New Roman"/>
              <a:cs typeface="Times New Roman"/>
              <a:sym typeface="Times New Roman"/>
            </a:endParaRPr>
          </a:p>
        </p:txBody>
      </p:sp>
      <p:sp>
        <p:nvSpPr>
          <p:cNvPr id="106" name="Google Shape;106;p16"/>
          <p:cNvSpPr txBox="1"/>
          <p:nvPr/>
        </p:nvSpPr>
        <p:spPr>
          <a:xfrm>
            <a:off x="3960038" y="550250"/>
            <a:ext cx="1959300" cy="39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dk1"/>
                </a:solidFill>
                <a:latin typeface="Times New Roman"/>
                <a:ea typeface="Times New Roman"/>
                <a:cs typeface="Times New Roman"/>
                <a:sym typeface="Times New Roman"/>
              </a:rPr>
              <a:t>Characterization</a:t>
            </a:r>
            <a:endParaRPr sz="1800" b="1">
              <a:solidFill>
                <a:schemeClr val="dk1"/>
              </a:solidFill>
              <a:latin typeface="Times New Roman"/>
              <a:ea typeface="Times New Roman"/>
              <a:cs typeface="Times New Roman"/>
              <a:sym typeface="Times New Roman"/>
            </a:endParaRPr>
          </a:p>
        </p:txBody>
      </p:sp>
      <p:pic>
        <p:nvPicPr>
          <p:cNvPr id="107" name="Google Shape;107;p16"/>
          <p:cNvPicPr preferRelativeResize="0"/>
          <p:nvPr/>
        </p:nvPicPr>
        <p:blipFill>
          <a:blip r:embed="rId9">
            <a:alphaModFix/>
          </a:blip>
          <a:stretch>
            <a:fillRect/>
          </a:stretch>
        </p:blipFill>
        <p:spPr>
          <a:xfrm>
            <a:off x="7043200" y="1098163"/>
            <a:ext cx="910725" cy="715175"/>
          </a:xfrm>
          <a:prstGeom prst="rect">
            <a:avLst/>
          </a:prstGeom>
          <a:noFill/>
          <a:ln>
            <a:noFill/>
          </a:ln>
        </p:spPr>
      </p:pic>
      <p:sp>
        <p:nvSpPr>
          <p:cNvPr id="108" name="Google Shape;108;p16"/>
          <p:cNvSpPr txBox="1"/>
          <p:nvPr/>
        </p:nvSpPr>
        <p:spPr>
          <a:xfrm>
            <a:off x="6314525" y="550250"/>
            <a:ext cx="2687100" cy="2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b="1">
                <a:solidFill>
                  <a:schemeClr val="dk1"/>
                </a:solidFill>
                <a:latin typeface="Times New Roman"/>
                <a:ea typeface="Times New Roman"/>
                <a:cs typeface="Times New Roman"/>
                <a:sym typeface="Times New Roman"/>
              </a:rPr>
              <a:t>Growth Inhibition Assay</a:t>
            </a:r>
            <a:endParaRPr sz="1700" b="1">
              <a:solidFill>
                <a:schemeClr val="dk1"/>
              </a:solidFill>
              <a:latin typeface="Times New Roman"/>
              <a:ea typeface="Times New Roman"/>
              <a:cs typeface="Times New Roman"/>
              <a:sym typeface="Times New Roman"/>
            </a:endParaRPr>
          </a:p>
        </p:txBody>
      </p:sp>
      <p:pic>
        <p:nvPicPr>
          <p:cNvPr id="109" name="Google Shape;109;p16"/>
          <p:cNvPicPr preferRelativeResize="0"/>
          <p:nvPr/>
        </p:nvPicPr>
        <p:blipFill>
          <a:blip r:embed="rId10">
            <a:alphaModFix/>
          </a:blip>
          <a:stretch>
            <a:fillRect/>
          </a:stretch>
        </p:blipFill>
        <p:spPr>
          <a:xfrm>
            <a:off x="3558661" y="2207700"/>
            <a:ext cx="630950" cy="349296"/>
          </a:xfrm>
          <a:prstGeom prst="rect">
            <a:avLst/>
          </a:prstGeom>
          <a:noFill/>
          <a:ln>
            <a:noFill/>
          </a:ln>
        </p:spPr>
      </p:pic>
      <p:pic>
        <p:nvPicPr>
          <p:cNvPr id="110" name="Google Shape;110;p16"/>
          <p:cNvPicPr preferRelativeResize="0"/>
          <p:nvPr/>
        </p:nvPicPr>
        <p:blipFill>
          <a:blip r:embed="rId11">
            <a:alphaModFix/>
          </a:blip>
          <a:stretch>
            <a:fillRect/>
          </a:stretch>
        </p:blipFill>
        <p:spPr>
          <a:xfrm>
            <a:off x="5134050" y="2208774"/>
            <a:ext cx="910725" cy="308922"/>
          </a:xfrm>
          <a:prstGeom prst="rect">
            <a:avLst/>
          </a:prstGeom>
          <a:noFill/>
          <a:ln>
            <a:noFill/>
          </a:ln>
        </p:spPr>
      </p:pic>
      <p:pic>
        <p:nvPicPr>
          <p:cNvPr id="111" name="Google Shape;111;p16"/>
          <p:cNvPicPr preferRelativeResize="0"/>
          <p:nvPr/>
        </p:nvPicPr>
        <p:blipFill>
          <a:blip r:embed="rId12">
            <a:alphaModFix/>
          </a:blip>
          <a:stretch>
            <a:fillRect/>
          </a:stretch>
        </p:blipFill>
        <p:spPr>
          <a:xfrm>
            <a:off x="5265925" y="2807800"/>
            <a:ext cx="694910" cy="349300"/>
          </a:xfrm>
          <a:prstGeom prst="rect">
            <a:avLst/>
          </a:prstGeom>
          <a:noFill/>
          <a:ln>
            <a:noFill/>
          </a:ln>
        </p:spPr>
      </p:pic>
      <p:pic>
        <p:nvPicPr>
          <p:cNvPr id="112" name="Google Shape;112;p16"/>
          <p:cNvPicPr preferRelativeResize="0"/>
          <p:nvPr/>
        </p:nvPicPr>
        <p:blipFill>
          <a:blip r:embed="rId13">
            <a:alphaModFix/>
          </a:blip>
          <a:stretch>
            <a:fillRect/>
          </a:stretch>
        </p:blipFill>
        <p:spPr>
          <a:xfrm>
            <a:off x="6989231" y="2242131"/>
            <a:ext cx="980975" cy="1015850"/>
          </a:xfrm>
          <a:prstGeom prst="rect">
            <a:avLst/>
          </a:prstGeom>
          <a:noFill/>
          <a:ln>
            <a:noFill/>
          </a:ln>
        </p:spPr>
      </p:pic>
      <p:pic>
        <p:nvPicPr>
          <p:cNvPr id="113" name="Google Shape;113;p16"/>
          <p:cNvPicPr preferRelativeResize="0"/>
          <p:nvPr/>
        </p:nvPicPr>
        <p:blipFill>
          <a:blip r:embed="rId14">
            <a:alphaModFix/>
          </a:blip>
          <a:stretch>
            <a:fillRect/>
          </a:stretch>
        </p:blipFill>
        <p:spPr>
          <a:xfrm>
            <a:off x="7043200" y="1699350"/>
            <a:ext cx="980975" cy="239400"/>
          </a:xfrm>
          <a:prstGeom prst="rect">
            <a:avLst/>
          </a:prstGeom>
          <a:noFill/>
          <a:ln>
            <a:noFill/>
          </a:ln>
        </p:spPr>
      </p:pic>
      <p:sp>
        <p:nvSpPr>
          <p:cNvPr id="114" name="Google Shape;114;p16"/>
          <p:cNvSpPr/>
          <p:nvPr/>
        </p:nvSpPr>
        <p:spPr>
          <a:xfrm rot="5400000">
            <a:off x="7437688" y="20659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15" name="Google Shape;115;p16"/>
          <p:cNvPicPr preferRelativeResize="0"/>
          <p:nvPr/>
        </p:nvPicPr>
        <p:blipFill>
          <a:blip r:embed="rId15">
            <a:alphaModFix/>
          </a:blip>
          <a:stretch>
            <a:fillRect/>
          </a:stretch>
        </p:blipFill>
        <p:spPr>
          <a:xfrm>
            <a:off x="6735850" y="3103174"/>
            <a:ext cx="1667575" cy="457825"/>
          </a:xfrm>
          <a:prstGeom prst="rect">
            <a:avLst/>
          </a:prstGeom>
          <a:noFill/>
          <a:ln>
            <a:noFill/>
          </a:ln>
        </p:spPr>
      </p:pic>
      <p:sp>
        <p:nvSpPr>
          <p:cNvPr id="116" name="Google Shape;116;p16"/>
          <p:cNvSpPr txBox="1"/>
          <p:nvPr/>
        </p:nvSpPr>
        <p:spPr>
          <a:xfrm>
            <a:off x="634200" y="3695125"/>
            <a:ext cx="1667700" cy="7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7" name="Google Shape;117;p16"/>
          <p:cNvSpPr txBox="1"/>
          <p:nvPr/>
        </p:nvSpPr>
        <p:spPr>
          <a:xfrm>
            <a:off x="622775" y="3684575"/>
            <a:ext cx="2553000" cy="10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Crude extract was obtained through process of UltraSonication from mixture containing ethanol along with the powdered sample</a:t>
            </a:r>
            <a:endParaRPr sz="1100">
              <a:solidFill>
                <a:schemeClr val="dk1"/>
              </a:solidFill>
              <a:latin typeface="Times New Roman"/>
              <a:ea typeface="Times New Roman"/>
              <a:cs typeface="Times New Roman"/>
              <a:sym typeface="Times New Roman"/>
            </a:endParaRPr>
          </a:p>
        </p:txBody>
      </p:sp>
      <p:sp>
        <p:nvSpPr>
          <p:cNvPr id="118" name="Google Shape;118;p16"/>
          <p:cNvSpPr txBox="1"/>
          <p:nvPr/>
        </p:nvSpPr>
        <p:spPr>
          <a:xfrm>
            <a:off x="3536575" y="3656300"/>
            <a:ext cx="2553000" cy="101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Times New Roman"/>
                <a:ea typeface="Times New Roman"/>
                <a:cs typeface="Times New Roman"/>
                <a:sym typeface="Times New Roman"/>
              </a:rPr>
              <a:t>Bioactive compounds in </a:t>
            </a:r>
            <a:r>
              <a:rPr lang="en" sz="1300" i="1" dirty="0">
                <a:solidFill>
                  <a:schemeClr val="dk1"/>
                </a:solidFill>
                <a:latin typeface="Times New Roman"/>
                <a:ea typeface="Times New Roman"/>
                <a:cs typeface="Times New Roman"/>
                <a:sym typeface="Times New Roman"/>
              </a:rPr>
              <a:t>Gymnema</a:t>
            </a:r>
            <a:r>
              <a:rPr lang="en" sz="1300" dirty="0">
                <a:solidFill>
                  <a:schemeClr val="dk1"/>
                </a:solidFill>
                <a:latin typeface="Times New Roman"/>
                <a:ea typeface="Times New Roman"/>
                <a:cs typeface="Times New Roman"/>
                <a:sym typeface="Times New Roman"/>
              </a:rPr>
              <a:t> are analysed using FTIR, GC-MS, and UV-Vis Spectroscopy</a:t>
            </a:r>
            <a:endParaRPr sz="1300" dirty="0">
              <a:solidFill>
                <a:schemeClr val="dk1"/>
              </a:solidFill>
              <a:latin typeface="Times New Roman"/>
              <a:ea typeface="Times New Roman"/>
              <a:cs typeface="Times New Roman"/>
              <a:sym typeface="Times New Roman"/>
            </a:endParaRPr>
          </a:p>
        </p:txBody>
      </p:sp>
      <p:sp>
        <p:nvSpPr>
          <p:cNvPr id="119" name="Google Shape;119;p16"/>
          <p:cNvSpPr txBox="1"/>
          <p:nvPr/>
        </p:nvSpPr>
        <p:spPr>
          <a:xfrm>
            <a:off x="6458400" y="3655274"/>
            <a:ext cx="2206638" cy="104595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Times New Roman"/>
                <a:ea typeface="Times New Roman"/>
                <a:cs typeface="Times New Roman"/>
                <a:sym typeface="Times New Roman"/>
              </a:rPr>
              <a:t>Antimicrobial activity is observed through Growth Inhibition Assay on </a:t>
            </a:r>
            <a:r>
              <a:rPr lang="en" sz="1300" i="1" dirty="0">
                <a:solidFill>
                  <a:schemeClr val="dk1"/>
                </a:solidFill>
                <a:latin typeface="Times New Roman"/>
                <a:ea typeface="Times New Roman"/>
                <a:cs typeface="Times New Roman"/>
                <a:sym typeface="Times New Roman"/>
              </a:rPr>
              <a:t>E.coli </a:t>
            </a:r>
            <a:r>
              <a:rPr lang="en" sz="1300" dirty="0">
                <a:solidFill>
                  <a:schemeClr val="dk1"/>
                </a:solidFill>
                <a:latin typeface="Times New Roman"/>
                <a:ea typeface="Times New Roman"/>
                <a:cs typeface="Times New Roman"/>
                <a:sym typeface="Times New Roman"/>
              </a:rPr>
              <a:t>and </a:t>
            </a:r>
            <a:r>
              <a:rPr lang="en" sz="1300" i="1" dirty="0">
                <a:solidFill>
                  <a:schemeClr val="dk1"/>
                </a:solidFill>
                <a:latin typeface="Times New Roman"/>
                <a:ea typeface="Times New Roman"/>
                <a:cs typeface="Times New Roman"/>
                <a:sym typeface="Times New Roman"/>
              </a:rPr>
              <a:t>Streptococcus pneumoniae</a:t>
            </a:r>
            <a:r>
              <a:rPr lang="en" sz="1300" i="1" dirty="0">
                <a:solidFill>
                  <a:schemeClr val="dk2"/>
                </a:solidFill>
                <a:latin typeface="Times New Roman"/>
                <a:ea typeface="Times New Roman"/>
                <a:cs typeface="Times New Roman"/>
                <a:sym typeface="Times New Roman"/>
              </a:rPr>
              <a:t> </a:t>
            </a:r>
            <a:endParaRPr sz="1300" i="1" dirty="0">
              <a:solidFill>
                <a:schemeClr val="dk2"/>
              </a:solidFill>
              <a:latin typeface="Times New Roman"/>
              <a:ea typeface="Times New Roman"/>
              <a:cs typeface="Times New Roman"/>
              <a:sym typeface="Times New Roman"/>
            </a:endParaRPr>
          </a:p>
        </p:txBody>
      </p:sp>
      <p:sp>
        <p:nvSpPr>
          <p:cNvPr id="120" name="Google Shape;120;p16"/>
          <p:cNvSpPr/>
          <p:nvPr/>
        </p:nvSpPr>
        <p:spPr>
          <a:xfrm>
            <a:off x="355775" y="198900"/>
            <a:ext cx="1534800" cy="309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17"/>
          <p:cNvSpPr txBox="1"/>
          <p:nvPr/>
        </p:nvSpPr>
        <p:spPr>
          <a:xfrm>
            <a:off x="4654500" y="1485100"/>
            <a:ext cx="333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txBox="1">
            <a:spLocks noGrp="1"/>
          </p:cNvSpPr>
          <p:nvPr>
            <p:ph type="title"/>
          </p:nvPr>
        </p:nvSpPr>
        <p:spPr>
          <a:xfrm>
            <a:off x="128000" y="109300"/>
            <a:ext cx="8520600" cy="538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000" b="1">
                <a:latin typeface="Times New Roman"/>
                <a:ea typeface="Times New Roman"/>
                <a:cs typeface="Times New Roman"/>
                <a:sym typeface="Times New Roman"/>
              </a:rPr>
              <a:t>METHODOLOGY </a:t>
            </a:r>
            <a:endParaRPr sz="2000" b="1">
              <a:latin typeface="Times New Roman"/>
              <a:ea typeface="Times New Roman"/>
              <a:cs typeface="Times New Roman"/>
              <a:sym typeface="Times New Roman"/>
            </a:endParaRPr>
          </a:p>
        </p:txBody>
      </p:sp>
      <p:pic>
        <p:nvPicPr>
          <p:cNvPr id="127" name="Google Shape;127;p17"/>
          <p:cNvPicPr preferRelativeResize="0"/>
          <p:nvPr/>
        </p:nvPicPr>
        <p:blipFill rotWithShape="1">
          <a:blip r:embed="rId3">
            <a:alphaModFix/>
          </a:blip>
          <a:srcRect/>
          <a:stretch/>
        </p:blipFill>
        <p:spPr>
          <a:xfrm>
            <a:off x="7588475" y="109300"/>
            <a:ext cx="1394525" cy="705700"/>
          </a:xfrm>
          <a:prstGeom prst="rect">
            <a:avLst/>
          </a:prstGeom>
          <a:noFill/>
          <a:ln>
            <a:noFill/>
          </a:ln>
        </p:spPr>
      </p:pic>
      <p:sp>
        <p:nvSpPr>
          <p:cNvPr id="128" name="Google Shape;128;p17"/>
          <p:cNvSpPr txBox="1"/>
          <p:nvPr/>
        </p:nvSpPr>
        <p:spPr>
          <a:xfrm>
            <a:off x="-12" y="4600"/>
            <a:ext cx="8863500" cy="48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29" name="Google Shape;129;p17"/>
          <p:cNvSpPr txBox="1"/>
          <p:nvPr/>
        </p:nvSpPr>
        <p:spPr>
          <a:xfrm>
            <a:off x="61625" y="47625"/>
            <a:ext cx="9022500" cy="4991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endParaRPr>
          </a:p>
        </p:txBody>
      </p:sp>
      <p:pic>
        <p:nvPicPr>
          <p:cNvPr id="130" name="Google Shape;130;p17"/>
          <p:cNvPicPr preferRelativeResize="0"/>
          <p:nvPr/>
        </p:nvPicPr>
        <p:blipFill rotWithShape="1">
          <a:blip r:embed="rId4">
            <a:alphaModFix/>
          </a:blip>
          <a:srcRect l="7128" t="12781" r="76852" b="58424"/>
          <a:stretch/>
        </p:blipFill>
        <p:spPr>
          <a:xfrm>
            <a:off x="686475" y="1060000"/>
            <a:ext cx="858550" cy="1250400"/>
          </a:xfrm>
          <a:prstGeom prst="rect">
            <a:avLst/>
          </a:prstGeom>
          <a:noFill/>
          <a:ln>
            <a:noFill/>
          </a:ln>
        </p:spPr>
      </p:pic>
      <p:pic>
        <p:nvPicPr>
          <p:cNvPr id="131" name="Google Shape;131;p17"/>
          <p:cNvPicPr preferRelativeResize="0"/>
          <p:nvPr/>
        </p:nvPicPr>
        <p:blipFill rotWithShape="1">
          <a:blip r:embed="rId4">
            <a:alphaModFix/>
          </a:blip>
          <a:srcRect l="36451" t="15174" r="41148" b="60623"/>
          <a:stretch/>
        </p:blipFill>
        <p:spPr>
          <a:xfrm>
            <a:off x="2351775" y="1179212"/>
            <a:ext cx="1495975" cy="1042150"/>
          </a:xfrm>
          <a:prstGeom prst="rect">
            <a:avLst/>
          </a:prstGeom>
          <a:noFill/>
          <a:ln>
            <a:noFill/>
          </a:ln>
        </p:spPr>
      </p:pic>
      <p:pic>
        <p:nvPicPr>
          <p:cNvPr id="132" name="Google Shape;132;p17"/>
          <p:cNvPicPr preferRelativeResize="0"/>
          <p:nvPr/>
        </p:nvPicPr>
        <p:blipFill rotWithShape="1">
          <a:blip r:embed="rId4">
            <a:alphaModFix/>
          </a:blip>
          <a:srcRect l="76671" t="14179" r="1345" b="61619"/>
          <a:stretch/>
        </p:blipFill>
        <p:spPr>
          <a:xfrm>
            <a:off x="4347075" y="1060000"/>
            <a:ext cx="1580026" cy="1042150"/>
          </a:xfrm>
          <a:prstGeom prst="rect">
            <a:avLst/>
          </a:prstGeom>
          <a:noFill/>
          <a:ln>
            <a:noFill/>
          </a:ln>
        </p:spPr>
      </p:pic>
      <p:pic>
        <p:nvPicPr>
          <p:cNvPr id="133" name="Google Shape;133;p17"/>
          <p:cNvPicPr preferRelativeResize="0"/>
          <p:nvPr/>
        </p:nvPicPr>
        <p:blipFill rotWithShape="1">
          <a:blip r:embed="rId4">
            <a:alphaModFix/>
          </a:blip>
          <a:srcRect l="7630" t="57594" r="81248" b="11618"/>
          <a:stretch/>
        </p:blipFill>
        <p:spPr>
          <a:xfrm>
            <a:off x="2245800" y="2967200"/>
            <a:ext cx="799375" cy="1204700"/>
          </a:xfrm>
          <a:prstGeom prst="rect">
            <a:avLst/>
          </a:prstGeom>
          <a:noFill/>
          <a:ln>
            <a:noFill/>
          </a:ln>
        </p:spPr>
      </p:pic>
      <p:pic>
        <p:nvPicPr>
          <p:cNvPr id="134" name="Google Shape;134;p17"/>
          <p:cNvPicPr preferRelativeResize="0"/>
          <p:nvPr/>
        </p:nvPicPr>
        <p:blipFill rotWithShape="1">
          <a:blip r:embed="rId4">
            <a:alphaModFix/>
          </a:blip>
          <a:srcRect l="28974" t="55866" r="61125" b="12215"/>
          <a:stretch/>
        </p:blipFill>
        <p:spPr>
          <a:xfrm>
            <a:off x="4347075" y="2882288"/>
            <a:ext cx="711625" cy="1374525"/>
          </a:xfrm>
          <a:prstGeom prst="rect">
            <a:avLst/>
          </a:prstGeom>
          <a:noFill/>
          <a:ln>
            <a:noFill/>
          </a:ln>
        </p:spPr>
      </p:pic>
      <p:pic>
        <p:nvPicPr>
          <p:cNvPr id="135" name="Google Shape;135;p17"/>
          <p:cNvPicPr preferRelativeResize="0"/>
          <p:nvPr/>
        </p:nvPicPr>
        <p:blipFill>
          <a:blip r:embed="rId5">
            <a:alphaModFix/>
          </a:blip>
          <a:stretch>
            <a:fillRect/>
          </a:stretch>
        </p:blipFill>
        <p:spPr>
          <a:xfrm>
            <a:off x="220525" y="3090575"/>
            <a:ext cx="1324500" cy="1250400"/>
          </a:xfrm>
          <a:prstGeom prst="rect">
            <a:avLst/>
          </a:prstGeom>
          <a:noFill/>
          <a:ln>
            <a:noFill/>
          </a:ln>
        </p:spPr>
      </p:pic>
      <p:sp>
        <p:nvSpPr>
          <p:cNvPr id="136" name="Google Shape;136;p17"/>
          <p:cNvSpPr txBox="1"/>
          <p:nvPr/>
        </p:nvSpPr>
        <p:spPr>
          <a:xfrm>
            <a:off x="288550" y="648100"/>
            <a:ext cx="1462500" cy="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1"/>
                </a:solidFill>
                <a:latin typeface="Times New Roman"/>
                <a:ea typeface="Times New Roman"/>
                <a:cs typeface="Times New Roman"/>
                <a:sym typeface="Times New Roman"/>
              </a:rPr>
              <a:t>Extraction</a:t>
            </a:r>
            <a:endParaRPr sz="1600" b="1" u="sng">
              <a:solidFill>
                <a:schemeClr val="dk1"/>
              </a:solidFill>
              <a:latin typeface="Times New Roman"/>
              <a:ea typeface="Times New Roman"/>
              <a:cs typeface="Times New Roman"/>
              <a:sym typeface="Times New Roman"/>
            </a:endParaRPr>
          </a:p>
        </p:txBody>
      </p:sp>
      <p:pic>
        <p:nvPicPr>
          <p:cNvPr id="137" name="Google Shape;137;p17"/>
          <p:cNvPicPr preferRelativeResize="0"/>
          <p:nvPr/>
        </p:nvPicPr>
        <p:blipFill rotWithShape="1">
          <a:blip r:embed="rId4">
            <a:alphaModFix/>
          </a:blip>
          <a:srcRect l="52027" t="53603" r="30883" b="14478"/>
          <a:stretch/>
        </p:blipFill>
        <p:spPr>
          <a:xfrm>
            <a:off x="6713888" y="2953888"/>
            <a:ext cx="1228300" cy="1231325"/>
          </a:xfrm>
          <a:prstGeom prst="rect">
            <a:avLst/>
          </a:prstGeom>
          <a:noFill/>
          <a:ln>
            <a:noFill/>
          </a:ln>
        </p:spPr>
      </p:pic>
      <p:pic>
        <p:nvPicPr>
          <p:cNvPr id="138" name="Google Shape;138;p17"/>
          <p:cNvPicPr preferRelativeResize="0"/>
          <p:nvPr/>
        </p:nvPicPr>
        <p:blipFill rotWithShape="1">
          <a:blip r:embed="rId4">
            <a:alphaModFix/>
          </a:blip>
          <a:srcRect l="81319" t="61074" r="7695" b="14024"/>
          <a:stretch/>
        </p:blipFill>
        <p:spPr>
          <a:xfrm>
            <a:off x="7009088" y="1044913"/>
            <a:ext cx="789626" cy="1072326"/>
          </a:xfrm>
          <a:prstGeom prst="rect">
            <a:avLst/>
          </a:prstGeom>
          <a:noFill/>
          <a:ln>
            <a:noFill/>
          </a:ln>
        </p:spPr>
      </p:pic>
      <p:sp>
        <p:nvSpPr>
          <p:cNvPr id="139" name="Google Shape;139;p17"/>
          <p:cNvSpPr txBox="1"/>
          <p:nvPr/>
        </p:nvSpPr>
        <p:spPr>
          <a:xfrm>
            <a:off x="162988" y="2264050"/>
            <a:ext cx="2012100" cy="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i="1">
                <a:solidFill>
                  <a:schemeClr val="dk1"/>
                </a:solidFill>
                <a:latin typeface="Times New Roman"/>
                <a:ea typeface="Times New Roman"/>
                <a:cs typeface="Times New Roman"/>
                <a:sym typeface="Times New Roman"/>
              </a:rPr>
              <a:t>Gymnema sylvestre</a:t>
            </a:r>
            <a:r>
              <a:rPr lang="en" sz="1000">
                <a:solidFill>
                  <a:schemeClr val="dk1"/>
                </a:solidFill>
                <a:latin typeface="Times New Roman"/>
                <a:ea typeface="Times New Roman"/>
                <a:cs typeface="Times New Roman"/>
                <a:sym typeface="Times New Roman"/>
              </a:rPr>
              <a:t> plant is collected on identification and authentication</a:t>
            </a:r>
            <a:endParaRPr sz="1000">
              <a:solidFill>
                <a:schemeClr val="dk1"/>
              </a:solidFill>
              <a:latin typeface="Times New Roman"/>
              <a:ea typeface="Times New Roman"/>
              <a:cs typeface="Times New Roman"/>
              <a:sym typeface="Times New Roman"/>
            </a:endParaRPr>
          </a:p>
        </p:txBody>
      </p:sp>
      <p:sp>
        <p:nvSpPr>
          <p:cNvPr id="140" name="Google Shape;140;p17"/>
          <p:cNvSpPr txBox="1"/>
          <p:nvPr/>
        </p:nvSpPr>
        <p:spPr>
          <a:xfrm>
            <a:off x="2245800" y="2190250"/>
            <a:ext cx="1861800" cy="48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sample was shade-dried</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at room temperature for 2 weeks</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141" name="Google Shape;141;p17"/>
          <p:cNvSpPr txBox="1"/>
          <p:nvPr/>
        </p:nvSpPr>
        <p:spPr>
          <a:xfrm>
            <a:off x="4401775" y="2187000"/>
            <a:ext cx="22656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dried leaf sample was then crushed and made into fine powder</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
        <p:nvSpPr>
          <p:cNvPr id="142" name="Google Shape;142;p17"/>
          <p:cNvSpPr txBox="1"/>
          <p:nvPr/>
        </p:nvSpPr>
        <p:spPr>
          <a:xfrm>
            <a:off x="6713900" y="2148075"/>
            <a:ext cx="1934700" cy="400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20 g Leaf powder + 500 ml of 70% Ethanol is mixed</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
        <p:nvSpPr>
          <p:cNvPr id="143" name="Google Shape;143;p17"/>
          <p:cNvSpPr txBox="1"/>
          <p:nvPr/>
        </p:nvSpPr>
        <p:spPr>
          <a:xfrm>
            <a:off x="6085600" y="4185575"/>
            <a:ext cx="28974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resultant mixture is sonicated at 20-40 kHz on 30-40* C for 1.5 hrs with stirring at regular intervals</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dk1"/>
              </a:solidFill>
              <a:latin typeface="Times New Roman"/>
              <a:ea typeface="Times New Roman"/>
              <a:cs typeface="Times New Roman"/>
              <a:sym typeface="Times New Roman"/>
            </a:endParaRPr>
          </a:p>
        </p:txBody>
      </p:sp>
      <p:sp>
        <p:nvSpPr>
          <p:cNvPr id="144" name="Google Shape;144;p17"/>
          <p:cNvSpPr txBox="1"/>
          <p:nvPr/>
        </p:nvSpPr>
        <p:spPr>
          <a:xfrm>
            <a:off x="3375838" y="4254875"/>
            <a:ext cx="2654100" cy="400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mixture is then filtered using whatman paper and the resulting mixtures were collected</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
        <p:nvSpPr>
          <p:cNvPr id="145" name="Google Shape;145;p17"/>
          <p:cNvSpPr txBox="1"/>
          <p:nvPr/>
        </p:nvSpPr>
        <p:spPr>
          <a:xfrm>
            <a:off x="1666600" y="4307225"/>
            <a:ext cx="1764900" cy="400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The mixture is then incubated in a cool,dark place.</a:t>
            </a:r>
            <a:endParaRPr sz="10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
        <p:nvSpPr>
          <p:cNvPr id="146" name="Google Shape;146;p17"/>
          <p:cNvSpPr/>
          <p:nvPr/>
        </p:nvSpPr>
        <p:spPr>
          <a:xfrm>
            <a:off x="1852400" y="1703275"/>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17"/>
          <p:cNvSpPr/>
          <p:nvPr/>
        </p:nvSpPr>
        <p:spPr>
          <a:xfrm>
            <a:off x="4155125" y="1649888"/>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8" name="Google Shape;148;p17"/>
          <p:cNvSpPr/>
          <p:nvPr/>
        </p:nvSpPr>
        <p:spPr>
          <a:xfrm>
            <a:off x="6301925" y="16348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9" name="Google Shape;149;p17"/>
          <p:cNvSpPr/>
          <p:nvPr/>
        </p:nvSpPr>
        <p:spPr>
          <a:xfrm rot="5400000">
            <a:off x="7232050" y="281105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17"/>
          <p:cNvSpPr/>
          <p:nvPr/>
        </p:nvSpPr>
        <p:spPr>
          <a:xfrm rot="10800000">
            <a:off x="1852400" y="351915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17"/>
          <p:cNvSpPr/>
          <p:nvPr/>
        </p:nvSpPr>
        <p:spPr>
          <a:xfrm rot="10800000">
            <a:off x="3600125" y="35378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17"/>
          <p:cNvSpPr/>
          <p:nvPr/>
        </p:nvSpPr>
        <p:spPr>
          <a:xfrm rot="10800000">
            <a:off x="5790300" y="35378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17"/>
          <p:cNvSpPr/>
          <p:nvPr/>
        </p:nvSpPr>
        <p:spPr>
          <a:xfrm>
            <a:off x="163000" y="160575"/>
            <a:ext cx="21882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17"/>
          <p:cNvSpPr txBox="1"/>
          <p:nvPr/>
        </p:nvSpPr>
        <p:spPr>
          <a:xfrm>
            <a:off x="43975" y="4307225"/>
            <a:ext cx="1677600" cy="3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Times New Roman"/>
                <a:ea typeface="Times New Roman"/>
                <a:cs typeface="Times New Roman"/>
                <a:sym typeface="Times New Roman"/>
              </a:rPr>
              <a:t>Sample was placed in hot air oven for 5 hrs at 60 degrees celsius</a:t>
            </a:r>
            <a:endParaRPr sz="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18"/>
          <p:cNvSpPr txBox="1"/>
          <p:nvPr/>
        </p:nvSpPr>
        <p:spPr>
          <a:xfrm>
            <a:off x="4654500" y="1485100"/>
            <a:ext cx="3333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8"/>
          <p:cNvSpPr txBox="1">
            <a:spLocks noGrp="1"/>
          </p:cNvSpPr>
          <p:nvPr>
            <p:ph type="title"/>
          </p:nvPr>
        </p:nvSpPr>
        <p:spPr>
          <a:xfrm>
            <a:off x="128000" y="109300"/>
            <a:ext cx="8520600" cy="538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990"/>
              <a:buNone/>
            </a:pPr>
            <a:r>
              <a:rPr lang="en" sz="2000" b="1">
                <a:latin typeface="Times New Roman"/>
                <a:ea typeface="Times New Roman"/>
                <a:cs typeface="Times New Roman"/>
                <a:sym typeface="Times New Roman"/>
              </a:rPr>
              <a:t>METHODOLOGY </a:t>
            </a:r>
            <a:endParaRPr sz="2000" b="1">
              <a:latin typeface="Times New Roman"/>
              <a:ea typeface="Times New Roman"/>
              <a:cs typeface="Times New Roman"/>
              <a:sym typeface="Times New Roman"/>
            </a:endParaRPr>
          </a:p>
        </p:txBody>
      </p:sp>
      <p:pic>
        <p:nvPicPr>
          <p:cNvPr id="161" name="Google Shape;161;p18"/>
          <p:cNvPicPr preferRelativeResize="0"/>
          <p:nvPr/>
        </p:nvPicPr>
        <p:blipFill rotWithShape="1">
          <a:blip r:embed="rId3">
            <a:alphaModFix/>
          </a:blip>
          <a:srcRect/>
          <a:stretch/>
        </p:blipFill>
        <p:spPr>
          <a:xfrm>
            <a:off x="7588475" y="109300"/>
            <a:ext cx="1394525" cy="705700"/>
          </a:xfrm>
          <a:prstGeom prst="rect">
            <a:avLst/>
          </a:prstGeom>
          <a:noFill/>
          <a:ln>
            <a:noFill/>
          </a:ln>
        </p:spPr>
      </p:pic>
      <p:sp>
        <p:nvSpPr>
          <p:cNvPr id="162" name="Google Shape;162;p18"/>
          <p:cNvSpPr txBox="1"/>
          <p:nvPr/>
        </p:nvSpPr>
        <p:spPr>
          <a:xfrm>
            <a:off x="0" y="109300"/>
            <a:ext cx="9144000" cy="485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63" name="Google Shape;163;p18"/>
          <p:cNvSpPr txBox="1"/>
          <p:nvPr/>
        </p:nvSpPr>
        <p:spPr>
          <a:xfrm>
            <a:off x="0" y="55000"/>
            <a:ext cx="9018900" cy="49674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1"/>
              </a:solidFill>
            </a:endParaRPr>
          </a:p>
        </p:txBody>
      </p:sp>
      <p:sp>
        <p:nvSpPr>
          <p:cNvPr id="164" name="Google Shape;164;p18"/>
          <p:cNvSpPr txBox="1"/>
          <p:nvPr/>
        </p:nvSpPr>
        <p:spPr>
          <a:xfrm>
            <a:off x="288550" y="648100"/>
            <a:ext cx="2395200" cy="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u="sng">
                <a:solidFill>
                  <a:schemeClr val="dk1"/>
                </a:solidFill>
                <a:latin typeface="Times New Roman"/>
                <a:ea typeface="Times New Roman"/>
                <a:cs typeface="Times New Roman"/>
                <a:sym typeface="Times New Roman"/>
              </a:rPr>
              <a:t>Antimicrobial activity</a:t>
            </a:r>
            <a:endParaRPr sz="1600" b="1" u="sng">
              <a:solidFill>
                <a:schemeClr val="dk1"/>
              </a:solidFill>
              <a:latin typeface="Times New Roman"/>
              <a:ea typeface="Times New Roman"/>
              <a:cs typeface="Times New Roman"/>
              <a:sym typeface="Times New Roman"/>
            </a:endParaRPr>
          </a:p>
        </p:txBody>
      </p:sp>
      <p:pic>
        <p:nvPicPr>
          <p:cNvPr id="165" name="Google Shape;165;p18"/>
          <p:cNvPicPr preferRelativeResize="0"/>
          <p:nvPr/>
        </p:nvPicPr>
        <p:blipFill rotWithShape="1">
          <a:blip r:embed="rId4">
            <a:alphaModFix/>
          </a:blip>
          <a:srcRect t="4190" b="-4189"/>
          <a:stretch/>
        </p:blipFill>
        <p:spPr>
          <a:xfrm>
            <a:off x="3964926" y="1258625"/>
            <a:ext cx="1214150" cy="1015850"/>
          </a:xfrm>
          <a:prstGeom prst="rect">
            <a:avLst/>
          </a:prstGeom>
          <a:noFill/>
          <a:ln>
            <a:noFill/>
          </a:ln>
        </p:spPr>
      </p:pic>
      <p:sp>
        <p:nvSpPr>
          <p:cNvPr id="166" name="Google Shape;166;p18"/>
          <p:cNvSpPr/>
          <p:nvPr/>
        </p:nvSpPr>
        <p:spPr>
          <a:xfrm>
            <a:off x="163000" y="160575"/>
            <a:ext cx="2188200" cy="40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7" name="Google Shape;167;p18"/>
          <p:cNvPicPr preferRelativeResize="0"/>
          <p:nvPr/>
        </p:nvPicPr>
        <p:blipFill>
          <a:blip r:embed="rId5">
            <a:alphaModFix/>
          </a:blip>
          <a:stretch>
            <a:fillRect/>
          </a:stretch>
        </p:blipFill>
        <p:spPr>
          <a:xfrm>
            <a:off x="1647750" y="1485098"/>
            <a:ext cx="2000486" cy="1015850"/>
          </a:xfrm>
          <a:prstGeom prst="rect">
            <a:avLst/>
          </a:prstGeom>
          <a:noFill/>
          <a:ln>
            <a:noFill/>
          </a:ln>
        </p:spPr>
      </p:pic>
      <p:pic>
        <p:nvPicPr>
          <p:cNvPr id="168" name="Google Shape;168;p18"/>
          <p:cNvPicPr preferRelativeResize="0"/>
          <p:nvPr/>
        </p:nvPicPr>
        <p:blipFill>
          <a:blip r:embed="rId6">
            <a:alphaModFix/>
          </a:blip>
          <a:stretch>
            <a:fillRect/>
          </a:stretch>
        </p:blipFill>
        <p:spPr>
          <a:xfrm>
            <a:off x="338963" y="2366937"/>
            <a:ext cx="1121525" cy="579125"/>
          </a:xfrm>
          <a:prstGeom prst="rect">
            <a:avLst/>
          </a:prstGeom>
          <a:noFill/>
          <a:ln>
            <a:noFill/>
          </a:ln>
        </p:spPr>
      </p:pic>
      <p:pic>
        <p:nvPicPr>
          <p:cNvPr id="169" name="Google Shape;169;p18"/>
          <p:cNvPicPr preferRelativeResize="0"/>
          <p:nvPr/>
        </p:nvPicPr>
        <p:blipFill>
          <a:blip r:embed="rId7">
            <a:alphaModFix/>
          </a:blip>
          <a:stretch>
            <a:fillRect/>
          </a:stretch>
        </p:blipFill>
        <p:spPr>
          <a:xfrm>
            <a:off x="7347900" y="2057250"/>
            <a:ext cx="1159800" cy="1099975"/>
          </a:xfrm>
          <a:prstGeom prst="rect">
            <a:avLst/>
          </a:prstGeom>
          <a:noFill/>
          <a:ln>
            <a:noFill/>
          </a:ln>
        </p:spPr>
      </p:pic>
      <p:pic>
        <p:nvPicPr>
          <p:cNvPr id="170" name="Google Shape;170;p18"/>
          <p:cNvPicPr preferRelativeResize="0"/>
          <p:nvPr/>
        </p:nvPicPr>
        <p:blipFill rotWithShape="1">
          <a:blip r:embed="rId4">
            <a:alphaModFix/>
          </a:blip>
          <a:srcRect t="4190" b="-4189"/>
          <a:stretch/>
        </p:blipFill>
        <p:spPr>
          <a:xfrm>
            <a:off x="5781388" y="1802125"/>
            <a:ext cx="1015150" cy="849350"/>
          </a:xfrm>
          <a:prstGeom prst="rect">
            <a:avLst/>
          </a:prstGeom>
          <a:noFill/>
          <a:ln>
            <a:noFill/>
          </a:ln>
        </p:spPr>
      </p:pic>
      <p:pic>
        <p:nvPicPr>
          <p:cNvPr id="171" name="Google Shape;171;p18"/>
          <p:cNvPicPr preferRelativeResize="0"/>
          <p:nvPr/>
        </p:nvPicPr>
        <p:blipFill>
          <a:blip r:embed="rId8">
            <a:alphaModFix/>
          </a:blip>
          <a:stretch>
            <a:fillRect/>
          </a:stretch>
        </p:blipFill>
        <p:spPr>
          <a:xfrm rot="3349436">
            <a:off x="5587203" y="1096815"/>
            <a:ext cx="577722" cy="1015850"/>
          </a:xfrm>
          <a:prstGeom prst="rect">
            <a:avLst/>
          </a:prstGeom>
          <a:noFill/>
          <a:ln>
            <a:noFill/>
          </a:ln>
        </p:spPr>
      </p:pic>
      <p:sp>
        <p:nvSpPr>
          <p:cNvPr id="172" name="Google Shape;172;p18"/>
          <p:cNvSpPr txBox="1"/>
          <p:nvPr/>
        </p:nvSpPr>
        <p:spPr>
          <a:xfrm>
            <a:off x="64650" y="3157225"/>
            <a:ext cx="1946400" cy="33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25 ml of growth medium is poured into a Petri dish and let is made to solidify under UV light.</a:t>
            </a:r>
            <a:endParaRPr sz="1500">
              <a:solidFill>
                <a:schemeClr val="dk1"/>
              </a:solidFill>
              <a:latin typeface="Times New Roman"/>
              <a:ea typeface="Times New Roman"/>
              <a:cs typeface="Times New Roman"/>
              <a:sym typeface="Times New Roman"/>
            </a:endParaRPr>
          </a:p>
        </p:txBody>
      </p:sp>
      <p:sp>
        <p:nvSpPr>
          <p:cNvPr id="173" name="Google Shape;173;p18"/>
          <p:cNvSpPr txBox="1"/>
          <p:nvPr/>
        </p:nvSpPr>
        <p:spPr>
          <a:xfrm>
            <a:off x="1817775" y="2435100"/>
            <a:ext cx="2188200" cy="273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Microbial inoculum is spread over the agar plate with a sterile cotton swab.</a:t>
            </a:r>
            <a:endParaRPr sz="1500">
              <a:solidFill>
                <a:schemeClr val="dk1"/>
              </a:solidFill>
              <a:latin typeface="Times New Roman"/>
              <a:ea typeface="Times New Roman"/>
              <a:cs typeface="Times New Roman"/>
              <a:sym typeface="Times New Roman"/>
            </a:endParaRPr>
          </a:p>
        </p:txBody>
      </p:sp>
      <p:sp>
        <p:nvSpPr>
          <p:cNvPr id="174" name="Google Shape;174;p18"/>
          <p:cNvSpPr txBox="1"/>
          <p:nvPr/>
        </p:nvSpPr>
        <p:spPr>
          <a:xfrm>
            <a:off x="4005975" y="2234950"/>
            <a:ext cx="1450800" cy="6075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Wells are punched  with a sterile cork borer or tip</a:t>
            </a:r>
            <a:r>
              <a:rPr lang="en" sz="1500">
                <a:solidFill>
                  <a:schemeClr val="dk2"/>
                </a:solidFill>
                <a:latin typeface="Times New Roman"/>
                <a:ea typeface="Times New Roman"/>
                <a:cs typeface="Times New Roman"/>
                <a:sym typeface="Times New Roman"/>
              </a:rPr>
              <a:t>.</a:t>
            </a:r>
            <a:endParaRPr sz="1500">
              <a:solidFill>
                <a:schemeClr val="dk2"/>
              </a:solidFill>
              <a:latin typeface="Times New Roman"/>
              <a:ea typeface="Times New Roman"/>
              <a:cs typeface="Times New Roman"/>
              <a:sym typeface="Times New Roman"/>
            </a:endParaRPr>
          </a:p>
        </p:txBody>
      </p:sp>
      <p:sp>
        <p:nvSpPr>
          <p:cNvPr id="175" name="Google Shape;175;p18"/>
          <p:cNvSpPr txBox="1"/>
          <p:nvPr/>
        </p:nvSpPr>
        <p:spPr>
          <a:xfrm>
            <a:off x="5641800" y="2651475"/>
            <a:ext cx="1358400" cy="104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Extract is dispensed into wells</a:t>
            </a:r>
            <a:endParaRPr sz="1500">
              <a:solidFill>
                <a:schemeClr val="dk1"/>
              </a:solidFill>
              <a:latin typeface="Times New Roman"/>
              <a:ea typeface="Times New Roman"/>
              <a:cs typeface="Times New Roman"/>
              <a:sym typeface="Times New Roman"/>
            </a:endParaRPr>
          </a:p>
        </p:txBody>
      </p:sp>
      <p:pic>
        <p:nvPicPr>
          <p:cNvPr id="176" name="Google Shape;176;p18"/>
          <p:cNvPicPr preferRelativeResize="0"/>
          <p:nvPr/>
        </p:nvPicPr>
        <p:blipFill>
          <a:blip r:embed="rId9">
            <a:alphaModFix/>
          </a:blip>
          <a:stretch>
            <a:fillRect/>
          </a:stretch>
        </p:blipFill>
        <p:spPr>
          <a:xfrm rot="8807295">
            <a:off x="6130615" y="1055769"/>
            <a:ext cx="1335472" cy="505036"/>
          </a:xfrm>
          <a:prstGeom prst="rect">
            <a:avLst/>
          </a:prstGeom>
          <a:noFill/>
          <a:ln>
            <a:noFill/>
          </a:ln>
        </p:spPr>
      </p:pic>
      <p:sp>
        <p:nvSpPr>
          <p:cNvPr id="177" name="Google Shape;177;p18"/>
          <p:cNvSpPr txBox="1"/>
          <p:nvPr/>
        </p:nvSpPr>
        <p:spPr>
          <a:xfrm>
            <a:off x="7000200" y="3157225"/>
            <a:ext cx="1855200" cy="53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solidFill>
                  <a:schemeClr val="dk1"/>
                </a:solidFill>
                <a:latin typeface="Times New Roman"/>
                <a:ea typeface="Times New Roman"/>
                <a:cs typeface="Times New Roman"/>
                <a:sym typeface="Times New Roman"/>
              </a:rPr>
              <a:t>Antimicrobial growth is observed based on the growth of inhibition zone and its diameter</a:t>
            </a:r>
            <a:endParaRPr sz="1500">
              <a:solidFill>
                <a:schemeClr val="dk1"/>
              </a:solidFill>
              <a:latin typeface="Times New Roman"/>
              <a:ea typeface="Times New Roman"/>
              <a:cs typeface="Times New Roman"/>
              <a:sym typeface="Times New Roman"/>
            </a:endParaRPr>
          </a:p>
        </p:txBody>
      </p:sp>
      <p:sp>
        <p:nvSpPr>
          <p:cNvPr id="178" name="Google Shape;178;p18"/>
          <p:cNvSpPr/>
          <p:nvPr/>
        </p:nvSpPr>
        <p:spPr>
          <a:xfrm rot="-1480876">
            <a:off x="1592050" y="2176452"/>
            <a:ext cx="191824" cy="100679"/>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18"/>
          <p:cNvSpPr/>
          <p:nvPr/>
        </p:nvSpPr>
        <p:spPr>
          <a:xfrm>
            <a:off x="3551200" y="1634800"/>
            <a:ext cx="192000" cy="10080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18"/>
          <p:cNvSpPr/>
          <p:nvPr/>
        </p:nvSpPr>
        <p:spPr>
          <a:xfrm rot="479453">
            <a:off x="5293541" y="1634784"/>
            <a:ext cx="192065" cy="100890"/>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p18"/>
          <p:cNvSpPr/>
          <p:nvPr/>
        </p:nvSpPr>
        <p:spPr>
          <a:xfrm rot="980340">
            <a:off x="6976256" y="2218050"/>
            <a:ext cx="191952" cy="100632"/>
          </a:xfrm>
          <a:prstGeom prst="rightArrow">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227650" y="167675"/>
            <a:ext cx="8520600" cy="4263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Font typeface="Arial"/>
              <a:buNone/>
            </a:pPr>
            <a:r>
              <a:rPr lang="en" sz="1800" b="1" u="sng">
                <a:latin typeface="Times New Roman"/>
                <a:ea typeface="Times New Roman"/>
                <a:cs typeface="Times New Roman"/>
                <a:sym typeface="Times New Roman"/>
              </a:rPr>
              <a:t>Review 1 – Question and Answer</a:t>
            </a:r>
            <a:endParaRPr sz="1400" u="sng"/>
          </a:p>
          <a:p>
            <a:pPr marL="0" lvl="0" indent="0" algn="l" rtl="0">
              <a:spcBef>
                <a:spcPts val="0"/>
              </a:spcBef>
              <a:spcAft>
                <a:spcPts val="0"/>
              </a:spcAft>
              <a:buNone/>
            </a:pPr>
            <a:endParaRPr/>
          </a:p>
        </p:txBody>
      </p:sp>
      <p:sp>
        <p:nvSpPr>
          <p:cNvPr id="187" name="Google Shape;187;p19"/>
          <p:cNvSpPr txBox="1"/>
          <p:nvPr/>
        </p:nvSpPr>
        <p:spPr>
          <a:xfrm>
            <a:off x="145675" y="728375"/>
            <a:ext cx="8833200" cy="4210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88" name="Google Shape;188;p19"/>
          <p:cNvSpPr/>
          <p:nvPr/>
        </p:nvSpPr>
        <p:spPr>
          <a:xfrm>
            <a:off x="53225" y="47625"/>
            <a:ext cx="8992800" cy="5025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19"/>
          <p:cNvSpPr txBox="1"/>
          <p:nvPr/>
        </p:nvSpPr>
        <p:spPr>
          <a:xfrm>
            <a:off x="170900" y="677950"/>
            <a:ext cx="8673300" cy="4210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Clr>
                <a:schemeClr val="dk1"/>
              </a:buClr>
              <a:buSzPts val="1800"/>
              <a:buAutoNum type="arabicPeriod"/>
            </a:pPr>
            <a:r>
              <a:rPr lang="en" sz="1800" dirty="0">
                <a:solidFill>
                  <a:schemeClr val="dk1"/>
                </a:solidFill>
              </a:rPr>
              <a:t>What is the common name for your plant </a:t>
            </a:r>
            <a:r>
              <a:rPr lang="en" sz="1800" i="1" dirty="0">
                <a:solidFill>
                  <a:schemeClr val="dk1"/>
                </a:solidFill>
              </a:rPr>
              <a:t>Gymnema sylvestre</a:t>
            </a:r>
            <a:r>
              <a:rPr lang="en" sz="1800" dirty="0">
                <a:solidFill>
                  <a:schemeClr val="dk1"/>
                </a:solidFill>
              </a:rPr>
              <a:t> ?</a:t>
            </a:r>
            <a:endParaRPr sz="1800"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sz="1800" dirty="0">
                <a:solidFill>
                  <a:schemeClr val="dk1"/>
                </a:solidFill>
              </a:rPr>
              <a:t>Gurmar</a:t>
            </a:r>
            <a:endParaRPr sz="1800" dirty="0">
              <a:solidFill>
                <a:schemeClr val="dk1"/>
              </a:solidFill>
            </a:endParaRPr>
          </a:p>
          <a:p>
            <a:pPr marL="457200" lvl="0" indent="0" algn="l" rtl="0">
              <a:lnSpc>
                <a:spcPct val="100000"/>
              </a:lnSpc>
              <a:spcBef>
                <a:spcPts val="0"/>
              </a:spcBef>
              <a:spcAft>
                <a:spcPts val="0"/>
              </a:spcAft>
              <a:buNone/>
            </a:pPr>
            <a:endParaRPr lang="en-IN" sz="1800" dirty="0">
              <a:solidFill>
                <a:schemeClr val="dk1"/>
              </a:solidFill>
            </a:endParaRPr>
          </a:p>
          <a:p>
            <a:pPr marL="114300" lvl="0" algn="l" rtl="0">
              <a:lnSpc>
                <a:spcPct val="100000"/>
              </a:lnSpc>
              <a:spcBef>
                <a:spcPts val="0"/>
              </a:spcBef>
              <a:spcAft>
                <a:spcPts val="0"/>
              </a:spcAft>
              <a:buClr>
                <a:schemeClr val="dk1"/>
              </a:buClr>
              <a:buSzPts val="1800"/>
            </a:pPr>
            <a:r>
              <a:rPr lang="en" sz="1800">
                <a:solidFill>
                  <a:schemeClr val="dk1"/>
                </a:solidFill>
              </a:rPr>
              <a:t>2.   Why </a:t>
            </a:r>
            <a:r>
              <a:rPr lang="en" sz="1800" dirty="0">
                <a:solidFill>
                  <a:schemeClr val="dk1"/>
                </a:solidFill>
              </a:rPr>
              <a:t>have you chosen Ethanol ?</a:t>
            </a:r>
            <a:endParaRPr sz="1800" dirty="0">
              <a:solidFill>
                <a:schemeClr val="dk1"/>
              </a:solidFill>
            </a:endParaRPr>
          </a:p>
          <a:p>
            <a:pPr marL="457200" lvl="0" indent="-342900" algn="l" rtl="0">
              <a:lnSpc>
                <a:spcPct val="100000"/>
              </a:lnSpc>
              <a:spcBef>
                <a:spcPts val="0"/>
              </a:spcBef>
              <a:spcAft>
                <a:spcPts val="0"/>
              </a:spcAft>
              <a:buClr>
                <a:schemeClr val="dk1"/>
              </a:buClr>
              <a:buSzPts val="1800"/>
              <a:buChar char="-"/>
            </a:pPr>
            <a:r>
              <a:rPr lang="en" sz="1800" dirty="0">
                <a:solidFill>
                  <a:schemeClr val="dk1"/>
                </a:solidFill>
              </a:rPr>
              <a:t>Ethanol was chosen because it can extract both polar and nonpolar compounds resulting in high yields. </a:t>
            </a:r>
            <a:endParaRPr sz="1800" dirty="0">
              <a:solidFill>
                <a:schemeClr val="dk1"/>
              </a:solidFill>
            </a:endParaRPr>
          </a:p>
          <a:p>
            <a:pPr marL="457200" lvl="0" indent="0" algn="l" rtl="0">
              <a:lnSpc>
                <a:spcPct val="100000"/>
              </a:lnSpc>
              <a:spcBef>
                <a:spcPts val="0"/>
              </a:spcBef>
              <a:spcAft>
                <a:spcPts val="0"/>
              </a:spcAft>
              <a:buNone/>
            </a:pPr>
            <a:endParaRPr sz="1800" dirty="0">
              <a:solidFill>
                <a:schemeClr val="dk1"/>
              </a:solidFill>
            </a:endParaRPr>
          </a:p>
          <a:p>
            <a:pPr marL="114300" lvl="0" algn="l" rtl="0">
              <a:lnSpc>
                <a:spcPct val="100000"/>
              </a:lnSpc>
              <a:spcBef>
                <a:spcPts val="0"/>
              </a:spcBef>
              <a:spcAft>
                <a:spcPts val="0"/>
              </a:spcAft>
              <a:buClr>
                <a:schemeClr val="dk1"/>
              </a:buClr>
              <a:buSzPts val="1800"/>
            </a:pPr>
            <a:r>
              <a:rPr lang="en" sz="1800" dirty="0">
                <a:solidFill>
                  <a:schemeClr val="dk1"/>
                </a:solidFill>
              </a:rPr>
              <a:t>3.  Why was 70% Ethanol chosen particularly ?</a:t>
            </a:r>
            <a:endParaRPr sz="1800"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Seventy percent was chosen because pure ethanol would not be as soluble as 70% ethanol,having the remaining percentage of water allows it for easy cell wall dissolution.</a:t>
            </a:r>
            <a:endParaRPr sz="1800" dirty="0">
              <a:solidFill>
                <a:schemeClr val="dk1"/>
              </a:solidFill>
            </a:endParaRPr>
          </a:p>
          <a:p>
            <a:pPr marL="457200" lvl="0" indent="0" algn="l" rtl="0">
              <a:spcBef>
                <a:spcPts val="0"/>
              </a:spcBef>
              <a:spcAft>
                <a:spcPts val="0"/>
              </a:spcAft>
              <a:buNone/>
            </a:pPr>
            <a:endParaRPr sz="1800" dirty="0">
              <a:solidFill>
                <a:schemeClr val="dk1"/>
              </a:solidFill>
            </a:endParaRPr>
          </a:p>
          <a:p>
            <a:pPr marL="114300" lvl="0" algn="l" rtl="0">
              <a:spcBef>
                <a:spcPts val="0"/>
              </a:spcBef>
              <a:spcAft>
                <a:spcPts val="0"/>
              </a:spcAft>
              <a:buClr>
                <a:schemeClr val="dk1"/>
              </a:buClr>
              <a:buSzPts val="1800"/>
            </a:pPr>
            <a:r>
              <a:rPr lang="en" sz="1800" dirty="0">
                <a:solidFill>
                  <a:schemeClr val="dk1"/>
                </a:solidFill>
              </a:rPr>
              <a:t>4.  What are the alternative methods for ultrasonication?</a:t>
            </a:r>
            <a:endParaRPr sz="1800" dirty="0">
              <a:solidFill>
                <a:schemeClr val="dk1"/>
              </a:solidFill>
            </a:endParaRPr>
          </a:p>
          <a:p>
            <a:pPr marL="457200" lvl="0" indent="-342900" algn="l" rtl="0">
              <a:spcBef>
                <a:spcPts val="0"/>
              </a:spcBef>
              <a:spcAft>
                <a:spcPts val="0"/>
              </a:spcAft>
              <a:buClr>
                <a:schemeClr val="dk1"/>
              </a:buClr>
              <a:buSzPts val="1800"/>
              <a:buChar char="-"/>
            </a:pPr>
            <a:r>
              <a:rPr lang="en" sz="1800" dirty="0">
                <a:solidFill>
                  <a:schemeClr val="dk1"/>
                </a:solidFill>
              </a:rPr>
              <a:t>Hot and cold maceration and magnetic stirrer.</a:t>
            </a:r>
            <a:endParaRPr sz="18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pic>
        <p:nvPicPr>
          <p:cNvPr id="194" name="Google Shape;194;p20"/>
          <p:cNvPicPr preferRelativeResize="0"/>
          <p:nvPr/>
        </p:nvPicPr>
        <p:blipFill rotWithShape="1">
          <a:blip r:embed="rId3">
            <a:alphaModFix/>
          </a:blip>
          <a:srcRect/>
          <a:stretch/>
        </p:blipFill>
        <p:spPr>
          <a:xfrm>
            <a:off x="7600676" y="104654"/>
            <a:ext cx="1303975" cy="543400"/>
          </a:xfrm>
          <a:prstGeom prst="rect">
            <a:avLst/>
          </a:prstGeom>
          <a:noFill/>
          <a:ln>
            <a:noFill/>
          </a:ln>
        </p:spPr>
      </p:pic>
      <p:sp>
        <p:nvSpPr>
          <p:cNvPr id="195" name="Google Shape;195;p20"/>
          <p:cNvSpPr txBox="1">
            <a:spLocks noGrp="1"/>
          </p:cNvSpPr>
          <p:nvPr>
            <p:ph type="title"/>
          </p:nvPr>
        </p:nvSpPr>
        <p:spPr>
          <a:xfrm>
            <a:off x="96750" y="104650"/>
            <a:ext cx="5041200" cy="380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0"/>
              </a:spcBef>
              <a:spcAft>
                <a:spcPts val="0"/>
              </a:spcAft>
              <a:buClr>
                <a:schemeClr val="dk1"/>
              </a:buClr>
              <a:buSzPct val="90000"/>
              <a:buFont typeface="Arial"/>
              <a:buNone/>
            </a:pPr>
            <a:r>
              <a:rPr lang="en" sz="2000" b="1">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cxnSp>
        <p:nvCxnSpPr>
          <p:cNvPr id="196" name="Google Shape;196;p20"/>
          <p:cNvCxnSpPr/>
          <p:nvPr/>
        </p:nvCxnSpPr>
        <p:spPr>
          <a:xfrm rot="10800000">
            <a:off x="8550150" y="1627650"/>
            <a:ext cx="109200" cy="0"/>
          </a:xfrm>
          <a:prstGeom prst="straightConnector1">
            <a:avLst/>
          </a:prstGeom>
          <a:noFill/>
          <a:ln w="9525" cap="flat" cmpd="sng">
            <a:solidFill>
              <a:schemeClr val="dk2"/>
            </a:solidFill>
            <a:prstDash val="solid"/>
            <a:round/>
            <a:headEnd type="none" w="med" len="med"/>
            <a:tailEnd type="none" w="med" len="med"/>
          </a:ln>
        </p:spPr>
      </p:cxnSp>
      <p:sp>
        <p:nvSpPr>
          <p:cNvPr id="197" name="Google Shape;197;p20"/>
          <p:cNvSpPr txBox="1"/>
          <p:nvPr/>
        </p:nvSpPr>
        <p:spPr>
          <a:xfrm>
            <a:off x="1061600" y="4572675"/>
            <a:ext cx="2506500" cy="38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2"/>
                </a:solidFill>
              </a:rPr>
              <a:t>   </a:t>
            </a:r>
            <a:endParaRPr sz="1600">
              <a:solidFill>
                <a:schemeClr val="dk2"/>
              </a:solidFill>
            </a:endParaRPr>
          </a:p>
        </p:txBody>
      </p:sp>
      <p:sp>
        <p:nvSpPr>
          <p:cNvPr id="198" name="Google Shape;198;p20"/>
          <p:cNvSpPr/>
          <p:nvPr/>
        </p:nvSpPr>
        <p:spPr>
          <a:xfrm>
            <a:off x="137275" y="190500"/>
            <a:ext cx="1117800" cy="302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0"/>
          <p:cNvSpPr/>
          <p:nvPr/>
        </p:nvSpPr>
        <p:spPr>
          <a:xfrm>
            <a:off x="29850" y="61650"/>
            <a:ext cx="9084300" cy="5020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p>
        </p:txBody>
      </p:sp>
      <p:sp>
        <p:nvSpPr>
          <p:cNvPr id="200" name="Google Shape;200;p20"/>
          <p:cNvSpPr txBox="1"/>
          <p:nvPr/>
        </p:nvSpPr>
        <p:spPr>
          <a:xfrm>
            <a:off x="3487950" y="4409775"/>
            <a:ext cx="6791700" cy="543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700" u="sng">
                <a:solidFill>
                  <a:srgbClr val="040C28"/>
                </a:solidFill>
                <a:highlight>
                  <a:srgbClr val="FFFFFF"/>
                </a:highlight>
                <a:latin typeface="Times New Roman"/>
                <a:ea typeface="Times New Roman"/>
                <a:cs typeface="Times New Roman"/>
                <a:sym typeface="Times New Roman"/>
              </a:rPr>
              <a:t>Fourier Transform Infrared Spectroscopy</a:t>
            </a:r>
            <a:endParaRPr sz="2000" u="sng">
              <a:solidFill>
                <a:schemeClr val="dk2"/>
              </a:solidFill>
              <a:latin typeface="Times New Roman"/>
              <a:ea typeface="Times New Roman"/>
              <a:cs typeface="Times New Roman"/>
              <a:sym typeface="Times New Roman"/>
            </a:endParaRPr>
          </a:p>
        </p:txBody>
      </p:sp>
      <p:sp>
        <p:nvSpPr>
          <p:cNvPr id="201" name="Google Shape;201;p20"/>
          <p:cNvSpPr/>
          <p:nvPr/>
        </p:nvSpPr>
        <p:spPr>
          <a:xfrm>
            <a:off x="8491250" y="1526800"/>
            <a:ext cx="260700" cy="2016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0"/>
          <p:cNvSpPr txBox="1"/>
          <p:nvPr/>
        </p:nvSpPr>
        <p:spPr>
          <a:xfrm>
            <a:off x="1071050" y="4409775"/>
            <a:ext cx="2487600" cy="40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u="sng">
                <a:solidFill>
                  <a:schemeClr val="dk1"/>
                </a:solidFill>
                <a:latin typeface="Times New Roman"/>
                <a:ea typeface="Times New Roman"/>
                <a:cs typeface="Times New Roman"/>
                <a:sym typeface="Times New Roman"/>
              </a:rPr>
              <a:t>UV spectroscopy</a:t>
            </a:r>
            <a:endParaRPr sz="1700" u="sng">
              <a:solidFill>
                <a:schemeClr val="dk1"/>
              </a:solidFill>
              <a:latin typeface="Times New Roman"/>
              <a:ea typeface="Times New Roman"/>
              <a:cs typeface="Times New Roman"/>
              <a:sym typeface="Times New Roman"/>
            </a:endParaRPr>
          </a:p>
        </p:txBody>
      </p:sp>
      <p:pic>
        <p:nvPicPr>
          <p:cNvPr id="203" name="Google Shape;203;p20"/>
          <p:cNvPicPr preferRelativeResize="0"/>
          <p:nvPr/>
        </p:nvPicPr>
        <p:blipFill>
          <a:blip r:embed="rId4">
            <a:alphaModFix/>
          </a:blip>
          <a:stretch>
            <a:fillRect/>
          </a:stretch>
        </p:blipFill>
        <p:spPr>
          <a:xfrm>
            <a:off x="4708875" y="855888"/>
            <a:ext cx="4195775" cy="3346050"/>
          </a:xfrm>
          <a:prstGeom prst="rect">
            <a:avLst/>
          </a:prstGeom>
          <a:noFill/>
          <a:ln w="19050" cap="flat" cmpd="sng">
            <a:solidFill>
              <a:schemeClr val="dk2"/>
            </a:solidFill>
            <a:prstDash val="solid"/>
            <a:round/>
            <a:headEnd type="none" w="sm" len="sm"/>
            <a:tailEnd type="none" w="sm" len="sm"/>
          </a:ln>
        </p:spPr>
      </p:pic>
      <p:pic>
        <p:nvPicPr>
          <p:cNvPr id="204" name="Google Shape;204;p20"/>
          <p:cNvPicPr preferRelativeResize="0"/>
          <p:nvPr/>
        </p:nvPicPr>
        <p:blipFill>
          <a:blip r:embed="rId5">
            <a:alphaModFix/>
          </a:blip>
          <a:stretch>
            <a:fillRect/>
          </a:stretch>
        </p:blipFill>
        <p:spPr>
          <a:xfrm>
            <a:off x="272225" y="855900"/>
            <a:ext cx="4277900" cy="3346051"/>
          </a:xfrm>
          <a:prstGeom prst="rect">
            <a:avLst/>
          </a:prstGeom>
          <a:noFill/>
          <a:ln w="19050"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11436</TotalTime>
  <Words>1705</Words>
  <Application>Microsoft Office PowerPoint</Application>
  <PresentationFormat>On-screen Show (16:9)</PresentationFormat>
  <Paragraphs>285</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METHODOLOGY </vt:lpstr>
      <vt:lpstr>METHODOLOGY </vt:lpstr>
      <vt:lpstr>Review 1 – Question and Answer </vt:lpstr>
      <vt:lpstr>RESULTS</vt:lpstr>
      <vt:lpstr>RESULTS</vt:lpstr>
      <vt:lpstr>RESULTS</vt:lpstr>
      <vt:lpstr>RESULTS</vt:lpstr>
      <vt:lpstr>Research output</vt:lpstr>
      <vt:lpstr>SUMMARY</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sriram</dc:creator>
  <cp:lastModifiedBy>SRIRAM B</cp:lastModifiedBy>
  <cp:revision>4</cp:revision>
  <dcterms:modified xsi:type="dcterms:W3CDTF">2025-07-24T10:34:07Z</dcterms:modified>
</cp:coreProperties>
</file>