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60" r:id="rId5"/>
    <p:sldId id="261" r:id="rId6"/>
    <p:sldId id="266" r:id="rId7"/>
    <p:sldId id="267"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2203E0-B245-4CB8-927E-ED31E9E59172}" v="3" dt="2025-04-17T14:19:09.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2ECE4ED-D30F-44F6-A5BB-A8B6C434BBF4}"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27806851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CE4ED-D30F-44F6-A5BB-A8B6C434BBF4}"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1914638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ECE4ED-D30F-44F6-A5BB-A8B6C434BBF4}"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29503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ECE4ED-D30F-44F6-A5BB-A8B6C434BBF4}"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1981846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2ECE4ED-D30F-44F6-A5BB-A8B6C434BBF4}"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57872158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2ECE4ED-D30F-44F6-A5BB-A8B6C434BBF4}" type="datetimeFigureOut">
              <a:rPr lang="en-IN" smtClean="0"/>
              <a:t>17-04-2025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44543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2ECE4ED-D30F-44F6-A5BB-A8B6C434BBF4}"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7223326-C40A-400C-80C9-8C9AC187F508}"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52676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ECE4ED-D30F-44F6-A5BB-A8B6C434BBF4}" type="datetimeFigureOut">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31668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ECE4ED-D30F-44F6-A5BB-A8B6C434BBF4}" type="datetimeFigureOut">
              <a:rPr lang="en-IN" smtClean="0"/>
              <a:t>17-04-2025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152810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72ECE4ED-D30F-44F6-A5BB-A8B6C434BBF4}" type="datetimeFigureOut">
              <a:rPr lang="en-IN" smtClean="0"/>
              <a:t>17-04-2025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3930714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2ECE4ED-D30F-44F6-A5BB-A8B6C434BBF4}" type="datetimeFigureOut">
              <a:rPr lang="en-IN" smtClean="0"/>
              <a:t>17-04-2025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07223326-C40A-400C-80C9-8C9AC187F508}" type="slidenum">
              <a:rPr lang="en-IN" smtClean="0"/>
              <a:t>‹#›</a:t>
            </a:fld>
            <a:endParaRPr lang="en-IN"/>
          </a:p>
        </p:txBody>
      </p:sp>
    </p:spTree>
    <p:extLst>
      <p:ext uri="{BB962C8B-B14F-4D97-AF65-F5344CB8AC3E}">
        <p14:creationId xmlns:p14="http://schemas.microsoft.com/office/powerpoint/2010/main" val="1428839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2ECE4ED-D30F-44F6-A5BB-A8B6C434BBF4}" type="datetimeFigureOut">
              <a:rPr lang="en-IN" smtClean="0"/>
              <a:t>17-04-2025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223326-C40A-400C-80C9-8C9AC187F508}" type="slidenum">
              <a:rPr lang="en-IN" smtClean="0"/>
              <a:t>‹#›</a:t>
            </a:fld>
            <a:endParaRPr lang="en-IN"/>
          </a:p>
        </p:txBody>
      </p:sp>
    </p:spTree>
    <p:extLst>
      <p:ext uri="{BB962C8B-B14F-4D97-AF65-F5344CB8AC3E}">
        <p14:creationId xmlns:p14="http://schemas.microsoft.com/office/powerpoint/2010/main" val="404676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9819-D128-42BF-5207-844FE7563503}"/>
              </a:ext>
            </a:extLst>
          </p:cNvPr>
          <p:cNvSpPr>
            <a:spLocks noGrp="1"/>
          </p:cNvSpPr>
          <p:nvPr>
            <p:ph type="ctrTitle"/>
          </p:nvPr>
        </p:nvSpPr>
        <p:spPr>
          <a:xfrm>
            <a:off x="789271" y="203576"/>
            <a:ext cx="8991600" cy="1797146"/>
          </a:xfrm>
        </p:spPr>
        <p:txBody>
          <a:bodyPr/>
          <a:lstStyle/>
          <a:p>
            <a:r>
              <a:rPr lang="en-US" dirty="0"/>
              <a:t>BOOTH’S ENCODER</a:t>
            </a:r>
            <a:endParaRPr lang="en-IN" dirty="0"/>
          </a:p>
        </p:txBody>
      </p:sp>
      <p:sp>
        <p:nvSpPr>
          <p:cNvPr id="3" name="Subtitle 2">
            <a:extLst>
              <a:ext uri="{FF2B5EF4-FFF2-40B4-BE49-F238E27FC236}">
                <a16:creationId xmlns:a16="http://schemas.microsoft.com/office/drawing/2014/main" id="{694C15D3-96F6-9436-911B-5FFDF10853AB}"/>
              </a:ext>
            </a:extLst>
          </p:cNvPr>
          <p:cNvSpPr>
            <a:spLocks noGrp="1"/>
          </p:cNvSpPr>
          <p:nvPr>
            <p:ph type="subTitle" idx="1"/>
          </p:nvPr>
        </p:nvSpPr>
        <p:spPr>
          <a:xfrm>
            <a:off x="10598057" y="4405298"/>
            <a:ext cx="1454377" cy="2295846"/>
          </a:xfrm>
        </p:spPr>
        <p:txBody>
          <a:bodyPr>
            <a:normAutofit lnSpcReduction="10000"/>
          </a:bodyPr>
          <a:lstStyle/>
          <a:p>
            <a:r>
              <a:rPr lang="en-US" dirty="0"/>
              <a:t>ROLL NO:</a:t>
            </a:r>
            <a:br>
              <a:rPr lang="en-US" dirty="0"/>
            </a:br>
            <a:br>
              <a:rPr lang="en-US" dirty="0"/>
            </a:br>
            <a:r>
              <a:rPr lang="en-US" dirty="0"/>
              <a:t>2310040060</a:t>
            </a:r>
            <a:br>
              <a:rPr lang="en-US" dirty="0"/>
            </a:br>
            <a:r>
              <a:rPr lang="en-US" dirty="0"/>
              <a:t>2310040077</a:t>
            </a:r>
          </a:p>
          <a:p>
            <a:r>
              <a:rPr lang="en-US" dirty="0"/>
              <a:t>2310040091</a:t>
            </a:r>
            <a:br>
              <a:rPr lang="en-US" dirty="0"/>
            </a:br>
            <a:r>
              <a:rPr lang="en-US" dirty="0"/>
              <a:t>2310040112</a:t>
            </a:r>
          </a:p>
          <a:p>
            <a:r>
              <a:rPr lang="en-US" dirty="0"/>
              <a:t>2310049143</a:t>
            </a:r>
            <a:endParaRPr lang="en-IN" dirty="0"/>
          </a:p>
        </p:txBody>
      </p:sp>
      <p:pic>
        <p:nvPicPr>
          <p:cNvPr id="6" name="Picture 5">
            <a:extLst>
              <a:ext uri="{FF2B5EF4-FFF2-40B4-BE49-F238E27FC236}">
                <a16:creationId xmlns:a16="http://schemas.microsoft.com/office/drawing/2014/main" id="{99456A15-A80C-8F3F-CA83-B829627F9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117" y="3233015"/>
            <a:ext cx="5804036" cy="2767264"/>
          </a:xfrm>
          <a:prstGeom prst="rect">
            <a:avLst/>
          </a:prstGeom>
        </p:spPr>
      </p:pic>
    </p:spTree>
    <p:extLst>
      <p:ext uri="{BB962C8B-B14F-4D97-AF65-F5344CB8AC3E}">
        <p14:creationId xmlns:p14="http://schemas.microsoft.com/office/powerpoint/2010/main" val="97007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3C5A-1BD9-9D28-0F63-92805ECC2EDB}"/>
              </a:ext>
            </a:extLst>
          </p:cNvPr>
          <p:cNvSpPr>
            <a:spLocks noGrp="1"/>
          </p:cNvSpPr>
          <p:nvPr>
            <p:ph type="title"/>
          </p:nvPr>
        </p:nvSpPr>
        <p:spPr>
          <a:xfrm>
            <a:off x="2231136" y="388620"/>
            <a:ext cx="7729728" cy="118872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B3810F7-131A-7484-8CFD-DBCA0E26188A}"/>
              </a:ext>
            </a:extLst>
          </p:cNvPr>
          <p:cNvSpPr>
            <a:spLocks noGrp="1"/>
          </p:cNvSpPr>
          <p:nvPr>
            <p:ph idx="1"/>
          </p:nvPr>
        </p:nvSpPr>
        <p:spPr>
          <a:xfrm>
            <a:off x="612648" y="2249424"/>
            <a:ext cx="7729728" cy="4219956"/>
          </a:xfrm>
        </p:spPr>
        <p:txBody>
          <a:bodyPr>
            <a:normAutofit/>
          </a:bodyPr>
          <a:lstStyle/>
          <a:p>
            <a:r>
              <a:rPr lang="en-US" sz="2400" b="0" i="0" dirty="0">
                <a:solidFill>
                  <a:schemeClr val="tx1"/>
                </a:solidFill>
                <a:effectLst/>
                <a:latin typeface="Google Sans"/>
              </a:rPr>
              <a:t>In conclusion, Booth's encoding offers a significant optimization for binary multiplication, particularly when dealing with signed numbers, by reducing the number of arithmetic operations required. This efficiency translates to faster execution, lower hardware resource utilization, and reduced power consumption, making it a valuable technique in various digital systems, including processors and DSPs</a:t>
            </a:r>
            <a:endParaRPr lang="en-IN" sz="2400" dirty="0">
              <a:solidFill>
                <a:schemeClr val="tx1"/>
              </a:solidFill>
            </a:endParaRPr>
          </a:p>
        </p:txBody>
      </p:sp>
    </p:spTree>
    <p:extLst>
      <p:ext uri="{BB962C8B-B14F-4D97-AF65-F5344CB8AC3E}">
        <p14:creationId xmlns:p14="http://schemas.microsoft.com/office/powerpoint/2010/main" val="202896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AE92A-8BEB-A5AD-5039-B139935BDC76}"/>
              </a:ext>
            </a:extLst>
          </p:cNvPr>
          <p:cNvSpPr>
            <a:spLocks noGrp="1"/>
          </p:cNvSpPr>
          <p:nvPr>
            <p:ph type="title"/>
          </p:nvPr>
        </p:nvSpPr>
        <p:spPr>
          <a:xfrm>
            <a:off x="2156540" y="206943"/>
            <a:ext cx="7083713" cy="1408176"/>
          </a:xfrm>
        </p:spPr>
        <p:txBody>
          <a:bodyPr>
            <a:normAutofit/>
          </a:bodyPr>
          <a:lstStyle/>
          <a:p>
            <a:r>
              <a:rPr lang="en-US" dirty="0"/>
              <a:t>INTRODUCTION</a:t>
            </a:r>
            <a:endParaRPr lang="en-IN" dirty="0"/>
          </a:p>
        </p:txBody>
      </p:sp>
      <p:sp>
        <p:nvSpPr>
          <p:cNvPr id="3" name="Content Placeholder 2">
            <a:extLst>
              <a:ext uri="{FF2B5EF4-FFF2-40B4-BE49-F238E27FC236}">
                <a16:creationId xmlns:a16="http://schemas.microsoft.com/office/drawing/2014/main" id="{AB99CE43-F8A0-8D93-85AD-798176ADEEA8}"/>
              </a:ext>
            </a:extLst>
          </p:cNvPr>
          <p:cNvSpPr>
            <a:spLocks noGrp="1"/>
          </p:cNvSpPr>
          <p:nvPr>
            <p:ph idx="1"/>
          </p:nvPr>
        </p:nvSpPr>
        <p:spPr>
          <a:xfrm>
            <a:off x="356616" y="2272284"/>
            <a:ext cx="9932790" cy="4119372"/>
          </a:xfrm>
        </p:spPr>
        <p:txBody>
          <a:bodyPr>
            <a:normAutofit/>
          </a:bodyPr>
          <a:lstStyle/>
          <a:p>
            <a:r>
              <a:rPr lang="en-US" sz="2400" b="0" i="0" dirty="0">
                <a:solidFill>
                  <a:schemeClr val="tx1">
                    <a:lumMod val="95000"/>
                    <a:lumOff val="5000"/>
                  </a:schemeClr>
                </a:solidFill>
                <a:effectLst/>
                <a:latin typeface="Google Sans"/>
              </a:rPr>
              <a:t>Booth Encoding is an effective method which greatly increase the speed of our algebra as its output.</a:t>
            </a:r>
            <a:br>
              <a:rPr lang="en-US" sz="2400" b="0" i="0" dirty="0">
                <a:solidFill>
                  <a:schemeClr val="tx1">
                    <a:lumMod val="95000"/>
                    <a:lumOff val="5000"/>
                  </a:schemeClr>
                </a:solidFill>
                <a:effectLst/>
                <a:latin typeface="Google Sans"/>
              </a:rPr>
            </a:br>
            <a:r>
              <a:rPr lang="en-US" sz="2400" b="0" i="0" dirty="0">
                <a:solidFill>
                  <a:schemeClr val="tx1">
                    <a:lumMod val="95000"/>
                    <a:lumOff val="5000"/>
                  </a:schemeClr>
                </a:solidFill>
                <a:effectLst/>
                <a:latin typeface="Google Sans"/>
              </a:rPr>
              <a:t> </a:t>
            </a:r>
            <a:br>
              <a:rPr lang="en-US" sz="2400" b="0" i="0" dirty="0">
                <a:solidFill>
                  <a:schemeClr val="tx1">
                    <a:lumMod val="95000"/>
                    <a:lumOff val="5000"/>
                  </a:schemeClr>
                </a:solidFill>
                <a:effectLst/>
                <a:latin typeface="Google Sans"/>
              </a:rPr>
            </a:br>
            <a:r>
              <a:rPr lang="en-US" sz="2200" b="0" i="0" dirty="0">
                <a:solidFill>
                  <a:schemeClr val="tx1">
                    <a:lumMod val="95000"/>
                    <a:lumOff val="5000"/>
                  </a:schemeClr>
                </a:solidFill>
                <a:effectLst/>
                <a:latin typeface="Google Sans"/>
              </a:rPr>
              <a:t>Booth's encoding, a technique developed by Andrew D. Booth, is a method for speeding up binary multiplication by reducing the number of partial products needed. </a:t>
            </a:r>
            <a:br>
              <a:rPr lang="en-US" sz="2200" b="0" i="0" dirty="0">
                <a:solidFill>
                  <a:schemeClr val="tx1">
                    <a:lumMod val="95000"/>
                    <a:lumOff val="5000"/>
                  </a:schemeClr>
                </a:solidFill>
                <a:effectLst/>
                <a:latin typeface="Google Sans"/>
              </a:rPr>
            </a:br>
            <a:br>
              <a:rPr lang="en-US" sz="2200" b="0" i="0" dirty="0">
                <a:solidFill>
                  <a:schemeClr val="tx1">
                    <a:lumMod val="95000"/>
                    <a:lumOff val="5000"/>
                  </a:schemeClr>
                </a:solidFill>
                <a:effectLst/>
                <a:latin typeface="Google Sans"/>
              </a:rPr>
            </a:br>
            <a:r>
              <a:rPr lang="en-US" sz="2200" b="0" i="0" dirty="0">
                <a:solidFill>
                  <a:schemeClr val="tx1">
                    <a:lumMod val="95000"/>
                    <a:lumOff val="5000"/>
                  </a:schemeClr>
                </a:solidFill>
                <a:effectLst/>
                <a:latin typeface="Google Sans"/>
              </a:rPr>
              <a:t>It works by encoding the multiplier bits in a way that minimizes the number of times the multiplicand needs to be added or subtracted. This reduction in partial products leads to faster multiplication, particularly for signed numbers. </a:t>
            </a:r>
            <a:endParaRPr lang="en-IN" dirty="0">
              <a:solidFill>
                <a:schemeClr val="tx1">
                  <a:lumMod val="95000"/>
                  <a:lumOff val="5000"/>
                </a:schemeClr>
              </a:solidFill>
            </a:endParaRPr>
          </a:p>
        </p:txBody>
      </p:sp>
    </p:spTree>
    <p:extLst>
      <p:ext uri="{BB962C8B-B14F-4D97-AF65-F5344CB8AC3E}">
        <p14:creationId xmlns:p14="http://schemas.microsoft.com/office/powerpoint/2010/main" val="2179826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AFD06-5DB3-D0FB-2476-AC821089F663}"/>
              </a:ext>
            </a:extLst>
          </p:cNvPr>
          <p:cNvSpPr>
            <a:spLocks noGrp="1"/>
          </p:cNvSpPr>
          <p:nvPr>
            <p:ph type="title"/>
          </p:nvPr>
        </p:nvSpPr>
        <p:spPr>
          <a:xfrm>
            <a:off x="3568566" y="326056"/>
            <a:ext cx="3938657" cy="963248"/>
          </a:xfrm>
        </p:spPr>
        <p:txBody>
          <a:bodyPr>
            <a:normAutofit/>
          </a:bodyPr>
          <a:lstStyle/>
          <a:p>
            <a:r>
              <a:rPr lang="en-US" dirty="0"/>
              <a:t>ELABORATION:</a:t>
            </a:r>
            <a:endParaRPr lang="en-IN" dirty="0"/>
          </a:p>
        </p:txBody>
      </p:sp>
      <p:sp>
        <p:nvSpPr>
          <p:cNvPr id="3" name="Content Placeholder 2">
            <a:extLst>
              <a:ext uri="{FF2B5EF4-FFF2-40B4-BE49-F238E27FC236}">
                <a16:creationId xmlns:a16="http://schemas.microsoft.com/office/drawing/2014/main" id="{D81A8C6B-3167-8C1C-D7F0-7306AA399440}"/>
              </a:ext>
            </a:extLst>
          </p:cNvPr>
          <p:cNvSpPr>
            <a:spLocks noGrp="1"/>
          </p:cNvSpPr>
          <p:nvPr>
            <p:ph idx="1"/>
          </p:nvPr>
        </p:nvSpPr>
        <p:spPr>
          <a:xfrm>
            <a:off x="305442" y="1830244"/>
            <a:ext cx="11581116" cy="4928134"/>
          </a:xfrm>
        </p:spPr>
        <p:txBody>
          <a:bodyPr>
            <a:normAutofit/>
          </a:bodyPr>
          <a:lstStyle/>
          <a:p>
            <a:pPr algn="l">
              <a:lnSpc>
                <a:spcPts val="1650"/>
              </a:lnSpc>
              <a:spcBef>
                <a:spcPts val="750"/>
              </a:spcBef>
              <a:spcAft>
                <a:spcPts val="600"/>
              </a:spcAft>
              <a:buFont typeface="Arial" panose="020B0604020202020204" pitchFamily="34" charset="0"/>
              <a:buChar char="•"/>
            </a:pPr>
            <a:r>
              <a:rPr lang="en-US" sz="2400" b="1" i="0" dirty="0">
                <a:solidFill>
                  <a:schemeClr val="tx1">
                    <a:lumMod val="95000"/>
                    <a:lumOff val="5000"/>
                  </a:schemeClr>
                </a:solidFill>
                <a:effectLst/>
                <a:latin typeface="Google Sans"/>
              </a:rPr>
              <a:t>Reducing Partial Products:</a:t>
            </a:r>
            <a:br>
              <a:rPr lang="en-US" sz="2400" b="1" i="0" dirty="0">
                <a:solidFill>
                  <a:schemeClr val="tx1">
                    <a:lumMod val="95000"/>
                    <a:lumOff val="5000"/>
                  </a:schemeClr>
                </a:solidFill>
                <a:effectLst/>
                <a:latin typeface="Google Sans"/>
              </a:rPr>
            </a:br>
            <a:endParaRPr lang="en-US" sz="2400" b="0" i="0" dirty="0">
              <a:solidFill>
                <a:schemeClr val="tx1">
                  <a:lumMod val="95000"/>
                  <a:lumOff val="5000"/>
                </a:schemeClr>
              </a:solidFill>
              <a:effectLst/>
              <a:latin typeface="Google Sans"/>
            </a:endParaRPr>
          </a:p>
          <a:p>
            <a:pPr marL="0" indent="0" algn="l">
              <a:lnSpc>
                <a:spcPts val="1650"/>
              </a:lnSpc>
              <a:spcBef>
                <a:spcPts val="750"/>
              </a:spcBef>
              <a:spcAft>
                <a:spcPts val="600"/>
              </a:spcAft>
              <a:buNone/>
            </a:pPr>
            <a:r>
              <a:rPr lang="en-US" sz="2000" b="0" i="0" dirty="0">
                <a:solidFill>
                  <a:schemeClr val="tx1">
                    <a:lumMod val="95000"/>
                    <a:lumOff val="5000"/>
                  </a:schemeClr>
                </a:solidFill>
                <a:effectLst/>
                <a:latin typeface="Google Sans"/>
              </a:rPr>
              <a:t>Booth's encoding re-codes the multiplier bits to represent consecutive sequences of 1s as a single value, effectively reducing the number of partial products that need to be generated and added. </a:t>
            </a:r>
            <a:br>
              <a:rPr lang="en-US" sz="2000" b="0" i="0" dirty="0">
                <a:solidFill>
                  <a:schemeClr val="tx1">
                    <a:lumMod val="95000"/>
                    <a:lumOff val="5000"/>
                  </a:schemeClr>
                </a:solidFill>
                <a:effectLst/>
                <a:latin typeface="Google Sans"/>
              </a:rPr>
            </a:br>
            <a:br>
              <a:rPr lang="en-US" sz="2000" b="0" i="0" dirty="0">
                <a:solidFill>
                  <a:schemeClr val="tx1">
                    <a:lumMod val="95000"/>
                    <a:lumOff val="5000"/>
                  </a:schemeClr>
                </a:solidFill>
                <a:effectLst/>
                <a:latin typeface="Google Sans"/>
              </a:rPr>
            </a:br>
            <a:endParaRPr lang="en-US" sz="2400" b="0" i="0" dirty="0">
              <a:solidFill>
                <a:schemeClr val="tx1">
                  <a:lumMod val="95000"/>
                  <a:lumOff val="5000"/>
                </a:schemeClr>
              </a:solidFill>
              <a:effectLst/>
              <a:latin typeface="Google Sans"/>
            </a:endParaRPr>
          </a:p>
          <a:p>
            <a:pPr algn="l">
              <a:lnSpc>
                <a:spcPts val="1650"/>
              </a:lnSpc>
              <a:spcBef>
                <a:spcPts val="750"/>
              </a:spcBef>
              <a:spcAft>
                <a:spcPts val="600"/>
              </a:spcAft>
              <a:buFont typeface="Arial" panose="020B0604020202020204" pitchFamily="34" charset="0"/>
              <a:buChar char="•"/>
            </a:pPr>
            <a:r>
              <a:rPr lang="en-US" sz="2400" b="1" i="0" dirty="0">
                <a:solidFill>
                  <a:schemeClr val="tx1">
                    <a:lumMod val="95000"/>
                    <a:lumOff val="5000"/>
                  </a:schemeClr>
                </a:solidFill>
                <a:effectLst/>
                <a:latin typeface="Google Sans"/>
              </a:rPr>
              <a:t>Radix-2 and Radix-4:</a:t>
            </a:r>
            <a:endParaRPr lang="en-US" sz="2400" b="0" i="0" dirty="0">
              <a:solidFill>
                <a:schemeClr val="tx1">
                  <a:lumMod val="95000"/>
                  <a:lumOff val="5000"/>
                </a:schemeClr>
              </a:solidFill>
              <a:effectLst/>
              <a:latin typeface="Google Sans"/>
            </a:endParaRPr>
          </a:p>
          <a:p>
            <a:pPr marL="0" indent="0" algn="l">
              <a:lnSpc>
                <a:spcPts val="1650"/>
              </a:lnSpc>
              <a:spcBef>
                <a:spcPts val="750"/>
              </a:spcBef>
              <a:spcAft>
                <a:spcPts val="600"/>
              </a:spcAft>
              <a:buNone/>
            </a:pPr>
            <a:r>
              <a:rPr lang="en-US" sz="2000" b="0" i="0" dirty="0">
                <a:solidFill>
                  <a:schemeClr val="tx1">
                    <a:lumMod val="95000"/>
                    <a:lumOff val="5000"/>
                  </a:schemeClr>
                </a:solidFill>
                <a:effectLst/>
                <a:latin typeface="Google Sans"/>
              </a:rPr>
              <a:t>Common variations include Radix-2 (also known as Modified Booth's encoding) and Radix-4, with Radix-4 further reducing the number of partial products by half compared to Radix-2.</a:t>
            </a:r>
            <a:br>
              <a:rPr lang="en-US" sz="2000" b="0" i="0" dirty="0">
                <a:solidFill>
                  <a:schemeClr val="tx1">
                    <a:lumMod val="95000"/>
                    <a:lumOff val="5000"/>
                  </a:schemeClr>
                </a:solidFill>
                <a:effectLst/>
                <a:latin typeface="Google Sans"/>
              </a:rPr>
            </a:br>
            <a:br>
              <a:rPr lang="en-US" sz="2000" b="0" i="0" dirty="0">
                <a:solidFill>
                  <a:schemeClr val="tx1">
                    <a:lumMod val="95000"/>
                    <a:lumOff val="5000"/>
                  </a:schemeClr>
                </a:solidFill>
                <a:effectLst/>
                <a:latin typeface="Google Sans"/>
              </a:rPr>
            </a:br>
            <a:endParaRPr lang="en-US" sz="2400" b="0" i="0" dirty="0">
              <a:solidFill>
                <a:schemeClr val="tx1">
                  <a:lumMod val="95000"/>
                  <a:lumOff val="5000"/>
                </a:schemeClr>
              </a:solidFill>
              <a:effectLst/>
              <a:latin typeface="Google Sans"/>
            </a:endParaRPr>
          </a:p>
          <a:p>
            <a:pPr algn="l">
              <a:lnSpc>
                <a:spcPts val="1650"/>
              </a:lnSpc>
              <a:spcBef>
                <a:spcPts val="750"/>
              </a:spcBef>
              <a:spcAft>
                <a:spcPts val="600"/>
              </a:spcAft>
              <a:buFont typeface="Arial" panose="020B0604020202020204" pitchFamily="34" charset="0"/>
              <a:buChar char="•"/>
            </a:pPr>
            <a:r>
              <a:rPr lang="en-US" sz="2400" b="1" i="0" dirty="0">
                <a:solidFill>
                  <a:schemeClr val="tx1">
                    <a:lumMod val="95000"/>
                    <a:lumOff val="5000"/>
                  </a:schemeClr>
                </a:solidFill>
                <a:effectLst/>
                <a:latin typeface="Google Sans"/>
              </a:rPr>
              <a:t>Handling Signed Numbers:</a:t>
            </a:r>
          </a:p>
          <a:p>
            <a:pPr marL="0" indent="0" algn="l">
              <a:lnSpc>
                <a:spcPts val="1650"/>
              </a:lnSpc>
              <a:spcBef>
                <a:spcPts val="750"/>
              </a:spcBef>
              <a:spcAft>
                <a:spcPts val="600"/>
              </a:spcAft>
              <a:buNone/>
            </a:pPr>
            <a:r>
              <a:rPr lang="en-US" sz="2000" b="0" i="0" dirty="0">
                <a:solidFill>
                  <a:schemeClr val="tx1">
                    <a:lumMod val="95000"/>
                    <a:lumOff val="5000"/>
                  </a:schemeClr>
                </a:solidFill>
                <a:effectLst/>
                <a:latin typeface="Google Sans"/>
              </a:rPr>
              <a:t>Booth's algorithm can efficiently handle signed binary numbers represented in two's complement notation, making it useful for a wide range of applications. </a:t>
            </a:r>
          </a:p>
          <a:p>
            <a:pPr marL="0" indent="0" algn="l">
              <a:lnSpc>
                <a:spcPts val="1650"/>
              </a:lnSpc>
              <a:spcBef>
                <a:spcPts val="750"/>
              </a:spcBef>
              <a:spcAft>
                <a:spcPts val="600"/>
              </a:spcAft>
              <a:buNone/>
            </a:pPr>
            <a:r>
              <a:rPr lang="en-US" sz="2000" b="0" i="0" dirty="0">
                <a:solidFill>
                  <a:schemeClr val="tx1">
                    <a:lumMod val="95000"/>
                    <a:lumOff val="5000"/>
                  </a:schemeClr>
                </a:solidFill>
                <a:effectLst/>
                <a:latin typeface="Google Sans"/>
              </a:rPr>
              <a:t> </a:t>
            </a:r>
          </a:p>
          <a:p>
            <a:pPr marL="0" indent="0">
              <a:buNone/>
            </a:pPr>
            <a:endParaRPr lang="en-IN" dirty="0"/>
          </a:p>
        </p:txBody>
      </p:sp>
    </p:spTree>
    <p:extLst>
      <p:ext uri="{BB962C8B-B14F-4D97-AF65-F5344CB8AC3E}">
        <p14:creationId xmlns:p14="http://schemas.microsoft.com/office/powerpoint/2010/main" val="261556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E0C3A-E6A2-5ECD-193C-0A57AAA237F8}"/>
              </a:ext>
            </a:extLst>
          </p:cNvPr>
          <p:cNvSpPr>
            <a:spLocks noGrp="1"/>
          </p:cNvSpPr>
          <p:nvPr>
            <p:ph type="title"/>
          </p:nvPr>
        </p:nvSpPr>
        <p:spPr>
          <a:xfrm>
            <a:off x="1946710" y="473080"/>
            <a:ext cx="7729728" cy="1188720"/>
          </a:xfrm>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C2DF9CA1-5AAB-190F-A5F1-093E36140288}"/>
              </a:ext>
            </a:extLst>
          </p:cNvPr>
          <p:cNvSpPr>
            <a:spLocks noGrp="1"/>
          </p:cNvSpPr>
          <p:nvPr>
            <p:ph idx="1"/>
          </p:nvPr>
        </p:nvSpPr>
        <p:spPr>
          <a:xfrm>
            <a:off x="481264" y="2444817"/>
            <a:ext cx="9460350" cy="3940103"/>
          </a:xfrm>
        </p:spPr>
        <p:txBody>
          <a:bodyPr>
            <a:normAutofit/>
          </a:bodyPr>
          <a:lstStyle/>
          <a:p>
            <a:r>
              <a:rPr lang="en-US" sz="2400" b="0" i="0" dirty="0">
                <a:solidFill>
                  <a:schemeClr val="tx1">
                    <a:lumMod val="95000"/>
                    <a:lumOff val="5000"/>
                  </a:schemeClr>
                </a:solidFill>
                <a:effectLst/>
                <a:latin typeface="Google Sans"/>
              </a:rPr>
              <a:t>Booth's encoding is widely used in computer architecture and digital signal processing for efficient multiplication of signed binary numbers. </a:t>
            </a:r>
            <a:br>
              <a:rPr lang="en-US" sz="2400" b="0" i="0" dirty="0">
                <a:solidFill>
                  <a:schemeClr val="tx1">
                    <a:lumMod val="95000"/>
                    <a:lumOff val="5000"/>
                  </a:schemeClr>
                </a:solidFill>
                <a:effectLst/>
                <a:latin typeface="Google Sans"/>
              </a:rPr>
            </a:br>
            <a:br>
              <a:rPr lang="en-US" sz="2400" b="0" i="0" dirty="0">
                <a:solidFill>
                  <a:schemeClr val="tx1">
                    <a:lumMod val="95000"/>
                    <a:lumOff val="5000"/>
                  </a:schemeClr>
                </a:solidFill>
                <a:effectLst/>
                <a:latin typeface="Google Sans"/>
              </a:rPr>
            </a:br>
            <a:r>
              <a:rPr lang="en-US" sz="2400" b="0" i="0" dirty="0">
                <a:solidFill>
                  <a:schemeClr val="tx1">
                    <a:lumMod val="95000"/>
                    <a:lumOff val="5000"/>
                  </a:schemeClr>
                </a:solidFill>
                <a:effectLst/>
                <a:latin typeface="Google Sans"/>
              </a:rPr>
              <a:t>Booth multipliers are primarily used in digital signal processing (DSP) and high-performance computing (HPC) for efficient multiplication of signed binary numbers.</a:t>
            </a:r>
            <a:br>
              <a:rPr lang="en-US" sz="2400" b="0" i="0" dirty="0">
                <a:solidFill>
                  <a:schemeClr val="tx1">
                    <a:lumMod val="95000"/>
                    <a:lumOff val="5000"/>
                  </a:schemeClr>
                </a:solidFill>
                <a:effectLst/>
                <a:latin typeface="Google Sans"/>
              </a:rPr>
            </a:br>
            <a:br>
              <a:rPr lang="en-US" sz="2400" b="0" i="0" dirty="0">
                <a:solidFill>
                  <a:schemeClr val="tx1">
                    <a:lumMod val="95000"/>
                    <a:lumOff val="5000"/>
                  </a:schemeClr>
                </a:solidFill>
                <a:effectLst/>
                <a:latin typeface="Google Sans"/>
              </a:rPr>
            </a:br>
            <a:r>
              <a:rPr lang="en-US" sz="2400" b="0" i="0" dirty="0">
                <a:solidFill>
                  <a:schemeClr val="tx1">
                    <a:lumMod val="95000"/>
                    <a:lumOff val="5000"/>
                  </a:schemeClr>
                </a:solidFill>
                <a:effectLst/>
                <a:latin typeface="Google Sans"/>
              </a:rPr>
              <a:t> They are also valuable in embedded systems and microcontrollers where resource-efficient algorithms are </a:t>
            </a:r>
            <a:r>
              <a:rPr lang="en-US" sz="2400" b="0" i="0" dirty="0" err="1">
                <a:solidFill>
                  <a:schemeClr val="tx1">
                    <a:lumMod val="95000"/>
                    <a:lumOff val="5000"/>
                  </a:schemeClr>
                </a:solidFill>
                <a:effectLst/>
                <a:latin typeface="Google Sans"/>
              </a:rPr>
              <a:t>crucia</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366565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BFCB-D21E-70D6-2CBC-FA018CD95D39}"/>
              </a:ext>
            </a:extLst>
          </p:cNvPr>
          <p:cNvSpPr>
            <a:spLocks noGrp="1"/>
          </p:cNvSpPr>
          <p:nvPr>
            <p:ph type="title"/>
          </p:nvPr>
        </p:nvSpPr>
        <p:spPr>
          <a:xfrm>
            <a:off x="2019380" y="194671"/>
            <a:ext cx="7729728" cy="1188720"/>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1188E385-767F-008B-1A18-D7EAF9215AFA}"/>
              </a:ext>
            </a:extLst>
          </p:cNvPr>
          <p:cNvSpPr>
            <a:spLocks noGrp="1"/>
          </p:cNvSpPr>
          <p:nvPr>
            <p:ph idx="1"/>
          </p:nvPr>
        </p:nvSpPr>
        <p:spPr>
          <a:xfrm>
            <a:off x="673768" y="2072079"/>
            <a:ext cx="9846646" cy="4184342"/>
          </a:xfrm>
        </p:spPr>
        <p:txBody>
          <a:bodyPr>
            <a:normAutofit/>
          </a:bodyPr>
          <a:lstStyle/>
          <a:p>
            <a:pPr marL="0" indent="0">
              <a:buNone/>
            </a:pPr>
            <a:r>
              <a:rPr lang="en-US" sz="2400" b="0" i="0" dirty="0">
                <a:solidFill>
                  <a:schemeClr val="tx1">
                    <a:lumMod val="95000"/>
                    <a:lumOff val="5000"/>
                  </a:schemeClr>
                </a:solidFill>
                <a:effectLst/>
                <a:latin typeface="Google Sans"/>
              </a:rPr>
              <a:t>Booth's algorithm can be implemented by repeatedly adding (with ordinary unsigned binary addition) one of two predetermined values A and S to a product P, then performing a rightward arithmetic shift on P.</a:t>
            </a:r>
          </a:p>
          <a:p>
            <a:pPr marL="0" indent="0">
              <a:buNone/>
            </a:pPr>
            <a:endParaRPr lang="en-US" sz="2400" b="0" i="0" dirty="0">
              <a:solidFill>
                <a:schemeClr val="tx1">
                  <a:lumMod val="95000"/>
                  <a:lumOff val="5000"/>
                </a:schemeClr>
              </a:solidFill>
              <a:effectLst/>
              <a:latin typeface="Google Sans"/>
            </a:endParaRPr>
          </a:p>
          <a:p>
            <a:pPr marL="0" indent="0">
              <a:buNone/>
            </a:pPr>
            <a:r>
              <a:rPr lang="en-US" sz="2400" dirty="0">
                <a:solidFill>
                  <a:schemeClr val="tx1">
                    <a:lumMod val="95000"/>
                    <a:lumOff val="5000"/>
                  </a:schemeClr>
                </a:solidFill>
                <a:latin typeface="Google Sans"/>
              </a:rPr>
              <a:t>B</a:t>
            </a:r>
            <a:r>
              <a:rPr lang="en-US" sz="2400" b="0" i="0" dirty="0">
                <a:solidFill>
                  <a:schemeClr val="tx1">
                    <a:lumMod val="95000"/>
                    <a:lumOff val="5000"/>
                  </a:schemeClr>
                </a:solidFill>
                <a:effectLst/>
                <a:latin typeface="Google Sans"/>
              </a:rPr>
              <a:t>ooth multiplication is the fastest way to multiple binary number. </a:t>
            </a:r>
            <a:br>
              <a:rPr lang="en-US" sz="2400" b="0" i="0" dirty="0">
                <a:solidFill>
                  <a:schemeClr val="tx1">
                    <a:lumMod val="95000"/>
                    <a:lumOff val="5000"/>
                  </a:schemeClr>
                </a:solidFill>
                <a:effectLst/>
                <a:latin typeface="Google Sans"/>
              </a:rPr>
            </a:br>
            <a:endParaRPr lang="en-US" sz="2400" b="0" i="0" dirty="0">
              <a:solidFill>
                <a:schemeClr val="tx1">
                  <a:lumMod val="95000"/>
                  <a:lumOff val="5000"/>
                </a:schemeClr>
              </a:solidFill>
              <a:effectLst/>
              <a:latin typeface="Google Sans"/>
            </a:endParaRPr>
          </a:p>
          <a:p>
            <a:pPr marL="0" indent="0">
              <a:buNone/>
            </a:pPr>
            <a:r>
              <a:rPr lang="en-US" sz="2400" b="0" i="0" dirty="0">
                <a:solidFill>
                  <a:schemeClr val="tx1">
                    <a:lumMod val="95000"/>
                    <a:lumOff val="5000"/>
                  </a:schemeClr>
                </a:solidFill>
                <a:effectLst/>
                <a:latin typeface="Google Sans"/>
              </a:rPr>
              <a:t>Number of steps in booth multiplication are equal to the number of bits. </a:t>
            </a:r>
            <a:br>
              <a:rPr lang="en-US" sz="2400" b="0" i="0" dirty="0">
                <a:solidFill>
                  <a:schemeClr val="tx1">
                    <a:lumMod val="95000"/>
                    <a:lumOff val="5000"/>
                  </a:schemeClr>
                </a:solidFill>
                <a:effectLst/>
                <a:latin typeface="Google Sans"/>
              </a:rPr>
            </a:br>
            <a:r>
              <a:rPr lang="en-US" sz="2400" b="0" i="0" dirty="0">
                <a:solidFill>
                  <a:schemeClr val="tx1">
                    <a:lumMod val="95000"/>
                    <a:lumOff val="5000"/>
                  </a:schemeClr>
                </a:solidFill>
                <a:effectLst/>
                <a:latin typeface="Google Sans"/>
              </a:rPr>
              <a:t>We are using a half adder to construct a full adder .</a:t>
            </a:r>
            <a:br>
              <a:rPr lang="en-US" sz="2400" b="0" i="0" dirty="0">
                <a:solidFill>
                  <a:schemeClr val="tx1">
                    <a:lumMod val="95000"/>
                    <a:lumOff val="5000"/>
                  </a:schemeClr>
                </a:solidFill>
                <a:effectLst/>
                <a:latin typeface="Google Sans"/>
              </a:rPr>
            </a:br>
            <a:br>
              <a:rPr lang="en-US" sz="2400" b="0" i="0" dirty="0">
                <a:solidFill>
                  <a:schemeClr val="tx1">
                    <a:lumMod val="95000"/>
                    <a:lumOff val="5000"/>
                  </a:schemeClr>
                </a:solidFill>
                <a:effectLst/>
                <a:latin typeface="Google Sans"/>
              </a:rPr>
            </a:br>
            <a:r>
              <a:rPr lang="en-US" sz="2400" b="0" i="0" dirty="0">
                <a:solidFill>
                  <a:schemeClr val="tx1">
                    <a:lumMod val="95000"/>
                    <a:lumOff val="5000"/>
                  </a:schemeClr>
                </a:solidFill>
                <a:effectLst/>
                <a:latin typeface="Google Sans"/>
              </a:rPr>
              <a:t>Full adder is used for making addition of two number(bits) possible.</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54311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PGA Implementation of a Novel Multifunction Modulo (2n ± 1) Multiplier  Using Radix-4 Booth Encoding Scheme">
            <a:extLst>
              <a:ext uri="{FF2B5EF4-FFF2-40B4-BE49-F238E27FC236}">
                <a16:creationId xmlns:a16="http://schemas.microsoft.com/office/drawing/2014/main" id="{D83B248F-AF68-A809-4CDD-09CE95B3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288" y="809625"/>
            <a:ext cx="3781425"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385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3C6C07-3C19-CA0A-F7D2-61B8DC8C6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648" y="1607685"/>
            <a:ext cx="5492496" cy="3309125"/>
          </a:xfrm>
          <a:prstGeom prst="rect">
            <a:avLst/>
          </a:prstGeom>
        </p:spPr>
      </p:pic>
      <p:pic>
        <p:nvPicPr>
          <p:cNvPr id="5" name="Picture 4">
            <a:extLst>
              <a:ext uri="{FF2B5EF4-FFF2-40B4-BE49-F238E27FC236}">
                <a16:creationId xmlns:a16="http://schemas.microsoft.com/office/drawing/2014/main" id="{17C2A60C-87DF-DC15-7BE6-D23C6F576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1" y="1607685"/>
            <a:ext cx="6016751" cy="3309125"/>
          </a:xfrm>
          <a:prstGeom prst="rect">
            <a:avLst/>
          </a:prstGeom>
        </p:spPr>
      </p:pic>
    </p:spTree>
    <p:extLst>
      <p:ext uri="{BB962C8B-B14F-4D97-AF65-F5344CB8AC3E}">
        <p14:creationId xmlns:p14="http://schemas.microsoft.com/office/powerpoint/2010/main" val="250351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821A-9654-F44D-0D09-18CBD3F7A7C5}"/>
              </a:ext>
            </a:extLst>
          </p:cNvPr>
          <p:cNvSpPr>
            <a:spLocks noGrp="1"/>
          </p:cNvSpPr>
          <p:nvPr>
            <p:ph type="title"/>
          </p:nvPr>
        </p:nvSpPr>
        <p:spPr>
          <a:xfrm>
            <a:off x="2898648" y="187229"/>
            <a:ext cx="5276088" cy="1138651"/>
          </a:xfrm>
        </p:spPr>
        <p:txBody>
          <a:bodyPr/>
          <a:lstStyle/>
          <a:p>
            <a:r>
              <a:rPr lang="en-US" dirty="0"/>
              <a:t>LOGIC GATES used</a:t>
            </a:r>
            <a:endParaRPr lang="en-IN" dirty="0"/>
          </a:p>
        </p:txBody>
      </p:sp>
      <p:sp>
        <p:nvSpPr>
          <p:cNvPr id="4" name="Rectangle 1">
            <a:extLst>
              <a:ext uri="{FF2B5EF4-FFF2-40B4-BE49-F238E27FC236}">
                <a16:creationId xmlns:a16="http://schemas.microsoft.com/office/drawing/2014/main" id="{D9CF9FA3-2849-B241-1D45-70F4408CFFE9}"/>
              </a:ext>
            </a:extLst>
          </p:cNvPr>
          <p:cNvSpPr>
            <a:spLocks noGrp="1" noChangeArrowheads="1"/>
          </p:cNvSpPr>
          <p:nvPr>
            <p:ph idx="1"/>
          </p:nvPr>
        </p:nvSpPr>
        <p:spPr bwMode="auto">
          <a:xfrm>
            <a:off x="182880" y="1628365"/>
            <a:ext cx="11265408" cy="504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 AND gates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to detect specific bit patterns in the multiplier group.</a:t>
            </a: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OR gates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to combine signals from different comparisons.</a:t>
            </a: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endPar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NOT gates (Inverters)</a:t>
            </a:r>
          </a:p>
          <a:p>
            <a:pPr>
              <a:buNone/>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to invert bits to help detect certain patterns like 10 or 01.</a:t>
            </a: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buNone/>
            </a:pPr>
            <a:r>
              <a:rPr lang="en-US" sz="2000" b="1" dirty="0">
                <a:latin typeface="Calibri" panose="020F0502020204030204" pitchFamily="34" charset="0"/>
                <a:ea typeface="Calibri" panose="020F0502020204030204" pitchFamily="34" charset="0"/>
                <a:cs typeface="Calibri" panose="020F0502020204030204" pitchFamily="34" charset="0"/>
              </a:rPr>
              <a:t>4. XOR gates</a:t>
            </a:r>
          </a:p>
          <a:p>
            <a:pPr>
              <a:buNone/>
            </a:pPr>
            <a:r>
              <a:rPr lang="en-US" sz="2000" dirty="0">
                <a:latin typeface="Calibri" panose="020F0502020204030204" pitchFamily="34" charset="0"/>
                <a:ea typeface="Calibri" panose="020F0502020204030204" pitchFamily="34" charset="0"/>
                <a:cs typeface="Calibri" panose="020F0502020204030204" pitchFamily="34" charset="0"/>
              </a:rPr>
              <a:t>Used in some implementations to simplify logic when determining control signals</a:t>
            </a:r>
          </a:p>
          <a:p>
            <a:pPr>
              <a:buNone/>
            </a:pPr>
            <a:r>
              <a:rPr lang="en-US" sz="2000" b="1" dirty="0">
                <a:latin typeface="Calibri" panose="020F0502020204030204" pitchFamily="34" charset="0"/>
                <a:ea typeface="Calibri" panose="020F0502020204030204" pitchFamily="34" charset="0"/>
                <a:cs typeface="Calibri" panose="020F0502020204030204" pitchFamily="34" charset="0"/>
              </a:rPr>
              <a:t>5. Multiplexers (MUX)</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While not a "gate" per se, they're often built from basic gates and are used to select the correct operation (add, subtract, shift, etc.) based on the encoding.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12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GraphicMaths - Logic gates">
            <a:extLst>
              <a:ext uri="{FF2B5EF4-FFF2-40B4-BE49-F238E27FC236}">
                <a16:creationId xmlns:a16="http://schemas.microsoft.com/office/drawing/2014/main" id="{BE27CEB3-6510-DEA0-F539-76D35A937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490" y="227455"/>
            <a:ext cx="3988498" cy="193052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GraphicMaths - Logic gates">
            <a:extLst>
              <a:ext uri="{FF2B5EF4-FFF2-40B4-BE49-F238E27FC236}">
                <a16:creationId xmlns:a16="http://schemas.microsoft.com/office/drawing/2014/main" id="{FC7CCCA7-D259-3846-EE05-8A1F5F31F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3569" y="227454"/>
            <a:ext cx="3631882" cy="193052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GraphicMaths - Logic gates">
            <a:extLst>
              <a:ext uri="{FF2B5EF4-FFF2-40B4-BE49-F238E27FC236}">
                <a16:creationId xmlns:a16="http://schemas.microsoft.com/office/drawing/2014/main" id="{C4A2D23C-E5E3-81BB-2B05-9741661D5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3592" y="2392345"/>
            <a:ext cx="4786122" cy="1803652"/>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GraphicMaths - Logic gates">
            <a:extLst>
              <a:ext uri="{FF2B5EF4-FFF2-40B4-BE49-F238E27FC236}">
                <a16:creationId xmlns:a16="http://schemas.microsoft.com/office/drawing/2014/main" id="{2508C387-37E2-ECDE-59D1-477B2ECE99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490" y="4535424"/>
            <a:ext cx="4347210" cy="1930527"/>
          </a:xfrm>
          <a:prstGeom prst="rect">
            <a:avLst/>
          </a:prstGeom>
          <a:noFill/>
          <a:extLst>
            <a:ext uri="{909E8E84-426E-40DD-AFC4-6F175D3DCCD1}">
              <a14:hiddenFill xmlns:a14="http://schemas.microsoft.com/office/drawing/2010/main">
                <a:solidFill>
                  <a:srgbClr val="FFFFFF"/>
                </a:solidFill>
              </a14:hiddenFill>
            </a:ext>
          </a:extLst>
        </p:spPr>
      </p:pic>
      <p:pic>
        <p:nvPicPr>
          <p:cNvPr id="6162" name="Picture 18" descr="A Complete Guide to Electronic Multiplexers - Circuit Basics">
            <a:extLst>
              <a:ext uri="{FF2B5EF4-FFF2-40B4-BE49-F238E27FC236}">
                <a16:creationId xmlns:a16="http://schemas.microsoft.com/office/drawing/2014/main" id="{33728CE5-BAB9-3166-F3A9-39AF9C76A9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3569" y="4430361"/>
            <a:ext cx="3867150" cy="214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8769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298</TotalTime>
  <Words>545</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Google Sans</vt:lpstr>
      <vt:lpstr>Parcel</vt:lpstr>
      <vt:lpstr>BOOTH’S ENCODER</vt:lpstr>
      <vt:lpstr>INTRODUCTION</vt:lpstr>
      <vt:lpstr>ELABORATION:</vt:lpstr>
      <vt:lpstr>APPLICATIONS</vt:lpstr>
      <vt:lpstr>IMPLEMENTATION</vt:lpstr>
      <vt:lpstr>PowerPoint Presentation</vt:lpstr>
      <vt:lpstr>PowerPoint Presentation</vt:lpstr>
      <vt:lpstr>LOGIC GATES used</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mentesowmya7@gmail.com</dc:creator>
  <cp:lastModifiedBy>mentesowmya7@gmail.com</cp:lastModifiedBy>
  <cp:revision>2</cp:revision>
  <dcterms:created xsi:type="dcterms:W3CDTF">2025-04-12T05:01:30Z</dcterms:created>
  <dcterms:modified xsi:type="dcterms:W3CDTF">2025-04-17T14:20:45Z</dcterms:modified>
</cp:coreProperties>
</file>