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2" r:id="rId3"/>
    <p:sldId id="256" r:id="rId4"/>
    <p:sldId id="267" r:id="rId5"/>
    <p:sldId id="271" r:id="rId6"/>
    <p:sldId id="257" r:id="rId7"/>
    <p:sldId id="272" r:id="rId8"/>
    <p:sldId id="259" r:id="rId9"/>
    <p:sldId id="260" r:id="rId10"/>
    <p:sldId id="273" r:id="rId11"/>
    <p:sldId id="274" r:id="rId12"/>
    <p:sldId id="261" r:id="rId13"/>
    <p:sldId id="263" r:id="rId14"/>
    <p:sldId id="270" r:id="rId15"/>
    <p:sldId id="275" r:id="rId16"/>
    <p:sldId id="276"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6" d="100"/>
          <a:sy n="76" d="100"/>
        </p:scale>
        <p:origin x="653"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4102-76A5-EBDA-7636-D5629DB803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F6D574-F1EB-AEAD-9BFD-8C63A8F484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1C80BA-5402-43DC-AF67-93028967E5F6}"/>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5" name="Footer Placeholder 4">
            <a:extLst>
              <a:ext uri="{FF2B5EF4-FFF2-40B4-BE49-F238E27FC236}">
                <a16:creationId xmlns:a16="http://schemas.microsoft.com/office/drawing/2014/main" id="{E3C7F804-B76E-5FA8-3FDE-5B16820A3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DB20F-C6E3-A022-97D9-C9488DBFC09E}"/>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4112283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EF55-2569-E386-745F-C36F6A74D9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D2A7D5-1D91-1F09-3C9E-DCA6E573B1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4F5A1C-29B8-FB63-352C-8889A707E4E8}"/>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5" name="Footer Placeholder 4">
            <a:extLst>
              <a:ext uri="{FF2B5EF4-FFF2-40B4-BE49-F238E27FC236}">
                <a16:creationId xmlns:a16="http://schemas.microsoft.com/office/drawing/2014/main" id="{7DDB7E36-1F22-E284-81E8-028E8C1E1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7A403-C298-7C0E-8BF6-69EA77E060F7}"/>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170610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A2442F-F029-1EC4-8010-0FAE66D1BA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E3852-13CE-CB6E-B056-B764F2679D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41B522-FA2F-B3D4-3259-3C278369EAB4}"/>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5" name="Footer Placeholder 4">
            <a:extLst>
              <a:ext uri="{FF2B5EF4-FFF2-40B4-BE49-F238E27FC236}">
                <a16:creationId xmlns:a16="http://schemas.microsoft.com/office/drawing/2014/main" id="{51ED2A46-B94D-9B80-9779-3DBB58AEA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94CA9C-32A2-4859-07D3-533EBB2EA674}"/>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122047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F5D1-FF61-7FF3-1B18-BFD2E812EF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6380C7-311D-710C-1B65-47E98E416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0A31D-DDD3-8218-93ED-929868E847E4}"/>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5" name="Footer Placeholder 4">
            <a:extLst>
              <a:ext uri="{FF2B5EF4-FFF2-40B4-BE49-F238E27FC236}">
                <a16:creationId xmlns:a16="http://schemas.microsoft.com/office/drawing/2014/main" id="{B08F9A31-4C7D-E314-68ED-896C6E124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148CC3-FB2C-6874-607B-BCCE2943CAFB}"/>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202997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F694-DDC6-58F0-D5AB-D0C5EB40C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ED9240-20F0-C6CF-92F5-79125603A6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357E7D-A222-D1C1-B547-CE77ED2D8494}"/>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5" name="Footer Placeholder 4">
            <a:extLst>
              <a:ext uri="{FF2B5EF4-FFF2-40B4-BE49-F238E27FC236}">
                <a16:creationId xmlns:a16="http://schemas.microsoft.com/office/drawing/2014/main" id="{5FCBE2AA-E08F-58FF-5C7F-596925E88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11362-EE8B-ACE2-0A75-7AC6B849A988}"/>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1117430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A050-BA9B-F665-EB24-3F5A656BB7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E116E7-2922-3541-8664-C7FAD77B75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EA6D84-C272-0015-638B-1E485D764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E53356-A65E-B0C5-6B6F-50173570F013}"/>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6" name="Footer Placeholder 5">
            <a:extLst>
              <a:ext uri="{FF2B5EF4-FFF2-40B4-BE49-F238E27FC236}">
                <a16:creationId xmlns:a16="http://schemas.microsoft.com/office/drawing/2014/main" id="{E125157C-7A1A-DA82-0434-61C821FD12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C7FC90-A9D6-A99E-0FD8-AEB1F81ED5F8}"/>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335855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49BB-618E-49AE-D01C-F71DAE6ACA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219960-4383-0672-C33F-8B3DEAEAC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EECC5-E759-24F4-3A3A-64E85A7F6F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6B58A9-9A89-5A8D-AF4E-E554C70EC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8D59D-FCB0-8663-E9C2-FCE7767D10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BF8D4D-FA0D-C08D-130F-5913CA629E4A}"/>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8" name="Footer Placeholder 7">
            <a:extLst>
              <a:ext uri="{FF2B5EF4-FFF2-40B4-BE49-F238E27FC236}">
                <a16:creationId xmlns:a16="http://schemas.microsoft.com/office/drawing/2014/main" id="{41F2D3BA-FAF6-95C6-3783-9CBF65986B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912A3F-ACB0-B165-C83F-6041099BD4F7}"/>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365301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BA31-F023-409B-82C4-8D681F6CC9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70572E-D0F0-15D9-D151-866A59F7A547}"/>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4" name="Footer Placeholder 3">
            <a:extLst>
              <a:ext uri="{FF2B5EF4-FFF2-40B4-BE49-F238E27FC236}">
                <a16:creationId xmlns:a16="http://schemas.microsoft.com/office/drawing/2014/main" id="{C02A6A6E-227C-54C2-B21C-84BD98005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A5D6ED-4711-8B48-7998-AF7CBFA9E511}"/>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356322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E42EA-AD07-28F3-119A-A89F95AEAE0C}"/>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3" name="Footer Placeholder 2">
            <a:extLst>
              <a:ext uri="{FF2B5EF4-FFF2-40B4-BE49-F238E27FC236}">
                <a16:creationId xmlns:a16="http://schemas.microsoft.com/office/drawing/2014/main" id="{FB8B4CEE-4813-89A0-A3EB-E235962A54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9C9AA5-370D-794B-408A-C1D8888965AB}"/>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75100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3718-BC4E-3DD0-A372-28E2F54F9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2DE83C-E66D-EA91-6C14-920803558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A4756A-E4D5-C94A-C346-D767F9323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31110-0E00-239C-B7E5-0F46077E372F}"/>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6" name="Footer Placeholder 5">
            <a:extLst>
              <a:ext uri="{FF2B5EF4-FFF2-40B4-BE49-F238E27FC236}">
                <a16:creationId xmlns:a16="http://schemas.microsoft.com/office/drawing/2014/main" id="{52028FC9-D7B4-48CB-3843-218A5C8F0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B5A80D-8D59-F350-E2E6-B09E926BF3C1}"/>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185552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B066-3631-1F3A-64DA-64FDD6F12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C31993-FA51-2BF6-1BD0-7E38E5D07E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B2C863-578F-D94F-BE14-6DBD9966F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F8E82-2C81-228A-114C-AB92DA7778AB}"/>
              </a:ext>
            </a:extLst>
          </p:cNvPr>
          <p:cNvSpPr>
            <a:spLocks noGrp="1"/>
          </p:cNvSpPr>
          <p:nvPr>
            <p:ph type="dt" sz="half" idx="10"/>
          </p:nvPr>
        </p:nvSpPr>
        <p:spPr/>
        <p:txBody>
          <a:bodyPr/>
          <a:lstStyle/>
          <a:p>
            <a:fld id="{3BC03741-F38C-4360-A7DC-EBFE25C45637}" type="datetimeFigureOut">
              <a:rPr lang="en-IN" smtClean="0"/>
              <a:t>11-04-2025</a:t>
            </a:fld>
            <a:endParaRPr lang="en-IN"/>
          </a:p>
        </p:txBody>
      </p:sp>
      <p:sp>
        <p:nvSpPr>
          <p:cNvPr id="6" name="Footer Placeholder 5">
            <a:extLst>
              <a:ext uri="{FF2B5EF4-FFF2-40B4-BE49-F238E27FC236}">
                <a16:creationId xmlns:a16="http://schemas.microsoft.com/office/drawing/2014/main" id="{60D16128-1746-6807-BD10-562A1A9983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F75AD5-8567-67C1-0351-D6D34FA39E0B}"/>
              </a:ext>
            </a:extLst>
          </p:cNvPr>
          <p:cNvSpPr>
            <a:spLocks noGrp="1"/>
          </p:cNvSpPr>
          <p:nvPr>
            <p:ph type="sldNum" sz="quarter" idx="12"/>
          </p:nvPr>
        </p:nvSpPr>
        <p:spPr/>
        <p:txBody>
          <a:bodyPr/>
          <a:lstStyle/>
          <a:p>
            <a:fld id="{6FECAB0A-5645-414C-B862-731ECDF4A300}" type="slidenum">
              <a:rPr lang="en-IN" smtClean="0"/>
              <a:t>‹#›</a:t>
            </a:fld>
            <a:endParaRPr lang="en-IN"/>
          </a:p>
        </p:txBody>
      </p:sp>
    </p:spTree>
    <p:extLst>
      <p:ext uri="{BB962C8B-B14F-4D97-AF65-F5344CB8AC3E}">
        <p14:creationId xmlns:p14="http://schemas.microsoft.com/office/powerpoint/2010/main" val="110149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AAB65-DDAC-347A-82E6-3F9B33DFF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29C66-3352-4949-A503-E28BA0631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3E328-ED40-260D-5A83-8623597D4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C03741-F38C-4360-A7DC-EBFE25C45637}" type="datetimeFigureOut">
              <a:rPr lang="en-IN" smtClean="0"/>
              <a:t>11-04-2025</a:t>
            </a:fld>
            <a:endParaRPr lang="en-IN"/>
          </a:p>
        </p:txBody>
      </p:sp>
      <p:sp>
        <p:nvSpPr>
          <p:cNvPr id="5" name="Footer Placeholder 4">
            <a:extLst>
              <a:ext uri="{FF2B5EF4-FFF2-40B4-BE49-F238E27FC236}">
                <a16:creationId xmlns:a16="http://schemas.microsoft.com/office/drawing/2014/main" id="{F88A6B88-4814-7E53-7E63-B11CD4CEF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1AF462-0DB7-2B9A-23C2-AE027B409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ECAB0A-5645-414C-B862-731ECDF4A300}" type="slidenum">
              <a:rPr lang="en-IN" smtClean="0"/>
              <a:t>‹#›</a:t>
            </a:fld>
            <a:endParaRPr lang="en-IN"/>
          </a:p>
        </p:txBody>
      </p:sp>
    </p:spTree>
    <p:extLst>
      <p:ext uri="{BB962C8B-B14F-4D97-AF65-F5344CB8AC3E}">
        <p14:creationId xmlns:p14="http://schemas.microsoft.com/office/powerpoint/2010/main" val="250919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71D6-90EE-0D63-2B8F-97862E795BFE}"/>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IOT BASED PATIENT HEALTH MONITORING SYSTEM USING ESP32</a:t>
            </a:r>
            <a:endParaRPr lang="en-IN" sz="4000" dirty="0"/>
          </a:p>
        </p:txBody>
      </p:sp>
      <p:sp>
        <p:nvSpPr>
          <p:cNvPr id="3" name="Subtitle 2">
            <a:extLst>
              <a:ext uri="{FF2B5EF4-FFF2-40B4-BE49-F238E27FC236}">
                <a16:creationId xmlns:a16="http://schemas.microsoft.com/office/drawing/2014/main" id="{B55E5E90-5038-43CA-C962-05BB6FFCCEE1}"/>
              </a:ext>
            </a:extLst>
          </p:cNvPr>
          <p:cNvSpPr>
            <a:spLocks noGrp="1"/>
          </p:cNvSpPr>
          <p:nvPr>
            <p:ph type="subTitle" idx="1"/>
          </p:nvPr>
        </p:nvSpPr>
        <p:spPr/>
        <p:txBody>
          <a:bodyPr>
            <a:normAutofit lnSpcReduction="10000"/>
          </a:bodyPr>
          <a:lstStyle/>
          <a:p>
            <a:pPr algn="r"/>
            <a:r>
              <a:rPr lang="en-US" dirty="0"/>
              <a:t>231040060 - M. Sowmya</a:t>
            </a:r>
          </a:p>
          <a:p>
            <a:pPr algn="r"/>
            <a:r>
              <a:rPr lang="en-US" dirty="0"/>
              <a:t>2310040112 – K. Sushma</a:t>
            </a:r>
          </a:p>
          <a:p>
            <a:pPr algn="r"/>
            <a:r>
              <a:rPr lang="en-US" dirty="0"/>
              <a:t>2310049143 – B .Srija</a:t>
            </a:r>
          </a:p>
          <a:p>
            <a:pPr algn="r"/>
            <a:r>
              <a:rPr lang="en-US" dirty="0"/>
              <a:t>2310049144 – B . Tharuni</a:t>
            </a:r>
            <a:endParaRPr lang="en-IN" dirty="0"/>
          </a:p>
        </p:txBody>
      </p:sp>
    </p:spTree>
    <p:extLst>
      <p:ext uri="{BB962C8B-B14F-4D97-AF65-F5344CB8AC3E}">
        <p14:creationId xmlns:p14="http://schemas.microsoft.com/office/powerpoint/2010/main" val="11568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ot Based Patient Health Monitoring System ESP32">
            <a:extLst>
              <a:ext uri="{FF2B5EF4-FFF2-40B4-BE49-F238E27FC236}">
                <a16:creationId xmlns:a16="http://schemas.microsoft.com/office/drawing/2014/main" id="{41F29D86-5653-FAF7-1DCD-15FE411BD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063" y="2203350"/>
            <a:ext cx="6681903" cy="41857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623CE8-0F2F-7890-37E1-D39EAD7C844D}"/>
              </a:ext>
            </a:extLst>
          </p:cNvPr>
          <p:cNvSpPr txBox="1"/>
          <p:nvPr/>
        </p:nvSpPr>
        <p:spPr>
          <a:xfrm>
            <a:off x="1109546" y="624468"/>
            <a:ext cx="9300118" cy="646331"/>
          </a:xfrm>
          <a:prstGeom prst="rect">
            <a:avLst/>
          </a:prstGeom>
          <a:noFill/>
        </p:spPr>
        <p:txBody>
          <a:bodyPr wrap="square" rtlCol="0">
            <a:spAutoFit/>
          </a:bodyPr>
          <a:lstStyle/>
          <a:p>
            <a:pPr algn="ctr"/>
            <a:r>
              <a:rPr lang="en-US" sz="3600" b="1" dirty="0"/>
              <a:t>BLOCK DIAGRAM</a:t>
            </a:r>
            <a:endParaRPr lang="en-IN" sz="3600" b="1" dirty="0"/>
          </a:p>
        </p:txBody>
      </p:sp>
    </p:spTree>
    <p:extLst>
      <p:ext uri="{BB962C8B-B14F-4D97-AF65-F5344CB8AC3E}">
        <p14:creationId xmlns:p14="http://schemas.microsoft.com/office/powerpoint/2010/main" val="2422629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E83E85-79F7-AAEF-F082-093D585787EC}"/>
              </a:ext>
            </a:extLst>
          </p:cNvPr>
          <p:cNvSpPr txBox="1"/>
          <p:nvPr/>
        </p:nvSpPr>
        <p:spPr>
          <a:xfrm>
            <a:off x="328961" y="507380"/>
            <a:ext cx="11430000" cy="1477328"/>
          </a:xfrm>
          <a:prstGeom prst="rect">
            <a:avLst/>
          </a:prstGeom>
          <a:noFill/>
        </p:spPr>
        <p:txBody>
          <a:bodyPr wrap="square" rtlCol="0">
            <a:spAutoFit/>
          </a:bodyPr>
          <a:lstStyle/>
          <a:p>
            <a:r>
              <a:rPr lang="en-US" b="0" i="0" dirty="0">
                <a:solidFill>
                  <a:srgbClr val="262626"/>
                </a:solidFill>
                <a:effectLst/>
                <a:latin typeface="system-ui"/>
              </a:rPr>
              <a:t>All the sensor can work at </a:t>
            </a:r>
            <a:r>
              <a:rPr lang="en-US" b="1" i="0" dirty="0">
                <a:solidFill>
                  <a:srgbClr val="262626"/>
                </a:solidFill>
                <a:effectLst/>
                <a:latin typeface="system-ui"/>
              </a:rPr>
              <a:t>3.3V VCC</a:t>
            </a:r>
            <a:r>
              <a:rPr lang="en-US" b="0" i="0" dirty="0">
                <a:solidFill>
                  <a:srgbClr val="262626"/>
                </a:solidFill>
                <a:effectLst/>
                <a:latin typeface="system-ui"/>
              </a:rPr>
              <a:t>. So connect their VCC to 3.3V Power Supply. Connect the GND to GND. MAX30100 is an I2C Sensor, so connect its SDA &amp; SCL pin to </a:t>
            </a:r>
            <a:r>
              <a:rPr lang="en-US" b="1" i="0" dirty="0">
                <a:solidFill>
                  <a:srgbClr val="262626"/>
                </a:solidFill>
                <a:effectLst/>
                <a:latin typeface="system-ui"/>
              </a:rPr>
              <a:t>GPIO21</a:t>
            </a:r>
            <a:r>
              <a:rPr lang="en-US" b="0" i="0" dirty="0">
                <a:solidFill>
                  <a:srgbClr val="262626"/>
                </a:solidFill>
                <a:effectLst/>
                <a:latin typeface="system-ui"/>
              </a:rPr>
              <a:t> &amp; </a:t>
            </a:r>
            <a:r>
              <a:rPr lang="en-US" b="1" i="0" dirty="0">
                <a:solidFill>
                  <a:srgbClr val="262626"/>
                </a:solidFill>
                <a:effectLst/>
                <a:latin typeface="system-ui"/>
              </a:rPr>
              <a:t>GPIO22</a:t>
            </a:r>
            <a:r>
              <a:rPr lang="en-US" b="0" i="0" dirty="0">
                <a:solidFill>
                  <a:srgbClr val="262626"/>
                </a:solidFill>
                <a:effectLst/>
                <a:latin typeface="system-ui"/>
              </a:rPr>
              <a:t>. Connect its INT pin to </a:t>
            </a:r>
            <a:r>
              <a:rPr lang="en-US" b="1" i="0" dirty="0">
                <a:solidFill>
                  <a:srgbClr val="262626"/>
                </a:solidFill>
                <a:effectLst/>
                <a:latin typeface="system-ui"/>
              </a:rPr>
              <a:t>GPIO19</a:t>
            </a:r>
            <a:r>
              <a:rPr lang="en-US" b="0" i="0" dirty="0">
                <a:solidFill>
                  <a:srgbClr val="262626"/>
                </a:solidFill>
                <a:effectLst/>
                <a:latin typeface="system-ui"/>
              </a:rPr>
              <a:t> of ESP32. The output pin of DHT11 is connected to </a:t>
            </a:r>
            <a:r>
              <a:rPr lang="en-US" b="1" i="0" dirty="0">
                <a:solidFill>
                  <a:srgbClr val="262626"/>
                </a:solidFill>
                <a:effectLst/>
                <a:latin typeface="system-ui"/>
              </a:rPr>
              <a:t>GPIO18</a:t>
            </a:r>
            <a:r>
              <a:rPr lang="en-US" b="0" i="0" dirty="0">
                <a:solidFill>
                  <a:srgbClr val="262626"/>
                </a:solidFill>
                <a:effectLst/>
                <a:latin typeface="system-ui"/>
              </a:rPr>
              <a:t> of ESP32. Similarly, the output pin of DS18B20 is connected to </a:t>
            </a:r>
            <a:r>
              <a:rPr lang="en-US" b="1" i="0" dirty="0">
                <a:solidFill>
                  <a:srgbClr val="262626"/>
                </a:solidFill>
                <a:effectLst/>
                <a:latin typeface="system-ui"/>
              </a:rPr>
              <a:t>GPIO5</a:t>
            </a:r>
            <a:r>
              <a:rPr lang="en-US" b="0" i="0" dirty="0">
                <a:solidFill>
                  <a:srgbClr val="262626"/>
                </a:solidFill>
                <a:effectLst/>
                <a:latin typeface="system-ui"/>
              </a:rPr>
              <a:t> of ESP32. A 4.7K pull-up resistor is connected between output pin &amp; VCC pin of DS18B20.</a:t>
            </a:r>
          </a:p>
          <a:p>
            <a:endParaRPr lang="en-IN" dirty="0"/>
          </a:p>
        </p:txBody>
      </p:sp>
    </p:spTree>
    <p:extLst>
      <p:ext uri="{BB962C8B-B14F-4D97-AF65-F5344CB8AC3E}">
        <p14:creationId xmlns:p14="http://schemas.microsoft.com/office/powerpoint/2010/main" val="223035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D5723F-97EB-FDBD-8778-72CAE81D4C64}"/>
              </a:ext>
            </a:extLst>
          </p:cNvPr>
          <p:cNvSpPr txBox="1"/>
          <p:nvPr/>
        </p:nvSpPr>
        <p:spPr>
          <a:xfrm>
            <a:off x="407020" y="691376"/>
            <a:ext cx="11117765" cy="2308324"/>
          </a:xfrm>
          <a:prstGeom prst="rect">
            <a:avLst/>
          </a:prstGeom>
          <a:noFill/>
        </p:spPr>
        <p:txBody>
          <a:bodyPr wrap="square" rtlCol="0">
            <a:spAutoFit/>
          </a:bodyPr>
          <a:lstStyle/>
          <a:p>
            <a:pPr algn="ctr"/>
            <a:r>
              <a:rPr lang="en-US" sz="3600" b="1" dirty="0"/>
              <a:t>Libraries  that are installed</a:t>
            </a:r>
          </a:p>
          <a:p>
            <a:pPr algn="ctr"/>
            <a:endParaRPr lang="en-US" sz="3600" b="1" dirty="0"/>
          </a:p>
          <a:p>
            <a:r>
              <a:rPr lang="en-US" dirty="0"/>
              <a:t>1.Arduino MAX 30100 Library</a:t>
            </a:r>
          </a:p>
          <a:p>
            <a:r>
              <a:rPr lang="en-US" dirty="0"/>
              <a:t>2.One Wire Library</a:t>
            </a:r>
          </a:p>
          <a:p>
            <a:r>
              <a:rPr lang="en-US" dirty="0"/>
              <a:t>3.Dallas Temperature Library</a:t>
            </a:r>
          </a:p>
          <a:p>
            <a:r>
              <a:rPr lang="en-US" dirty="0"/>
              <a:t>4.DHT 11 library</a:t>
            </a:r>
            <a:endParaRPr lang="en-IN" dirty="0"/>
          </a:p>
        </p:txBody>
      </p:sp>
    </p:spTree>
    <p:extLst>
      <p:ext uri="{BB962C8B-B14F-4D97-AF65-F5344CB8AC3E}">
        <p14:creationId xmlns:p14="http://schemas.microsoft.com/office/powerpoint/2010/main" val="228569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4701-3006-1F8A-A5EE-D3C5D162B92D}"/>
              </a:ext>
            </a:extLst>
          </p:cNvPr>
          <p:cNvSpPr>
            <a:spLocks noGrp="1"/>
          </p:cNvSpPr>
          <p:nvPr>
            <p:ph type="ctrTitle"/>
          </p:nvPr>
        </p:nvSpPr>
        <p:spPr>
          <a:xfrm>
            <a:off x="1524000" y="-957339"/>
            <a:ext cx="9144000" cy="2387600"/>
          </a:xfrm>
        </p:spPr>
        <p:txBody>
          <a:bodyPr>
            <a:normAutofit/>
          </a:bodyPr>
          <a:lstStyle/>
          <a:p>
            <a:r>
              <a:rPr lang="en-US"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26000C9-95EC-FAF9-E7B3-9F8A81CF7A49}"/>
              </a:ext>
            </a:extLst>
          </p:cNvPr>
          <p:cNvSpPr>
            <a:spLocks noGrp="1" noChangeArrowheads="1"/>
          </p:cNvSpPr>
          <p:nvPr>
            <p:ph type="subTitle" idx="1"/>
          </p:nvPr>
        </p:nvSpPr>
        <p:spPr bwMode="auto">
          <a:xfrm>
            <a:off x="1897566" y="2229323"/>
            <a:ext cx="628293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real-time monitoring of patient vitals.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remote access to health data anytime, anywhere.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built-in Wi-Fi/Bluetooth for seamless wireless 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low-cost and compact design ideal for wearables.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instant alerts in case of health emergencies.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integration with cloud platforms for data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easy addition of extra sensors for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energy efficiency with ESP32's low-power modes.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Facilitates historical data logging and trend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Increases patient awareness and engagement in their health.</a:t>
            </a:r>
          </a:p>
        </p:txBody>
      </p:sp>
    </p:spTree>
    <p:extLst>
      <p:ext uri="{BB962C8B-B14F-4D97-AF65-F5344CB8AC3E}">
        <p14:creationId xmlns:p14="http://schemas.microsoft.com/office/powerpoint/2010/main" val="55354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F8A4-694B-0751-1EBA-2DF67F2232B0}"/>
              </a:ext>
            </a:extLst>
          </p:cNvPr>
          <p:cNvSpPr>
            <a:spLocks noGrp="1"/>
          </p:cNvSpPr>
          <p:nvPr>
            <p:ph type="title"/>
          </p:nvPr>
        </p:nvSpPr>
        <p:spPr/>
        <p:txBody>
          <a:bodyPr/>
          <a:lstStyle/>
          <a:p>
            <a:pPr algn="ctr"/>
            <a:r>
              <a:rPr lang="en-US" dirty="0"/>
              <a:t>APPLICATIONS</a:t>
            </a:r>
            <a:endParaRPr lang="en-IN" dirty="0"/>
          </a:p>
        </p:txBody>
      </p:sp>
      <p:sp>
        <p:nvSpPr>
          <p:cNvPr id="3" name="Content Placeholder 2">
            <a:extLst>
              <a:ext uri="{FF2B5EF4-FFF2-40B4-BE49-F238E27FC236}">
                <a16:creationId xmlns:a16="http://schemas.microsoft.com/office/drawing/2014/main" id="{8A5684BF-C458-EE03-035A-77E4AE230ECE}"/>
              </a:ext>
            </a:extLst>
          </p:cNvPr>
          <p:cNvSpPr>
            <a:spLocks noGrp="1"/>
          </p:cNvSpPr>
          <p:nvPr>
            <p:ph idx="1"/>
          </p:nvPr>
        </p:nvSpPr>
        <p:spPr/>
        <p:txBody>
          <a:bodyPr>
            <a:normAutofit/>
          </a:bodyPr>
          <a:lstStyle/>
          <a:p>
            <a:pPr marL="514350" indent="-514350">
              <a:buFont typeface="+mj-lt"/>
              <a:buAutoNum type="arabicPeriod"/>
            </a:pPr>
            <a:r>
              <a:rPr lang="en-IN" sz="1800" dirty="0"/>
              <a:t>Remote Patient Monitoring</a:t>
            </a:r>
          </a:p>
          <a:p>
            <a:pPr marL="514350" indent="-514350">
              <a:buFont typeface="+mj-lt"/>
              <a:buAutoNum type="arabicPeriod"/>
            </a:pPr>
            <a:r>
              <a:rPr lang="en-IN" sz="1800" dirty="0"/>
              <a:t>Elderly Care at Home</a:t>
            </a:r>
          </a:p>
          <a:p>
            <a:pPr marL="514350" indent="-514350">
              <a:buFont typeface="+mj-lt"/>
              <a:buAutoNum type="arabicPeriod"/>
            </a:pPr>
            <a:r>
              <a:rPr lang="en-IN" sz="1800" dirty="0"/>
              <a:t>Post-Surgical Recovery Monitoring</a:t>
            </a:r>
          </a:p>
          <a:p>
            <a:pPr marL="514350" indent="-514350">
              <a:buFont typeface="+mj-lt"/>
              <a:buAutoNum type="arabicPeriod"/>
            </a:pPr>
            <a:r>
              <a:rPr lang="en-IN" sz="1800" dirty="0"/>
              <a:t>ICU and Hospital Use</a:t>
            </a:r>
          </a:p>
          <a:p>
            <a:pPr marL="514350" indent="-514350">
              <a:buFont typeface="+mj-lt"/>
              <a:buAutoNum type="arabicPeriod"/>
            </a:pPr>
            <a:r>
              <a:rPr lang="en-US" sz="1800" dirty="0"/>
              <a:t>Rural and Remote Area Healthcare</a:t>
            </a:r>
          </a:p>
          <a:p>
            <a:pPr marL="514350" indent="-514350">
              <a:buFont typeface="+mj-lt"/>
              <a:buAutoNum type="arabicPeriod"/>
            </a:pPr>
            <a:r>
              <a:rPr lang="en-IN" sz="1800" dirty="0"/>
              <a:t>Mobile Clinics and Ambulances</a:t>
            </a:r>
          </a:p>
          <a:p>
            <a:pPr marL="514350" indent="-514350">
              <a:buFont typeface="+mj-lt"/>
              <a:buAutoNum type="arabicPeriod"/>
            </a:pPr>
            <a:r>
              <a:rPr lang="en-IN" sz="1800" dirty="0"/>
              <a:t>Wearable Health Devices</a:t>
            </a:r>
          </a:p>
          <a:p>
            <a:pPr marL="514350" indent="-514350">
              <a:buFont typeface="+mj-lt"/>
              <a:buAutoNum type="arabicPeriod"/>
            </a:pPr>
            <a:r>
              <a:rPr lang="en-IN" sz="1800" dirty="0"/>
              <a:t>Pandemic or Quarantine Monitoring</a:t>
            </a:r>
          </a:p>
        </p:txBody>
      </p:sp>
    </p:spTree>
    <p:extLst>
      <p:ext uri="{BB962C8B-B14F-4D97-AF65-F5344CB8AC3E}">
        <p14:creationId xmlns:p14="http://schemas.microsoft.com/office/powerpoint/2010/main" val="3631507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BF69-9F91-E7F4-C834-B7C70AB30206}"/>
              </a:ext>
            </a:extLst>
          </p:cNvPr>
          <p:cNvSpPr>
            <a:spLocks noGrp="1"/>
          </p:cNvSpPr>
          <p:nvPr>
            <p:ph type="title"/>
          </p:nvPr>
        </p:nvSpPr>
        <p:spPr/>
        <p:txBody>
          <a:bodyPr>
            <a:normAutofit/>
          </a:bodyPr>
          <a:lstStyle/>
          <a:p>
            <a:pPr algn="ctr"/>
            <a:r>
              <a:rPr lang="en-US" sz="3600" b="1" dirty="0"/>
              <a:t>RESULT</a:t>
            </a:r>
            <a:endParaRPr lang="en-IN" sz="3600" b="1" dirty="0"/>
          </a:p>
        </p:txBody>
      </p:sp>
      <p:sp>
        <p:nvSpPr>
          <p:cNvPr id="4" name="Content Placeholder 3">
            <a:extLst>
              <a:ext uri="{FF2B5EF4-FFF2-40B4-BE49-F238E27FC236}">
                <a16:creationId xmlns:a16="http://schemas.microsoft.com/office/drawing/2014/main" id="{8ABA906D-F486-BB98-C895-ECFBE8517DD4}"/>
              </a:ext>
            </a:extLst>
          </p:cNvPr>
          <p:cNvSpPr>
            <a:spLocks noGrp="1"/>
          </p:cNvSpPr>
          <p:nvPr>
            <p:ph idx="1"/>
          </p:nvPr>
        </p:nvSpPr>
        <p:spPr>
          <a:xfrm>
            <a:off x="838200" y="1432932"/>
            <a:ext cx="10515600" cy="4744031"/>
          </a:xfrm>
        </p:spPr>
        <p:txBody>
          <a:bodyPr>
            <a:normAutofit/>
          </a:bodyPr>
          <a:lstStyle/>
          <a:p>
            <a:pPr marL="0" indent="0">
              <a:buNone/>
            </a:pPr>
            <a:r>
              <a:rPr lang="en-US" sz="1800" b="0" i="0" dirty="0">
                <a:solidFill>
                  <a:srgbClr val="262626"/>
                </a:solidFill>
                <a:effectLst/>
                <a:latin typeface="system-ui"/>
              </a:rPr>
              <a:t>Once the code is uploaded, you can open the serial monitor. The ESP32 will try to connect to a network. Once connected, it will display the IP Address.</a:t>
            </a:r>
          </a:p>
          <a:p>
            <a:pPr marL="0" indent="0">
              <a:buNone/>
            </a:pPr>
            <a:endParaRPr lang="en-IN" sz="1800" dirty="0"/>
          </a:p>
        </p:txBody>
      </p:sp>
      <p:pic>
        <p:nvPicPr>
          <p:cNvPr id="6146" name="Picture 2">
            <a:extLst>
              <a:ext uri="{FF2B5EF4-FFF2-40B4-BE49-F238E27FC236}">
                <a16:creationId xmlns:a16="http://schemas.microsoft.com/office/drawing/2014/main" id="{0CA61D0C-87BD-373B-8BB6-42DC8C98D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210" y="2261549"/>
            <a:ext cx="3685477" cy="368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40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D7959-C248-9826-C023-A3E9158B99BF}"/>
              </a:ext>
            </a:extLst>
          </p:cNvPr>
          <p:cNvSpPr txBox="1"/>
          <p:nvPr/>
        </p:nvSpPr>
        <p:spPr>
          <a:xfrm>
            <a:off x="468351" y="457200"/>
            <a:ext cx="11206976" cy="1200329"/>
          </a:xfrm>
          <a:prstGeom prst="rect">
            <a:avLst/>
          </a:prstGeom>
          <a:noFill/>
        </p:spPr>
        <p:txBody>
          <a:bodyPr wrap="square" rtlCol="0">
            <a:spAutoFit/>
          </a:bodyPr>
          <a:lstStyle/>
          <a:p>
            <a:r>
              <a:rPr lang="en-US" b="0" i="0" dirty="0">
                <a:solidFill>
                  <a:srgbClr val="262626"/>
                </a:solidFill>
                <a:effectLst/>
                <a:latin typeface="system-ui"/>
              </a:rPr>
              <a:t>Copy the IP Address and paste it on any of the Web Browser and hit enter. You will see the room temperature, room humidity, Heart Rate, Blood Oxygen Level, Body Temperature, etc.</a:t>
            </a:r>
          </a:p>
          <a:p>
            <a:endParaRPr lang="en-US" dirty="0">
              <a:solidFill>
                <a:srgbClr val="262626"/>
              </a:solidFill>
              <a:latin typeface="system-ui"/>
            </a:endParaRPr>
          </a:p>
          <a:p>
            <a:endParaRPr lang="en-US" b="0" i="0" dirty="0">
              <a:solidFill>
                <a:srgbClr val="262626"/>
              </a:solidFill>
              <a:effectLst/>
              <a:latin typeface="system-ui"/>
            </a:endParaRPr>
          </a:p>
        </p:txBody>
      </p:sp>
      <p:sp>
        <p:nvSpPr>
          <p:cNvPr id="3" name="TextBox 2">
            <a:extLst>
              <a:ext uri="{FF2B5EF4-FFF2-40B4-BE49-F238E27FC236}">
                <a16:creationId xmlns:a16="http://schemas.microsoft.com/office/drawing/2014/main" id="{F4FBA5FA-4FF2-7222-D673-2B7C09B4D94A}"/>
              </a:ext>
            </a:extLst>
          </p:cNvPr>
          <p:cNvSpPr txBox="1"/>
          <p:nvPr/>
        </p:nvSpPr>
        <p:spPr>
          <a:xfrm>
            <a:off x="2637979" y="1925452"/>
            <a:ext cx="5836948" cy="3211930"/>
          </a:xfrm>
          <a:prstGeom prst="rect">
            <a:avLst/>
          </a:prstGeom>
          <a:noFill/>
        </p:spPr>
        <p:txBody>
          <a:bodyPr wrap="square" rtlCol="0">
            <a:spAutoFit/>
          </a:bodyPr>
          <a:lstStyle/>
          <a:p>
            <a:endParaRPr lang="en-IN" dirty="0"/>
          </a:p>
        </p:txBody>
      </p:sp>
      <p:pic>
        <p:nvPicPr>
          <p:cNvPr id="7170" name="Picture 2" descr="IoT Based Patient Health Monitoring">
            <a:extLst>
              <a:ext uri="{FF2B5EF4-FFF2-40B4-BE49-F238E27FC236}">
                <a16:creationId xmlns:a16="http://schemas.microsoft.com/office/drawing/2014/main" id="{18CDCD13-628F-7E06-AB3C-356B070BE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349" y="1786440"/>
            <a:ext cx="6931240" cy="328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877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3DB8-7A42-38B7-4655-B67D7E01B511}"/>
              </a:ext>
            </a:extLst>
          </p:cNvPr>
          <p:cNvSpPr>
            <a:spLocks noGrp="1"/>
          </p:cNvSpPr>
          <p:nvPr>
            <p:ph type="ctrTitle"/>
          </p:nvPr>
        </p:nvSpPr>
        <p:spPr>
          <a:xfrm>
            <a:off x="1334430" y="-1193800"/>
            <a:ext cx="9144000" cy="2387600"/>
          </a:xfrm>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937F09-8C4C-CFA0-494F-7C39BA982AD8}"/>
              </a:ext>
            </a:extLst>
          </p:cNvPr>
          <p:cNvSpPr>
            <a:spLocks noGrp="1"/>
          </p:cNvSpPr>
          <p:nvPr>
            <p:ph type="subTitle" idx="1"/>
          </p:nvPr>
        </p:nvSpPr>
        <p:spPr>
          <a:xfrm>
            <a:off x="797312" y="1539061"/>
            <a:ext cx="10576931" cy="3239237"/>
          </a:xfrm>
        </p:spPr>
        <p:txBody>
          <a:bodyPr>
            <a:normAutofit fontScale="25000" lnSpcReduction="20000"/>
          </a:bodyPr>
          <a:lstStyle/>
          <a:p>
            <a:pPr algn="just">
              <a:lnSpc>
                <a:spcPct val="120000"/>
              </a:lnSpc>
            </a:pPr>
            <a:r>
              <a:rPr lang="en-IN" sz="8000" dirty="0">
                <a:effectLst/>
                <a:latin typeface="Times New Roman" panose="02020603050405020304" pitchFamily="18" charset="0"/>
                <a:ea typeface="Times New Roman" panose="02020603050405020304" pitchFamily="18" charset="0"/>
              </a:rPr>
              <a:t>The development of an IoT-based Patient Health Monitoring System using ESP32 presents a significant advancement in the field of remote healthcare. By leveraging the capabilities of the ESP32 microcontroller, this system offers a cost-effective, scalable, and efficient solution for continuous health monitoring, particularly in resource-limited settings.</a:t>
            </a:r>
          </a:p>
          <a:p>
            <a:pPr algn="just">
              <a:lnSpc>
                <a:spcPct val="120000"/>
              </a:lnSpc>
            </a:pPr>
            <a:r>
              <a:rPr lang="en-IN" sz="8000" dirty="0">
                <a:effectLst/>
                <a:latin typeface="Times New Roman" panose="02020603050405020304" pitchFamily="18" charset="0"/>
                <a:ea typeface="Times New Roman" panose="02020603050405020304" pitchFamily="18" charset="0"/>
              </a:rPr>
              <a:t>  Through the integration of biomedical sensors such as temperature, heart rate, and </a:t>
            </a:r>
            <a:r>
              <a:rPr lang="en-IN" sz="8000" dirty="0" err="1">
                <a:effectLst/>
                <a:latin typeface="Times New Roman" panose="02020603050405020304" pitchFamily="18" charset="0"/>
                <a:ea typeface="Times New Roman" panose="02020603050405020304" pitchFamily="18" charset="0"/>
              </a:rPr>
              <a:t>SpO</a:t>
            </a:r>
            <a:r>
              <a:rPr lang="en-IN" sz="8000" dirty="0">
                <a:effectLst/>
                <a:latin typeface="Times New Roman" panose="02020603050405020304" pitchFamily="18" charset="0"/>
                <a:ea typeface="Times New Roman" panose="02020603050405020304" pitchFamily="18" charset="0"/>
              </a:rPr>
              <a:t>₂ monitors, real-time health data is collected and transmitted wirelessly to cloud platforms for visualization and analysis. The use of platforms like </a:t>
            </a:r>
            <a:r>
              <a:rPr lang="en-IN" sz="8000" dirty="0" err="1">
                <a:effectLst/>
                <a:latin typeface="Times New Roman" panose="02020603050405020304" pitchFamily="18" charset="0"/>
                <a:ea typeface="Times New Roman" panose="02020603050405020304" pitchFamily="18" charset="0"/>
              </a:rPr>
              <a:t>ThingSpeak</a:t>
            </a:r>
            <a:r>
              <a:rPr lang="en-IN" sz="8000" dirty="0">
                <a:effectLst/>
                <a:latin typeface="Times New Roman" panose="02020603050405020304" pitchFamily="18" charset="0"/>
                <a:ea typeface="Times New Roman" panose="02020603050405020304" pitchFamily="18" charset="0"/>
              </a:rPr>
              <a:t>, Firebase, or Blynk enhances accessibility by enabling doctors, caregivers, and patients to monitor vital signs from anywhere at any time.</a:t>
            </a:r>
          </a:p>
          <a:p>
            <a:pPr algn="just">
              <a:lnSpc>
                <a:spcPct val="120000"/>
              </a:lnSpc>
            </a:pPr>
            <a:r>
              <a:rPr lang="en-IN" sz="8000" dirty="0">
                <a:effectLst/>
                <a:latin typeface="Times New Roman" panose="02020603050405020304" pitchFamily="18" charset="0"/>
                <a:ea typeface="Times New Roman" panose="02020603050405020304" pitchFamily="18" charset="0"/>
              </a:rPr>
              <a:t>  The system’s ability to send alerts in case of abnormal readings ensures that timely medical intervention can be provided, reducing the risk of serious complications. This feature is particularly valuable for elderly individuals, patients with chronic conditions, and individuals living in remote areas.</a:t>
            </a:r>
          </a:p>
          <a:p>
            <a:pPr>
              <a:lnSpc>
                <a:spcPct val="120000"/>
              </a:lnSpc>
            </a:pPr>
            <a:endParaRPr lang="en-IN" dirty="0"/>
          </a:p>
        </p:txBody>
      </p:sp>
    </p:spTree>
    <p:extLst>
      <p:ext uri="{BB962C8B-B14F-4D97-AF65-F5344CB8AC3E}">
        <p14:creationId xmlns:p14="http://schemas.microsoft.com/office/powerpoint/2010/main" val="52033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6005-23E9-26AC-C64C-B3734010FE79}"/>
              </a:ext>
            </a:extLst>
          </p:cNvPr>
          <p:cNvSpPr>
            <a:spLocks noGrp="1"/>
          </p:cNvSpPr>
          <p:nvPr>
            <p:ph type="ctrTitle"/>
          </p:nvPr>
        </p:nvSpPr>
        <p:spPr>
          <a:xfrm>
            <a:off x="708101" y="-617228"/>
            <a:ext cx="10844561" cy="2387600"/>
          </a:xfrm>
        </p:spPr>
        <p:txBody>
          <a:bodyPr>
            <a:normAutofit/>
          </a:bodyPr>
          <a:lstStyle/>
          <a:p>
            <a:r>
              <a:rPr lang="en-US" sz="3600" b="1" dirty="0">
                <a:latin typeface="Times New Roman" panose="02020603050405020304" pitchFamily="18" charset="0"/>
                <a:cs typeface="Times New Roman" panose="02020603050405020304" pitchFamily="18" charset="0"/>
              </a:rPr>
              <a:t>IOT BASED PATIENT HEALTH MONITORING SYSTEM USING ESP32</a:t>
            </a:r>
            <a:endParaRPr lang="en-IN" sz="3600" dirty="0"/>
          </a:p>
        </p:txBody>
      </p:sp>
      <p:sp>
        <p:nvSpPr>
          <p:cNvPr id="3" name="Subtitle 2">
            <a:extLst>
              <a:ext uri="{FF2B5EF4-FFF2-40B4-BE49-F238E27FC236}">
                <a16:creationId xmlns:a16="http://schemas.microsoft.com/office/drawing/2014/main" id="{5851853F-14FD-076F-B710-0888D7A2954E}"/>
              </a:ext>
            </a:extLst>
          </p:cNvPr>
          <p:cNvSpPr>
            <a:spLocks noGrp="1"/>
          </p:cNvSpPr>
          <p:nvPr>
            <p:ph type="subTitle" idx="1"/>
          </p:nvPr>
        </p:nvSpPr>
        <p:spPr>
          <a:xfrm>
            <a:off x="585438" y="2091048"/>
            <a:ext cx="10928195" cy="1655762"/>
          </a:xfrm>
        </p:spPr>
        <p:txBody>
          <a:bodyPr>
            <a:noAutofit/>
          </a:bodyPr>
          <a:lstStyle/>
          <a:p>
            <a:pPr algn="just"/>
            <a:r>
              <a:rPr lang="en-US" sz="2000" b="1" dirty="0">
                <a:latin typeface="Times New Roman" panose="02020603050405020304" pitchFamily="18" charset="0"/>
                <a:cs typeface="Times New Roman" panose="02020603050405020304" pitchFamily="18" charset="0"/>
              </a:rPr>
              <a:t>Problem statement :</a:t>
            </a:r>
            <a:r>
              <a:rPr lang="en-US" sz="2000" dirty="0">
                <a:latin typeface="Times New Roman" panose="02020603050405020304" pitchFamily="18" charset="0"/>
                <a:cs typeface="Times New Roman" panose="02020603050405020304" pitchFamily="18" charset="0"/>
              </a:rPr>
              <a:t> The healthcare industry is continually evolving with the increasing demand for innovative solutions to improve patient care, particularly in remote and underserved areas. A key challenge faced by healthcare professionals is the ability to monitor patients' health status continuously, especially for patients with chronic conditions or those requiring constant supervision. Traditional healthcare methods are often limited by the availability of medical staff, time constraints, and geographical barriers.</a:t>
            </a:r>
          </a:p>
          <a:p>
            <a:pPr algn="just"/>
            <a:r>
              <a:rPr lang="en-US" sz="2000" dirty="0">
                <a:latin typeface="Times New Roman" panose="02020603050405020304" pitchFamily="18" charset="0"/>
                <a:cs typeface="Times New Roman" panose="02020603050405020304" pitchFamily="18" charset="0"/>
              </a:rPr>
              <a:t>The goal of this project is to design and implement an </a:t>
            </a:r>
            <a:r>
              <a:rPr lang="en-US" sz="2000" b="1" dirty="0">
                <a:latin typeface="Times New Roman" panose="02020603050405020304" pitchFamily="18" charset="0"/>
                <a:cs typeface="Times New Roman" panose="02020603050405020304" pitchFamily="18" charset="0"/>
              </a:rPr>
              <a:t>IoT-based Patient Health Monitoring System</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ESP32</a:t>
            </a:r>
            <a:r>
              <a:rPr lang="en-US" sz="2000" dirty="0">
                <a:latin typeface="Times New Roman" panose="02020603050405020304" pitchFamily="18" charset="0"/>
                <a:cs typeface="Times New Roman" panose="02020603050405020304" pitchFamily="18" charset="0"/>
              </a:rPr>
              <a:t> to remotely monitor vital health parameters such as heart rate, body temperature, blood pressure, and oxygen saturation (SpO2) in real-time. This system will enable healthcare professionals or family members to monitor the health of patients remotely, ensuring timely intervention when needed</a:t>
            </a:r>
            <a:r>
              <a:rPr lang="en-US" sz="2000" dirty="0"/>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41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9941-4721-3498-5F26-01080ABB9CA4}"/>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95547BE-FC57-BB18-497E-D6C0A9623176}"/>
              </a:ext>
            </a:extLst>
          </p:cNvPr>
          <p:cNvSpPr>
            <a:spLocks noGrp="1"/>
          </p:cNvSpPr>
          <p:nvPr>
            <p:ph idx="1"/>
          </p:nvPr>
        </p:nvSpPr>
        <p:spPr/>
        <p:txBody>
          <a:bodyPr>
            <a:noAutofit/>
          </a:bodyPr>
          <a:lstStyle/>
          <a:p>
            <a:pPr algn="just"/>
            <a:r>
              <a:rPr lang="en-US" sz="1800" dirty="0">
                <a:latin typeface="Times New Roman" panose="02020603050405020304" pitchFamily="18" charset="0"/>
                <a:cs typeface="Times New Roman" panose="02020603050405020304" pitchFamily="18" charset="0"/>
              </a:rPr>
              <a:t> An </a:t>
            </a:r>
            <a:r>
              <a:rPr lang="en-US" sz="1800" b="1" dirty="0">
                <a:latin typeface="Times New Roman" panose="02020603050405020304" pitchFamily="18" charset="0"/>
                <a:cs typeface="Times New Roman" panose="02020603050405020304" pitchFamily="18" charset="0"/>
              </a:rPr>
              <a:t>IoT-based patient health monitoring system</a:t>
            </a:r>
            <a:r>
              <a:rPr lang="en-US" sz="1800" dirty="0">
                <a:latin typeface="Times New Roman" panose="02020603050405020304" pitchFamily="18" charset="0"/>
                <a:cs typeface="Times New Roman" panose="02020603050405020304" pitchFamily="18" charset="0"/>
              </a:rPr>
              <a:t> leverages connected devices that continuously gather real-time data on health parameters such as heart rate, blood pressure, body temperature, and oxygen saturation (SpO2). This data is then transmitted wirelessly over the internet to a cloud server, mobile application, or a healthcare dashboard, where medical professionals or family members can access it remotely. The integration of such a system not only allows for continuous health surveillance but also enables timely medical intervention in case of emergencies or abnormal readings. </a:t>
            </a:r>
          </a:p>
          <a:p>
            <a:pPr algn="just"/>
            <a:r>
              <a:rPr lang="en-US" sz="1800" dirty="0">
                <a:latin typeface="Times New Roman" panose="02020603050405020304" pitchFamily="18" charset="0"/>
                <a:cs typeface="Times New Roman" panose="02020603050405020304" pitchFamily="18" charset="0"/>
              </a:rPr>
              <a:t>This project aims to develop an efficient, cost-effective, and reliable solution for continuous health monitoring, which will ultimately improve patient care, enhance the effectiveness of treatments, and reduce healthcare costs by allowing early detection of health issues. The system also has the potential to support elderly and remote patients, who are often at risk due to the lack of immediate access to medical care.</a:t>
            </a: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07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C95344-1E91-D011-06A9-C442DE27F293}"/>
              </a:ext>
            </a:extLst>
          </p:cNvPr>
          <p:cNvPicPr>
            <a:picLocks noChangeAspect="1"/>
          </p:cNvPicPr>
          <p:nvPr/>
        </p:nvPicPr>
        <p:blipFill>
          <a:blip r:embed="rId2"/>
          <a:stretch>
            <a:fillRect/>
          </a:stretch>
        </p:blipFill>
        <p:spPr>
          <a:xfrm>
            <a:off x="649592" y="709768"/>
            <a:ext cx="5321886" cy="5455190"/>
          </a:xfrm>
          <a:prstGeom prst="rect">
            <a:avLst/>
          </a:prstGeom>
        </p:spPr>
      </p:pic>
      <p:pic>
        <p:nvPicPr>
          <p:cNvPr id="4" name="Picture 3">
            <a:extLst>
              <a:ext uri="{FF2B5EF4-FFF2-40B4-BE49-F238E27FC236}">
                <a16:creationId xmlns:a16="http://schemas.microsoft.com/office/drawing/2014/main" id="{176A13AC-A8B4-95BA-CE1A-5DD329B96807}"/>
              </a:ext>
            </a:extLst>
          </p:cNvPr>
          <p:cNvPicPr>
            <a:picLocks noChangeAspect="1"/>
          </p:cNvPicPr>
          <p:nvPr/>
        </p:nvPicPr>
        <p:blipFill>
          <a:blip r:embed="rId3"/>
          <a:stretch>
            <a:fillRect/>
          </a:stretch>
        </p:blipFill>
        <p:spPr>
          <a:xfrm>
            <a:off x="6220524" y="1964288"/>
            <a:ext cx="5588616" cy="3353170"/>
          </a:xfrm>
          <a:prstGeom prst="rect">
            <a:avLst/>
          </a:prstGeom>
        </p:spPr>
      </p:pic>
    </p:spTree>
    <p:extLst>
      <p:ext uri="{BB962C8B-B14F-4D97-AF65-F5344CB8AC3E}">
        <p14:creationId xmlns:p14="http://schemas.microsoft.com/office/powerpoint/2010/main" val="243809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917044-FB17-D699-77A8-46918270DFF6}"/>
              </a:ext>
            </a:extLst>
          </p:cNvPr>
          <p:cNvGraphicFramePr>
            <a:graphicFrameLocks noGrp="1"/>
          </p:cNvGraphicFramePr>
          <p:nvPr>
            <p:ph idx="1"/>
            <p:extLst>
              <p:ext uri="{D42A27DB-BD31-4B8C-83A1-F6EECF244321}">
                <p14:modId xmlns:p14="http://schemas.microsoft.com/office/powerpoint/2010/main" val="3870048241"/>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1375317">
                  <a:extLst>
                    <a:ext uri="{9D8B030D-6E8A-4147-A177-3AD203B41FA5}">
                      <a16:colId xmlns:a16="http://schemas.microsoft.com/office/drawing/2014/main" val="2857894164"/>
                    </a:ext>
                  </a:extLst>
                </a:gridCol>
                <a:gridCol w="3100039">
                  <a:extLst>
                    <a:ext uri="{9D8B030D-6E8A-4147-A177-3AD203B41FA5}">
                      <a16:colId xmlns:a16="http://schemas.microsoft.com/office/drawing/2014/main" val="3335690688"/>
                    </a:ext>
                  </a:extLst>
                </a:gridCol>
                <a:gridCol w="2888166">
                  <a:extLst>
                    <a:ext uri="{9D8B030D-6E8A-4147-A177-3AD203B41FA5}">
                      <a16:colId xmlns:a16="http://schemas.microsoft.com/office/drawing/2014/main" val="3896049610"/>
                    </a:ext>
                  </a:extLst>
                </a:gridCol>
                <a:gridCol w="3152078">
                  <a:extLst>
                    <a:ext uri="{9D8B030D-6E8A-4147-A177-3AD203B41FA5}">
                      <a16:colId xmlns:a16="http://schemas.microsoft.com/office/drawing/2014/main" val="520636334"/>
                    </a:ext>
                  </a:extLst>
                </a:gridCol>
              </a:tblGrid>
              <a:tr h="370840">
                <a:tc>
                  <a:txBody>
                    <a:bodyPr/>
                    <a:lstStyle/>
                    <a:p>
                      <a:pPr algn="ctr"/>
                      <a:r>
                        <a:rPr lang="en-US" dirty="0" err="1"/>
                        <a:t>S.No</a:t>
                      </a:r>
                      <a:endParaRPr lang="en-IN" dirty="0"/>
                    </a:p>
                  </a:txBody>
                  <a:tcPr/>
                </a:tc>
                <a:tc>
                  <a:txBody>
                    <a:bodyPr/>
                    <a:lstStyle/>
                    <a:p>
                      <a:pPr algn="ctr"/>
                      <a:r>
                        <a:rPr lang="en-US" dirty="0"/>
                        <a:t>Components Name</a:t>
                      </a:r>
                      <a:endParaRPr lang="en-IN" dirty="0"/>
                    </a:p>
                  </a:txBody>
                  <a:tcPr/>
                </a:tc>
                <a:tc>
                  <a:txBody>
                    <a:bodyPr/>
                    <a:lstStyle/>
                    <a:p>
                      <a:pPr algn="ctr"/>
                      <a:r>
                        <a:rPr lang="en-US" dirty="0"/>
                        <a:t>Quantity</a:t>
                      </a:r>
                      <a:endParaRPr lang="en-IN" dirty="0"/>
                    </a:p>
                  </a:txBody>
                  <a:tcPr/>
                </a:tc>
                <a:tc>
                  <a:txBody>
                    <a:bodyPr/>
                    <a:lstStyle/>
                    <a:p>
                      <a:pPr algn="ctr"/>
                      <a:r>
                        <a:rPr lang="en-US" dirty="0"/>
                        <a:t>Amount(in rupees)</a:t>
                      </a:r>
                      <a:endParaRPr lang="en-IN" dirty="0"/>
                    </a:p>
                  </a:txBody>
                  <a:tcPr/>
                </a:tc>
                <a:extLst>
                  <a:ext uri="{0D108BD9-81ED-4DB2-BD59-A6C34878D82A}">
                    <a16:rowId xmlns:a16="http://schemas.microsoft.com/office/drawing/2014/main" val="3959628107"/>
                  </a:ext>
                </a:extLst>
              </a:tr>
              <a:tr h="370840">
                <a:tc>
                  <a:txBody>
                    <a:bodyPr/>
                    <a:lstStyle/>
                    <a:p>
                      <a:pPr algn="ctr"/>
                      <a:r>
                        <a:rPr lang="en-US" dirty="0"/>
                        <a:t>01</a:t>
                      </a:r>
                      <a:endParaRPr lang="en-IN" dirty="0"/>
                    </a:p>
                  </a:txBody>
                  <a:tcPr/>
                </a:tc>
                <a:tc>
                  <a:txBody>
                    <a:bodyPr/>
                    <a:lstStyle/>
                    <a:p>
                      <a:pPr algn="ctr"/>
                      <a:r>
                        <a:rPr lang="en-US" dirty="0"/>
                        <a:t>ESP 32</a:t>
                      </a:r>
                      <a:endParaRPr lang="en-IN" dirty="0"/>
                    </a:p>
                  </a:txBody>
                  <a:tcPr/>
                </a:tc>
                <a:tc>
                  <a:txBody>
                    <a:bodyPr/>
                    <a:lstStyle/>
                    <a:p>
                      <a:pPr algn="ctr"/>
                      <a:r>
                        <a:rPr lang="en-US" dirty="0"/>
                        <a:t>01</a:t>
                      </a:r>
                      <a:endParaRPr lang="en-IN" dirty="0"/>
                    </a:p>
                  </a:txBody>
                  <a:tcPr/>
                </a:tc>
                <a:tc>
                  <a:txBody>
                    <a:bodyPr/>
                    <a:lstStyle/>
                    <a:p>
                      <a:pPr algn="ctr"/>
                      <a:r>
                        <a:rPr lang="en-US" dirty="0"/>
                        <a:t>350</a:t>
                      </a:r>
                      <a:endParaRPr lang="en-IN" dirty="0"/>
                    </a:p>
                  </a:txBody>
                  <a:tcPr/>
                </a:tc>
                <a:extLst>
                  <a:ext uri="{0D108BD9-81ED-4DB2-BD59-A6C34878D82A}">
                    <a16:rowId xmlns:a16="http://schemas.microsoft.com/office/drawing/2014/main" val="3746603946"/>
                  </a:ext>
                </a:extLst>
              </a:tr>
              <a:tr h="370840">
                <a:tc>
                  <a:txBody>
                    <a:bodyPr/>
                    <a:lstStyle/>
                    <a:p>
                      <a:pPr algn="ctr"/>
                      <a:r>
                        <a:rPr lang="en-US" dirty="0"/>
                        <a:t>02</a:t>
                      </a:r>
                      <a:endParaRPr lang="en-IN" dirty="0"/>
                    </a:p>
                  </a:txBody>
                  <a:tcPr/>
                </a:tc>
                <a:tc>
                  <a:txBody>
                    <a:bodyPr/>
                    <a:lstStyle/>
                    <a:p>
                      <a:r>
                        <a:rPr lang="en-IN" sz="1800" b="0" i="0" kern="1200" dirty="0">
                          <a:solidFill>
                            <a:schemeClr val="dk1"/>
                          </a:solidFill>
                          <a:effectLst/>
                          <a:latin typeface="+mn-lt"/>
                          <a:ea typeface="+mn-ea"/>
                          <a:cs typeface="+mn-cs"/>
                        </a:rPr>
                        <a:t>MAX30100 Pulse Oximeter Sensor</a:t>
                      </a:r>
                      <a:endParaRPr lang="en-IN" dirty="0"/>
                    </a:p>
                  </a:txBody>
                  <a:tcPr/>
                </a:tc>
                <a:tc>
                  <a:txBody>
                    <a:bodyPr/>
                    <a:lstStyle/>
                    <a:p>
                      <a:pPr algn="ctr"/>
                      <a:r>
                        <a:rPr lang="en-US" dirty="0"/>
                        <a:t>01</a:t>
                      </a:r>
                      <a:endParaRPr lang="en-IN" dirty="0"/>
                    </a:p>
                  </a:txBody>
                  <a:tcPr/>
                </a:tc>
                <a:tc>
                  <a:txBody>
                    <a:bodyPr/>
                    <a:lstStyle/>
                    <a:p>
                      <a:pPr algn="ctr"/>
                      <a:r>
                        <a:rPr lang="en-US" dirty="0"/>
                        <a:t>270</a:t>
                      </a:r>
                      <a:endParaRPr lang="en-IN" dirty="0"/>
                    </a:p>
                  </a:txBody>
                  <a:tcPr/>
                </a:tc>
                <a:extLst>
                  <a:ext uri="{0D108BD9-81ED-4DB2-BD59-A6C34878D82A}">
                    <a16:rowId xmlns:a16="http://schemas.microsoft.com/office/drawing/2014/main" val="3596955267"/>
                  </a:ext>
                </a:extLst>
              </a:tr>
              <a:tr h="370840">
                <a:tc>
                  <a:txBody>
                    <a:bodyPr/>
                    <a:lstStyle/>
                    <a:p>
                      <a:pPr algn="ctr"/>
                      <a:r>
                        <a:rPr lang="en-US" dirty="0"/>
                        <a:t>03</a:t>
                      </a:r>
                      <a:endParaRPr lang="en-IN" dirty="0"/>
                    </a:p>
                  </a:txBody>
                  <a:tcPr/>
                </a:tc>
                <a:tc>
                  <a:txBody>
                    <a:bodyPr/>
                    <a:lstStyle/>
                    <a:p>
                      <a:pPr algn="ctr"/>
                      <a:r>
                        <a:rPr lang="en-IN" sz="1800" b="0" i="0" kern="1200" dirty="0">
                          <a:solidFill>
                            <a:schemeClr val="dk1"/>
                          </a:solidFill>
                          <a:effectLst/>
                          <a:latin typeface="+mn-lt"/>
                          <a:ea typeface="+mn-ea"/>
                          <a:cs typeface="+mn-cs"/>
                        </a:rPr>
                        <a:t>DS18B20 Sensor</a:t>
                      </a:r>
                      <a:endParaRPr lang="en-IN" dirty="0"/>
                    </a:p>
                  </a:txBody>
                  <a:tcPr/>
                </a:tc>
                <a:tc>
                  <a:txBody>
                    <a:bodyPr/>
                    <a:lstStyle/>
                    <a:p>
                      <a:pPr algn="ctr"/>
                      <a:r>
                        <a:rPr lang="en-US" dirty="0"/>
                        <a:t>01</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1076844925"/>
                  </a:ext>
                </a:extLst>
              </a:tr>
              <a:tr h="370840">
                <a:tc>
                  <a:txBody>
                    <a:bodyPr/>
                    <a:lstStyle/>
                    <a:p>
                      <a:pPr algn="ctr"/>
                      <a:r>
                        <a:rPr lang="en-US" dirty="0"/>
                        <a:t>04</a:t>
                      </a:r>
                      <a:endParaRPr lang="en-IN" dirty="0"/>
                    </a:p>
                  </a:txBody>
                  <a:tcPr/>
                </a:tc>
                <a:tc>
                  <a:txBody>
                    <a:bodyPr/>
                    <a:lstStyle/>
                    <a:p>
                      <a:pPr algn="ctr" fontAlgn="t"/>
                      <a:r>
                        <a:rPr lang="en-IN" dirty="0">
                          <a:solidFill>
                            <a:srgbClr val="111111"/>
                          </a:solidFill>
                          <a:effectLst/>
                          <a:latin typeface="inherit"/>
                        </a:rPr>
                        <a:t>DHT11 Sensor</a:t>
                      </a:r>
                    </a:p>
                  </a:txBody>
                  <a:tcPr marL="29633" marR="29633" marT="29633" marB="29633"/>
                </a:tc>
                <a:tc>
                  <a:txBody>
                    <a:bodyPr/>
                    <a:lstStyle/>
                    <a:p>
                      <a:pPr algn="ctr"/>
                      <a:r>
                        <a:rPr lang="en-US" dirty="0"/>
                        <a:t>01</a:t>
                      </a:r>
                      <a:endParaRPr lang="en-IN" dirty="0"/>
                    </a:p>
                  </a:txBody>
                  <a:tcPr/>
                </a:tc>
                <a:tc>
                  <a:txBody>
                    <a:bodyPr/>
                    <a:lstStyle/>
                    <a:p>
                      <a:pPr algn="ctr"/>
                      <a:r>
                        <a:rPr lang="en-US" dirty="0"/>
                        <a:t>200</a:t>
                      </a:r>
                      <a:endParaRPr lang="en-IN" dirty="0"/>
                    </a:p>
                  </a:txBody>
                  <a:tcPr/>
                </a:tc>
                <a:extLst>
                  <a:ext uri="{0D108BD9-81ED-4DB2-BD59-A6C34878D82A}">
                    <a16:rowId xmlns:a16="http://schemas.microsoft.com/office/drawing/2014/main" val="3230502755"/>
                  </a:ext>
                </a:extLst>
              </a:tr>
              <a:tr h="370840">
                <a:tc>
                  <a:txBody>
                    <a:bodyPr/>
                    <a:lstStyle/>
                    <a:p>
                      <a:pPr algn="ctr"/>
                      <a:r>
                        <a:rPr lang="en-US" dirty="0"/>
                        <a:t>05</a:t>
                      </a:r>
                      <a:endParaRPr lang="en-IN" dirty="0"/>
                    </a:p>
                  </a:txBody>
                  <a:tcPr/>
                </a:tc>
                <a:tc>
                  <a:txBody>
                    <a:bodyPr/>
                    <a:lstStyle/>
                    <a:p>
                      <a:pPr algn="ctr" fontAlgn="t"/>
                      <a:r>
                        <a:rPr lang="en-IN" dirty="0">
                          <a:solidFill>
                            <a:srgbClr val="111111"/>
                          </a:solidFill>
                          <a:effectLst/>
                          <a:latin typeface="inherit"/>
                        </a:rPr>
                        <a:t>Resistor 4.7K</a:t>
                      </a:r>
                    </a:p>
                  </a:txBody>
                  <a:tcPr marL="29633" marR="29633" marT="29633" marB="29633"/>
                </a:tc>
                <a:tc>
                  <a:txBody>
                    <a:bodyPr/>
                    <a:lstStyle/>
                    <a:p>
                      <a:pPr algn="ctr"/>
                      <a:r>
                        <a:rPr lang="en-US" dirty="0"/>
                        <a:t>01</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2457113470"/>
                  </a:ext>
                </a:extLst>
              </a:tr>
              <a:tr h="370840">
                <a:tc>
                  <a:txBody>
                    <a:bodyPr/>
                    <a:lstStyle/>
                    <a:p>
                      <a:pPr algn="ctr"/>
                      <a:r>
                        <a:rPr lang="en-US" dirty="0"/>
                        <a:t>06</a:t>
                      </a:r>
                      <a:endParaRPr lang="en-IN" dirty="0"/>
                    </a:p>
                  </a:txBody>
                  <a:tcPr/>
                </a:tc>
                <a:tc>
                  <a:txBody>
                    <a:bodyPr/>
                    <a:lstStyle/>
                    <a:p>
                      <a:pPr algn="ctr"/>
                      <a:r>
                        <a:rPr lang="en-IN" sz="1800" b="0" i="0" kern="1200" dirty="0">
                          <a:solidFill>
                            <a:schemeClr val="dk1"/>
                          </a:solidFill>
                          <a:effectLst/>
                          <a:latin typeface="+mn-lt"/>
                          <a:ea typeface="+mn-ea"/>
                          <a:cs typeface="+mn-cs"/>
                        </a:rPr>
                        <a:t>Connecting Wires</a:t>
                      </a:r>
                      <a:endParaRPr lang="en-IN" dirty="0"/>
                    </a:p>
                  </a:txBody>
                  <a:tcPr/>
                </a:tc>
                <a:tc>
                  <a:txBody>
                    <a:bodyPr/>
                    <a:lstStyle/>
                    <a:p>
                      <a:pPr algn="ctr"/>
                      <a:r>
                        <a:rPr lang="en-US" dirty="0"/>
                        <a:t>10</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1157304590"/>
                  </a:ext>
                </a:extLst>
              </a:tr>
              <a:tr h="370840">
                <a:tc>
                  <a:txBody>
                    <a:bodyPr/>
                    <a:lstStyle/>
                    <a:p>
                      <a:pPr algn="ctr"/>
                      <a:r>
                        <a:rPr lang="en-US" dirty="0"/>
                        <a:t>07</a:t>
                      </a:r>
                      <a:endParaRPr lang="en-IN" dirty="0"/>
                    </a:p>
                  </a:txBody>
                  <a:tcPr/>
                </a:tc>
                <a:tc>
                  <a:txBody>
                    <a:bodyPr/>
                    <a:lstStyle/>
                    <a:p>
                      <a:pPr algn="ctr"/>
                      <a:r>
                        <a:rPr lang="en-US" dirty="0"/>
                        <a:t>Bread Board</a:t>
                      </a:r>
                      <a:endParaRPr lang="en-IN" dirty="0"/>
                    </a:p>
                  </a:txBody>
                  <a:tcPr/>
                </a:tc>
                <a:tc>
                  <a:txBody>
                    <a:bodyPr/>
                    <a:lstStyle/>
                    <a:p>
                      <a:pPr algn="ctr"/>
                      <a:r>
                        <a:rPr lang="en-US" dirty="0"/>
                        <a:t>01</a:t>
                      </a:r>
                      <a:endParaRPr lang="en-IN" dirty="0"/>
                    </a:p>
                  </a:txBody>
                  <a:tcPr/>
                </a:tc>
                <a:tc>
                  <a:txBody>
                    <a:bodyPr/>
                    <a:lstStyle/>
                    <a:p>
                      <a:pPr algn="ctr"/>
                      <a:r>
                        <a:rPr lang="en-US" dirty="0"/>
                        <a:t>160</a:t>
                      </a:r>
                      <a:endParaRPr lang="en-IN" dirty="0"/>
                    </a:p>
                  </a:txBody>
                  <a:tcPr/>
                </a:tc>
                <a:extLst>
                  <a:ext uri="{0D108BD9-81ED-4DB2-BD59-A6C34878D82A}">
                    <a16:rowId xmlns:a16="http://schemas.microsoft.com/office/drawing/2014/main" val="2146228579"/>
                  </a:ext>
                </a:extLst>
              </a:tr>
            </a:tbl>
          </a:graphicData>
        </a:graphic>
      </p:graphicFrame>
    </p:spTree>
    <p:extLst>
      <p:ext uri="{BB962C8B-B14F-4D97-AF65-F5344CB8AC3E}">
        <p14:creationId xmlns:p14="http://schemas.microsoft.com/office/powerpoint/2010/main" val="155561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ED32-FD91-6528-6E2E-B351FF51BEBC}"/>
              </a:ext>
            </a:extLst>
          </p:cNvPr>
          <p:cNvSpPr>
            <a:spLocks noGrp="1"/>
          </p:cNvSpPr>
          <p:nvPr>
            <p:ph type="ctrTitle"/>
          </p:nvPr>
        </p:nvSpPr>
        <p:spPr>
          <a:xfrm>
            <a:off x="1183887" y="-1426877"/>
            <a:ext cx="9144000" cy="2387600"/>
          </a:xfrm>
        </p:spPr>
        <p:txBody>
          <a:bodyPr/>
          <a:lstStyle/>
          <a:p>
            <a:r>
              <a:rPr lang="en-US" dirty="0"/>
              <a:t>  </a:t>
            </a:r>
            <a:r>
              <a:rPr lang="en-US" sz="3200" b="1" dirty="0">
                <a:latin typeface="Times New Roman" panose="02020603050405020304" pitchFamily="18" charset="0"/>
                <a:cs typeface="Times New Roman" panose="02020603050405020304" pitchFamily="18" charset="0"/>
              </a:rPr>
              <a:t>COMPONENTS DESCRIPTION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C7A78CA-91CA-B2A8-A529-5AC6C496B34C}"/>
              </a:ext>
            </a:extLst>
          </p:cNvPr>
          <p:cNvSpPr>
            <a:spLocks noGrp="1"/>
          </p:cNvSpPr>
          <p:nvPr>
            <p:ph type="subTitle" idx="1"/>
          </p:nvPr>
        </p:nvSpPr>
        <p:spPr>
          <a:xfrm>
            <a:off x="570570" y="1282584"/>
            <a:ext cx="10909610" cy="1655762"/>
          </a:xfrm>
        </p:spPr>
        <p:txBody>
          <a:bodyPr>
            <a:normAutofit/>
          </a:bodyPr>
          <a:lstStyle/>
          <a:p>
            <a:pPr algn="just">
              <a:lnSpc>
                <a:spcPts val="1695"/>
              </a:lnSpc>
            </a:pPr>
            <a:r>
              <a:rPr lang="en-IN" sz="1800" b="1" dirty="0">
                <a:effectLst/>
                <a:latin typeface="Times New Roman" panose="02020603050405020304" pitchFamily="18" charset="0"/>
                <a:ea typeface="Times New Roman" panose="02020603050405020304" pitchFamily="18" charset="0"/>
              </a:rPr>
              <a:t>1. ESP 32:</a:t>
            </a:r>
            <a:endParaRPr lang="en-IN" sz="1800" dirty="0">
              <a:effectLst/>
              <a:latin typeface="Times New Roman" panose="02020603050405020304" pitchFamily="18" charset="0"/>
              <a:ea typeface="Times New Roman" panose="02020603050405020304" pitchFamily="18" charset="0"/>
            </a:endParaRPr>
          </a:p>
          <a:p>
            <a:pPr algn="just">
              <a:lnSpc>
                <a:spcPts val="1695"/>
              </a:lnSpc>
            </a:pPr>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ESP32</a:t>
            </a:r>
            <a:r>
              <a:rPr lang="en-IN" sz="1800" dirty="0">
                <a:effectLst/>
                <a:latin typeface="Times New Roman" panose="02020603050405020304" pitchFamily="18" charset="0"/>
                <a:ea typeface="Times New Roman" panose="02020603050405020304" pitchFamily="18" charset="0"/>
              </a:rPr>
              <a:t> is a powerful, low-cost, and low-power system-on-chip (SoC) microcontroller developed by </a:t>
            </a:r>
            <a:r>
              <a:rPr lang="en-IN" sz="1800" b="1" dirty="0" err="1">
                <a:effectLst/>
                <a:latin typeface="Times New Roman" panose="02020603050405020304" pitchFamily="18" charset="0"/>
                <a:ea typeface="Times New Roman" panose="02020603050405020304" pitchFamily="18" charset="0"/>
              </a:rPr>
              <a:t>Espressif</a:t>
            </a:r>
            <a:r>
              <a:rPr lang="en-IN" sz="1800" b="1" dirty="0">
                <a:effectLst/>
                <a:latin typeface="Times New Roman" panose="02020603050405020304" pitchFamily="18" charset="0"/>
                <a:ea typeface="Times New Roman" panose="02020603050405020304" pitchFamily="18" charset="0"/>
              </a:rPr>
              <a:t> Systems</a:t>
            </a:r>
            <a:r>
              <a:rPr lang="en-IN" sz="1800" dirty="0">
                <a:effectLst/>
                <a:latin typeface="Times New Roman" panose="02020603050405020304" pitchFamily="18" charset="0"/>
                <a:ea typeface="Times New Roman" panose="02020603050405020304" pitchFamily="18" charset="0"/>
              </a:rPr>
              <a:t>. It is widely used in IoT-based projects due to its integrated </a:t>
            </a:r>
            <a:r>
              <a:rPr lang="en-IN" sz="1800" b="1" dirty="0">
                <a:effectLst/>
                <a:latin typeface="Times New Roman" panose="02020603050405020304" pitchFamily="18" charset="0"/>
                <a:ea typeface="Times New Roman" panose="02020603050405020304" pitchFamily="18" charset="0"/>
              </a:rPr>
              <a:t>Wi-Fi</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Bluetooth</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dual-core processor</a:t>
            </a:r>
            <a:r>
              <a:rPr lang="en-IN" sz="1800" dirty="0">
                <a:effectLst/>
                <a:latin typeface="Times New Roman" panose="02020603050405020304" pitchFamily="18" charset="0"/>
                <a:ea typeface="Times New Roman" panose="02020603050405020304" pitchFamily="18" charset="0"/>
              </a:rPr>
              <a:t>, which make it ideal for applications that require wireless communication, real-time data processing, and sensor integration—all in a compact and energy-efficient package.</a:t>
            </a:r>
          </a:p>
          <a:p>
            <a:endParaRPr lang="en-IN" dirty="0"/>
          </a:p>
        </p:txBody>
      </p:sp>
      <p:sp>
        <p:nvSpPr>
          <p:cNvPr id="4" name="Rectangle 4">
            <a:extLst>
              <a:ext uri="{FF2B5EF4-FFF2-40B4-BE49-F238E27FC236}">
                <a16:creationId xmlns:a16="http://schemas.microsoft.com/office/drawing/2014/main" id="{0DB74B28-9DC0-6D1C-B4E1-795D9CBDD660}"/>
              </a:ext>
            </a:extLst>
          </p:cNvPr>
          <p:cNvSpPr>
            <a:spLocks noChangeArrowheads="1"/>
          </p:cNvSpPr>
          <p:nvPr/>
        </p:nvSpPr>
        <p:spPr bwMode="auto">
          <a:xfrm>
            <a:off x="2815683" y="27795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1">
            <a:extLst>
              <a:ext uri="{FF2B5EF4-FFF2-40B4-BE49-F238E27FC236}">
                <a16:creationId xmlns:a16="http://schemas.microsoft.com/office/drawing/2014/main" id="{09BA8B35-EA72-0C03-7900-40BA7765ADC4}"/>
              </a:ext>
            </a:extLst>
          </p:cNvPr>
          <p:cNvGrpSpPr>
            <a:grpSpLocks/>
          </p:cNvGrpSpPr>
          <p:nvPr/>
        </p:nvGrpSpPr>
        <p:grpSpPr bwMode="auto">
          <a:xfrm>
            <a:off x="2815683" y="2779522"/>
            <a:ext cx="6089650" cy="3637345"/>
            <a:chOff x="0" y="0"/>
            <a:chExt cx="60896" cy="36378"/>
          </a:xfrm>
        </p:grpSpPr>
        <p:pic>
          <p:nvPicPr>
            <p:cNvPr id="8" name="Picture 8">
              <a:extLst>
                <a:ext uri="{FF2B5EF4-FFF2-40B4-BE49-F238E27FC236}">
                  <a16:creationId xmlns:a16="http://schemas.microsoft.com/office/drawing/2014/main" id="{180B03F9-2B47-F10B-B940-AF99AF4B6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896" cy="326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9">
              <a:extLst>
                <a:ext uri="{FF2B5EF4-FFF2-40B4-BE49-F238E27FC236}">
                  <a16:creationId xmlns:a16="http://schemas.microsoft.com/office/drawing/2014/main" id="{54ABCF67-141E-CBA9-A00C-0D434B38651E}"/>
                </a:ext>
              </a:extLst>
            </p:cNvPr>
            <p:cNvSpPr txBox="1">
              <a:spLocks noChangeArrowheads="1"/>
            </p:cNvSpPr>
            <p:nvPr/>
          </p:nvSpPr>
          <p:spPr bwMode="auto">
            <a:xfrm>
              <a:off x="0" y="32684"/>
              <a:ext cx="60896" cy="36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97223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82C47E-1660-993F-588A-BFB99F3B2FD1}"/>
              </a:ext>
            </a:extLst>
          </p:cNvPr>
          <p:cNvSpPr>
            <a:spLocks noGrp="1"/>
          </p:cNvSpPr>
          <p:nvPr>
            <p:ph type="title"/>
          </p:nvPr>
        </p:nvSpPr>
        <p:spPr>
          <a:xfrm>
            <a:off x="838200" y="365126"/>
            <a:ext cx="10515600" cy="510246"/>
          </a:xfrm>
        </p:spPr>
        <p:txBody>
          <a:bodyPr>
            <a:normAutofit fontScale="90000"/>
          </a:bodyPr>
          <a:lstStyle/>
          <a:p>
            <a:br>
              <a:rPr lang="en-US" sz="1800" b="1" dirty="0"/>
            </a:br>
            <a:r>
              <a:rPr lang="en-US" sz="1800" b="1" dirty="0"/>
              <a:t>2.Max30100 Pulse Oximeter </a:t>
            </a:r>
            <a:r>
              <a:rPr lang="en-US" sz="2000" b="1" dirty="0"/>
              <a:t>Sensor</a:t>
            </a:r>
            <a:endParaRPr lang="en-IN" sz="2000" b="1" dirty="0"/>
          </a:p>
        </p:txBody>
      </p:sp>
      <p:sp>
        <p:nvSpPr>
          <p:cNvPr id="7" name="Content Placeholder 2">
            <a:extLst>
              <a:ext uri="{FF2B5EF4-FFF2-40B4-BE49-F238E27FC236}">
                <a16:creationId xmlns:a16="http://schemas.microsoft.com/office/drawing/2014/main" id="{9FCD0366-DC01-F080-C0FC-6BFD668C88CB}"/>
              </a:ext>
            </a:extLst>
          </p:cNvPr>
          <p:cNvSpPr txBox="1">
            <a:spLocks/>
          </p:cNvSpPr>
          <p:nvPr/>
        </p:nvSpPr>
        <p:spPr>
          <a:xfrm>
            <a:off x="776868" y="998036"/>
            <a:ext cx="10515600" cy="1388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a:solidFill>
                  <a:srgbClr val="262626"/>
                </a:solidFill>
                <a:latin typeface="system-ui"/>
              </a:rPr>
              <a:t>The sensor is integrated </a:t>
            </a:r>
            <a:r>
              <a:rPr lang="en-US" sz="1800" b="1" dirty="0">
                <a:solidFill>
                  <a:srgbClr val="262626"/>
                </a:solidFill>
                <a:latin typeface="system-ui"/>
              </a:rPr>
              <a:t>pulse oximetry</a:t>
            </a:r>
            <a:r>
              <a:rPr lang="en-US" sz="1800" dirty="0">
                <a:solidFill>
                  <a:srgbClr val="262626"/>
                </a:solidFill>
                <a:latin typeface="system-ui"/>
              </a:rPr>
              <a:t> and </a:t>
            </a:r>
            <a:r>
              <a:rPr lang="en-US" sz="1800" b="1" dirty="0">
                <a:solidFill>
                  <a:srgbClr val="262626"/>
                </a:solidFill>
                <a:latin typeface="system-ui"/>
              </a:rPr>
              <a:t>heart-rate</a:t>
            </a:r>
            <a:r>
              <a:rPr lang="en-US" sz="1800" dirty="0">
                <a:solidFill>
                  <a:srgbClr val="262626"/>
                </a:solidFill>
                <a:latin typeface="system-ui"/>
              </a:rPr>
              <a:t> monitor sensor solution. It combines two </a:t>
            </a:r>
            <a:r>
              <a:rPr lang="en-US" sz="1800" b="1" dirty="0">
                <a:solidFill>
                  <a:srgbClr val="262626"/>
                </a:solidFill>
                <a:latin typeface="system-ui"/>
              </a:rPr>
              <a:t>LED’s</a:t>
            </a:r>
            <a:r>
              <a:rPr lang="en-US" sz="1800" dirty="0">
                <a:solidFill>
                  <a:srgbClr val="262626"/>
                </a:solidFill>
                <a:latin typeface="system-ui"/>
              </a:rPr>
              <a:t>, a </a:t>
            </a:r>
            <a:r>
              <a:rPr lang="en-US" sz="1800" b="1" dirty="0">
                <a:solidFill>
                  <a:srgbClr val="262626"/>
                </a:solidFill>
                <a:latin typeface="system-ui"/>
              </a:rPr>
              <a:t>photodetector</a:t>
            </a:r>
            <a:r>
              <a:rPr lang="en-US" sz="1800" dirty="0">
                <a:solidFill>
                  <a:srgbClr val="262626"/>
                </a:solidFill>
                <a:latin typeface="system-ui"/>
              </a:rPr>
              <a:t>,  optimized optics, and low-noise analog signal processing to detect pulse and heart-rate signals. It operates from </a:t>
            </a:r>
            <a:r>
              <a:rPr lang="en-US" sz="1800" b="1" dirty="0">
                <a:solidFill>
                  <a:srgbClr val="262626"/>
                </a:solidFill>
                <a:latin typeface="system-ui"/>
              </a:rPr>
              <a:t>1.8V</a:t>
            </a:r>
            <a:r>
              <a:rPr lang="en-US" sz="1800" dirty="0">
                <a:solidFill>
                  <a:srgbClr val="262626"/>
                </a:solidFill>
                <a:latin typeface="system-ui"/>
              </a:rPr>
              <a:t> and </a:t>
            </a:r>
            <a:r>
              <a:rPr lang="en-US" sz="1800" b="1" dirty="0">
                <a:solidFill>
                  <a:srgbClr val="262626"/>
                </a:solidFill>
                <a:latin typeface="system-ui"/>
              </a:rPr>
              <a:t>3.3V</a:t>
            </a:r>
            <a:r>
              <a:rPr lang="en-US" sz="1800" dirty="0">
                <a:solidFill>
                  <a:srgbClr val="262626"/>
                </a:solidFill>
                <a:latin typeface="system-ui"/>
              </a:rPr>
              <a:t> power supplies and can be powered down through software with negligible standby current, permitting the </a:t>
            </a:r>
            <a:r>
              <a:rPr lang="en-US" sz="1800" b="1" dirty="0">
                <a:solidFill>
                  <a:srgbClr val="262626"/>
                </a:solidFill>
                <a:latin typeface="system-ui"/>
              </a:rPr>
              <a:t>power supply</a:t>
            </a:r>
            <a:r>
              <a:rPr lang="en-US" sz="1800" dirty="0">
                <a:solidFill>
                  <a:srgbClr val="262626"/>
                </a:solidFill>
                <a:latin typeface="system-ui"/>
              </a:rPr>
              <a:t> to remain connected at all times.</a:t>
            </a:r>
          </a:p>
        </p:txBody>
      </p:sp>
      <p:pic>
        <p:nvPicPr>
          <p:cNvPr id="2052" name="Picture 4" descr="MAX30100 Pulse Oximeter Sensor">
            <a:extLst>
              <a:ext uri="{FF2B5EF4-FFF2-40B4-BE49-F238E27FC236}">
                <a16:creationId xmlns:a16="http://schemas.microsoft.com/office/drawing/2014/main" id="{623383DE-C232-B1F7-6ED2-F914259194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7679" y="23207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9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6A735-58A7-085F-5FF0-15C32A9D07FD}"/>
              </a:ext>
            </a:extLst>
          </p:cNvPr>
          <p:cNvSpPr txBox="1"/>
          <p:nvPr/>
        </p:nvSpPr>
        <p:spPr>
          <a:xfrm>
            <a:off x="273205" y="652346"/>
            <a:ext cx="11128917" cy="1400383"/>
          </a:xfrm>
          <a:prstGeom prst="rect">
            <a:avLst/>
          </a:prstGeom>
          <a:noFill/>
        </p:spPr>
        <p:txBody>
          <a:bodyPr wrap="square" rtlCol="0">
            <a:spAutoFit/>
          </a:bodyPr>
          <a:lstStyle/>
          <a:p>
            <a:pPr algn="just">
              <a:lnSpc>
                <a:spcPts val="1695"/>
              </a:lnSpc>
            </a:pPr>
            <a:r>
              <a:rPr lang="en-IN" sz="1800" b="1" dirty="0">
                <a:effectLst/>
                <a:latin typeface="Times New Roman" panose="02020603050405020304" pitchFamily="18" charset="0"/>
                <a:ea typeface="Times New Roman" panose="02020603050405020304" pitchFamily="18" charset="0"/>
              </a:rPr>
              <a:t>3. DHT11 Temperature and Humidity Sensor:</a:t>
            </a:r>
          </a:p>
          <a:p>
            <a:pPr algn="just">
              <a:lnSpc>
                <a:spcPts val="1695"/>
              </a:lnSpc>
            </a:pPr>
            <a:endParaRPr lang="en-IN" sz="1800" dirty="0">
              <a:effectLst/>
              <a:latin typeface="Times New Roman" panose="02020603050405020304" pitchFamily="18" charset="0"/>
              <a:ea typeface="Times New Roman" panose="02020603050405020304" pitchFamily="18" charset="0"/>
            </a:endParaRPr>
          </a:p>
          <a:p>
            <a:pPr algn="just">
              <a:lnSpc>
                <a:spcPts val="1695"/>
              </a:lnSpc>
            </a:pPr>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DHT11</a:t>
            </a:r>
            <a:r>
              <a:rPr lang="en-IN" sz="1800" dirty="0">
                <a:effectLst/>
                <a:latin typeface="Times New Roman" panose="02020603050405020304" pitchFamily="18" charset="0"/>
                <a:ea typeface="Times New Roman" panose="02020603050405020304" pitchFamily="18" charset="0"/>
              </a:rPr>
              <a:t> is a basic, ultra-low-cost digital sensor used to measure </a:t>
            </a:r>
            <a:r>
              <a:rPr lang="en-IN" sz="1800" b="1" dirty="0">
                <a:effectLst/>
                <a:latin typeface="Times New Roman" panose="02020603050405020304" pitchFamily="18" charset="0"/>
                <a:ea typeface="Times New Roman" panose="02020603050405020304" pitchFamily="18" charset="0"/>
              </a:rPr>
              <a:t>temperature</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humidity</a:t>
            </a:r>
            <a:r>
              <a:rPr lang="en-IN" sz="1800" dirty="0">
                <a:effectLst/>
                <a:latin typeface="Times New Roman" panose="02020603050405020304" pitchFamily="18" charset="0"/>
                <a:ea typeface="Times New Roman" panose="02020603050405020304" pitchFamily="18" charset="0"/>
              </a:rPr>
              <a:t>. It is commonly used in IoT projects for environmental monitoring. In a patient health monitoring system, monitoring </a:t>
            </a:r>
            <a:r>
              <a:rPr lang="en-IN" sz="1800" b="1" dirty="0">
                <a:effectLst/>
                <a:latin typeface="Times New Roman" panose="02020603050405020304" pitchFamily="18" charset="0"/>
                <a:ea typeface="Times New Roman" panose="02020603050405020304" pitchFamily="18" charset="0"/>
              </a:rPr>
              <a:t>ambient temperature and humidity</a:t>
            </a:r>
            <a:r>
              <a:rPr lang="en-IN" sz="1800" dirty="0">
                <a:effectLst/>
                <a:latin typeface="Times New Roman" panose="02020603050405020304" pitchFamily="18" charset="0"/>
                <a:ea typeface="Times New Roman" panose="02020603050405020304" pitchFamily="18" charset="0"/>
              </a:rPr>
              <a:t> is important for maintaining a comfortable and safe environment—especially for patients with respiratory or cardiovascular conditions.</a:t>
            </a:r>
          </a:p>
        </p:txBody>
      </p:sp>
      <p:sp>
        <p:nvSpPr>
          <p:cNvPr id="3" name="Rectangle 4">
            <a:extLst>
              <a:ext uri="{FF2B5EF4-FFF2-40B4-BE49-F238E27FC236}">
                <a16:creationId xmlns:a16="http://schemas.microsoft.com/office/drawing/2014/main" id="{2F73FFB3-F301-1D23-F056-C5914BA4A2B3}"/>
              </a:ext>
            </a:extLst>
          </p:cNvPr>
          <p:cNvSpPr>
            <a:spLocks noChangeArrowheads="1"/>
          </p:cNvSpPr>
          <p:nvPr/>
        </p:nvSpPr>
        <p:spPr bwMode="auto">
          <a:xfrm>
            <a:off x="3590693" y="23919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 name="Group 15">
            <a:extLst>
              <a:ext uri="{FF2B5EF4-FFF2-40B4-BE49-F238E27FC236}">
                <a16:creationId xmlns:a16="http://schemas.microsoft.com/office/drawing/2014/main" id="{BE51A1A2-4C7F-9424-7283-6EDB96244676}"/>
              </a:ext>
            </a:extLst>
          </p:cNvPr>
          <p:cNvGrpSpPr>
            <a:grpSpLocks/>
          </p:cNvGrpSpPr>
          <p:nvPr/>
        </p:nvGrpSpPr>
        <p:grpSpPr bwMode="auto">
          <a:xfrm>
            <a:off x="3590693" y="2391937"/>
            <a:ext cx="3441700" cy="3057525"/>
            <a:chOff x="0" y="0"/>
            <a:chExt cx="47625" cy="45567"/>
          </a:xfrm>
        </p:grpSpPr>
        <p:pic>
          <p:nvPicPr>
            <p:cNvPr id="13" name="Picture 13">
              <a:extLst>
                <a:ext uri="{FF2B5EF4-FFF2-40B4-BE49-F238E27FC236}">
                  <a16:creationId xmlns:a16="http://schemas.microsoft.com/office/drawing/2014/main" id="{83926EEE-573B-4402-3296-CD40A6FD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625" cy="43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14">
              <a:extLst>
                <a:ext uri="{FF2B5EF4-FFF2-40B4-BE49-F238E27FC236}">
                  <a16:creationId xmlns:a16="http://schemas.microsoft.com/office/drawing/2014/main" id="{4A07B48C-89BC-050F-16F9-F18991BA2772}"/>
                </a:ext>
              </a:extLst>
            </p:cNvPr>
            <p:cNvSpPr txBox="1">
              <a:spLocks noChangeArrowheads="1"/>
            </p:cNvSpPr>
            <p:nvPr/>
          </p:nvSpPr>
          <p:spPr bwMode="auto">
            <a:xfrm>
              <a:off x="0" y="43338"/>
              <a:ext cx="47625" cy="22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545788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649904-ED5C-1939-6B0B-44FD5A92F3FD}"/>
              </a:ext>
            </a:extLst>
          </p:cNvPr>
          <p:cNvSpPr txBox="1"/>
          <p:nvPr/>
        </p:nvSpPr>
        <p:spPr>
          <a:xfrm>
            <a:off x="429322" y="603941"/>
            <a:ext cx="10788803" cy="2685351"/>
          </a:xfrm>
          <a:prstGeom prst="rect">
            <a:avLst/>
          </a:prstGeom>
          <a:noFill/>
        </p:spPr>
        <p:txBody>
          <a:bodyPr wrap="square">
            <a:spAutoFit/>
          </a:bodyPr>
          <a:lstStyle/>
          <a:p>
            <a:pPr algn="just">
              <a:lnSpc>
                <a:spcPts val="1695"/>
              </a:lnSpc>
            </a:pPr>
            <a:r>
              <a:rPr lang="en-US" sz="1800" b="1" dirty="0">
                <a:effectLst/>
                <a:latin typeface="Times New Roman" panose="02020603050405020304" pitchFamily="18" charset="0"/>
                <a:ea typeface="Times New Roman" panose="02020603050405020304" pitchFamily="18" charset="0"/>
              </a:rPr>
              <a:t>4. DS18B20 Temperature Sensor</a:t>
            </a:r>
            <a:r>
              <a:rPr lang="en-IN" sz="1800" b="1" dirty="0">
                <a:effectLst/>
                <a:latin typeface="Times New Roman" panose="02020603050405020304" pitchFamily="18" charset="0"/>
                <a:ea typeface="Times New Roman" panose="02020603050405020304" pitchFamily="18" charset="0"/>
              </a:rPr>
              <a:t> </a:t>
            </a:r>
          </a:p>
          <a:p>
            <a:pPr algn="l" fontAlgn="base"/>
            <a:endParaRPr lang="en-US" b="0" i="0" dirty="0">
              <a:solidFill>
                <a:srgbClr val="262626"/>
              </a:solidFill>
              <a:effectLst/>
              <a:latin typeface="system-ui"/>
            </a:endParaRPr>
          </a:p>
          <a:p>
            <a:pPr algn="l" fontAlgn="base"/>
            <a:r>
              <a:rPr lang="en-US" b="0" i="0" dirty="0">
                <a:solidFill>
                  <a:srgbClr val="262626"/>
                </a:solidFill>
                <a:effectLst/>
                <a:latin typeface="system-ui"/>
              </a:rPr>
              <a:t>This is a pre-wired and </a:t>
            </a:r>
            <a:r>
              <a:rPr lang="en-US" b="1" i="0" dirty="0">
                <a:solidFill>
                  <a:srgbClr val="262626"/>
                </a:solidFill>
                <a:effectLst/>
                <a:latin typeface="inherit"/>
              </a:rPr>
              <a:t>waterproofed version of the DS18B20 sensor</a:t>
            </a:r>
            <a:r>
              <a:rPr lang="en-US" b="0" i="0" dirty="0">
                <a:solidFill>
                  <a:srgbClr val="262626"/>
                </a:solidFill>
                <a:effectLst/>
                <a:latin typeface="system-ui"/>
              </a:rPr>
              <a:t>. Handy for when you need to measure something far away, or in wet conditions. The Sensor can measure the temperature between </a:t>
            </a:r>
            <a:r>
              <a:rPr lang="en-US" b="1" i="0" dirty="0">
                <a:solidFill>
                  <a:srgbClr val="262626"/>
                </a:solidFill>
                <a:effectLst/>
                <a:latin typeface="inherit"/>
              </a:rPr>
              <a:t>-55 to 125°C</a:t>
            </a:r>
            <a:r>
              <a:rPr lang="en-US" b="0" i="0" dirty="0">
                <a:solidFill>
                  <a:srgbClr val="262626"/>
                </a:solidFill>
                <a:effectLst/>
                <a:latin typeface="system-ui"/>
              </a:rPr>
              <a:t> (-67°F to +257°F). The cable is jacketed in PVC.</a:t>
            </a:r>
          </a:p>
          <a:p>
            <a:pPr algn="l" fontAlgn="base"/>
            <a:r>
              <a:rPr lang="en-US" b="0" i="0" dirty="0">
                <a:solidFill>
                  <a:srgbClr val="262626"/>
                </a:solidFill>
                <a:effectLst/>
                <a:latin typeface="system-ui"/>
              </a:rPr>
              <a:t>Because it is digital, there is no signal degradation even over long distances. These 1-wire digital temperature sensors are fairly precise, </a:t>
            </a:r>
            <a:r>
              <a:rPr lang="en-US" b="0" i="0" dirty="0" err="1">
                <a:solidFill>
                  <a:srgbClr val="262626"/>
                </a:solidFill>
                <a:effectLst/>
                <a:latin typeface="system-ui"/>
              </a:rPr>
              <a:t>i.e</a:t>
            </a:r>
            <a:r>
              <a:rPr lang="en-US" b="0" i="0" dirty="0">
                <a:solidFill>
                  <a:srgbClr val="262626"/>
                </a:solidFill>
                <a:effectLst/>
                <a:latin typeface="system-ui"/>
              </a:rPr>
              <a:t> </a:t>
            </a:r>
            <a:r>
              <a:rPr lang="en-US" b="1" i="0" dirty="0">
                <a:solidFill>
                  <a:srgbClr val="262626"/>
                </a:solidFill>
                <a:effectLst/>
                <a:latin typeface="inherit"/>
              </a:rPr>
              <a:t>±0.5°C</a:t>
            </a:r>
            <a:r>
              <a:rPr lang="en-US" b="0" i="0" dirty="0">
                <a:solidFill>
                  <a:srgbClr val="262626"/>
                </a:solidFill>
                <a:effectLst/>
                <a:latin typeface="system-ui"/>
              </a:rPr>
              <a:t> over much of the range. It can give up to 12 bits of precision from the onboard digital-to-analog converter. They work great with any microcontroller using a single digital pin.</a:t>
            </a:r>
            <a:endParaRPr lang="en-IN" sz="1600" b="1" dirty="0">
              <a:effectLst/>
              <a:latin typeface="Times New Roman" panose="02020603050405020304" pitchFamily="18" charset="0"/>
              <a:ea typeface="Times New Roman" panose="02020603050405020304" pitchFamily="18" charset="0"/>
            </a:endParaRPr>
          </a:p>
          <a:p>
            <a:pPr algn="just">
              <a:lnSpc>
                <a:spcPts val="1695"/>
              </a:lnSpc>
            </a:pPr>
            <a:r>
              <a:rPr lang="en-IN" sz="1600" b="1"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lgn="just">
              <a:lnSpc>
                <a:spcPts val="1695"/>
              </a:lnSpc>
            </a:pPr>
            <a:endParaRPr lang="en-IN" sz="1600" dirty="0">
              <a:effectLst/>
              <a:latin typeface="Times New Roman" panose="02020603050405020304" pitchFamily="18" charset="0"/>
              <a:ea typeface="Times New Roman" panose="02020603050405020304" pitchFamily="18" charset="0"/>
            </a:endParaRPr>
          </a:p>
        </p:txBody>
      </p:sp>
      <p:sp>
        <p:nvSpPr>
          <p:cNvPr id="4" name="Rectangle 4">
            <a:extLst>
              <a:ext uri="{FF2B5EF4-FFF2-40B4-BE49-F238E27FC236}">
                <a16:creationId xmlns:a16="http://schemas.microsoft.com/office/drawing/2014/main" id="{7F97A272-AA02-45AB-58DB-5AE133A605A6}"/>
              </a:ext>
            </a:extLst>
          </p:cNvPr>
          <p:cNvSpPr>
            <a:spLocks noChangeArrowheads="1"/>
          </p:cNvSpPr>
          <p:nvPr/>
        </p:nvSpPr>
        <p:spPr bwMode="auto">
          <a:xfrm>
            <a:off x="2336180" y="2096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82966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1218</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inherit</vt:lpstr>
      <vt:lpstr>system-ui</vt:lpstr>
      <vt:lpstr>Times New Roman</vt:lpstr>
      <vt:lpstr>Office Theme</vt:lpstr>
      <vt:lpstr>IOT BASED PATIENT HEALTH MONITORING SYSTEM USING ESP32</vt:lpstr>
      <vt:lpstr>IOT BASED PATIENT HEALTH MONITORING SYSTEM USING ESP32</vt:lpstr>
      <vt:lpstr>INTRODUCTION</vt:lpstr>
      <vt:lpstr>PowerPoint Presentation</vt:lpstr>
      <vt:lpstr>PowerPoint Presentation</vt:lpstr>
      <vt:lpstr>  COMPONENTS DESCRIPTION</vt:lpstr>
      <vt:lpstr> 2.Max30100 Pulse Oximeter Sensor</vt:lpstr>
      <vt:lpstr>PowerPoint Presentation</vt:lpstr>
      <vt:lpstr>PowerPoint Presentation</vt:lpstr>
      <vt:lpstr>PowerPoint Presentation</vt:lpstr>
      <vt:lpstr>PowerPoint Presentation</vt:lpstr>
      <vt:lpstr>PowerPoint Presentation</vt:lpstr>
      <vt:lpstr>ADVANTAGES</vt:lpstr>
      <vt:lpstr>APPLICATIONS</vt:lpstr>
      <vt:lpstr>RESULT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Srija Hitheshna</dc:creator>
  <cp:lastModifiedBy>Srija Hitheshna</cp:lastModifiedBy>
  <cp:revision>2</cp:revision>
  <dcterms:created xsi:type="dcterms:W3CDTF">2025-04-07T03:27:04Z</dcterms:created>
  <dcterms:modified xsi:type="dcterms:W3CDTF">2025-04-11T15:54:05Z</dcterms:modified>
</cp:coreProperties>
</file>