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8" r:id="rId5"/>
    <p:sldId id="335" r:id="rId6"/>
    <p:sldId id="336" r:id="rId7"/>
    <p:sldId id="337" r:id="rId8"/>
    <p:sldId id="349" r:id="rId9"/>
    <p:sldId id="351" r:id="rId10"/>
    <p:sldId id="256" r:id="rId11"/>
    <p:sldId id="338" r:id="rId12"/>
    <p:sldId id="350" r:id="rId13"/>
    <p:sldId id="341" r:id="rId14"/>
    <p:sldId id="353" r:id="rId15"/>
    <p:sldId id="352" r:id="rId16"/>
    <p:sldId id="342" r:id="rId17"/>
    <p:sldId id="343" r:id="rId18"/>
    <p:sldId id="344" r:id="rId19"/>
    <p:sldId id="3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0485" autoAdjust="0"/>
  </p:normalViewPr>
  <p:slideViewPr>
    <p:cSldViewPr snapToGrid="0">
      <p:cViewPr varScale="1">
        <p:scale>
          <a:sx n="67" d="100"/>
          <a:sy n="67" d="100"/>
        </p:scale>
        <p:origin x="1020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6E52ED-0545-03BB-5AB6-4552E92B99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06404F0-C6D6-98DF-5397-EF0F68B01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25F4A3D2-0CBC-CF43-C14A-141B19AE67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xmlns="" id="{98F70650-8E48-1844-382B-91FBA9C8D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xmlns="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xmlns="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xmlns="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xmlns="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xmlns="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xmlns="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xmlns="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xmlns="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xmlns="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xmlns="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xmlns="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xmlns="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xmlns="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xmlns="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xmlns="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xmlns="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xmlns="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xmlns="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xmlns="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xmlns="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xmlns="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xmlns="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xmlns="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xmlns="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xmlns="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xmlns="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xmlns="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xmlns="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xmlns="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xmlns="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xmlns="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xmlns="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xmlns="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xmlns="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xmlns="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xmlns="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xmlns="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xmlns="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xmlns="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xmlns="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xmlns="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xmlns="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xmlns="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xmlns="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xmlns="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xmlns="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xmlns="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xmlns="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xmlns="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xmlns="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xmlns="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xmlns="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xmlns="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xmlns="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xmlns="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xmlns="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xmlns="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xmlns="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xmlns="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xmlns="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xmlns="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xmlns="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xmlns="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xmlns="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xmlns="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xmlns="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xmlns="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xmlns="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xmlns="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xmlns="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xmlns="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xmlns="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xmlns="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xmlns="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xmlns="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xmlns="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xmlns="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xmlns="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xmlns="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xmlns="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xmlns="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xmlns="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xmlns="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xmlns="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xmlns="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xmlns="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xmlns="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xmlns="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xmlns="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xmlns="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xmlns="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xmlns="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xmlns="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xmlns="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xmlns="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xmlns="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xmlns="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xmlns="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xmlns="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xmlns="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xmlns="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xmlns="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xmlns="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xmlns="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xmlns="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xmlns="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xmlns="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xmlns="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xmlns="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xmlns="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xmlns="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xmlns="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xmlns="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xmlns="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xmlns="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xmlns="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xmlns="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xmlns="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xmlns="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xmlns="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xmlns="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xmlns="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xmlns="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xmlns="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xmlns="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xmlns="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xmlns="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xmlns="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xmlns="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xmlns="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xmlns="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xmlns="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xmlns="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xmlns="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xmlns="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xmlns="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xmlns="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xmlns="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xmlns="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xmlns="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xmlns="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xmlns="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xmlns="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xmlns="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xmlns="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xmlns="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xmlns="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xmlns="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xmlns="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xmlns="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xmlns="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xmlns="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xmlns="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xmlns="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xmlns="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xmlns="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xmlns="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xmlns="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xmlns="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xmlns="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xmlns="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xmlns="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xmlns="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xmlns="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xmlns="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xmlns="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xmlns="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xmlns="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xmlns="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xmlns="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xmlns="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xmlns="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xmlns="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xmlns="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xmlns="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xmlns="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xmlns="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xmlns="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xmlns="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xmlns="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xmlns="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xmlns="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xmlns="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xmlns="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xmlns="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xmlns="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xmlns="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xmlns="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xmlns="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xmlns="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xmlns="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xmlns="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xmlns="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xmlns="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xmlns="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xmlns="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xmlns="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xmlns="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xmlns="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xmlns="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xmlns="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xmlns="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xmlns="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xmlns="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xmlns="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xmlns="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xmlns="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xmlns="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xmlns="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xmlns="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xmlns="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xmlns="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xmlns="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xmlns="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xmlns="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xmlns="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xmlns="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xmlns="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xmlns="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xmlns="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xmlns="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xmlns="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xmlns="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xmlns="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xmlns="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xmlns="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xmlns="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xmlns="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xmlns="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xmlns="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xmlns="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xmlns="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xmlns="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xmlns="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xmlns="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xmlns="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xmlns="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xmlns="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xmlns="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xmlns="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xmlns="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xmlns="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xmlns="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xmlns="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xmlns="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xmlns="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xmlns="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xmlns="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xmlns="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xmlns="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xmlns="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xmlns="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xmlns="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xmlns="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6FC08-B85E-9DEF-5EB0-39504A8F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C3E8BC-0574-ADE8-D6A3-C868A12D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4E556-DE92-2159-78FA-E02D7B9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115-31B6-46D9-A4E3-E67DB3B467D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0325D4-3DDD-0F5C-4208-77F46F83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86ACC-A329-699C-931F-D330A8E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B44A-48AC-4220-85EB-A5DFF219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900D319D-67F8-5830-99A3-7EB562C28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F559BF-05B9-49D7-5976-7CD930A65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E537B4-8186-9628-C273-28B8EA981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xmlns="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D18796B-7A45-F026-1306-A9ADE06D8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5815B7-4DEA-0E4D-6E8B-EDAD6559A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D1046054-0FA9-558E-22C0-007C8D3DA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  <p:sldLayoutId id="214748370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bi.2020.103514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geo/query/acc.cgi?acc=GSE11882" TargetMode="External"/><Relationship Id="rId2" Type="http://schemas.openxmlformats.org/officeDocument/2006/relationships/hyperlink" Target="https://www.ncbi.nlm.nih.gov/geo/query/acc.cgi?acc=GSE4835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11882" TargetMode="External"/><Relationship Id="rId2" Type="http://schemas.openxmlformats.org/officeDocument/2006/relationships/hyperlink" Target="https://www.ncbi.nlm.nih.gov/geo/query/acc.cgi?acc=GSE4835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cbi.nlm.nih.gov/geo/query/acc.cgi?acc=GSE1188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1E6EC7-3512-12A8-2C03-F476D53ED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928" y="615696"/>
            <a:ext cx="6748272" cy="120275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Hooghly Engineering &amp; Technology College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Department of Computer Science &amp; Engineering </a:t>
            </a:r>
            <a:b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 Tech. Final Year Project </a:t>
            </a:r>
          </a:p>
          <a:p>
            <a:pPr algn="ctr"/>
            <a:endParaRPr lang="en-IN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32A2F7-D4BE-F475-B87F-2A201362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1DC7B8-AD11-BB7A-048F-D8B06C293261}"/>
              </a:ext>
            </a:extLst>
          </p:cNvPr>
          <p:cNvSpPr txBox="1"/>
          <p:nvPr/>
        </p:nvSpPr>
        <p:spPr>
          <a:xfrm>
            <a:off x="1556578" y="3817812"/>
            <a:ext cx="5284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 Project on: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Machine Learning technique in Gene Expression  dataset to find  influencing genes of  Alzheimer’s disease(AD)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918E68-09AA-D38E-1A64-04F9363AF41A}"/>
              </a:ext>
            </a:extLst>
          </p:cNvPr>
          <p:cNvSpPr txBox="1"/>
          <p:nvPr/>
        </p:nvSpPr>
        <p:spPr>
          <a:xfrm>
            <a:off x="7315200" y="4769294"/>
            <a:ext cx="457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Presented By -</a:t>
            </a:r>
          </a:p>
          <a:p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Rishav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Das- 17600121016</a:t>
            </a:r>
          </a:p>
          <a:p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Pamela Pal- 17600121023</a:t>
            </a:r>
          </a:p>
          <a:p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Srija</a:t>
            </a:r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Mazumder- 17600121040</a:t>
            </a:r>
          </a:p>
          <a:p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Souvik Maity- 17600121045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A5220F-AD85-A0E0-4754-714ABC7B826F}"/>
              </a:ext>
            </a:extLst>
          </p:cNvPr>
          <p:cNvSpPr txBox="1"/>
          <p:nvPr/>
        </p:nvSpPr>
        <p:spPr>
          <a:xfrm>
            <a:off x="2191729" y="5339993"/>
            <a:ext cx="401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Under guidance of :</a:t>
            </a:r>
            <a:b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Mr.  Arup Mallick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786CAC5-9EA0-6D60-8F9A-BFE548E7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27" y="2101928"/>
            <a:ext cx="1841820" cy="1715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701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880" y="6482429"/>
            <a:ext cx="443806" cy="24247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7E1D31-AE3F-02DB-5E3E-3EDBB6AE4189}"/>
              </a:ext>
            </a:extLst>
          </p:cNvPr>
          <p:cNvSpPr txBox="1"/>
          <p:nvPr/>
        </p:nvSpPr>
        <p:spPr>
          <a:xfrm>
            <a:off x="3581400" y="165722"/>
            <a:ext cx="585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DISCUSSION:</a:t>
            </a:r>
            <a:endParaRPr lang="en-I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4193" y="6400800"/>
            <a:ext cx="161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…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6" y="1371600"/>
            <a:ext cx="10058400" cy="502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0088" y="971490"/>
            <a:ext cx="7558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Elbow method for optimal no of clusters (GSE48350):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880" y="6482429"/>
            <a:ext cx="443806" cy="242478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3" y="1139178"/>
            <a:ext cx="3438972" cy="2138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64" y="1139178"/>
            <a:ext cx="3097374" cy="213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47" y="1139178"/>
            <a:ext cx="2784264" cy="2138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3" y="3509631"/>
            <a:ext cx="11211776" cy="72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3" y="4465038"/>
            <a:ext cx="11211776" cy="8575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686" y="405389"/>
            <a:ext cx="600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K-Means Clustering of dataset </a:t>
            </a:r>
            <a:r>
              <a:rPr lang="en-GB" sz="1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GB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-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GSE48350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83" y="5525496"/>
            <a:ext cx="11211776" cy="875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94193" y="6400800"/>
            <a:ext cx="161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…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6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75" y="185738"/>
            <a:ext cx="10405174" cy="602297"/>
          </a:xfrm>
        </p:spPr>
        <p:txBody>
          <a:bodyPr>
            <a:normAutofit/>
          </a:bodyPr>
          <a:lstStyle/>
          <a:p>
            <a:r>
              <a:rPr lang="en-IN" sz="2000" dirty="0"/>
              <a:t>Sample Groups using hierarchical </a:t>
            </a:r>
            <a:r>
              <a:rPr lang="en-IN" sz="2000" dirty="0" smtClean="0"/>
              <a:t>clustering (gSE48350):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DC37D73-9576-08CC-9AD6-673E151F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926640"/>
            <a:ext cx="9394934" cy="51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17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2C5105-A33E-D386-D660-21F4754F7EA2}"/>
              </a:ext>
            </a:extLst>
          </p:cNvPr>
          <p:cNvSpPr txBox="1"/>
          <p:nvPr/>
        </p:nvSpPr>
        <p:spPr>
          <a:xfrm>
            <a:off x="792443" y="811811"/>
            <a:ext cx="1079204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19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Techniques: Normalization, PCA, and K-Means clustering were applied to analyze gene expression data for Alzheimer’s Disease.  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(Min-Max Scaling): Ensured all features contributed equally, preventing bias from varying scales.  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PCA: Reduced dimensionality, retaining key information while simplifying the dataset and minimizing overfitting.  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Clustering: Identified inherent patterns and grouped similar genes, aiding in the discovery of potential biomarkers for early AD detection.  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These techniques provide a more efficient and insightful analysis, advancing diagnostic and research efforts in Alzheimer's Disease.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3FE271E-6D3B-7B54-5F26-1BF8CC1BCFB8}"/>
              </a:ext>
            </a:extLst>
          </p:cNvPr>
          <p:cNvSpPr txBox="1"/>
          <p:nvPr/>
        </p:nvSpPr>
        <p:spPr>
          <a:xfrm>
            <a:off x="268894" y="460423"/>
            <a:ext cx="1079776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REFERENCE:-</a:t>
            </a:r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Tanveer, M.,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Richhariya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Khan, R., Rashid, A., Khanna, P., Prasad, M., &amp; Lin, C. (2020). Machine learning techniques for the diagnosis of Alzheimer’s disease: A review. *Transactions on Multimedia Computing, Communications, and Applications (TOMM)*, 16, 1-35. [https://doi.org/10.1145/3401634](https://doi.org/10.1145/3401634)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Bringas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Salomón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Duque, R., Lage, C., &amp; Montaña, J. L. (2020). Alzheimer’s disease stage identification using deep learning models. *Journal of Biomedical Informatics*, 109, 103514. [https://doi.org/10.1016/j.jbi.2020.103514](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https://doi.org/10.1016/j.jbi.2020.103514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Wang, S. H., Phillips, P., Sui, Y., Liu, B., Yang, M., &amp; Cheng, H. (2018). Classification of Alzheimer’s disease based on eight-layer convolutional neural network with leaky rectified linear unit and max pooling. *Journal of Medical Systems*, 42(5), 85. [https://doi.org/10.1007/s10916-018-0926-3](https://doi.org/10.1007/s10916-018-0926-3)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Chen, H., He, Y., Ji, J., &amp; Shi, Y. (2019). A machine learning method for identifying critical interactions between gene pairs in Alzheimer’s disease prediction. *Frontiers in Neurology*, 10, 1162. [https://doi.org/10.3389/fneur.2019.01162](https://doi.org/10.3389/fneur.2019.01162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D2892B-6BF4-C74B-2746-EAEC7B05982A}"/>
              </a:ext>
            </a:extLst>
          </p:cNvPr>
          <p:cNvSpPr txBox="1"/>
          <p:nvPr/>
        </p:nvSpPr>
        <p:spPr>
          <a:xfrm>
            <a:off x="821932" y="1109609"/>
            <a:ext cx="111680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Li, W., Zhao, Y., Chen, X., Xiao, Y., &amp; Qin, Y. (2018). Detecting Alzheimer’s disease on small dataset: A knowledge transfer perspective. *IEEE Journal of Biomedical and Health Informatics*, 23(4), 1234-1242. [https://doi.org/10.1109/JBHI.2018.2869384](https://doi.org/10.1109/JBHI.2018.2869384)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Bryan, R. N. (2016). Machine learning applied to Alzheimer’s disease. *Radiology*, 281(3), 665-668. [https://doi.org/10.1148/radiol.2016161491](https://doi.org/10.1148/radiol.2016161491)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Neelaveni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Devasana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G. (2020). Alzheimer disease prediction using machine learning algorithms. In *Proceedings of the 6th International Conference on Advanced Computing and Communication Systems (ICACCS)*, Coimbatore, India, 6–7 March 2020.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Alam, S., &amp; Kwon, G. R. (2017). Alzheimer disease classification using KPCA, LDA, and multi-kernel learning SVM. *International Journal of Imaging Systems and Technology*, 27(2), 133–143. [https://doi.org/10.1002/ima.22243](https://doi.org/10.1002/ima.22243)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14" y="2758964"/>
            <a:ext cx="3602531" cy="1000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72C1B3-58DB-FFC2-0523-976EB7281F4C}"/>
              </a:ext>
            </a:extLst>
          </p:cNvPr>
          <p:cNvSpPr txBox="1"/>
          <p:nvPr/>
        </p:nvSpPr>
        <p:spPr>
          <a:xfrm>
            <a:off x="7028560" y="514189"/>
            <a:ext cx="415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60E98CC-AFA6-6756-E925-938612F33F72}"/>
              </a:ext>
            </a:extLst>
          </p:cNvPr>
          <p:cNvSpPr/>
          <p:nvPr/>
        </p:nvSpPr>
        <p:spPr>
          <a:xfrm>
            <a:off x="6222561" y="1286857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xmlns="" id="{A82FCC35-DD86-0B4B-6958-CBB21123083F}"/>
              </a:ext>
            </a:extLst>
          </p:cNvPr>
          <p:cNvSpPr/>
          <p:nvPr/>
        </p:nvSpPr>
        <p:spPr>
          <a:xfrm>
            <a:off x="6853497" y="1245709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826D9BB-7578-0428-686D-ACAB24AAC2AA}"/>
              </a:ext>
            </a:extLst>
          </p:cNvPr>
          <p:cNvSpPr/>
          <p:nvPr/>
        </p:nvSpPr>
        <p:spPr>
          <a:xfrm>
            <a:off x="6222561" y="1979789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xmlns="" id="{59DFFF8A-EC27-3D68-675E-63748AC5BC8E}"/>
              </a:ext>
            </a:extLst>
          </p:cNvPr>
          <p:cNvSpPr/>
          <p:nvPr/>
        </p:nvSpPr>
        <p:spPr>
          <a:xfrm>
            <a:off x="6853497" y="1938641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8F1CC17-4E70-28BC-9A84-648EC0FA303B}"/>
              </a:ext>
            </a:extLst>
          </p:cNvPr>
          <p:cNvSpPr/>
          <p:nvPr/>
        </p:nvSpPr>
        <p:spPr>
          <a:xfrm>
            <a:off x="6222561" y="2660469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xmlns="" id="{B5F09C52-6DE3-AEF0-34FE-01CC84130EF9}"/>
              </a:ext>
            </a:extLst>
          </p:cNvPr>
          <p:cNvSpPr/>
          <p:nvPr/>
        </p:nvSpPr>
        <p:spPr>
          <a:xfrm>
            <a:off x="6853497" y="2619321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A512922-7A5A-F538-0BB9-EA778EC1A94F}"/>
              </a:ext>
            </a:extLst>
          </p:cNvPr>
          <p:cNvSpPr/>
          <p:nvPr/>
        </p:nvSpPr>
        <p:spPr>
          <a:xfrm>
            <a:off x="6222561" y="3353401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xmlns="" id="{D3BAF601-3107-31D1-931E-EA3D518B9068}"/>
              </a:ext>
            </a:extLst>
          </p:cNvPr>
          <p:cNvSpPr/>
          <p:nvPr/>
        </p:nvSpPr>
        <p:spPr>
          <a:xfrm>
            <a:off x="6853497" y="3312253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METHODS INVOLVED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0C4A4BEE-4E75-D372-9513-6C9B25C573B0}"/>
              </a:ext>
            </a:extLst>
          </p:cNvPr>
          <p:cNvSpPr/>
          <p:nvPr/>
        </p:nvSpPr>
        <p:spPr>
          <a:xfrm>
            <a:off x="6246756" y="3993481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xmlns="" id="{33252E69-AABB-8EA2-563C-9C8748AFCFB9}"/>
              </a:ext>
            </a:extLst>
          </p:cNvPr>
          <p:cNvSpPr/>
          <p:nvPr/>
        </p:nvSpPr>
        <p:spPr>
          <a:xfrm>
            <a:off x="6853497" y="3966049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RESULTS &amp; 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3FAD4C5-0265-D49B-7C61-BF23E98B58F4}"/>
              </a:ext>
            </a:extLst>
          </p:cNvPr>
          <p:cNvSpPr/>
          <p:nvPr/>
        </p:nvSpPr>
        <p:spPr>
          <a:xfrm>
            <a:off x="6246756" y="4658433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xmlns="" id="{A5B80BD8-BF71-3723-645D-348F40E14CAB}"/>
              </a:ext>
            </a:extLst>
          </p:cNvPr>
          <p:cNvSpPr/>
          <p:nvPr/>
        </p:nvSpPr>
        <p:spPr>
          <a:xfrm>
            <a:off x="6853497" y="4726705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847193F-4419-0BC0-B91D-C5333EF96377}"/>
              </a:ext>
            </a:extLst>
          </p:cNvPr>
          <p:cNvSpPr/>
          <p:nvPr/>
        </p:nvSpPr>
        <p:spPr>
          <a:xfrm>
            <a:off x="6280078" y="5514793"/>
            <a:ext cx="43422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xmlns="" id="{E5F64104-BEE2-00BF-A287-48FC2463A3EE}"/>
              </a:ext>
            </a:extLst>
          </p:cNvPr>
          <p:cNvSpPr/>
          <p:nvPr/>
        </p:nvSpPr>
        <p:spPr>
          <a:xfrm>
            <a:off x="6853497" y="5487361"/>
            <a:ext cx="45079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REFERNCE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8560" y="2687967"/>
            <a:ext cx="416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BRIEF THEORETICAL BACKGROUND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0870F9-DB00-469F-9021-936B60F36092}"/>
              </a:ext>
            </a:extLst>
          </p:cNvPr>
          <p:cNvSpPr txBox="1"/>
          <p:nvPr/>
        </p:nvSpPr>
        <p:spPr>
          <a:xfrm>
            <a:off x="678332" y="694274"/>
            <a:ext cx="985303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Global health issue affecting millions, with a rise expected from 47 million (2015) to          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significantly more by 2050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Symptoms progress from memory loss to complete cognitive decline, loss of bodily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functions, and death.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Early diagnosis is crucial for slowing progression.</a:t>
            </a:r>
            <a:endParaRPr lang="en-US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MRI and neuropsychological tests detect AD at advanced stages.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Limited in early detection and non-invasive diagnostics.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Gene expression data provides molecular-level detection.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Allows earlier and more precise AD diagnosis, compared to traditional methods.</a:t>
            </a:r>
            <a:endParaRPr lang="en-US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Machine learning models (SVM, CNN, Random Forest) outperform clinicians in diagnosing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AD.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ML techniques are effective with MRI and gene expression data.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Provides a non-invasive, scalable, and more efficient diagnostic solution.</a:t>
            </a:r>
          </a:p>
          <a:p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E998AE-5E3E-A4C4-4F6B-3CFA6D65F21D}"/>
              </a:ext>
            </a:extLst>
          </p:cNvPr>
          <p:cNvSpPr txBox="1"/>
          <p:nvPr/>
        </p:nvSpPr>
        <p:spPr>
          <a:xfrm>
            <a:off x="3947412" y="168040"/>
            <a:ext cx="36811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CFD4B3-E9E1-AC22-0915-3FF35541AC64}"/>
              </a:ext>
            </a:extLst>
          </p:cNvPr>
          <p:cNvSpPr txBox="1"/>
          <p:nvPr/>
        </p:nvSpPr>
        <p:spPr>
          <a:xfrm>
            <a:off x="3523224" y="288720"/>
            <a:ext cx="563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STATEMENT:-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9886" y="968751"/>
            <a:ext cx="11183416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Disease (AD) is a neurodegenerative disorder characterized by memory loss and cognitive decline.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extensive research, the precise genetic factors contributing to the onset and progression of Alzheimer’s remain poorly understood.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diagnosis is challenging due to the complex nature of genetic factors associated with Alzheimer’s.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utilize machine learning techniques on gene expression datasets (GSE48350, GSE11882 from GEO) to identify genetic markers associated with Alzheimer’s.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datasets GSE48350 and GSE11882 from the GEO database are used.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feature selection, dimensionality reduction, and classification algorithms will be applied to the high-dimensional gene expression data.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pinpoint significant genes differentiating healthy individuals from those affected by Alzheimer’s.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could provide insights into the genetic mechanisms behind Alzheimer’s.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may contribute to the development of precision medicine approaches for Alzheimer’s diagnosis and treatment.</a:t>
            </a:r>
          </a:p>
          <a:p>
            <a:pPr marL="285750" lvl="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datasets used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https://www.ncbi.nlm.nih.gov/geo/query/acc.cgi?acc=GSE48350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http://www.ncbi.nlm.nih.gov/geo/query/acc.cgi?acc=GSE11882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3A3516-AD10-70B2-05EE-1C905353D24A}"/>
              </a:ext>
            </a:extLst>
          </p:cNvPr>
          <p:cNvSpPr txBox="1"/>
          <p:nvPr/>
        </p:nvSpPr>
        <p:spPr>
          <a:xfrm>
            <a:off x="657545" y="400692"/>
            <a:ext cx="10346077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BACKGROUND:-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Normalization (Min-Max Scaling):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Rescales gene expression data between 0 and 1.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Ensures all features contribute uniformly to machine learning models.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Prevents features with larger ranges from skewing results.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Principal Component Analysis (PCA):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Reduces dataset dimensionality while retaining key information.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Projects data onto principal components, capturing the most variance.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Improves computational efficiency and reduces overfitting risks.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K-Means Clustering: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Unsupervised algorithm that groups genes based on similarities in expression patterns.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Iteratively adjusts centroids to minimize variance within clusters.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Essential for identifying meaningful gene patterns related to AD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9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3A3516-AD10-70B2-05EE-1C905353D24A}"/>
              </a:ext>
            </a:extLst>
          </p:cNvPr>
          <p:cNvSpPr txBox="1"/>
          <p:nvPr/>
        </p:nvSpPr>
        <p:spPr>
          <a:xfrm>
            <a:off x="922961" y="667821"/>
            <a:ext cx="103460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MATERIALS:-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gene expression datasets (GSE48350, GSE11882) from the Gene Expression Omnibus (GEO)  database. 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contains profiles of genes potentially associated with Alzheimer’s Disease.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microarray data from normal controls (aged 20-99 yrs) and Alzheimer's disease cases, from 4 brain regions: hippocampus, entorhinal cortex, superior frontal cortex, and post-central gyrus.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 for the two datasets</a:t>
            </a:r>
          </a:p>
          <a:p>
            <a:pPr>
              <a:lnSpc>
                <a:spcPct val="150000"/>
              </a:lnSpc>
            </a:pPr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GSE48350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https://www.ncbi.nlm.nih.gov/geo/query/acc.cgi?acc=GSE48350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ii)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GSE11882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http://www.ncbi.nlm.nih.gov/geo/query/acc.cgi?acc=GSE11882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F0C1CA0-061E-9E60-D955-04C4E106D5AA}"/>
              </a:ext>
            </a:extLst>
          </p:cNvPr>
          <p:cNvSpPr/>
          <p:nvPr/>
        </p:nvSpPr>
        <p:spPr>
          <a:xfrm>
            <a:off x="6023192" y="236820"/>
            <a:ext cx="2377781" cy="3864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GEO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E7A385D-9B54-C25C-5A02-BE8AD1390352}"/>
              </a:ext>
            </a:extLst>
          </p:cNvPr>
          <p:cNvSpPr/>
          <p:nvPr/>
        </p:nvSpPr>
        <p:spPr>
          <a:xfrm>
            <a:off x="4042729" y="1019405"/>
            <a:ext cx="2199169" cy="38642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 No. GSE48350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A8ACC10-97AD-F63B-D056-1EF9202D9761}"/>
              </a:ext>
            </a:extLst>
          </p:cNvPr>
          <p:cNvSpPr/>
          <p:nvPr/>
        </p:nvSpPr>
        <p:spPr>
          <a:xfrm>
            <a:off x="8400973" y="1019404"/>
            <a:ext cx="2199169" cy="38642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 No. GSE11882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3284BF8-9049-F2F2-AC5F-45F531EC9798}"/>
              </a:ext>
            </a:extLst>
          </p:cNvPr>
          <p:cNvSpPr/>
          <p:nvPr/>
        </p:nvSpPr>
        <p:spPr>
          <a:xfrm>
            <a:off x="3776589" y="1663404"/>
            <a:ext cx="2723843" cy="3864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C977223-6DD6-FB62-4480-36AB29E28293}"/>
              </a:ext>
            </a:extLst>
          </p:cNvPr>
          <p:cNvSpPr/>
          <p:nvPr/>
        </p:nvSpPr>
        <p:spPr>
          <a:xfrm>
            <a:off x="3776588" y="2930671"/>
            <a:ext cx="2723843" cy="3864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5B4E633-907A-D71E-C014-C8FB602DB64F}"/>
              </a:ext>
            </a:extLst>
          </p:cNvPr>
          <p:cNvSpPr/>
          <p:nvPr/>
        </p:nvSpPr>
        <p:spPr>
          <a:xfrm>
            <a:off x="3776588" y="2313650"/>
            <a:ext cx="2723843" cy="3864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Redundancy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6C09C76C-2187-9102-0AA7-BBDF01A27147}"/>
              </a:ext>
            </a:extLst>
          </p:cNvPr>
          <p:cNvSpPr/>
          <p:nvPr/>
        </p:nvSpPr>
        <p:spPr>
          <a:xfrm>
            <a:off x="3776588" y="3615752"/>
            <a:ext cx="2723843" cy="38642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18BC041-3A41-971F-37AD-4CF40E7E2080}"/>
              </a:ext>
            </a:extLst>
          </p:cNvPr>
          <p:cNvSpPr/>
          <p:nvPr/>
        </p:nvSpPr>
        <p:spPr>
          <a:xfrm>
            <a:off x="3208971" y="4519674"/>
            <a:ext cx="1116876" cy="2959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ECE187A-7AF9-2E4B-0391-70D235989CAD}"/>
              </a:ext>
            </a:extLst>
          </p:cNvPr>
          <p:cNvSpPr/>
          <p:nvPr/>
        </p:nvSpPr>
        <p:spPr>
          <a:xfrm>
            <a:off x="4448368" y="4523269"/>
            <a:ext cx="1380281" cy="2959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Hierarchical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8CAFCE8-F740-163F-3778-65005F5F7A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142314" y="623244"/>
            <a:ext cx="2069769" cy="39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1109481-F54C-37FC-9AD4-2BEBB1C2248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212083" y="623244"/>
            <a:ext cx="2288475" cy="396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C7A93FD-807A-D5B1-2F30-8E5CA6D72C5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138510" y="2049828"/>
            <a:ext cx="1" cy="263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39655B6-3227-E3B3-41BA-8445403A4CA5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138510" y="2700074"/>
            <a:ext cx="0" cy="230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2CE0A2B-729D-5E52-E71F-DA8A408A24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138510" y="3317095"/>
            <a:ext cx="0" cy="298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DB000F06-2284-BADB-8D51-E453CDDDEF94}"/>
              </a:ext>
            </a:extLst>
          </p:cNvPr>
          <p:cNvSpPr/>
          <p:nvPr/>
        </p:nvSpPr>
        <p:spPr>
          <a:xfrm>
            <a:off x="8138635" y="1636089"/>
            <a:ext cx="2723843" cy="3864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51EDF951-17D7-AD24-2D8A-67BFBA1CDCE9}"/>
              </a:ext>
            </a:extLst>
          </p:cNvPr>
          <p:cNvSpPr/>
          <p:nvPr/>
        </p:nvSpPr>
        <p:spPr>
          <a:xfrm>
            <a:off x="8138634" y="2964186"/>
            <a:ext cx="2723843" cy="3864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29C400C8-C368-E3F0-9B31-EB911955A30B}"/>
              </a:ext>
            </a:extLst>
          </p:cNvPr>
          <p:cNvSpPr/>
          <p:nvPr/>
        </p:nvSpPr>
        <p:spPr>
          <a:xfrm>
            <a:off x="8138634" y="2313650"/>
            <a:ext cx="2723843" cy="3864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Redundancy Removal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1C40ADD5-62ED-993B-E4E7-CFF25CCA09CB}"/>
              </a:ext>
            </a:extLst>
          </p:cNvPr>
          <p:cNvSpPr/>
          <p:nvPr/>
        </p:nvSpPr>
        <p:spPr>
          <a:xfrm>
            <a:off x="8138633" y="3632766"/>
            <a:ext cx="2723843" cy="38642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5BBAC1BC-0FF9-E20A-1A0D-C71E67E527F7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9500556" y="2022513"/>
            <a:ext cx="1" cy="291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356D616-389B-E337-4DEC-3572960F83C9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9500556" y="2700074"/>
            <a:ext cx="0" cy="264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0F891C2-3C1E-9E3D-F0ED-A4C405B23B7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9500555" y="3350610"/>
            <a:ext cx="1" cy="282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4B21044-05B3-B03B-695E-92746846493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138511" y="1405829"/>
            <a:ext cx="3803" cy="257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5C68BEC6-7EF2-76AC-8D8F-85624FAC58A8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flipH="1">
            <a:off x="9500557" y="1405828"/>
            <a:ext cx="1" cy="23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A3786CE5-5F78-4153-EEC2-87B6322C18BB}"/>
              </a:ext>
            </a:extLst>
          </p:cNvPr>
          <p:cNvSpPr/>
          <p:nvPr/>
        </p:nvSpPr>
        <p:spPr>
          <a:xfrm>
            <a:off x="5951174" y="4519674"/>
            <a:ext cx="1380281" cy="2959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DBSCAN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BA5537C3-B7E8-1F9C-5ACA-154B89F22343}"/>
              </a:ext>
            </a:extLst>
          </p:cNvPr>
          <p:cNvSpPr/>
          <p:nvPr/>
        </p:nvSpPr>
        <p:spPr>
          <a:xfrm>
            <a:off x="7494163" y="4529074"/>
            <a:ext cx="1116876" cy="2959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F6E31DAC-B139-1453-8F64-C567E877CAAE}"/>
              </a:ext>
            </a:extLst>
          </p:cNvPr>
          <p:cNvSpPr/>
          <p:nvPr/>
        </p:nvSpPr>
        <p:spPr>
          <a:xfrm>
            <a:off x="8813072" y="4540144"/>
            <a:ext cx="1380281" cy="2959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Hierarchical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DF76B3A8-F1EF-E3E5-534F-C826CFC3FBAF}"/>
              </a:ext>
            </a:extLst>
          </p:cNvPr>
          <p:cNvSpPr/>
          <p:nvPr/>
        </p:nvSpPr>
        <p:spPr>
          <a:xfrm>
            <a:off x="10358810" y="4540143"/>
            <a:ext cx="1380281" cy="2959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DBSCAN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2F599525-FCBF-8729-4054-694DEDF51C0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4194211" y="3575375"/>
            <a:ext cx="517498" cy="13711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xmlns="" id="{D57ABE8D-72DF-EB54-70C3-A255972BA8B9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 rot="16200000" flipH="1">
            <a:off x="5631163" y="3509522"/>
            <a:ext cx="517498" cy="150280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xmlns="" id="{6010AC78-00BE-BE7A-124B-3ECA6786AAC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4877964" y="4262722"/>
            <a:ext cx="521093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xmlns="" id="{3A532679-C3A4-6E42-7094-DEBFACC6F894}"/>
              </a:ext>
            </a:extLst>
          </p:cNvPr>
          <p:cNvCxnSpPr>
            <a:stCxn id="34" idx="2"/>
            <a:endCxn id="50" idx="0"/>
          </p:cNvCxnSpPr>
          <p:nvPr/>
        </p:nvCxnSpPr>
        <p:spPr>
          <a:xfrm rot="5400000">
            <a:off x="8521636" y="3550155"/>
            <a:ext cx="509884" cy="144795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xmlns="" id="{71C04F66-602F-E0B8-C42D-C1FA34B463CC}"/>
              </a:ext>
            </a:extLst>
          </p:cNvPr>
          <p:cNvCxnSpPr>
            <a:stCxn id="34" idx="2"/>
            <a:endCxn id="52" idx="0"/>
          </p:cNvCxnSpPr>
          <p:nvPr/>
        </p:nvCxnSpPr>
        <p:spPr>
          <a:xfrm rot="16200000" flipH="1">
            <a:off x="10014277" y="3505468"/>
            <a:ext cx="520953" cy="154839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xmlns="" id="{DCDDCF19-F8E2-6430-D24B-A9A2AB22B4A9}"/>
              </a:ext>
            </a:extLst>
          </p:cNvPr>
          <p:cNvCxnSpPr>
            <a:stCxn id="34" idx="2"/>
            <a:endCxn id="51" idx="0"/>
          </p:cNvCxnSpPr>
          <p:nvPr/>
        </p:nvCxnSpPr>
        <p:spPr>
          <a:xfrm rot="16200000" flipH="1">
            <a:off x="9241407" y="4278338"/>
            <a:ext cx="520954" cy="26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6DB63651-DCA5-1EC4-8309-12B001E1ECE3}"/>
              </a:ext>
            </a:extLst>
          </p:cNvPr>
          <p:cNvSpPr/>
          <p:nvPr/>
        </p:nvSpPr>
        <p:spPr>
          <a:xfrm>
            <a:off x="4410268" y="5068774"/>
            <a:ext cx="1453553" cy="2341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WCSS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5528A8E8-0282-3299-0A2A-C8A195AD5493}"/>
              </a:ext>
            </a:extLst>
          </p:cNvPr>
          <p:cNvSpPr/>
          <p:nvPr/>
        </p:nvSpPr>
        <p:spPr>
          <a:xfrm>
            <a:off x="8774017" y="5068775"/>
            <a:ext cx="1453553" cy="2341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WCSS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xmlns="" id="{E1FB1BAE-C02C-093E-930B-8630A6951DF8}"/>
              </a:ext>
            </a:extLst>
          </p:cNvPr>
          <p:cNvSpPr/>
          <p:nvPr/>
        </p:nvSpPr>
        <p:spPr>
          <a:xfrm>
            <a:off x="4086264" y="5462187"/>
            <a:ext cx="2105751" cy="2341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Best Cluster Result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xmlns="" id="{7B102B46-9993-5424-D2C9-31DE7FEFF9AA}"/>
              </a:ext>
            </a:extLst>
          </p:cNvPr>
          <p:cNvSpPr/>
          <p:nvPr/>
        </p:nvSpPr>
        <p:spPr>
          <a:xfrm>
            <a:off x="8449302" y="5462187"/>
            <a:ext cx="2105751" cy="2341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Best Cluster Result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xmlns="" id="{6B3CB12E-DE27-67F3-666A-B0F0AC129B18}"/>
              </a:ext>
            </a:extLst>
          </p:cNvPr>
          <p:cNvSpPr/>
          <p:nvPr/>
        </p:nvSpPr>
        <p:spPr>
          <a:xfrm>
            <a:off x="4070393" y="5847073"/>
            <a:ext cx="2145298" cy="2557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 Network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xmlns="" id="{C80A9959-C002-A3F6-A854-15DA9F7BC825}"/>
              </a:ext>
            </a:extLst>
          </p:cNvPr>
          <p:cNvSpPr/>
          <p:nvPr/>
        </p:nvSpPr>
        <p:spPr>
          <a:xfrm>
            <a:off x="8456291" y="5847073"/>
            <a:ext cx="2098586" cy="2557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 Network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xmlns="" id="{95C894ED-EF61-883A-D65F-F6A77BF9020E}"/>
              </a:ext>
            </a:extLst>
          </p:cNvPr>
          <p:cNvSpPr/>
          <p:nvPr/>
        </p:nvSpPr>
        <p:spPr>
          <a:xfrm>
            <a:off x="6258805" y="6318472"/>
            <a:ext cx="2145299" cy="25574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Influencing Gene 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xmlns="" id="{8B817CED-155C-53D5-A595-A813C58828FB}"/>
              </a:ext>
            </a:extLst>
          </p:cNvPr>
          <p:cNvCxnSpPr>
            <a:stCxn id="11" idx="2"/>
            <a:endCxn id="108" idx="1"/>
          </p:cNvCxnSpPr>
          <p:nvPr/>
        </p:nvCxnSpPr>
        <p:spPr>
          <a:xfrm rot="16200000" flipH="1">
            <a:off x="3903716" y="4679313"/>
            <a:ext cx="370245" cy="64285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xmlns="" id="{602A9860-C0D0-51A1-4BF2-9B585DDB9923}"/>
              </a:ext>
            </a:extLst>
          </p:cNvPr>
          <p:cNvCxnSpPr>
            <a:stCxn id="49" idx="2"/>
            <a:endCxn id="108" idx="3"/>
          </p:cNvCxnSpPr>
          <p:nvPr/>
        </p:nvCxnSpPr>
        <p:spPr>
          <a:xfrm rot="5400000">
            <a:off x="6067446" y="4611996"/>
            <a:ext cx="370245" cy="7774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xmlns="" id="{37430E20-D466-F332-6464-49F5E5FEF8BB}"/>
              </a:ext>
            </a:extLst>
          </p:cNvPr>
          <p:cNvCxnSpPr>
            <a:stCxn id="12" idx="2"/>
            <a:endCxn id="108" idx="0"/>
          </p:cNvCxnSpPr>
          <p:nvPr/>
        </p:nvCxnSpPr>
        <p:spPr>
          <a:xfrm rot="5400000">
            <a:off x="5012998" y="4943263"/>
            <a:ext cx="249558" cy="14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9B0E6862-BF88-759A-0168-0B0DEC4FCA77}"/>
              </a:ext>
            </a:extLst>
          </p:cNvPr>
          <p:cNvCxnSpPr>
            <a:stCxn id="108" idx="2"/>
            <a:endCxn id="113" idx="0"/>
          </p:cNvCxnSpPr>
          <p:nvPr/>
        </p:nvCxnSpPr>
        <p:spPr>
          <a:xfrm>
            <a:off x="5137045" y="5302957"/>
            <a:ext cx="2095" cy="159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6C2C79A8-D3E8-91D0-BF19-FC3EFB3B17E2}"/>
              </a:ext>
            </a:extLst>
          </p:cNvPr>
          <p:cNvCxnSpPr>
            <a:stCxn id="113" idx="2"/>
            <a:endCxn id="119" idx="0"/>
          </p:cNvCxnSpPr>
          <p:nvPr/>
        </p:nvCxnSpPr>
        <p:spPr>
          <a:xfrm>
            <a:off x="5139140" y="5696370"/>
            <a:ext cx="3902" cy="1507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xmlns="" id="{86035EAE-2E23-DC3A-9930-6DECACAC4145}"/>
              </a:ext>
            </a:extLst>
          </p:cNvPr>
          <p:cNvCxnSpPr>
            <a:stCxn id="50" idx="2"/>
            <a:endCxn id="109" idx="1"/>
          </p:cNvCxnSpPr>
          <p:nvPr/>
        </p:nvCxnSpPr>
        <p:spPr>
          <a:xfrm rot="16200000" flipH="1">
            <a:off x="8232886" y="4644736"/>
            <a:ext cx="360846" cy="7214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xmlns="" id="{4F0B6C67-DED4-BCD5-9904-1FE7DEE2187F}"/>
              </a:ext>
            </a:extLst>
          </p:cNvPr>
          <p:cNvCxnSpPr>
            <a:stCxn id="52" idx="2"/>
            <a:endCxn id="109" idx="3"/>
          </p:cNvCxnSpPr>
          <p:nvPr/>
        </p:nvCxnSpPr>
        <p:spPr>
          <a:xfrm rot="5400000">
            <a:off x="10463373" y="4600288"/>
            <a:ext cx="349777" cy="82138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xmlns="" id="{D4D43457-274C-178D-6699-F6327FF84547}"/>
              </a:ext>
            </a:extLst>
          </p:cNvPr>
          <p:cNvCxnSpPr>
            <a:stCxn id="51" idx="2"/>
            <a:endCxn id="109" idx="0"/>
          </p:cNvCxnSpPr>
          <p:nvPr/>
        </p:nvCxnSpPr>
        <p:spPr>
          <a:xfrm rot="5400000">
            <a:off x="9385662" y="4951224"/>
            <a:ext cx="232684" cy="241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7641907E-7A7A-25DF-C093-541A5B2B1129}"/>
              </a:ext>
            </a:extLst>
          </p:cNvPr>
          <p:cNvCxnSpPr>
            <a:stCxn id="109" idx="2"/>
            <a:endCxn id="114" idx="0"/>
          </p:cNvCxnSpPr>
          <p:nvPr/>
        </p:nvCxnSpPr>
        <p:spPr>
          <a:xfrm>
            <a:off x="9500794" y="5302958"/>
            <a:ext cx="1384" cy="1592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xmlns="" id="{1359FBF6-35BA-0765-15C0-4E7C92DE715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9502178" y="5696370"/>
            <a:ext cx="3406" cy="1507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xmlns="" id="{83F3A4D7-111E-AC92-0D72-4325884E88F6}"/>
              </a:ext>
            </a:extLst>
          </p:cNvPr>
          <p:cNvCxnSpPr>
            <a:stCxn id="119" idx="2"/>
            <a:endCxn id="123" idx="1"/>
          </p:cNvCxnSpPr>
          <p:nvPr/>
        </p:nvCxnSpPr>
        <p:spPr>
          <a:xfrm rot="16200000" flipH="1">
            <a:off x="5529161" y="5716701"/>
            <a:ext cx="343525" cy="111576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xmlns="" id="{8024E7D4-31DC-1AF0-560C-883DD06443DB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>
          <a:xfrm rot="5400000">
            <a:off x="8783082" y="5723843"/>
            <a:ext cx="343525" cy="11014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FBE824-A47B-60D9-7FE9-52F45728F016}"/>
              </a:ext>
            </a:extLst>
          </p:cNvPr>
          <p:cNvSpPr txBox="1"/>
          <p:nvPr/>
        </p:nvSpPr>
        <p:spPr>
          <a:xfrm>
            <a:off x="129339" y="191798"/>
            <a:ext cx="4280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INVOLVED:-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906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A83AB7-CA1E-7927-8236-1A4D055C9801}"/>
              </a:ext>
            </a:extLst>
          </p:cNvPr>
          <p:cNvSpPr txBox="1"/>
          <p:nvPr/>
        </p:nvSpPr>
        <p:spPr>
          <a:xfrm>
            <a:off x="646814" y="212651"/>
            <a:ext cx="108983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 Selection: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Utilized gene expression datasets (GSE48350, GSE11882) from the Gene Expression Omnibus (GEO) 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database.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Contains profiles of genes potentially associated with Alzheimer’s Disease.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Normalization: Scales gene expression data between 0 and 1 for uniform analysis.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Redundancy Removal: Removes duplicates and irrelevant features to reduce complexity.</a:t>
            </a:r>
          </a:p>
          <a:p>
            <a:pPr algn="just">
              <a:lnSpc>
                <a:spcPct val="15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3. Principal Component Analysis (PCA):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Reduces dataset dimensionality, focusing on features with the highest variance.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Simplifies complex gene expression data while preserving essential patterns.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Helps avoid overfitting in high-dimensional datasets.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924F08-3605-ED49-2B6F-2E372A8191F5}"/>
              </a:ext>
            </a:extLst>
          </p:cNvPr>
          <p:cNvSpPr txBox="1"/>
          <p:nvPr/>
        </p:nvSpPr>
        <p:spPr>
          <a:xfrm>
            <a:off x="10181690" y="6050918"/>
            <a:ext cx="22089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A83AB7-CA1E-7927-8236-1A4D055C9801}"/>
              </a:ext>
            </a:extLst>
          </p:cNvPr>
          <p:cNvSpPr txBox="1"/>
          <p:nvPr/>
        </p:nvSpPr>
        <p:spPr>
          <a:xfrm>
            <a:off x="842023" y="469505"/>
            <a:ext cx="10898372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4. Clustering Techniques: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K-Means Clustering: Groups genes into predefined clusters based on similarities in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expression.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Hierarchical Clustering: Organizes genes in a tree-like structure, showing relationships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between them.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Combination of both approaches offers robust and interpretable results.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5. Visualization: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Visualizes gene clusters to provide a clear understanding of patterns.  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- Intuitive representation of gene groupings aids in biological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394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F812E-DDE9-40A9-A0BA-64D56AFBFEB8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1185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 Light</vt:lpstr>
      <vt:lpstr>Calibri</vt:lpstr>
      <vt:lpstr>Cambria Math</vt:lpstr>
      <vt:lpstr>Posterama</vt:lpstr>
      <vt:lpstr>Times New Roman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Groups using hierarchical clustering (gSE48350):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2023-12-19T17:34:13Z</dcterms:created>
  <dcterms:modified xsi:type="dcterms:W3CDTF">2024-09-21T08:03:38Z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