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5" r:id="rId9"/>
    <p:sldId id="2146847057" r:id="rId10"/>
    <p:sldId id="266" r:id="rId11"/>
    <p:sldId id="2146847058" r:id="rId12"/>
    <p:sldId id="267" r:id="rId13"/>
    <p:sldId id="2146847059" r:id="rId14"/>
    <p:sldId id="2146847060" r:id="rId15"/>
    <p:sldId id="268"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 </a:t>
            </a:r>
            <a:r>
              <a:rPr lang="en-US" sz="2000" b="1">
                <a:solidFill>
                  <a:schemeClr val="accent1">
                    <a:lumMod val="75000"/>
                  </a:schemeClr>
                </a:solidFill>
                <a:latin typeface="Arial"/>
                <a:cs typeface="Arial"/>
              </a:rPr>
              <a:t>Srija </a:t>
            </a:r>
            <a:r>
              <a:rPr lang="en-US" sz="2000" b="1" dirty="0">
                <a:solidFill>
                  <a:schemeClr val="accent1">
                    <a:lumMod val="75000"/>
                  </a:schemeClr>
                </a:solidFill>
                <a:latin typeface="Arial"/>
                <a:cs typeface="Arial"/>
              </a:rPr>
              <a:t>-University College of Engineering , Kanchipuram-Computer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4" y="1301749"/>
            <a:ext cx="10530851" cy="5047095"/>
          </a:xfrm>
        </p:spPr>
      </p:pic>
    </p:spTree>
    <p:extLst>
      <p:ext uri="{BB962C8B-B14F-4D97-AF65-F5344CB8AC3E}">
        <p14:creationId xmlns:p14="http://schemas.microsoft.com/office/powerpoint/2010/main" val="6157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561523"/>
            <a:ext cx="10868891" cy="4673600"/>
          </a:xfrm>
        </p:spPr>
      </p:pic>
    </p:spTree>
    <p:extLst>
      <p:ext uri="{BB962C8B-B14F-4D97-AF65-F5344CB8AC3E}">
        <p14:creationId xmlns:p14="http://schemas.microsoft.com/office/powerpoint/2010/main" val="331391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400" b="1" dirty="0">
                <a:latin typeface="Söhne"/>
              </a:rPr>
              <a:t>In conclusion, the </a:t>
            </a:r>
            <a:r>
              <a:rPr lang="en-US" sz="1400" b="1" dirty="0" err="1">
                <a:latin typeface="Söhne"/>
              </a:rPr>
              <a:t>keylogger</a:t>
            </a:r>
            <a:r>
              <a:rPr lang="en-US" sz="1400" b="1" dirty="0">
                <a:latin typeface="Söhne"/>
              </a:rPr>
              <a:t> security project signifies a proactive approach towards mitigating keylogging risks, enhancing data privacy, and maintaining a secure computing environment. By implementing robust security measures, continuous monitoring, and user-centric strategies, the project contributes significantly to strengthening cybersecurity defenses and building user trust in digital interactions.</a:t>
            </a:r>
            <a:endParaRPr lang="en-IN" sz="1400" b="1" dirty="0">
              <a:latin typeface="Söhne"/>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603363"/>
            <a:ext cx="11029615" cy="4673324"/>
          </a:xfrm>
        </p:spPr>
        <p:txBody>
          <a:bodyPr>
            <a:normAutofit/>
          </a:bodyPr>
          <a:lstStyle/>
          <a:p>
            <a:r>
              <a:rPr lang="en-US" sz="1400" b="1" dirty="0">
                <a:latin typeface="Söhne"/>
              </a:rPr>
              <a:t>Advanced Behavioral Analysis:</a:t>
            </a:r>
            <a:r>
              <a:rPr lang="en-US" sz="1400" dirty="0">
                <a:latin typeface="Söhne"/>
              </a:rPr>
              <a:t> Incorporate machine learning and artificial intelligence techniques to enhance the behavioral analysis algorithm, enabling more accurate detection of sophisticated keylogging techniques and evolving attack patterns.</a:t>
            </a:r>
          </a:p>
          <a:p>
            <a:r>
              <a:rPr lang="en-US" sz="1400" b="1" dirty="0" err="1">
                <a:latin typeface="Söhne"/>
              </a:rPr>
              <a:t>IoT</a:t>
            </a:r>
            <a:r>
              <a:rPr lang="en-US" sz="1400" b="1" dirty="0">
                <a:latin typeface="Söhne"/>
              </a:rPr>
              <a:t> Device Security:</a:t>
            </a:r>
            <a:r>
              <a:rPr lang="en-US" sz="1400" dirty="0">
                <a:latin typeface="Söhne"/>
              </a:rPr>
              <a:t> Extend the </a:t>
            </a:r>
            <a:r>
              <a:rPr lang="en-US" sz="1400" dirty="0" err="1">
                <a:latin typeface="Söhne"/>
              </a:rPr>
              <a:t>keylogger</a:t>
            </a:r>
            <a:r>
              <a:rPr lang="en-US" sz="1400" dirty="0">
                <a:latin typeface="Söhne"/>
              </a:rPr>
              <a:t> security system to protect Internet of Things (</a:t>
            </a:r>
            <a:r>
              <a:rPr lang="en-US" sz="1400" dirty="0" err="1">
                <a:latin typeface="Söhne"/>
              </a:rPr>
              <a:t>IoT</a:t>
            </a:r>
            <a:r>
              <a:rPr lang="en-US" sz="1400" dirty="0">
                <a:latin typeface="Söhne"/>
              </a:rPr>
              <a:t>) devices, such as smart home assistants and connected appliances, from keylogging attacks, ensuring comprehensive security across all interconnected devices.</a:t>
            </a:r>
          </a:p>
          <a:p>
            <a:r>
              <a:rPr lang="en-US" sz="1400" b="1" dirty="0">
                <a:latin typeface="Söhne"/>
              </a:rPr>
              <a:t>Cloud-Based Monitoring and Analysis:</a:t>
            </a:r>
            <a:r>
              <a:rPr lang="en-US" sz="1400" dirty="0">
                <a:latin typeface="Söhne"/>
              </a:rPr>
              <a:t> Develop cloud-based monitoring and analysis capabilities to centrally manage and analyze keystroke data from distributed devices, enabling real-time threat detection, centralized reporting, and scalability.</a:t>
            </a:r>
          </a:p>
          <a:p>
            <a:r>
              <a:rPr lang="en-US" sz="1400" b="1" dirty="0">
                <a:latin typeface="Söhne"/>
              </a:rPr>
              <a:t>Enhanced User Privacy Features:</a:t>
            </a:r>
            <a:r>
              <a:rPr lang="en-US" sz="1400" dirty="0">
                <a:latin typeface="Söhne"/>
              </a:rPr>
              <a:t> Implement privacy-enhancing features, such as anonymization techniques for keystroke data, user-controlled data sharing settings, and transparent data handling practices, to enhance user privacy protection.</a:t>
            </a:r>
          </a:p>
          <a:p>
            <a:r>
              <a:rPr lang="en-US" sz="1400" b="1" dirty="0">
                <a:latin typeface="Söhne"/>
              </a:rPr>
              <a:t>Integration with Security Ecosystem:</a:t>
            </a:r>
            <a:r>
              <a:rPr lang="en-US" sz="1400" dirty="0">
                <a:latin typeface="Söhne"/>
              </a:rPr>
              <a:t> Integrate the </a:t>
            </a:r>
            <a:r>
              <a:rPr lang="en-US" sz="1400" dirty="0" err="1">
                <a:latin typeface="Söhne"/>
              </a:rPr>
              <a:t>keylogger</a:t>
            </a:r>
            <a:r>
              <a:rPr lang="en-US" sz="1400" dirty="0">
                <a:latin typeface="Söhne"/>
              </a:rPr>
              <a:t> security system with broader security ecosystems, including endpoint protection platforms, threat intelligence feeds, and security information and event management (SIEM) systems, to enhance threat visibility and response capabilities.</a:t>
            </a:r>
          </a:p>
          <a:p>
            <a:pPr marL="0" indent="0">
              <a:buNone/>
            </a:pPr>
            <a:endParaRPr lang="en-US" sz="1400" b="1" dirty="0">
              <a:latin typeface="Söhne"/>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527464"/>
            <a:ext cx="11029615" cy="4623954"/>
          </a:xfrm>
        </p:spPr>
        <p:txBody>
          <a:bodyPr>
            <a:normAutofit/>
          </a:bodyPr>
          <a:lstStyle/>
          <a:p>
            <a:pPr>
              <a:buFont typeface="+mj-lt"/>
              <a:buAutoNum type="arabicPeriod"/>
            </a:pPr>
            <a:r>
              <a:rPr lang="en-US" sz="1400" b="1" dirty="0">
                <a:solidFill>
                  <a:srgbClr val="0D0D0D"/>
                </a:solidFill>
                <a:latin typeface="Söhne"/>
              </a:rPr>
              <a:t>Detection and Prevention of Keylogging Attacks:</a:t>
            </a:r>
            <a:r>
              <a:rPr lang="en-US" sz="1400" dirty="0">
                <a:solidFill>
                  <a:srgbClr val="0D0D0D"/>
                </a:solidFill>
                <a:latin typeface="Söhne"/>
              </a:rPr>
              <a:t> Create algorithms and mechanisms to detect and prevent keylogging attacks, where malicious software covertly records keystrokes to capture sensitive information such as passwords, credit card numbers, and personal messages.</a:t>
            </a:r>
          </a:p>
          <a:p>
            <a:pPr>
              <a:buFont typeface="+mj-lt"/>
              <a:buAutoNum type="arabicPeriod"/>
            </a:pPr>
            <a:r>
              <a:rPr lang="en-US" sz="1400" b="1" dirty="0">
                <a:solidFill>
                  <a:srgbClr val="0D0D0D"/>
                </a:solidFill>
                <a:latin typeface="Söhne"/>
              </a:rPr>
              <a:t>Secure Data Transmission:</a:t>
            </a:r>
            <a:r>
              <a:rPr lang="en-US" sz="1400" dirty="0">
                <a:solidFill>
                  <a:srgbClr val="0D0D0D"/>
                </a:solidFill>
                <a:latin typeface="Söhne"/>
              </a:rPr>
              <a:t> Ensure secure transmission of keystroke data from input devices (e.g., keyboards) to the intended applications or platforms, protecting it from interception by malicious entities.</a:t>
            </a:r>
          </a:p>
          <a:p>
            <a:pPr>
              <a:buFont typeface="+mj-lt"/>
              <a:buAutoNum type="arabicPeriod"/>
            </a:pPr>
            <a:r>
              <a:rPr lang="en-US" sz="1400" b="1" dirty="0">
                <a:solidFill>
                  <a:srgbClr val="0D0D0D"/>
                </a:solidFill>
                <a:latin typeface="Söhne"/>
              </a:rPr>
              <a:t>User Privacy Protection:</a:t>
            </a:r>
            <a:r>
              <a:rPr lang="en-US" sz="1400" dirty="0">
                <a:solidFill>
                  <a:srgbClr val="0D0D0D"/>
                </a:solidFill>
                <a:latin typeface="Söhne"/>
              </a:rPr>
              <a:t> Implement measures to protect user privacy by securely handling and storing keystroke data, adhering to data protection regulations and best practices.</a:t>
            </a:r>
          </a:p>
          <a:p>
            <a:pPr>
              <a:buFont typeface="+mj-lt"/>
              <a:buAutoNum type="arabicPeriod"/>
            </a:pPr>
            <a:r>
              <a:rPr lang="en-US" sz="1400" b="1" dirty="0">
                <a:solidFill>
                  <a:srgbClr val="0D0D0D"/>
                </a:solidFill>
                <a:latin typeface="Söhne"/>
              </a:rPr>
              <a:t>Real-time Monitoring and Alerts:</a:t>
            </a:r>
            <a:r>
              <a:rPr lang="en-US" sz="1400" dirty="0">
                <a:solidFill>
                  <a:srgbClr val="0D0D0D"/>
                </a:solidFill>
                <a:latin typeface="Söhne"/>
              </a:rPr>
              <a:t> Develop a system for real-time monitoring of keystroke activities, with the capability to generate alerts and notifications in case of suspicious or unauthorized activities.</a:t>
            </a:r>
          </a:p>
          <a:p>
            <a:pPr>
              <a:buFont typeface="+mj-lt"/>
              <a:buAutoNum type="arabicPeriod"/>
            </a:pPr>
            <a:r>
              <a:rPr lang="en-US" sz="1400" b="1" dirty="0">
                <a:solidFill>
                  <a:srgbClr val="0D0D0D"/>
                </a:solidFill>
                <a:latin typeface="Söhne"/>
              </a:rPr>
              <a:t>Compatibility and Integration:</a:t>
            </a:r>
            <a:r>
              <a:rPr lang="en-US" sz="1400" dirty="0">
                <a:solidFill>
                  <a:srgbClr val="0D0D0D"/>
                </a:solidFill>
                <a:latin typeface="Söhne"/>
              </a:rPr>
              <a:t> Ensure compatibility with various operating systems and applications, allowing seamless integration of the </a:t>
            </a:r>
            <a:r>
              <a:rPr lang="en-US" sz="1400" dirty="0" err="1">
                <a:solidFill>
                  <a:srgbClr val="0D0D0D"/>
                </a:solidFill>
                <a:latin typeface="Söhne"/>
              </a:rPr>
              <a:t>keylogger</a:t>
            </a:r>
            <a:r>
              <a:rPr lang="en-US" sz="1400" dirty="0">
                <a:solidFill>
                  <a:srgbClr val="0D0D0D"/>
                </a:solidFill>
                <a:latin typeface="Söhne"/>
              </a:rPr>
              <a:t> security system into existing software environments without causing disruptions.</a:t>
            </a:r>
          </a:p>
          <a:p>
            <a:r>
              <a:rPr lang="en-US" sz="1400" dirty="0">
                <a:solidFill>
                  <a:srgbClr val="0D0D0D"/>
                </a:solidFill>
                <a:latin typeface="Söhne"/>
              </a:rPr>
              <a:t>By addressing these challenges, the </a:t>
            </a:r>
            <a:r>
              <a:rPr lang="en-US" sz="1400" dirty="0" err="1">
                <a:solidFill>
                  <a:srgbClr val="0D0D0D"/>
                </a:solidFill>
                <a:latin typeface="Söhne"/>
              </a:rPr>
              <a:t>keylogger</a:t>
            </a:r>
            <a:r>
              <a:rPr lang="en-US" sz="1400" dirty="0">
                <a:solidFill>
                  <a:srgbClr val="0D0D0D"/>
                </a:solidFill>
                <a:latin typeface="Söhne"/>
              </a:rPr>
              <a:t> security project aims to enhance cybersecurity measures, mitigate the risks associated with keylogging attacks, and provide users with a secure computing environment.</a:t>
            </a:r>
          </a:p>
          <a:p>
            <a:pPr marL="0" indent="0">
              <a:buNone/>
            </a:pP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93625" y="1232452"/>
            <a:ext cx="11613485" cy="5386557"/>
          </a:xfrm>
        </p:spPr>
        <p:txBody>
          <a:bodyPr vert="horz" lIns="91440" tIns="45720" rIns="91440" bIns="45720" rtlCol="0" anchor="ctr">
            <a:noAutofit/>
          </a:bodyPr>
          <a:lstStyle/>
          <a:p>
            <a:r>
              <a:rPr lang="en-US" sz="1400" b="1" dirty="0">
                <a:latin typeface="Söhne"/>
              </a:rPr>
              <a:t>Behavioral Analysis Algorithm:</a:t>
            </a:r>
            <a:r>
              <a:rPr lang="en-US" sz="1400" dirty="0">
                <a:latin typeface="Söhne"/>
              </a:rPr>
              <a:t> Develop a sophisticated behavioral analysis algorithm that can identify normal typing patterns and detect anomalies indicative of keylogging activity. This algorithm should analyze factors such as typing speed, keystroke intervals, and commonly typed phrases to distinguish between legitimate and malicious keystroke logging.</a:t>
            </a:r>
          </a:p>
          <a:p>
            <a:r>
              <a:rPr lang="en-US" sz="1400" b="1" dirty="0">
                <a:latin typeface="Söhne"/>
              </a:rPr>
              <a:t>Encryption and Secure Transmission Protocol:</a:t>
            </a:r>
            <a:r>
              <a:rPr lang="en-US" sz="1400" dirty="0">
                <a:latin typeface="Söhne"/>
              </a:rPr>
              <a:t> Implement strong encryption techniques (e.g., AES-256) to encrypt keystroke data before transmission. Use a secure transmission protocol such as HTTPS or TLS to ensure data integrity and confidentiality during transit, thereby preventing interception by unauthorized entities.</a:t>
            </a:r>
          </a:p>
          <a:p>
            <a:r>
              <a:rPr lang="en-US" sz="1400" b="1" dirty="0">
                <a:latin typeface="Söhne"/>
              </a:rPr>
              <a:t>End-to-End Data Handling:</a:t>
            </a:r>
            <a:r>
              <a:rPr lang="en-US" sz="1400" dirty="0">
                <a:latin typeface="Söhne"/>
              </a:rPr>
              <a:t> Design a secure end-to-end data handling process that includes secure storage of keystroke data on local devices using encryption and access controls. Ensure that data is only accessible to authorized applications or users with proper authentication credentials.</a:t>
            </a:r>
          </a:p>
          <a:p>
            <a:r>
              <a:rPr lang="en-US" sz="1400" b="1" dirty="0">
                <a:latin typeface="Söhne"/>
              </a:rPr>
              <a:t>Real-time Monitoring and Alerts System:</a:t>
            </a:r>
            <a:r>
              <a:rPr lang="en-US" sz="1400" dirty="0">
                <a:latin typeface="Söhne"/>
              </a:rPr>
              <a:t> Develop a real-time monitoring system that continuously analyzes keystroke data for suspicious patterns or anomalies. Integrate machine learning algorithms to improve detection accuracy over time. Implement alert mechanisms to notify users or administrators of potential keylogging activities, enabling timely response and mitigation.</a:t>
            </a:r>
          </a:p>
          <a:p>
            <a:r>
              <a:rPr lang="en-US" sz="1400" b="1" dirty="0">
                <a:latin typeface="Söhne"/>
              </a:rPr>
              <a:t>Cross-Platform Compatibility:</a:t>
            </a:r>
            <a:r>
              <a:rPr lang="en-US" sz="1400" dirty="0">
                <a:latin typeface="Söhne"/>
              </a:rPr>
              <a:t> Ensure compatibility with major operating systems (e.g., Windows, </a:t>
            </a:r>
            <a:r>
              <a:rPr lang="en-US" sz="1400" dirty="0" err="1">
                <a:latin typeface="Söhne"/>
              </a:rPr>
              <a:t>macOS</a:t>
            </a:r>
            <a:r>
              <a:rPr lang="en-US" sz="1400" dirty="0">
                <a:latin typeface="Söhne"/>
              </a:rPr>
              <a:t>, Linux) and common applications to provide comprehensive protection across diverse computing environments. Develop software development kits (SDKs) or APIs for seamless integration with third-party applications and platforms.</a:t>
            </a:r>
          </a:p>
          <a:p>
            <a:r>
              <a:rPr lang="en-US" sz="1400" b="1" dirty="0">
                <a:latin typeface="Söhne"/>
              </a:rPr>
              <a:t>User Education and Awareness:</a:t>
            </a:r>
            <a:r>
              <a:rPr lang="en-US" sz="1400" dirty="0">
                <a:latin typeface="Söhne"/>
              </a:rPr>
              <a:t> Educate users about the risks associated with keylogging attacks and provide guidance on best practices for securing their devices and data. Promote the use of security software and regular updates to mitigate vulnerabilities.</a:t>
            </a:r>
          </a:p>
          <a:p>
            <a:r>
              <a:rPr lang="en-US" sz="1400" b="1" dirty="0">
                <a:latin typeface="Söhne"/>
              </a:rPr>
              <a:t>Compliance with Data Protection Regulations:</a:t>
            </a:r>
            <a:r>
              <a:rPr lang="en-US" sz="1400" dirty="0">
                <a:latin typeface="Söhne"/>
              </a:rPr>
              <a:t> Adhere to relevant data protection regulations (e.g., GDPR, CCPA) and industry standards for data handling, encryption, and privacy to ensure legal compliance and build trust among users regarding data security measures</a:t>
            </a:r>
          </a:p>
          <a:p>
            <a:pPr marL="305435" indent="-305435"/>
            <a:endParaRPr lang="en-IN" sz="1200" b="1" dirty="0">
              <a:latin typeface="Calibri"/>
              <a:cs typeface="Calibri"/>
            </a:endParaRPr>
          </a:p>
        </p:txBody>
      </p:sp>
    </p:spTree>
    <p:extLst>
      <p:ext uri="{BB962C8B-B14F-4D97-AF65-F5344CB8AC3E}">
        <p14:creationId xmlns:p14="http://schemas.microsoft.com/office/powerpoint/2010/main" val="191411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285810"/>
          </a:xfrm>
        </p:spPr>
        <p:txBody>
          <a:bodyPr>
            <a:normAutofit fontScale="92500" lnSpcReduction="10000"/>
          </a:bodyPr>
          <a:lstStyle/>
          <a:p>
            <a:pPr>
              <a:buFont typeface="+mj-lt"/>
              <a:buAutoNum type="arabicPeriod"/>
            </a:pPr>
            <a:r>
              <a:rPr lang="en-US" b="1" dirty="0">
                <a:solidFill>
                  <a:srgbClr val="0D0D0D"/>
                </a:solidFill>
                <a:latin typeface="Söhne"/>
              </a:rPr>
              <a:t>Requirement Analysis:</a:t>
            </a:r>
            <a:r>
              <a:rPr lang="en-US" dirty="0">
                <a:solidFill>
                  <a:srgbClr val="0D0D0D"/>
                </a:solidFill>
                <a:latin typeface="Söhne"/>
              </a:rPr>
              <a:t> Begin by conducting a thorough analysis of the </a:t>
            </a:r>
            <a:r>
              <a:rPr lang="en-US" dirty="0" err="1">
                <a:solidFill>
                  <a:srgbClr val="0D0D0D"/>
                </a:solidFill>
                <a:latin typeface="Söhne"/>
              </a:rPr>
              <a:t>keylogger</a:t>
            </a:r>
            <a:r>
              <a:rPr lang="en-US" dirty="0">
                <a:solidFill>
                  <a:srgbClr val="0D0D0D"/>
                </a:solidFill>
                <a:latin typeface="Söhne"/>
              </a:rPr>
              <a:t> security requirements, including the types of keylogging attacks to be addressed, target platforms (e.g., desktop, mobile), desired features (e.g., real-time monitoring, encryption), and regulatory compliance considerations.</a:t>
            </a:r>
          </a:p>
          <a:p>
            <a:pPr>
              <a:buFont typeface="+mj-lt"/>
              <a:buAutoNum type="arabicPeriod"/>
            </a:pPr>
            <a:r>
              <a:rPr lang="en-US" b="1" dirty="0">
                <a:solidFill>
                  <a:srgbClr val="0D0D0D"/>
                </a:solidFill>
                <a:latin typeface="Söhne"/>
              </a:rPr>
              <a:t>Design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Architecture Design:</a:t>
            </a:r>
            <a:r>
              <a:rPr lang="en-US" dirty="0">
                <a:solidFill>
                  <a:srgbClr val="0D0D0D"/>
                </a:solidFill>
                <a:latin typeface="Söhne"/>
              </a:rPr>
              <a:t> Design a </a:t>
            </a:r>
            <a:r>
              <a:rPr lang="en-US" sz="1500" dirty="0">
                <a:solidFill>
                  <a:srgbClr val="0D0D0D"/>
                </a:solidFill>
                <a:latin typeface="Söhne"/>
              </a:rPr>
              <a:t>modular</a:t>
            </a:r>
            <a:r>
              <a:rPr lang="en-US" dirty="0">
                <a:solidFill>
                  <a:srgbClr val="0D0D0D"/>
                </a:solidFill>
                <a:latin typeface="Söhne"/>
              </a:rPr>
              <a:t> and scalable architecture for the </a:t>
            </a:r>
            <a:r>
              <a:rPr lang="en-US" dirty="0" err="1">
                <a:solidFill>
                  <a:srgbClr val="0D0D0D"/>
                </a:solidFill>
                <a:latin typeface="Söhne"/>
              </a:rPr>
              <a:t>keylogger</a:t>
            </a:r>
            <a:r>
              <a:rPr lang="en-US" dirty="0">
                <a:solidFill>
                  <a:srgbClr val="0D0D0D"/>
                </a:solidFill>
                <a:latin typeface="Söhne"/>
              </a:rPr>
              <a:t> security system, comprising components such as </a:t>
            </a:r>
            <a:r>
              <a:rPr lang="en-US" dirty="0" err="1">
                <a:solidFill>
                  <a:srgbClr val="0D0D0D"/>
                </a:solidFill>
                <a:latin typeface="Söhne"/>
              </a:rPr>
              <a:t>keylogger</a:t>
            </a:r>
            <a:r>
              <a:rPr lang="en-US" dirty="0">
                <a:solidFill>
                  <a:srgbClr val="0D0D0D"/>
                </a:solidFill>
                <a:latin typeface="Söhne"/>
              </a:rPr>
              <a:t> detection module, encryption module, monitoring module, alerting system, and user interface.</a:t>
            </a:r>
          </a:p>
          <a:p>
            <a:pPr marL="742950" lvl="1" indent="-285750">
              <a:buFont typeface="+mj-lt"/>
              <a:buAutoNum type="arabicPeriod"/>
            </a:pPr>
            <a:r>
              <a:rPr lang="en-US" b="1" dirty="0">
                <a:solidFill>
                  <a:srgbClr val="0D0D0D"/>
                </a:solidFill>
                <a:latin typeface="Söhne"/>
              </a:rPr>
              <a:t>Data Flow Diagrams:</a:t>
            </a:r>
            <a:r>
              <a:rPr lang="en-US" dirty="0">
                <a:solidFill>
                  <a:srgbClr val="0D0D0D"/>
                </a:solidFill>
                <a:latin typeface="Söhne"/>
              </a:rPr>
              <a:t> Create data flow diagrams to illustrate the flow of keystroke data from input devices to storage or processing components, emphasizing data encryption and secure transmission protocols.</a:t>
            </a:r>
          </a:p>
          <a:p>
            <a:pPr marL="742950" lvl="1" indent="-285750">
              <a:buFont typeface="+mj-lt"/>
              <a:buAutoNum type="arabicPeriod"/>
            </a:pPr>
            <a:r>
              <a:rPr lang="en-US" b="1" dirty="0">
                <a:solidFill>
                  <a:srgbClr val="0D0D0D"/>
                </a:solidFill>
                <a:latin typeface="Söhne"/>
              </a:rPr>
              <a:t>User Interface Design:</a:t>
            </a:r>
            <a:r>
              <a:rPr lang="en-US" dirty="0">
                <a:solidFill>
                  <a:srgbClr val="0D0D0D"/>
                </a:solidFill>
                <a:latin typeface="Söhne"/>
              </a:rPr>
              <a:t> Design an intuitive user interface for configuration settings, monitoring dashboards, and alert notifications, ensuring ease of use for both end users and administrators.</a:t>
            </a:r>
          </a:p>
          <a:p>
            <a:pPr>
              <a:buFont typeface="+mj-lt"/>
              <a:buAutoNum type="arabicPeriod"/>
            </a:pPr>
            <a:r>
              <a:rPr lang="en-US" b="1" dirty="0">
                <a:solidFill>
                  <a:srgbClr val="0D0D0D"/>
                </a:solidFill>
                <a:latin typeface="Söhne"/>
              </a:rPr>
              <a:t>Development and Integration:</a:t>
            </a:r>
            <a:endParaRPr lang="en-US" dirty="0">
              <a:solidFill>
                <a:srgbClr val="0D0D0D"/>
              </a:solidFill>
              <a:latin typeface="Söhne"/>
            </a:endParaRPr>
          </a:p>
          <a:p>
            <a:pPr marL="742950" lvl="1" indent="-285750">
              <a:buFont typeface="+mj-lt"/>
              <a:buAutoNum type="arabicPeriod"/>
            </a:pPr>
            <a:r>
              <a:rPr lang="en-US" b="1" dirty="0" err="1">
                <a:solidFill>
                  <a:srgbClr val="0D0D0D"/>
                </a:solidFill>
                <a:latin typeface="Söhne"/>
              </a:rPr>
              <a:t>Keylogger</a:t>
            </a:r>
            <a:r>
              <a:rPr lang="en-US" b="1" dirty="0">
                <a:solidFill>
                  <a:srgbClr val="0D0D0D"/>
                </a:solidFill>
                <a:latin typeface="Söhne"/>
              </a:rPr>
              <a:t> Detection Algorithm:</a:t>
            </a:r>
            <a:r>
              <a:rPr lang="en-US" dirty="0">
                <a:solidFill>
                  <a:srgbClr val="0D0D0D"/>
                </a:solidFill>
                <a:latin typeface="Söhne"/>
              </a:rPr>
              <a:t> Develop and implement the behavioral analysis algorithm for detecting keylogging activity based on typing patterns and anomalies.</a:t>
            </a:r>
          </a:p>
          <a:p>
            <a:pPr marL="742950" lvl="1" indent="-285750">
              <a:buFont typeface="+mj-lt"/>
              <a:buAutoNum type="arabicPeriod"/>
            </a:pPr>
            <a:r>
              <a:rPr lang="en-US" b="1" dirty="0">
                <a:solidFill>
                  <a:srgbClr val="0D0D0D"/>
                </a:solidFill>
                <a:latin typeface="Söhne"/>
              </a:rPr>
              <a:t>Encryption and Secure Transmission:</a:t>
            </a:r>
            <a:r>
              <a:rPr lang="en-US" dirty="0">
                <a:solidFill>
                  <a:srgbClr val="0D0D0D"/>
                </a:solidFill>
                <a:latin typeface="Söhne"/>
              </a:rPr>
              <a:t> Implement encryption techniques (e.g., AES-256) and integrate secure transmission protocols (e.g., HTTPS, TLS) into the system architecture.</a:t>
            </a:r>
          </a:p>
          <a:p>
            <a:pPr marL="742950" lvl="1" indent="-285750">
              <a:buFont typeface="+mj-lt"/>
              <a:buAutoNum type="arabicPeriod"/>
            </a:pPr>
            <a:r>
              <a:rPr lang="en-US" b="1" dirty="0">
                <a:solidFill>
                  <a:srgbClr val="0D0D0D"/>
                </a:solidFill>
                <a:latin typeface="Söhne"/>
              </a:rPr>
              <a:t>Real-time Monitoring System:</a:t>
            </a:r>
            <a:r>
              <a:rPr lang="en-US" dirty="0">
                <a:solidFill>
                  <a:srgbClr val="0D0D0D"/>
                </a:solidFill>
                <a:latin typeface="Söhne"/>
              </a:rPr>
              <a:t> Develop the real-time monitoring system with machine learning capabilities for anomaly detection and alert generation.</a:t>
            </a:r>
          </a:p>
          <a:p>
            <a:pPr marL="742950" lvl="1" indent="-285750">
              <a:buFont typeface="+mj-lt"/>
              <a:buAutoNum type="arabicPeriod"/>
            </a:pPr>
            <a:r>
              <a:rPr lang="en-US" b="1" dirty="0">
                <a:solidFill>
                  <a:srgbClr val="0D0D0D"/>
                </a:solidFill>
                <a:latin typeface="Söhne"/>
              </a:rPr>
              <a:t>Integration with Operating Systems and Applications:</a:t>
            </a:r>
            <a:r>
              <a:rPr lang="en-US" dirty="0">
                <a:solidFill>
                  <a:srgbClr val="0D0D0D"/>
                </a:solidFill>
                <a:latin typeface="Söhne"/>
              </a:rPr>
              <a:t> Ensure seamless integration with major operating systems and applications, providing cross-platform compatibility and interoperability.</a:t>
            </a:r>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291635"/>
            <a:ext cx="11029615" cy="5285810"/>
          </a:xfrm>
        </p:spPr>
        <p:txBody>
          <a:bodyPr>
            <a:normAutofit/>
          </a:bodyPr>
          <a:lstStyle/>
          <a:p>
            <a:pPr marL="0" indent="0">
              <a:buNone/>
            </a:pPr>
            <a:r>
              <a:rPr lang="en-US" b="1" dirty="0">
                <a:solidFill>
                  <a:srgbClr val="0D0D0D"/>
                </a:solidFill>
                <a:latin typeface="Söhne"/>
              </a:rPr>
              <a:t>4. Testing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Unit Testing:</a:t>
            </a:r>
            <a:r>
              <a:rPr lang="en-US" dirty="0">
                <a:solidFill>
                  <a:srgbClr val="0D0D0D"/>
                </a:solidFill>
                <a:latin typeface="Söhne"/>
              </a:rPr>
              <a:t> Conduct unit testing of individual components to verify functionality and performance, including the </a:t>
            </a:r>
            <a:r>
              <a:rPr lang="en-US" dirty="0" err="1">
                <a:solidFill>
                  <a:srgbClr val="0D0D0D"/>
                </a:solidFill>
                <a:latin typeface="Söhne"/>
              </a:rPr>
              <a:t>keylogger</a:t>
            </a:r>
            <a:r>
              <a:rPr lang="en-US" dirty="0">
                <a:solidFill>
                  <a:srgbClr val="0D0D0D"/>
                </a:solidFill>
                <a:latin typeface="Söhne"/>
              </a:rPr>
              <a:t> detection algorithm, encryption module, and monitoring system.</a:t>
            </a:r>
          </a:p>
          <a:p>
            <a:pPr marL="742950" lvl="1" indent="-285750">
              <a:buFont typeface="+mj-lt"/>
              <a:buAutoNum type="arabicPeriod"/>
            </a:pPr>
            <a:r>
              <a:rPr lang="en-US" b="1" dirty="0">
                <a:solidFill>
                  <a:srgbClr val="0D0D0D"/>
                </a:solidFill>
                <a:latin typeface="Söhne"/>
              </a:rPr>
              <a:t>Integration Testing:</a:t>
            </a:r>
            <a:r>
              <a:rPr lang="en-US" dirty="0">
                <a:solidFill>
                  <a:srgbClr val="0D0D0D"/>
                </a:solidFill>
                <a:latin typeface="Söhne"/>
              </a:rPr>
              <a:t> Perform integration testing to validate the interactions between different modules and components, ensuring proper data flow, encryption, and alert generation.</a:t>
            </a:r>
          </a:p>
          <a:p>
            <a:pPr marL="742950" lvl="1" indent="-285750">
              <a:buFont typeface="+mj-lt"/>
              <a:buAutoNum type="arabicPeriod"/>
            </a:pPr>
            <a:r>
              <a:rPr lang="en-US" b="1" dirty="0">
                <a:solidFill>
                  <a:srgbClr val="0D0D0D"/>
                </a:solidFill>
                <a:latin typeface="Söhne"/>
              </a:rPr>
              <a:t>Security Testing:</a:t>
            </a:r>
            <a:r>
              <a:rPr lang="en-US" dirty="0">
                <a:solidFill>
                  <a:srgbClr val="0D0D0D"/>
                </a:solidFill>
                <a:latin typeface="Söhne"/>
              </a:rPr>
              <a:t> Conduct security testing, including penetration testing and vulnerability assessments, to identify and mitigate potential security flaws or loopholes in the system.</a:t>
            </a:r>
          </a:p>
          <a:p>
            <a:pPr marL="0" indent="0">
              <a:buNone/>
            </a:pPr>
            <a:r>
              <a:rPr lang="en-US" b="1" dirty="0">
                <a:solidFill>
                  <a:srgbClr val="0D0D0D"/>
                </a:solidFill>
                <a:latin typeface="Söhne"/>
              </a:rPr>
              <a:t>5. Deployment and Implementation:</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Deployment Strategy:</a:t>
            </a:r>
            <a:r>
              <a:rPr lang="en-US" dirty="0">
                <a:solidFill>
                  <a:srgbClr val="0D0D0D"/>
                </a:solidFill>
                <a:latin typeface="Söhne"/>
              </a:rPr>
              <a:t> Develop a deployment strategy for deploying the </a:t>
            </a:r>
            <a:r>
              <a:rPr lang="en-US" dirty="0" err="1">
                <a:solidFill>
                  <a:srgbClr val="0D0D0D"/>
                </a:solidFill>
                <a:latin typeface="Söhne"/>
              </a:rPr>
              <a:t>keylogger</a:t>
            </a:r>
            <a:r>
              <a:rPr lang="en-US" dirty="0">
                <a:solidFill>
                  <a:srgbClr val="0D0D0D"/>
                </a:solidFill>
                <a:latin typeface="Söhne"/>
              </a:rPr>
              <a:t> security system in production environments, considering factors such as rollout phases, scalability, and system requirements.</a:t>
            </a:r>
          </a:p>
          <a:p>
            <a:pPr marL="742950" lvl="1" indent="-285750">
              <a:buFont typeface="+mj-lt"/>
              <a:buAutoNum type="arabicPeriod"/>
            </a:pPr>
            <a:r>
              <a:rPr lang="en-US" b="1" dirty="0">
                <a:solidFill>
                  <a:srgbClr val="0D0D0D"/>
                </a:solidFill>
                <a:latin typeface="Söhne"/>
              </a:rPr>
              <a:t>User Training and Documentation:</a:t>
            </a:r>
            <a:r>
              <a:rPr lang="en-US" dirty="0">
                <a:solidFill>
                  <a:srgbClr val="0D0D0D"/>
                </a:solidFill>
                <a:latin typeface="Söhne"/>
              </a:rPr>
              <a:t> Provide training sessions and documentation for users and administrators on how to configure, use, and manage the </a:t>
            </a:r>
            <a:r>
              <a:rPr lang="en-US" dirty="0" err="1">
                <a:solidFill>
                  <a:srgbClr val="0D0D0D"/>
                </a:solidFill>
                <a:latin typeface="Söhne"/>
              </a:rPr>
              <a:t>keylogger</a:t>
            </a:r>
            <a:r>
              <a:rPr lang="en-US" dirty="0">
                <a:solidFill>
                  <a:srgbClr val="0D0D0D"/>
                </a:solidFill>
                <a:latin typeface="Söhne"/>
              </a:rPr>
              <a:t> security system effectively.</a:t>
            </a:r>
          </a:p>
          <a:p>
            <a:pPr marL="742950" lvl="1" indent="-285750">
              <a:buFont typeface="+mj-lt"/>
              <a:buAutoNum type="arabicPeriod"/>
            </a:pPr>
            <a:r>
              <a:rPr lang="en-US" b="1" dirty="0">
                <a:solidFill>
                  <a:srgbClr val="0D0D0D"/>
                </a:solidFill>
                <a:latin typeface="Söhne"/>
              </a:rPr>
              <a:t>Continuous Monitoring and Updates:</a:t>
            </a:r>
            <a:r>
              <a:rPr lang="en-US" dirty="0">
                <a:solidFill>
                  <a:srgbClr val="0D0D0D"/>
                </a:solidFill>
                <a:latin typeface="Söhne"/>
              </a:rPr>
              <a:t> Implement mechanisms for continuous monitoring of system performance, security incidents, and software updates to ensure ongoing protection against evolving threats.</a:t>
            </a:r>
          </a:p>
          <a:p>
            <a:pPr marL="0" indent="0">
              <a:buNone/>
            </a:pPr>
            <a:endParaRPr lang="en-US" dirty="0"/>
          </a:p>
        </p:txBody>
      </p:sp>
    </p:spTree>
    <p:extLst>
      <p:ext uri="{BB962C8B-B14F-4D97-AF65-F5344CB8AC3E}">
        <p14:creationId xmlns:p14="http://schemas.microsoft.com/office/powerpoint/2010/main" val="259114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3"/>
            <a:ext cx="11029615" cy="5407338"/>
          </a:xfrm>
        </p:spPr>
        <p:txBody>
          <a:bodyPr>
            <a:normAutofit/>
          </a:bodyPr>
          <a:lstStyle/>
          <a:p>
            <a:r>
              <a:rPr lang="en-US" b="1" dirty="0"/>
              <a:t>Behavioral Analysis Algorithm:</a:t>
            </a:r>
            <a:endParaRPr lang="en-US" dirty="0"/>
          </a:p>
          <a:p>
            <a:pPr lvl="1"/>
            <a:r>
              <a:rPr lang="en-US" dirty="0"/>
              <a:t>Collect and analyze keystroke data from input devices.</a:t>
            </a:r>
          </a:p>
          <a:p>
            <a:pPr lvl="1"/>
            <a:r>
              <a:rPr lang="en-US" dirty="0"/>
              <a:t>Calculate typing speed, keystroke intervals, and commonly typed phrases for each user.</a:t>
            </a:r>
          </a:p>
          <a:p>
            <a:pPr lvl="1"/>
            <a:r>
              <a:rPr lang="en-US" dirty="0"/>
              <a:t>Build a baseline profile of normal typing behavior for comparison.</a:t>
            </a:r>
          </a:p>
          <a:p>
            <a:pPr lvl="1"/>
            <a:r>
              <a:rPr lang="en-US" dirty="0"/>
              <a:t>Continuously monitor keystroke patterns in real time.</a:t>
            </a:r>
          </a:p>
          <a:p>
            <a:pPr lvl="1"/>
            <a:r>
              <a:rPr lang="en-US" dirty="0"/>
              <a:t>Detect anomalies such as sudden changes in typing speed, irregular keystroke intervals, or unusual phrases not part of the baseline profile.</a:t>
            </a:r>
          </a:p>
          <a:p>
            <a:pPr lvl="1"/>
            <a:r>
              <a:rPr lang="en-US" dirty="0"/>
              <a:t>Generate alerts or notifications for suspicious keylogging activity.</a:t>
            </a:r>
          </a:p>
          <a:p>
            <a:r>
              <a:rPr lang="en-US" b="1" dirty="0"/>
              <a:t>Deployment Strategy for </a:t>
            </a:r>
            <a:r>
              <a:rPr lang="en-US" b="1" dirty="0" err="1"/>
              <a:t>Keylogger</a:t>
            </a:r>
            <a:r>
              <a:rPr lang="en-US" b="1" dirty="0"/>
              <a:t> Security System:</a:t>
            </a:r>
            <a:endParaRPr lang="en-US" dirty="0"/>
          </a:p>
          <a:p>
            <a:r>
              <a:rPr lang="en-US" b="1" dirty="0"/>
              <a:t>Pre-Deployment Preparation:</a:t>
            </a:r>
            <a:endParaRPr lang="en-US" dirty="0"/>
          </a:p>
          <a:p>
            <a:pPr lvl="1"/>
            <a:r>
              <a:rPr lang="en-US" dirty="0"/>
              <a:t>Conduct thorough testing and validation of the </a:t>
            </a:r>
            <a:r>
              <a:rPr lang="en-US" dirty="0" err="1"/>
              <a:t>keylogger</a:t>
            </a:r>
            <a:r>
              <a:rPr lang="en-US" dirty="0"/>
              <a:t> security system in a staging environment to ensure functionality and performance.</a:t>
            </a:r>
          </a:p>
          <a:p>
            <a:pPr lvl="1"/>
            <a:r>
              <a:rPr lang="en-US" dirty="0"/>
              <a:t>Develop deployment documentation, including installation instructions, configuration guidelines, and user training materials.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3"/>
            <a:ext cx="11029615" cy="5407338"/>
          </a:xfrm>
        </p:spPr>
        <p:txBody>
          <a:bodyPr>
            <a:normAutofit fontScale="92500"/>
          </a:bodyPr>
          <a:lstStyle/>
          <a:p>
            <a:r>
              <a:rPr lang="en-US" b="1" dirty="0"/>
              <a:t>Deployment Phases:</a:t>
            </a:r>
            <a:endParaRPr lang="en-US" dirty="0"/>
          </a:p>
          <a:p>
            <a:pPr lvl="1"/>
            <a:r>
              <a:rPr lang="en-US" b="1" dirty="0"/>
              <a:t>Phase 1 - Pilot Deployment:</a:t>
            </a:r>
            <a:r>
              <a:rPr lang="en-US" dirty="0"/>
              <a:t> Select a small group of users or devices for initial deployment to validate the system's effectiveness and gather feedback.</a:t>
            </a:r>
          </a:p>
          <a:p>
            <a:pPr lvl="1"/>
            <a:r>
              <a:rPr lang="en-US" b="1" dirty="0"/>
              <a:t>Phase 2 - Gradual Rollout:</a:t>
            </a:r>
            <a:r>
              <a:rPr lang="en-US" dirty="0"/>
              <a:t> Gradually expand the deployment to additional users or devices, monitoring system performance and user feedback during the rollout.</a:t>
            </a:r>
          </a:p>
          <a:p>
            <a:pPr lvl="1"/>
            <a:r>
              <a:rPr lang="en-US" b="1" dirty="0"/>
              <a:t>Phase 3 - Full Deployment:</a:t>
            </a:r>
            <a:r>
              <a:rPr lang="en-US" dirty="0"/>
              <a:t> Complete the deployment across all targeted users or devices, ensuring scalability and reliability of the </a:t>
            </a:r>
            <a:r>
              <a:rPr lang="en-US" dirty="0" err="1"/>
              <a:t>keylogger</a:t>
            </a:r>
            <a:r>
              <a:rPr lang="en-US" dirty="0"/>
              <a:t> security system.</a:t>
            </a:r>
          </a:p>
          <a:p>
            <a:r>
              <a:rPr lang="en-US" b="1" dirty="0"/>
              <a:t>Deployment Considerations:</a:t>
            </a:r>
            <a:endParaRPr lang="en-US" dirty="0"/>
          </a:p>
          <a:p>
            <a:pPr lvl="1"/>
            <a:r>
              <a:rPr lang="en-US" b="1" dirty="0"/>
              <a:t>Compatibility:</a:t>
            </a:r>
            <a:r>
              <a:rPr lang="en-US" dirty="0"/>
              <a:t> Ensure compatibility with target operating systems (e.g., Windows, </a:t>
            </a:r>
            <a:r>
              <a:rPr lang="en-US" dirty="0" err="1"/>
              <a:t>macOS</a:t>
            </a:r>
            <a:r>
              <a:rPr lang="en-US" dirty="0"/>
              <a:t>, Linux) and applications commonly used by users.</a:t>
            </a:r>
          </a:p>
          <a:p>
            <a:pPr lvl="1"/>
            <a:r>
              <a:rPr lang="en-US" b="1" dirty="0"/>
              <a:t>Integration:</a:t>
            </a:r>
            <a:r>
              <a:rPr lang="en-US" dirty="0"/>
              <a:t> Integrate the </a:t>
            </a:r>
            <a:r>
              <a:rPr lang="en-US" dirty="0" err="1"/>
              <a:t>keylogger</a:t>
            </a:r>
            <a:r>
              <a:rPr lang="en-US" dirty="0"/>
              <a:t> security system seamlessly into existing IT infrastructure, leveraging APIs or SDKs for interoperability.</a:t>
            </a:r>
          </a:p>
          <a:p>
            <a:pPr lvl="1"/>
            <a:r>
              <a:rPr lang="en-US" b="1" dirty="0"/>
              <a:t>Security Measures:</a:t>
            </a:r>
            <a:r>
              <a:rPr lang="en-US" dirty="0"/>
              <a:t> Implement secure deployment practices, such as encryption of sensitive data during transit and storage, secure authentication mechanisms, and access controls.</a:t>
            </a:r>
          </a:p>
          <a:p>
            <a:pPr lvl="1"/>
            <a:r>
              <a:rPr lang="en-US" b="1" dirty="0"/>
              <a:t>Monitoring and Maintenance:</a:t>
            </a:r>
            <a:r>
              <a:rPr lang="en-US" dirty="0"/>
              <a:t> Set up monitoring tools to track system performance, security incidents, and user activity post-deployment. Establish a maintenance schedule for regular updates, patches, and bug fixes.</a:t>
            </a:r>
          </a:p>
          <a:p>
            <a:r>
              <a:rPr lang="en-US" b="1" dirty="0"/>
              <a:t>User Training and Support:</a:t>
            </a:r>
            <a:endParaRPr lang="en-US" dirty="0"/>
          </a:p>
          <a:p>
            <a:pPr lvl="1"/>
            <a:r>
              <a:rPr lang="en-US" dirty="0"/>
              <a:t>Provide comprehensive training sessions for end users and administrators on how to use the </a:t>
            </a:r>
            <a:r>
              <a:rPr lang="en-US" dirty="0" err="1"/>
              <a:t>keylogger</a:t>
            </a:r>
            <a:r>
              <a:rPr lang="en-US" dirty="0"/>
              <a:t> security system effectively, configure settings, and respond to alerts.</a:t>
            </a:r>
          </a:p>
          <a:p>
            <a:pPr lvl="1"/>
            <a:r>
              <a:rPr lang="en-US" dirty="0"/>
              <a:t>Offer ongoing technical support and troubleshooting assistance to address any issues or concerns raised by users during and after deployment.</a:t>
            </a:r>
          </a:p>
          <a:p>
            <a:pPr marL="305435" indent="-305435"/>
            <a:endParaRPr lang="en-IN" dirty="0"/>
          </a:p>
        </p:txBody>
      </p:sp>
    </p:spTree>
    <p:extLst>
      <p:ext uri="{BB962C8B-B14F-4D97-AF65-F5344CB8AC3E}">
        <p14:creationId xmlns:p14="http://schemas.microsoft.com/office/powerpoint/2010/main" val="392176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264" y="1232452"/>
            <a:ext cx="9528463" cy="5237812"/>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1591</Words>
  <Application>Microsoft Office PowerPoint</Application>
  <PresentationFormat>Widescreen</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 AND SECURITY</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Vaishnavi K</cp:lastModifiedBy>
  <cp:revision>28</cp:revision>
  <dcterms:created xsi:type="dcterms:W3CDTF">2021-05-26T16:50:10Z</dcterms:created>
  <dcterms:modified xsi:type="dcterms:W3CDTF">2024-04-01T06:36:50Z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